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notesMasterIdLst>
    <p:notesMasterId r:id="rId47"/>
  </p:notesMasterIdLst>
  <p:sldIdLst>
    <p:sldId id="1420" r:id="rId4"/>
    <p:sldId id="1421" r:id="rId5"/>
    <p:sldId id="1490" r:id="rId6"/>
    <p:sldId id="1491" r:id="rId7"/>
    <p:sldId id="1653" r:id="rId8"/>
    <p:sldId id="1497" r:id="rId9"/>
    <p:sldId id="1581" r:id="rId10"/>
    <p:sldId id="1583" r:id="rId11"/>
    <p:sldId id="1687" r:id="rId12"/>
    <p:sldId id="1688" r:id="rId13"/>
    <p:sldId id="1689" r:id="rId14"/>
    <p:sldId id="1690" r:id="rId15"/>
    <p:sldId id="1691" r:id="rId16"/>
    <p:sldId id="1692" r:id="rId17"/>
    <p:sldId id="1693" r:id="rId18"/>
    <p:sldId id="1694" r:id="rId19"/>
    <p:sldId id="1695" r:id="rId20"/>
    <p:sldId id="1696" r:id="rId21"/>
    <p:sldId id="1697" r:id="rId22"/>
    <p:sldId id="1700" r:id="rId23"/>
    <p:sldId id="1698" r:id="rId24"/>
    <p:sldId id="1699" r:id="rId25"/>
    <p:sldId id="1492" r:id="rId26"/>
    <p:sldId id="1594" r:id="rId27"/>
    <p:sldId id="1494" r:id="rId28"/>
    <p:sldId id="1552" r:id="rId29"/>
    <p:sldId id="1557" r:id="rId30"/>
    <p:sldId id="1553" r:id="rId31"/>
    <p:sldId id="1554" r:id="rId32"/>
    <p:sldId id="1555" r:id="rId33"/>
    <p:sldId id="1570" r:id="rId34"/>
    <p:sldId id="1764" r:id="rId35"/>
    <p:sldId id="1507" r:id="rId36"/>
    <p:sldId id="1565" r:id="rId37"/>
    <p:sldId id="1576" r:id="rId38"/>
    <p:sldId id="1763" r:id="rId39"/>
    <p:sldId id="1571" r:id="rId40"/>
    <p:sldId id="1643" r:id="rId41"/>
    <p:sldId id="1644" r:id="rId42"/>
    <p:sldId id="1645" r:id="rId43"/>
    <p:sldId id="1646" r:id="rId44"/>
    <p:sldId id="1755" r:id="rId45"/>
    <p:sldId id="1759" r:id="rId4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8B497FF-2E4E-D546-BA94-2E05062C9451}">
          <p14:sldIdLst>
            <p14:sldId id="1420"/>
            <p14:sldId id="1421"/>
          </p14:sldIdLst>
        </p14:section>
        <p14:section name="1_Introduction" id="{799BF0CA-A027-5A4D-9942-782B43799FFB}">
          <p14:sldIdLst>
            <p14:sldId id="1490"/>
          </p14:sldIdLst>
        </p14:section>
        <p14:section name="2_System model" id="{B01ABDF7-5932-1E41-93F8-27558D3CF79C}">
          <p14:sldIdLst>
            <p14:sldId id="1491"/>
            <p14:sldId id="1653"/>
            <p14:sldId id="1497"/>
            <p14:sldId id="1581"/>
            <p14:sldId id="1583"/>
            <p14:sldId id="1687"/>
            <p14:sldId id="1688"/>
            <p14:sldId id="1689"/>
            <p14:sldId id="1690"/>
            <p14:sldId id="1691"/>
            <p14:sldId id="1692"/>
            <p14:sldId id="1693"/>
            <p14:sldId id="1694"/>
            <p14:sldId id="1695"/>
            <p14:sldId id="1696"/>
            <p14:sldId id="1697"/>
            <p14:sldId id="1700"/>
            <p14:sldId id="1698"/>
            <p14:sldId id="1699"/>
          </p14:sldIdLst>
        </p14:section>
        <p14:section name="3_Problem formulation" id="{1B826725-8FD2-0C40-81C4-E3E018C6237F}">
          <p14:sldIdLst>
            <p14:sldId id="1492"/>
            <p14:sldId id="1594"/>
          </p14:sldIdLst>
        </p14:section>
        <p14:section name="5_Numerical results" id="{AD33BE11-0F09-C444-A72D-CFBC3FC6B6DB}">
          <p14:sldIdLst>
            <p14:sldId id="1494"/>
            <p14:sldId id="1552"/>
            <p14:sldId id="1557"/>
            <p14:sldId id="1553"/>
            <p14:sldId id="1554"/>
            <p14:sldId id="1555"/>
            <p14:sldId id="1570"/>
            <p14:sldId id="1764"/>
          </p14:sldIdLst>
        </p14:section>
        <p14:section name="6_Appendix" id="{CF340D36-29A6-4152-ADF2-C126DBBA22CC}">
          <p14:sldIdLst>
            <p14:sldId id="1507"/>
            <p14:sldId id="1565"/>
          </p14:sldIdLst>
        </p14:section>
        <p14:section name="7_References" id="{78DCA94C-5D28-CF40-A9B7-66931E38F109}">
          <p14:sldIdLst>
            <p14:sldId id="1576"/>
            <p14:sldId id="1763"/>
          </p14:sldIdLst>
        </p14:section>
        <p14:section name="Backup" id="{83A4B4C2-7B4E-449E-88A5-3CCE9701DCB4}">
          <p14:sldIdLst>
            <p14:sldId id="1571"/>
            <p14:sldId id="1643"/>
            <p14:sldId id="1644"/>
            <p14:sldId id="1645"/>
            <p14:sldId id="1646"/>
            <p14:sldId id="1755"/>
            <p14:sldId id="175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FF"/>
    <a:srgbClr val="FFCCFF"/>
    <a:srgbClr val="FF99FF"/>
    <a:srgbClr val="E6E6E6"/>
    <a:srgbClr val="DADA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51"/>
    <p:restoredTop sz="94626"/>
  </p:normalViewPr>
  <p:slideViewPr>
    <p:cSldViewPr snapToGrid="0">
      <p:cViewPr varScale="1">
        <p:scale>
          <a:sx n="121" d="100"/>
          <a:sy n="121" d="100"/>
        </p:scale>
        <p:origin x="81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presProps" Target="presProps.xml"/><Relationship Id="rId8" Type="http://schemas.openxmlformats.org/officeDocument/2006/relationships/slide" Target="slides/slide5.xml"/><Relationship Id="rId51" Type="http://schemas.openxmlformats.org/officeDocument/2006/relationships/tableStyles" Target="tableStyles.xml"/><Relationship Id="rId3" Type="http://schemas.openxmlformats.org/officeDocument/2006/relationships/slideMaster" Target="slideMasters/slideMaster1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7A80AD-75C0-4139-8349-D7A56AAE3422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B06930-2FBF-4BDF-BB7A-ED0F3C0B85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361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B06930-2FBF-4BDF-BB7A-ED0F3C0B851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37766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B06930-2FBF-4BDF-BB7A-ED0F3C0B8516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3424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B06930-2FBF-4BDF-BB7A-ED0F3C0B8516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49746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B06930-2FBF-4BDF-BB7A-ED0F3C0B8516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97188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B06930-2FBF-4BDF-BB7A-ED0F3C0B8516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92277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B06930-2FBF-4BDF-BB7A-ED0F3C0B8516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2077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B06930-2FBF-4BDF-BB7A-ED0F3C0B8516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54781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B06930-2FBF-4BDF-BB7A-ED0F3C0B851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0158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B06930-2FBF-4BDF-BB7A-ED0F3C0B851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215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B06930-2FBF-4BDF-BB7A-ED0F3C0B851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00032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B06930-2FBF-4BDF-BB7A-ED0F3C0B851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5975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B06930-2FBF-4BDF-BB7A-ED0F3C0B851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4364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B06930-2FBF-4BDF-BB7A-ED0F3C0B8516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1315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B06930-2FBF-4BDF-BB7A-ED0F3C0B8516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0741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B06930-2FBF-4BDF-BB7A-ED0F3C0B8516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62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2BAEBA-F25F-4473-80C2-25CDA93B211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Autofit/>
          </a:bodyPr>
          <a:lstStyle>
            <a:lvl1pPr algn="ctr">
              <a:defRPr sz="4400"/>
            </a:lvl1pPr>
          </a:lstStyle>
          <a:p>
            <a:r>
              <a:rPr lang="en-US" altLang="ko-KR"/>
              <a:t>Master Title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25EA62A-FC14-43A6-9DFC-64DD0EA5E66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773821"/>
            <a:ext cx="9144000" cy="1655762"/>
          </a:xfrm>
        </p:spPr>
        <p:txBody>
          <a:bodyPr>
            <a:no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Master Subtitle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4FBF63-6BE2-44A2-9B92-27824B375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3EF48-9CCD-4EE9-BB40-4739D0DAE972}" type="datetime1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98BBDE-AC92-4490-AADC-B4FE998E9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7C4298-2A89-4F0A-B1C0-77A882953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8C916F-6552-480F-893B-32796E62A980}"/>
              </a:ext>
            </a:extLst>
          </p:cNvPr>
          <p:cNvSpPr/>
          <p:nvPr userDrawn="1"/>
        </p:nvSpPr>
        <p:spPr>
          <a:xfrm>
            <a:off x="838200" y="3599357"/>
            <a:ext cx="10509570" cy="85070"/>
          </a:xfrm>
          <a:prstGeom prst="rect">
            <a:avLst/>
          </a:prstGeom>
          <a:gradFill flip="none" rotWithShape="1">
            <a:gsLst>
              <a:gs pos="51000">
                <a:schemeClr val="bg2">
                  <a:lumMod val="50000"/>
                </a:schemeClr>
              </a:gs>
              <a:gs pos="0">
                <a:schemeClr val="bg2">
                  <a:lumMod val="5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52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5A2004-1E3B-4055-8772-F325E519E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129AC7F-90CD-432E-AFBA-09A312E261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3CBBB0-BA78-4216-B318-AF5F69D9D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5620A-9A66-47B0-9218-43F171A33458}" type="datetime1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AE3B40-907A-49D6-9FA8-D643E4B4A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417526-857D-45AD-9891-D1359E79B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1E34BDA-8046-4B35-A748-33A5A9C8C415}"/>
              </a:ext>
            </a:extLst>
          </p:cNvPr>
          <p:cNvSpPr/>
          <p:nvPr userDrawn="1"/>
        </p:nvSpPr>
        <p:spPr>
          <a:xfrm>
            <a:off x="838200" y="1517439"/>
            <a:ext cx="10509570" cy="85070"/>
          </a:xfrm>
          <a:prstGeom prst="rect">
            <a:avLst/>
          </a:prstGeom>
          <a:gradFill flip="none" rotWithShape="1">
            <a:gsLst>
              <a:gs pos="51000">
                <a:schemeClr val="bg2">
                  <a:lumMod val="50000"/>
                </a:schemeClr>
              </a:gs>
              <a:gs pos="0">
                <a:schemeClr val="bg2">
                  <a:lumMod val="5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787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9286F9E-ABB1-47D9-BCD5-5FE077BEA2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4F122D-472C-4176-9045-BF5B3ED41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F40FC9-5A0B-483C-BEC0-6349DDDF1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586D9-B5F3-454A-8918-B4C99ED5AEDE}" type="datetime1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FF7ACB-A377-4E38-BF13-4CE4A72C6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E2AD96-62E9-4856-8C7D-4FC6FA78D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34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21520A-C81E-4CF1-AECD-A61D6660DB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Master Title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8E0C27-FA2C-4144-B7E7-505744E575AD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ko-KR"/>
              <a:t>Master text</a:t>
            </a:r>
            <a:endParaRPr lang="ko-KR" altLang="en-US"/>
          </a:p>
          <a:p>
            <a:pPr lvl="1"/>
            <a:r>
              <a:rPr lang="en-US" altLang="ko-KR"/>
              <a:t>Second</a:t>
            </a:r>
            <a:endParaRPr lang="ko-KR" altLang="en-US"/>
          </a:p>
          <a:p>
            <a:pPr lvl="2"/>
            <a:r>
              <a:rPr lang="en-US" altLang="ko-KR"/>
              <a:t>Third</a:t>
            </a:r>
            <a:endParaRPr lang="ko-KR" altLang="en-US"/>
          </a:p>
          <a:p>
            <a:pPr lvl="3"/>
            <a:r>
              <a:rPr lang="en-US" altLang="ko-KR"/>
              <a:t>Fourth</a:t>
            </a:r>
            <a:endParaRPr lang="ko-KR" altLang="en-US"/>
          </a:p>
          <a:p>
            <a:pPr lvl="4"/>
            <a:r>
              <a:rPr lang="en-US" altLang="ko-KR"/>
              <a:t>Fifth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9FB215-C15F-4E74-86DC-78FAD0147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4ADD3-F434-478C-876A-1D3933DF4707}" type="datetime1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1EAFA9-F342-4D37-B503-8DFA950A3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22012F-5023-43D1-B1CF-BFE3A8931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1333107" cy="365125"/>
          </a:xfrm>
        </p:spPr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05CEF90-2A69-4F23-93AB-B8D6AADF74CD}"/>
              </a:ext>
            </a:extLst>
          </p:cNvPr>
          <p:cNvSpPr/>
          <p:nvPr userDrawn="1"/>
        </p:nvSpPr>
        <p:spPr>
          <a:xfrm>
            <a:off x="838200" y="1517439"/>
            <a:ext cx="10509570" cy="85070"/>
          </a:xfrm>
          <a:prstGeom prst="rect">
            <a:avLst/>
          </a:prstGeom>
          <a:gradFill flip="none" rotWithShape="1">
            <a:gsLst>
              <a:gs pos="51000">
                <a:schemeClr val="bg2">
                  <a:lumMod val="50000"/>
                </a:schemeClr>
              </a:gs>
              <a:gs pos="0">
                <a:schemeClr val="bg2">
                  <a:lumMod val="5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896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A8F93D-390F-465E-B0D5-72A75C2739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470026"/>
            <a:ext cx="10515600" cy="2852737"/>
          </a:xfrm>
        </p:spPr>
        <p:txBody>
          <a:bodyPr anchor="b">
            <a:normAutofit/>
          </a:bodyPr>
          <a:lstStyle>
            <a:lvl1pPr latinLnBrk="0">
              <a:defRPr sz="4800"/>
            </a:lvl1pPr>
          </a:lstStyle>
          <a:p>
            <a:r>
              <a:rPr lang="en-US" altLang="ko-KR"/>
              <a:t>Master Title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01743D-6833-4A7C-B35A-0BDDB635A98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Master Subtitle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C2845C-3C54-4151-820C-12503D6F2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26BB-6A75-410D-A6B0-8FD34915C10D}" type="datetime1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55650C-CE10-43E1-AA00-22EE20BAA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FE2F95-697E-490C-9C4D-A59E0F915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21879A5-E33B-484A-B193-FE66531AACAC}"/>
              </a:ext>
            </a:extLst>
          </p:cNvPr>
          <p:cNvSpPr/>
          <p:nvPr userDrawn="1"/>
        </p:nvSpPr>
        <p:spPr>
          <a:xfrm>
            <a:off x="838200" y="4413578"/>
            <a:ext cx="10509570" cy="85070"/>
          </a:xfrm>
          <a:prstGeom prst="rect">
            <a:avLst/>
          </a:prstGeom>
          <a:gradFill flip="none" rotWithShape="1">
            <a:gsLst>
              <a:gs pos="51000">
                <a:schemeClr val="bg2">
                  <a:lumMod val="50000"/>
                </a:schemeClr>
              </a:gs>
              <a:gs pos="0">
                <a:schemeClr val="bg2">
                  <a:lumMod val="5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864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17D261-400F-43CD-95C8-FE0DF8044A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Master Title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346026-ED45-448B-8D67-475453B7B90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649691"/>
            <a:ext cx="5104598" cy="45272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ko-KR"/>
              <a:t>Master text</a:t>
            </a:r>
            <a:endParaRPr lang="ko-KR" altLang="en-US"/>
          </a:p>
          <a:p>
            <a:pPr lvl="1"/>
            <a:r>
              <a:rPr lang="en-US" altLang="ko-KR"/>
              <a:t>Second</a:t>
            </a:r>
            <a:endParaRPr lang="ko-KR" altLang="en-US"/>
          </a:p>
          <a:p>
            <a:pPr lvl="2"/>
            <a:r>
              <a:rPr lang="en-US" altLang="ko-KR"/>
              <a:t>Third</a:t>
            </a:r>
            <a:endParaRPr lang="ko-KR" altLang="en-US"/>
          </a:p>
          <a:p>
            <a:pPr lvl="3"/>
            <a:r>
              <a:rPr lang="en-US" altLang="ko-KR"/>
              <a:t>Fourth</a:t>
            </a:r>
            <a:endParaRPr lang="ko-KR" altLang="en-US"/>
          </a:p>
          <a:p>
            <a:pPr lvl="4"/>
            <a:r>
              <a:rPr lang="en-US" altLang="ko-KR"/>
              <a:t>Fifth</a:t>
            </a:r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86C6A5-08D8-440E-B258-B881C64EC21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649691"/>
            <a:ext cx="5181600" cy="45272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ko-KR"/>
              <a:t>Master text</a:t>
            </a:r>
            <a:endParaRPr lang="ko-KR" altLang="en-US"/>
          </a:p>
          <a:p>
            <a:pPr lvl="1"/>
            <a:r>
              <a:rPr lang="en-US" altLang="ko-KR"/>
              <a:t>Second</a:t>
            </a:r>
            <a:endParaRPr lang="ko-KR" altLang="en-US"/>
          </a:p>
          <a:p>
            <a:pPr lvl="2"/>
            <a:r>
              <a:rPr lang="en-US" altLang="ko-KR"/>
              <a:t>Third</a:t>
            </a:r>
            <a:endParaRPr lang="ko-KR" altLang="en-US"/>
          </a:p>
          <a:p>
            <a:pPr lvl="3"/>
            <a:r>
              <a:rPr lang="en-US" altLang="ko-KR"/>
              <a:t>Fourth</a:t>
            </a:r>
            <a:endParaRPr lang="ko-KR" altLang="en-US"/>
          </a:p>
          <a:p>
            <a:pPr lvl="4"/>
            <a:r>
              <a:rPr lang="en-US" altLang="ko-KR"/>
              <a:t>Fifth</a:t>
            </a:r>
            <a:endParaRPr lang="ko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9FDB51-62F3-4D1B-B8F7-D40284A70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4CDF8-1723-475A-8393-34F016E9B184}" type="datetime1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744B04-D686-4DE2-BDDC-A3B4F371D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FBE183-4474-4131-AEA4-9ADE4020A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3208725-7285-4D04-9690-A0DD84547197}"/>
              </a:ext>
            </a:extLst>
          </p:cNvPr>
          <p:cNvSpPr/>
          <p:nvPr userDrawn="1"/>
        </p:nvSpPr>
        <p:spPr>
          <a:xfrm>
            <a:off x="838200" y="1517439"/>
            <a:ext cx="10509570" cy="85070"/>
          </a:xfrm>
          <a:prstGeom prst="rect">
            <a:avLst/>
          </a:prstGeom>
          <a:gradFill flip="none" rotWithShape="1">
            <a:gsLst>
              <a:gs pos="51000">
                <a:schemeClr val="bg2">
                  <a:lumMod val="50000"/>
                </a:schemeClr>
              </a:gs>
              <a:gs pos="0">
                <a:schemeClr val="bg2">
                  <a:lumMod val="5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46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EBF73A-35E0-4388-AE26-587E20896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9F70A1-A021-4782-95A0-99F4C32034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0FFB53-257A-4315-A28C-9FE12D4C99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FA17D5D-46C0-4878-B7E2-BD08FCD075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0C2F3F9-8CCB-4F5B-85A6-D7470170DC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047C80F-A4FC-4C78-89AB-B072C5C0E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CCD4A-1F8C-4D3E-BDD6-84C4090AF0D6}" type="datetime1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AD4C5CE-D7DE-4C43-8F9E-7EA5847ED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81C2CFA-CB2F-4476-8491-FBDAB29C3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163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1B9CC5-A2AF-47C1-8376-B695DF820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5A6AA3E-6C10-4BA8-AF8D-ECF436F9C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73545-46C1-49FB-A041-5415163523D0}" type="datetime1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DE3192-439D-4BEF-8848-4DF7C36D1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305EAAA-CE1A-4578-A8FD-BDB3D530C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9670823-6C59-4996-843F-A4B8E1292D69}"/>
              </a:ext>
            </a:extLst>
          </p:cNvPr>
          <p:cNvSpPr/>
          <p:nvPr userDrawn="1"/>
        </p:nvSpPr>
        <p:spPr>
          <a:xfrm>
            <a:off x="838200" y="1517439"/>
            <a:ext cx="10509570" cy="85070"/>
          </a:xfrm>
          <a:prstGeom prst="rect">
            <a:avLst/>
          </a:prstGeom>
          <a:gradFill flip="none" rotWithShape="1">
            <a:gsLst>
              <a:gs pos="51000">
                <a:schemeClr val="bg2">
                  <a:lumMod val="50000"/>
                </a:schemeClr>
              </a:gs>
              <a:gs pos="0">
                <a:schemeClr val="bg2">
                  <a:lumMod val="5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351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4FA01BA-2C19-4BC8-9D08-60CC0DEE3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BC6A4-6274-4803-89FF-1DA18D4FE7AA}" type="datetime1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C921DE2-A0F7-482E-898F-C86B8C830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796F57A-5DCA-4541-B19A-1752D1A3E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119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304372-0C6C-4F44-86AB-8DDAF142F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E88709-254A-4ED6-9188-74666615F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5872FF-AC9A-49BF-AC6E-F9EA1A4066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7015C5-8E89-4986-AA3C-42A3F8FB6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A353D-6971-4305-AB04-6AEE4DD0E048}" type="datetime1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82C019-EAA8-4CD6-BD5A-68BA98421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776716-556D-4628-94B1-7BC9A3454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152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0E144E-AA68-4DFD-9736-416AF8EEE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3C731A3-5F0D-4649-AF33-2F2F12D18B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0070ED-93CE-4C5B-9A13-47766D18C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C3E617-2B4B-4C49-B34C-F13496F5B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75523-461B-44DB-AD97-7C06B206BE7B}" type="datetime1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88F62D-BB02-4585-B0DB-6C572478F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DA3767-C6FA-46EE-B82E-E441B3360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8994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30155A6-5E23-4681-A0F6-D6378107C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9054"/>
            <a:ext cx="10515600" cy="681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/>
              <a:t>Master Title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3357F3-390C-49AE-BB15-6F8F57DC07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649691"/>
            <a:ext cx="10515600" cy="45272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altLang="ko-KR"/>
              <a:t>Master text</a:t>
            </a:r>
            <a:endParaRPr lang="ko-KR" altLang="en-US"/>
          </a:p>
          <a:p>
            <a:pPr lvl="1"/>
            <a:r>
              <a:rPr lang="en-US" altLang="ko-KR"/>
              <a:t>Second</a:t>
            </a:r>
            <a:endParaRPr lang="ko-KR" altLang="en-US"/>
          </a:p>
          <a:p>
            <a:pPr lvl="2"/>
            <a:r>
              <a:rPr lang="en-US" altLang="ko-KR"/>
              <a:t>Third</a:t>
            </a:r>
            <a:endParaRPr lang="ko-KR" altLang="en-US"/>
          </a:p>
          <a:p>
            <a:pPr lvl="3"/>
            <a:r>
              <a:rPr lang="en-US" altLang="ko-KR"/>
              <a:t>Fourth</a:t>
            </a:r>
            <a:endParaRPr lang="ko-KR" altLang="en-US"/>
          </a:p>
          <a:p>
            <a:pPr lvl="4"/>
            <a:r>
              <a:rPr lang="en-US" altLang="ko-KR"/>
              <a:t>Fifth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D9027F-305A-4270-8200-1B8B6B4B76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438399" y="6356350"/>
            <a:ext cx="13331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fld id="{9D1D2423-15C0-4D7C-B759-40ACCC100800}" type="datetime1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1B4A95-7775-4330-B809-DA1B22478E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F4CA50-4832-40EE-82BE-A431AAD806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13331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fld id="{A439D109-9F59-4B0B-8E20-D6D3A384B1F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FEB3B3E-F3B6-4A77-8CE1-CA270A7A296F}"/>
              </a:ext>
            </a:extLst>
          </p:cNvPr>
          <p:cNvSpPr/>
          <p:nvPr userDrawn="1"/>
        </p:nvSpPr>
        <p:spPr>
          <a:xfrm>
            <a:off x="0" y="0"/>
            <a:ext cx="12192000" cy="235670"/>
          </a:xfrm>
          <a:prstGeom prst="rect">
            <a:avLst/>
          </a:prstGeom>
          <a:gradFill>
            <a:gsLst>
              <a:gs pos="63000">
                <a:schemeClr val="tx1"/>
              </a:gs>
              <a:gs pos="0">
                <a:schemeClr val="tx1"/>
              </a:gs>
              <a:gs pos="8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6C67B6-64DE-BC43-862F-41011013E65B}"/>
              </a:ext>
            </a:extLst>
          </p:cNvPr>
          <p:cNvSpPr txBox="1"/>
          <p:nvPr userDrawn="1"/>
        </p:nvSpPr>
        <p:spPr>
          <a:xfrm>
            <a:off x="8501826" y="6550223"/>
            <a:ext cx="3690174" cy="307777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>
                <a:solidFill>
                  <a:srgbClr val="0066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lang="en-US" altLang="ko-KR" sz="105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ognitive</a:t>
            </a:r>
            <a:r>
              <a:rPr lang="en-US" altLang="ko-KR" sz="14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400" b="1">
                <a:solidFill>
                  <a:srgbClr val="0066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lang="en-US" altLang="ko-KR" sz="105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ommunications</a:t>
            </a:r>
            <a:r>
              <a:rPr lang="en-US" altLang="ko-KR" sz="14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400" b="1">
                <a:solidFill>
                  <a:srgbClr val="0066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lang="en-US" altLang="ko-KR" sz="105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ystems</a:t>
            </a:r>
            <a:r>
              <a:rPr lang="en-US" altLang="ko-KR" sz="14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400" b="1">
                <a:solidFill>
                  <a:srgbClr val="0066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</a:t>
            </a:r>
            <a:r>
              <a:rPr lang="en-US" altLang="ko-KR" sz="105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aboratory</a:t>
            </a:r>
            <a:endParaRPr lang="en-US" altLang="ko-KR" sz="1400" b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5C28EFF-3D3E-43FD-8693-9571543969A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077" b="34980"/>
          <a:stretch/>
        </p:blipFill>
        <p:spPr>
          <a:xfrm>
            <a:off x="9886511" y="17253"/>
            <a:ext cx="527404" cy="52627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3A55770-318B-4315-AC8C-C7D7C483EA8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95" t="68955" b="6534"/>
          <a:stretch/>
        </p:blipFill>
        <p:spPr>
          <a:xfrm>
            <a:off x="10413915" y="17253"/>
            <a:ext cx="1760832" cy="52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94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4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wmf"/><Relationship Id="rId11" Type="http://schemas.openxmlformats.org/officeDocument/2006/relationships/image" Target="../media/image44.png"/><Relationship Id="rId5" Type="http://schemas.openxmlformats.org/officeDocument/2006/relationships/oleObject" Target="../embeddings/oleObject9.bin"/><Relationship Id="rId10" Type="http://schemas.openxmlformats.org/officeDocument/2006/relationships/image" Target="../media/image34.wmf"/><Relationship Id="rId4" Type="http://schemas.openxmlformats.org/officeDocument/2006/relationships/image" Target="../media/image40.png"/><Relationship Id="rId9" Type="http://schemas.openxmlformats.org/officeDocument/2006/relationships/oleObject" Target="../embeddings/oleObject11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7" Type="http://schemas.openxmlformats.org/officeDocument/2006/relationships/oleObject" Target="../embeddings/oleObject13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7" Type="http://schemas.openxmlformats.org/officeDocument/2006/relationships/oleObject" Target="../embeddings/oleObject15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39.wmf"/><Relationship Id="rId4" Type="http://schemas.openxmlformats.org/officeDocument/2006/relationships/image" Target="../media/image49.png"/><Relationship Id="rId9" Type="http://schemas.openxmlformats.org/officeDocument/2006/relationships/oleObject" Target="../embeddings/oleObject16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7" Type="http://schemas.openxmlformats.org/officeDocument/2006/relationships/oleObject" Target="../embeddings/oleObject18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38.wmf"/><Relationship Id="rId4" Type="http://schemas.openxmlformats.org/officeDocument/2006/relationships/image" Target="../media/image53.png"/><Relationship Id="rId9" Type="http://schemas.openxmlformats.org/officeDocument/2006/relationships/oleObject" Target="../embeddings/oleObject19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7" Type="http://schemas.openxmlformats.org/officeDocument/2006/relationships/oleObject" Target="../embeddings/oleObject21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5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7" Type="http://schemas.openxmlformats.org/officeDocument/2006/relationships/oleObject" Target="../embeddings/oleObject22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5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7" Type="http://schemas.openxmlformats.org/officeDocument/2006/relationships/oleObject" Target="../embeddings/oleObject23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5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13" Type="http://schemas.openxmlformats.org/officeDocument/2006/relationships/oleObject" Target="../embeddings/oleObject28.bin"/><Relationship Id="rId18" Type="http://schemas.openxmlformats.org/officeDocument/2006/relationships/oleObject" Target="../embeddings/oleObject31.bin"/><Relationship Id="rId21" Type="http://schemas.openxmlformats.org/officeDocument/2006/relationships/image" Target="../media/image51.wmf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47.wmf"/><Relationship Id="rId17" Type="http://schemas.openxmlformats.org/officeDocument/2006/relationships/image" Target="../media/image49.wmf"/><Relationship Id="rId25" Type="http://schemas.openxmlformats.org/officeDocument/2006/relationships/image" Target="../media/image53.wmf"/><Relationship Id="rId2" Type="http://schemas.openxmlformats.org/officeDocument/2006/relationships/notesSlide" Target="../notesSlides/notesSlide8.xml"/><Relationship Id="rId16" Type="http://schemas.openxmlformats.org/officeDocument/2006/relationships/oleObject" Target="../embeddings/oleObject30.bin"/><Relationship Id="rId20" Type="http://schemas.openxmlformats.org/officeDocument/2006/relationships/oleObject" Target="../embeddings/oleObject32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wmf"/><Relationship Id="rId11" Type="http://schemas.openxmlformats.org/officeDocument/2006/relationships/oleObject" Target="../embeddings/oleObject27.bin"/><Relationship Id="rId24" Type="http://schemas.openxmlformats.org/officeDocument/2006/relationships/oleObject" Target="../embeddings/oleObject34.bin"/><Relationship Id="rId5" Type="http://schemas.openxmlformats.org/officeDocument/2006/relationships/oleObject" Target="../embeddings/oleObject24.bin"/><Relationship Id="rId15" Type="http://schemas.openxmlformats.org/officeDocument/2006/relationships/oleObject" Target="../embeddings/oleObject29.bin"/><Relationship Id="rId23" Type="http://schemas.openxmlformats.org/officeDocument/2006/relationships/image" Target="../media/image52.wmf"/><Relationship Id="rId10" Type="http://schemas.openxmlformats.org/officeDocument/2006/relationships/image" Target="../media/image46.wmf"/><Relationship Id="rId19" Type="http://schemas.openxmlformats.org/officeDocument/2006/relationships/image" Target="../media/image50.wmf"/><Relationship Id="rId4" Type="http://schemas.openxmlformats.org/officeDocument/2006/relationships/image" Target="../media/image59.png"/><Relationship Id="rId9" Type="http://schemas.openxmlformats.org/officeDocument/2006/relationships/oleObject" Target="../embeddings/oleObject26.bin"/><Relationship Id="rId14" Type="http://schemas.openxmlformats.org/officeDocument/2006/relationships/image" Target="../media/image48.wmf"/><Relationship Id="rId22" Type="http://schemas.openxmlformats.org/officeDocument/2006/relationships/oleObject" Target="../embeddings/oleObject33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7" Type="http://schemas.openxmlformats.org/officeDocument/2006/relationships/oleObject" Target="../embeddings/oleObject36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7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7" Type="http://schemas.openxmlformats.org/officeDocument/2006/relationships/oleObject" Target="../embeddings/oleObject38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wmf"/><Relationship Id="rId5" Type="http://schemas.openxmlformats.org/officeDocument/2006/relationships/oleObject" Target="../embeddings/oleObject37.bin"/><Relationship Id="rId10" Type="http://schemas.openxmlformats.org/officeDocument/2006/relationships/image" Target="../media/image58.wmf"/><Relationship Id="rId4" Type="http://schemas.openxmlformats.org/officeDocument/2006/relationships/image" Target="../media/image73.png"/><Relationship Id="rId9" Type="http://schemas.openxmlformats.org/officeDocument/2006/relationships/oleObject" Target="../embeddings/oleObject39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7" Type="http://schemas.openxmlformats.org/officeDocument/2006/relationships/oleObject" Target="../embeddings/oleObject40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w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7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13" Type="http://schemas.openxmlformats.org/officeDocument/2006/relationships/oleObject" Target="../embeddings/oleObject45.bin"/><Relationship Id="rId18" Type="http://schemas.openxmlformats.org/officeDocument/2006/relationships/oleObject" Target="../embeddings/oleObject48.bin"/><Relationship Id="rId26" Type="http://schemas.openxmlformats.org/officeDocument/2006/relationships/oleObject" Target="../embeddings/oleObject52.bin"/><Relationship Id="rId21" Type="http://schemas.openxmlformats.org/officeDocument/2006/relationships/image" Target="../media/image63.wmf"/><Relationship Id="rId7" Type="http://schemas.openxmlformats.org/officeDocument/2006/relationships/oleObject" Target="../embeddings/oleObject42.bin"/><Relationship Id="rId12" Type="http://schemas.openxmlformats.org/officeDocument/2006/relationships/image" Target="../media/image48.wmf"/><Relationship Id="rId17" Type="http://schemas.openxmlformats.org/officeDocument/2006/relationships/image" Target="../media/image61.wmf"/><Relationship Id="rId25" Type="http://schemas.openxmlformats.org/officeDocument/2006/relationships/image" Target="../media/image65.wmf"/><Relationship Id="rId2" Type="http://schemas.openxmlformats.org/officeDocument/2006/relationships/notesSlide" Target="../notesSlides/notesSlide12.xml"/><Relationship Id="rId16" Type="http://schemas.openxmlformats.org/officeDocument/2006/relationships/oleObject" Target="../embeddings/oleObject47.bin"/><Relationship Id="rId20" Type="http://schemas.openxmlformats.org/officeDocument/2006/relationships/oleObject" Target="../embeddings/oleObject49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wmf"/><Relationship Id="rId11" Type="http://schemas.openxmlformats.org/officeDocument/2006/relationships/oleObject" Target="../embeddings/oleObject44.bin"/><Relationship Id="rId24" Type="http://schemas.openxmlformats.org/officeDocument/2006/relationships/oleObject" Target="../embeddings/oleObject51.bin"/><Relationship Id="rId5" Type="http://schemas.openxmlformats.org/officeDocument/2006/relationships/oleObject" Target="../embeddings/oleObject41.bin"/><Relationship Id="rId15" Type="http://schemas.openxmlformats.org/officeDocument/2006/relationships/image" Target="../media/image60.wmf"/><Relationship Id="rId23" Type="http://schemas.openxmlformats.org/officeDocument/2006/relationships/image" Target="../media/image64.wmf"/><Relationship Id="rId10" Type="http://schemas.openxmlformats.org/officeDocument/2006/relationships/image" Target="../media/image47.wmf"/><Relationship Id="rId19" Type="http://schemas.openxmlformats.org/officeDocument/2006/relationships/image" Target="../media/image62.wmf"/><Relationship Id="rId4" Type="http://schemas.openxmlformats.org/officeDocument/2006/relationships/image" Target="../media/image59.png"/><Relationship Id="rId9" Type="http://schemas.openxmlformats.org/officeDocument/2006/relationships/oleObject" Target="../embeddings/oleObject43.bin"/><Relationship Id="rId14" Type="http://schemas.openxmlformats.org/officeDocument/2006/relationships/oleObject" Target="../embeddings/oleObject46.bin"/><Relationship Id="rId22" Type="http://schemas.openxmlformats.org/officeDocument/2006/relationships/oleObject" Target="../embeddings/oleObject50.bin"/><Relationship Id="rId27" Type="http://schemas.openxmlformats.org/officeDocument/2006/relationships/image" Target="../media/image66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wmf"/><Relationship Id="rId5" Type="http://schemas.openxmlformats.org/officeDocument/2006/relationships/oleObject" Target="../embeddings/oleObject53.bin"/><Relationship Id="rId4" Type="http://schemas.openxmlformats.org/officeDocument/2006/relationships/image" Target="../media/image8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wmf"/><Relationship Id="rId4" Type="http://schemas.openxmlformats.org/officeDocument/2006/relationships/oleObject" Target="../embeddings/oleObject54.bin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7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12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13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13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14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3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4.w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7.bin"/><Relationship Id="rId13" Type="http://schemas.openxmlformats.org/officeDocument/2006/relationships/image" Target="../media/image87.wmf"/><Relationship Id="rId18" Type="http://schemas.openxmlformats.org/officeDocument/2006/relationships/image" Target="../media/image5.png"/><Relationship Id="rId3" Type="http://schemas.openxmlformats.org/officeDocument/2006/relationships/image" Target="../media/image3.svg"/><Relationship Id="rId7" Type="http://schemas.openxmlformats.org/officeDocument/2006/relationships/image" Target="../media/image10.svg"/><Relationship Id="rId12" Type="http://schemas.openxmlformats.org/officeDocument/2006/relationships/oleObject" Target="../embeddings/oleObject59.bin"/><Relationship Id="rId17" Type="http://schemas.openxmlformats.org/officeDocument/2006/relationships/image" Target="../media/image14.svg"/><Relationship Id="rId2" Type="http://schemas.openxmlformats.org/officeDocument/2006/relationships/image" Target="../media/image2.pn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86.wmf"/><Relationship Id="rId5" Type="http://schemas.openxmlformats.org/officeDocument/2006/relationships/image" Target="../media/image8.svg"/><Relationship Id="rId15" Type="http://schemas.openxmlformats.org/officeDocument/2006/relationships/image" Target="../media/image12.svg"/><Relationship Id="rId10" Type="http://schemas.openxmlformats.org/officeDocument/2006/relationships/oleObject" Target="../embeddings/oleObject58.bin"/><Relationship Id="rId19" Type="http://schemas.openxmlformats.org/officeDocument/2006/relationships/image" Target="../media/image6.svg"/><Relationship Id="rId4" Type="http://schemas.openxmlformats.org/officeDocument/2006/relationships/image" Target="../media/image7.png"/><Relationship Id="rId9" Type="http://schemas.openxmlformats.org/officeDocument/2006/relationships/image" Target="../media/image85.wmf"/><Relationship Id="rId14" Type="http://schemas.openxmlformats.org/officeDocument/2006/relationships/image" Target="../media/image1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8.png"/><Relationship Id="rId7" Type="http://schemas.openxmlformats.org/officeDocument/2006/relationships/image" Target="../media/image89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1.bin"/><Relationship Id="rId5" Type="http://schemas.openxmlformats.org/officeDocument/2006/relationships/image" Target="../media/image88.wmf"/><Relationship Id="rId4" Type="http://schemas.openxmlformats.org/officeDocument/2006/relationships/oleObject" Target="../embeddings/oleObject60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0.wmf"/><Relationship Id="rId4" Type="http://schemas.openxmlformats.org/officeDocument/2006/relationships/oleObject" Target="../embeddings/oleObject62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1.wmf"/><Relationship Id="rId4" Type="http://schemas.openxmlformats.org/officeDocument/2006/relationships/oleObject" Target="../embeddings/oleObject63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2.wmf"/><Relationship Id="rId4" Type="http://schemas.openxmlformats.org/officeDocument/2006/relationships/oleObject" Target="../embeddings/oleObject64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3.wmf"/><Relationship Id="rId4" Type="http://schemas.openxmlformats.org/officeDocument/2006/relationships/oleObject" Target="../embeddings/oleObject65.bin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.bin"/><Relationship Id="rId13" Type="http://schemas.openxmlformats.org/officeDocument/2006/relationships/oleObject" Target="../embeddings/oleObject69.bin"/><Relationship Id="rId18" Type="http://schemas.openxmlformats.org/officeDocument/2006/relationships/image" Target="../media/image99.wmf"/><Relationship Id="rId3" Type="http://schemas.openxmlformats.org/officeDocument/2006/relationships/image" Target="../media/image1620.png"/><Relationship Id="rId21" Type="http://schemas.openxmlformats.org/officeDocument/2006/relationships/image" Target="../media/image100.wmf"/><Relationship Id="rId7" Type="http://schemas.openxmlformats.org/officeDocument/2006/relationships/image" Target="../media/image48.wmf"/><Relationship Id="rId12" Type="http://schemas.openxmlformats.org/officeDocument/2006/relationships/image" Target="../media/image96.wmf"/><Relationship Id="rId17" Type="http://schemas.openxmlformats.org/officeDocument/2006/relationships/oleObject" Target="../embeddings/oleObject71.bin"/><Relationship Id="rId16" Type="http://schemas.openxmlformats.org/officeDocument/2006/relationships/image" Target="../media/image98.wmf"/><Relationship Id="rId20" Type="http://schemas.openxmlformats.org/officeDocument/2006/relationships/oleObject" Target="../embeddings/oleObject7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4.bin"/><Relationship Id="rId11" Type="http://schemas.openxmlformats.org/officeDocument/2006/relationships/oleObject" Target="../embeddings/oleObject68.bin"/><Relationship Id="rId5" Type="http://schemas.openxmlformats.org/officeDocument/2006/relationships/image" Target="../media/image94.wmf"/><Relationship Id="rId15" Type="http://schemas.openxmlformats.org/officeDocument/2006/relationships/oleObject" Target="../embeddings/oleObject70.bin"/><Relationship Id="rId10" Type="http://schemas.openxmlformats.org/officeDocument/2006/relationships/image" Target="../media/image95.wmf"/><Relationship Id="rId19" Type="http://schemas.openxmlformats.org/officeDocument/2006/relationships/oleObject" Target="../embeddings/oleObject72.bin"/><Relationship Id="rId4" Type="http://schemas.openxmlformats.org/officeDocument/2006/relationships/oleObject" Target="../embeddings/oleObject66.bin"/><Relationship Id="rId9" Type="http://schemas.openxmlformats.org/officeDocument/2006/relationships/oleObject" Target="../embeddings/oleObject67.bin"/><Relationship Id="rId14" Type="http://schemas.openxmlformats.org/officeDocument/2006/relationships/image" Target="../media/image97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oleObject" Target="../embeddings/oleObject3.bin"/><Relationship Id="rId26" Type="http://schemas.openxmlformats.org/officeDocument/2006/relationships/image" Target="../media/image23.png"/><Relationship Id="rId3" Type="http://schemas.openxmlformats.org/officeDocument/2006/relationships/image" Target="../media/image3.svg"/><Relationship Id="rId21" Type="http://schemas.openxmlformats.org/officeDocument/2006/relationships/image" Target="../media/image18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5.wmf"/><Relationship Id="rId25" Type="http://schemas.openxmlformats.org/officeDocument/2006/relationships/image" Target="../media/image22.svg"/><Relationship Id="rId2" Type="http://schemas.openxmlformats.org/officeDocument/2006/relationships/image" Target="../media/image2.png"/><Relationship Id="rId16" Type="http://schemas.openxmlformats.org/officeDocument/2006/relationships/oleObject" Target="../embeddings/oleObject2.bin"/><Relationship Id="rId20" Type="http://schemas.openxmlformats.org/officeDocument/2006/relationships/image" Target="../media/image17.png"/><Relationship Id="rId29" Type="http://schemas.openxmlformats.org/officeDocument/2006/relationships/image" Target="../media/image26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1.png"/><Relationship Id="rId5" Type="http://schemas.openxmlformats.org/officeDocument/2006/relationships/image" Target="../media/image4.wmf"/><Relationship Id="rId15" Type="http://schemas.openxmlformats.org/officeDocument/2006/relationships/image" Target="../media/image14.svg"/><Relationship Id="rId23" Type="http://schemas.openxmlformats.org/officeDocument/2006/relationships/image" Target="../media/image20.svg"/><Relationship Id="rId28" Type="http://schemas.openxmlformats.org/officeDocument/2006/relationships/image" Target="../media/image25.png"/><Relationship Id="rId10" Type="http://schemas.openxmlformats.org/officeDocument/2006/relationships/image" Target="../media/image9.png"/><Relationship Id="rId19" Type="http://schemas.openxmlformats.org/officeDocument/2006/relationships/image" Target="../media/image16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19.png"/><Relationship Id="rId27" Type="http://schemas.openxmlformats.org/officeDocument/2006/relationships/image" Target="../media/image24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29.png"/><Relationship Id="rId18" Type="http://schemas.openxmlformats.org/officeDocument/2006/relationships/image" Target="../media/image19.png"/><Relationship Id="rId26" Type="http://schemas.openxmlformats.org/officeDocument/2006/relationships/image" Target="../media/image31.png"/><Relationship Id="rId3" Type="http://schemas.openxmlformats.org/officeDocument/2006/relationships/image" Target="../media/image27.png"/><Relationship Id="rId21" Type="http://schemas.openxmlformats.org/officeDocument/2006/relationships/image" Target="../media/image22.svg"/><Relationship Id="rId7" Type="http://schemas.openxmlformats.org/officeDocument/2006/relationships/image" Target="../media/image8.svg"/><Relationship Id="rId12" Type="http://schemas.openxmlformats.org/officeDocument/2006/relationships/image" Target="../media/image28.png"/><Relationship Id="rId17" Type="http://schemas.openxmlformats.org/officeDocument/2006/relationships/image" Target="../media/image18.svg"/><Relationship Id="rId25" Type="http://schemas.openxmlformats.org/officeDocument/2006/relationships/image" Target="../media/image26.sv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4.svg"/><Relationship Id="rId24" Type="http://schemas.openxmlformats.org/officeDocument/2006/relationships/image" Target="../media/image25.png"/><Relationship Id="rId5" Type="http://schemas.openxmlformats.org/officeDocument/2006/relationships/image" Target="../media/image3.svg"/><Relationship Id="rId15" Type="http://schemas.openxmlformats.org/officeDocument/2006/relationships/image" Target="../media/image27.wmf"/><Relationship Id="rId23" Type="http://schemas.openxmlformats.org/officeDocument/2006/relationships/image" Target="../media/image24.svg"/><Relationship Id="rId10" Type="http://schemas.openxmlformats.org/officeDocument/2006/relationships/image" Target="../media/image13.png"/><Relationship Id="rId19" Type="http://schemas.openxmlformats.org/officeDocument/2006/relationships/image" Target="../media/image20.svg"/><Relationship Id="rId4" Type="http://schemas.openxmlformats.org/officeDocument/2006/relationships/image" Target="../media/image2.png"/><Relationship Id="rId9" Type="http://schemas.openxmlformats.org/officeDocument/2006/relationships/image" Target="../media/image12.svg"/><Relationship Id="rId14" Type="http://schemas.openxmlformats.org/officeDocument/2006/relationships/oleObject" Target="../embeddings/oleObject4.bin"/><Relationship Id="rId22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image" Target="../media/image32.png"/><Relationship Id="rId7" Type="http://schemas.openxmlformats.org/officeDocument/2006/relationships/image" Target="../media/image10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3.svg"/><Relationship Id="rId4" Type="http://schemas.openxmlformats.org/officeDocument/2006/relationships/image" Target="../media/image2.png"/><Relationship Id="rId9" Type="http://schemas.openxmlformats.org/officeDocument/2006/relationships/image" Target="../media/image28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wmf"/><Relationship Id="rId4" Type="http://schemas.openxmlformats.org/officeDocument/2006/relationships/oleObject" Target="../embeddings/oleObject6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6.png"/><Relationship Id="rId7" Type="http://schemas.openxmlformats.org/officeDocument/2006/relationships/image" Target="../media/image31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30.wmf"/><Relationship Id="rId4" Type="http://schemas.openxmlformats.org/officeDocument/2006/relationships/oleObject" Target="../embeddings/oleObject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3E81F8-418E-46B0-BF79-A9E5C85CC2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dirty="0"/>
              <a:t>Amplify-and-Forward Relay-Aided Covert Communications With</a:t>
            </a:r>
            <a:r>
              <a:rPr lang="ko-KR" altLang="en-US" dirty="0"/>
              <a:t> </a:t>
            </a:r>
            <a:r>
              <a:rPr lang="en-US" altLang="ko-KR" dirty="0"/>
              <a:t>Artificial</a:t>
            </a:r>
            <a:r>
              <a:rPr lang="ko-KR" altLang="en-US" dirty="0"/>
              <a:t> </a:t>
            </a:r>
            <a:r>
              <a:rPr lang="en-US" altLang="ko-KR" dirty="0"/>
              <a:t>Noise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B30F031-E57C-4418-8811-D07BEE7C11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altLang="ko-KR" dirty="0">
                <a:latin typeface="Arial"/>
                <a:ea typeface="맑은 고딕"/>
                <a:cs typeface="Arial"/>
              </a:rPr>
              <a:t>Aug. 26, 2024</a:t>
            </a:r>
          </a:p>
          <a:p>
            <a:r>
              <a:rPr lang="en-US" altLang="ko-KR" dirty="0">
                <a:latin typeface="Arial"/>
                <a:ea typeface="맑은 고딕"/>
                <a:cs typeface="Arial"/>
              </a:rPr>
              <a:t>Jihwan Moon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3469BC-9EBF-44CC-97A2-356DEFF55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537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76BDB6-D2EF-BCE8-7E97-29E7E3549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 System model</a:t>
            </a:r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9B074E-0517-F28D-C07E-6F8CD13E65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b="1"/>
                  <a:t>2.3 Covert message detection</a:t>
                </a:r>
              </a:p>
              <a:p>
                <a:pPr lvl="1"/>
                <a:r>
                  <a:rPr lang="en-US" altLang="ko-KR"/>
                  <a:t>The </a:t>
                </a:r>
                <a:r>
                  <a:rPr lang="en-US" altLang="ko-KR">
                    <a:solidFill>
                      <a:srgbClr val="0000FF"/>
                    </a:solidFill>
                  </a:rPr>
                  <a:t>worst-case</a:t>
                </a:r>
                <a:r>
                  <a:rPr lang="en-US" altLang="ko-KR"/>
                  <a:t> approximation: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altLang="ko-KR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altLang="ko-KR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sub>
                    </m:sSub>
                    <m:r>
                      <a:rPr lang="en-US" altLang="ko-KR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𝜁</m:t>
                    </m:r>
                  </m:oMath>
                </a14:m>
                <a:r>
                  <a:rPr lang="en-US" altLang="ko-KR">
                    <a:solidFill>
                      <a:srgbClr val="0000FF"/>
                    </a:solidFill>
                  </a:rPr>
                  <a:t> known</a:t>
                </a:r>
                <a:r>
                  <a:rPr lang="en-US" altLang="ko-KR"/>
                  <a:t> at the detector </a:t>
                </a:r>
                <a:r>
                  <a:rPr lang="en-US" altLang="ko-KR">
                    <a:solidFill>
                      <a:srgbClr val="00B050"/>
                    </a:solidFill>
                  </a:rPr>
                  <a:t>[HTa:20]</a:t>
                </a:r>
                <a:endParaRPr lang="en-US" altLang="ko-KR"/>
              </a:p>
              <a:p>
                <a:pPr lvl="2"/>
                <a:r>
                  <a:rPr lang="en-US" altLang="ko-KR"/>
                  <a:t>The effective residual signal assuming the AF relay successfully decoded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endParaRPr lang="en-US" altLang="ko-KR"/>
              </a:p>
              <a:p>
                <a:endParaRPr lang="en-US" altLang="ko-KR"/>
              </a:p>
              <a:p>
                <a:endParaRPr lang="en-US" altLang="ko-KR"/>
              </a:p>
              <a:p>
                <a:pPr lvl="2"/>
                <a:r>
                  <a:rPr lang="en-US" altLang="ko-KR"/>
                  <a:t>The null and alternative hypotheses</a:t>
                </a:r>
              </a:p>
              <a:p>
                <a:endParaRPr lang="en-US" altLang="ko-KR"/>
              </a:p>
              <a:p>
                <a:endParaRPr lang="en-US" altLang="ko-KR"/>
              </a:p>
              <a:p>
                <a:endParaRPr lang="en-US" altLang="ko-KR"/>
              </a:p>
              <a:p>
                <a:pPr lvl="2"/>
                <a:r>
                  <a:rPr lang="en-US" altLang="ko-KR"/>
                  <a:t>The test statistics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ko-KR"/>
              </a:p>
              <a:p>
                <a:endParaRPr lang="en-US" altLang="ko-KR"/>
              </a:p>
              <a:p>
                <a:endParaRPr lang="en-US" altLang="ko-KR"/>
              </a:p>
              <a:p>
                <a:endParaRPr lang="en-US" altLang="ko-KR"/>
              </a:p>
              <a:p>
                <a:endParaRPr lang="en-US" altLang="ko-KR"/>
              </a:p>
              <a:p>
                <a:endParaRPr lang="en-US" altLang="ko-KR"/>
              </a:p>
              <a:p>
                <a:endParaRPr lang="ko-KR" altLang="en-US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9B074E-0517-F28D-C07E-6F8CD13E65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603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8FC86C-B272-E82F-7A29-99D4EE8D1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10</a:t>
            </a:fld>
            <a:endParaRPr lang="ko-KR" altLang="en-US"/>
          </a:p>
        </p:txBody>
      </p:sp>
      <p:graphicFrame>
        <p:nvGraphicFramePr>
          <p:cNvPr id="9" name="개체 8">
            <a:extLst>
              <a:ext uri="{FF2B5EF4-FFF2-40B4-BE49-F238E27FC236}">
                <a16:creationId xmlns:a16="http://schemas.microsoft.com/office/drawing/2014/main" id="{8DFF1165-6215-5EEC-AC8C-9E39B84B41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8988" y="5151085"/>
          <a:ext cx="3806825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768400" imgH="787320" progId="Equation.DSMT4">
                  <p:embed/>
                </p:oleObj>
              </mc:Choice>
              <mc:Fallback>
                <p:oleObj name="Equation" r:id="rId5" imgW="2768400" imgH="787320" progId="Equation.DSMT4">
                  <p:embed/>
                  <p:pic>
                    <p:nvPicPr>
                      <p:cNvPr id="9" name="개체 8">
                        <a:extLst>
                          <a:ext uri="{FF2B5EF4-FFF2-40B4-BE49-F238E27FC236}">
                            <a16:creationId xmlns:a16="http://schemas.microsoft.com/office/drawing/2014/main" id="{8DFF1165-6215-5EEC-AC8C-9E39B84B415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58988" y="5151085"/>
                        <a:ext cx="3806825" cy="1082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개체 5">
            <a:extLst>
              <a:ext uri="{FF2B5EF4-FFF2-40B4-BE49-F238E27FC236}">
                <a16:creationId xmlns:a16="http://schemas.microsoft.com/office/drawing/2014/main" id="{DBCBB73B-4BB2-9691-A471-1DB31033EA3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8988" y="3687410"/>
          <a:ext cx="4610100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352680" imgH="685800" progId="Equation.DSMT4">
                  <p:embed/>
                </p:oleObj>
              </mc:Choice>
              <mc:Fallback>
                <p:oleObj name="Equation" r:id="rId7" imgW="3352680" imgH="685800" progId="Equation.DSMT4">
                  <p:embed/>
                  <p:pic>
                    <p:nvPicPr>
                      <p:cNvPr id="6" name="개체 5">
                        <a:extLst>
                          <a:ext uri="{FF2B5EF4-FFF2-40B4-BE49-F238E27FC236}">
                            <a16:creationId xmlns:a16="http://schemas.microsoft.com/office/drawing/2014/main" id="{DBCBB73B-4BB2-9691-A471-1DB31033EA3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058988" y="3687410"/>
                        <a:ext cx="4610100" cy="942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개체 4">
            <a:extLst>
              <a:ext uri="{FF2B5EF4-FFF2-40B4-BE49-F238E27FC236}">
                <a16:creationId xmlns:a16="http://schemas.microsoft.com/office/drawing/2014/main" id="{3C7AABC6-2BAB-F478-DEAC-D31E5164AF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8988" y="2593975"/>
          <a:ext cx="1658938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206360" imgH="266400" progId="Equation.DSMT4">
                  <p:embed/>
                </p:oleObj>
              </mc:Choice>
              <mc:Fallback>
                <p:oleObj name="Equation" r:id="rId9" imgW="1206360" imgH="266400" progId="Equation.DSMT4">
                  <p:embed/>
                  <p:pic>
                    <p:nvPicPr>
                      <p:cNvPr id="5" name="개체 4">
                        <a:extLst>
                          <a:ext uri="{FF2B5EF4-FFF2-40B4-BE49-F238E27FC236}">
                            <a16:creationId xmlns:a16="http://schemas.microsoft.com/office/drawing/2014/main" id="{3C7AABC6-2BAB-F478-DEAC-D31E5164AF7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058988" y="2593975"/>
                        <a:ext cx="1658938" cy="366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9318C92-6979-6E30-C963-CC137183C2A3}"/>
                  </a:ext>
                </a:extLst>
              </p:cNvPr>
              <p:cNvSpPr txBox="1"/>
              <p:nvPr/>
            </p:nvSpPr>
            <p:spPr>
              <a:xfrm>
                <a:off x="6837532" y="3718946"/>
                <a:ext cx="5254002" cy="3887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0">
                    <a:solidFill>
                      <a:srgbClr val="FF0000"/>
                    </a:solidFill>
                  </a:rPr>
                  <a:t>All the remaining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sub>
                    </m:sSub>
                  </m:oMath>
                </a14:m>
                <a:r>
                  <a:rPr lang="en-US" altLang="ko-KR">
                    <a:solidFill>
                      <a:srgbClr val="FF0000"/>
                    </a:solidFill>
                  </a:rPr>
                  <a:t> portion</a:t>
                </a:r>
                <a:r>
                  <a:rPr lang="ko-KR" altLang="en-US">
                    <a:solidFill>
                      <a:srgbClr val="FF0000"/>
                    </a:solidFill>
                  </a:rPr>
                  <a:t> </a:t>
                </a:r>
                <a:r>
                  <a:rPr lang="en-US" altLang="ko-KR">
                    <a:solidFill>
                      <a:srgbClr val="FF0000"/>
                    </a:solidFill>
                  </a:rPr>
                  <a:t>allocated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endParaRPr lang="ko-KR" alt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9318C92-6979-6E30-C963-CC137183C2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7532" y="3718946"/>
                <a:ext cx="5254002" cy="388761"/>
              </a:xfrm>
              <a:prstGeom prst="rect">
                <a:avLst/>
              </a:prstGeom>
              <a:blipFill>
                <a:blip r:embed="rId11"/>
                <a:stretch>
                  <a:fillRect l="-964" t="-9375" b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F05C5CD-0515-0FB0-FD44-B719A4BDE3AC}"/>
                  </a:ext>
                </a:extLst>
              </p:cNvPr>
              <p:cNvSpPr txBox="1"/>
              <p:nvPr/>
            </p:nvSpPr>
            <p:spPr>
              <a:xfrm>
                <a:off x="6837532" y="4287094"/>
                <a:ext cx="4457310" cy="6657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0">
                    <a:solidFill>
                      <a:srgbClr val="FF0000"/>
                    </a:solidFill>
                  </a:rPr>
                  <a:t>The remaining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sub>
                    </m:sSub>
                  </m:oMath>
                </a14:m>
                <a:r>
                  <a:rPr lang="en-US" altLang="ko-KR">
                    <a:solidFill>
                      <a:srgbClr val="FF0000"/>
                    </a:solidFill>
                  </a:rPr>
                  <a:t> portion</a:t>
                </a:r>
                <a:r>
                  <a:rPr lang="ko-KR" altLang="en-US">
                    <a:solidFill>
                      <a:srgbClr val="FF0000"/>
                    </a:solidFill>
                  </a:rPr>
                  <a:t> </a:t>
                </a:r>
                <a:r>
                  <a:rPr lang="en-US" altLang="ko-KR">
                    <a:solidFill>
                      <a:srgbClr val="FF0000"/>
                    </a:solidFill>
                  </a:rPr>
                  <a:t>distributed</a:t>
                </a:r>
              </a:p>
              <a:p>
                <a:r>
                  <a:rPr lang="en-US" altLang="ko-KR">
                    <a:solidFill>
                      <a:srgbClr val="FF0000"/>
                    </a:solidFill>
                  </a:rPr>
                  <a:t>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ko-KR" altLang="en-US">
                    <a:solidFill>
                      <a:srgbClr val="FF0000"/>
                    </a:solidFill>
                  </a:rPr>
                  <a:t> </a:t>
                </a:r>
                <a:r>
                  <a:rPr lang="en-US" altLang="ko-KR">
                    <a:solidFill>
                      <a:srgbClr val="FF0000"/>
                    </a:solidFill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ko-KR" alt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F05C5CD-0515-0FB0-FD44-B719A4BDE3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7532" y="4287094"/>
                <a:ext cx="4457310" cy="665760"/>
              </a:xfrm>
              <a:prstGeom prst="rect">
                <a:avLst/>
              </a:prstGeom>
              <a:blipFill>
                <a:blip r:embed="rId12"/>
                <a:stretch>
                  <a:fillRect l="-1136" t="-5660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3828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76BDB6-D2EF-BCE8-7E97-29E7E3549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 System model</a:t>
            </a:r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9B074E-0517-F28D-C07E-6F8CD13E65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b="1" dirty="0"/>
                  <a:t>2.3 Covert message detection</a:t>
                </a:r>
              </a:p>
              <a:p>
                <a:pPr lvl="1"/>
                <a:r>
                  <a:rPr lang="en-US" altLang="ko-KR" dirty="0"/>
                  <a:t>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worst-case</a:t>
                </a:r>
                <a:r>
                  <a:rPr lang="en-US" altLang="ko-KR" dirty="0"/>
                  <a:t> approximation: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altLang="ko-KR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altLang="ko-KR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sub>
                    </m:sSub>
                    <m:r>
                      <a:rPr lang="en-US" altLang="ko-KR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𝜁</m:t>
                    </m:r>
                  </m:oMath>
                </a14:m>
                <a:r>
                  <a:rPr lang="en-US" altLang="ko-KR" dirty="0">
                    <a:solidFill>
                      <a:srgbClr val="0000FF"/>
                    </a:solidFill>
                  </a:rPr>
                  <a:t> known</a:t>
                </a:r>
                <a:r>
                  <a:rPr lang="en-US" altLang="ko-KR" dirty="0"/>
                  <a:t> at the detector 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[HTa:20]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Uniform artificial noise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dB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dB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𝜁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dB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dB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𝜁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dB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dirty="0">
                    <a:solidFill>
                      <a:srgbClr val="00B050"/>
                    </a:solidFill>
                  </a:rPr>
                  <a:t> </a:t>
                </a:r>
                <a:r>
                  <a:rPr lang="en-US" altLang="ko-KR">
                    <a:solidFill>
                      <a:srgbClr val="00B050"/>
                    </a:solidFill>
                  </a:rPr>
                  <a:t>[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KShahzad:</a:t>
                </a:r>
                <a:r>
                  <a:rPr lang="en-US" altLang="ko-KR">
                    <a:solidFill>
                      <a:srgbClr val="00B050"/>
                    </a:solidFill>
                  </a:rPr>
                  <a:t>18][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LZhang:23]</a:t>
                </a:r>
              </a:p>
              <a:p>
                <a:pPr lvl="3"/>
                <a:r>
                  <a:rPr lang="en-US" altLang="ko-KR" dirty="0"/>
                  <a:t>The PDF and CDF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 lvl="3"/>
                <a:r>
                  <a:rPr lang="en-US" altLang="ko-KR" dirty="0"/>
                  <a:t>By change of variables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dB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=10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fName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sub>
                        </m:sSub>
                      </m:e>
                    </m:func>
                  </m:oMath>
                </a14:m>
                <a:r>
                  <a:rPr lang="en-US" altLang="ko-KR" dirty="0"/>
                  <a:t> 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[Appendix A]</a:t>
                </a:r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9B074E-0517-F28D-C07E-6F8CD13E65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603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8FC86C-B272-E82F-7A29-99D4EE8D1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11</a:t>
            </a:fld>
            <a:endParaRPr lang="ko-KR" altLang="en-US"/>
          </a:p>
        </p:txBody>
      </p:sp>
      <p:graphicFrame>
        <p:nvGraphicFramePr>
          <p:cNvPr id="9" name="개체 8">
            <a:extLst>
              <a:ext uri="{FF2B5EF4-FFF2-40B4-BE49-F238E27FC236}">
                <a16:creationId xmlns:a16="http://schemas.microsoft.com/office/drawing/2014/main" id="{8DFF1165-6215-5EEC-AC8C-9E39B84B41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24646" y="5264150"/>
          <a:ext cx="4645025" cy="1327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377880" imgH="965160" progId="Equation.DSMT4">
                  <p:embed/>
                </p:oleObj>
              </mc:Choice>
              <mc:Fallback>
                <p:oleObj name="Equation" r:id="rId5" imgW="3377880" imgH="965160" progId="Equation.DSMT4">
                  <p:embed/>
                  <p:pic>
                    <p:nvPicPr>
                      <p:cNvPr id="9" name="개체 8">
                        <a:extLst>
                          <a:ext uri="{FF2B5EF4-FFF2-40B4-BE49-F238E27FC236}">
                            <a16:creationId xmlns:a16="http://schemas.microsoft.com/office/drawing/2014/main" id="{8DFF1165-6215-5EEC-AC8C-9E39B84B415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24646" y="5264150"/>
                        <a:ext cx="4645025" cy="1327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개체 6">
            <a:extLst>
              <a:ext uri="{FF2B5EF4-FFF2-40B4-BE49-F238E27FC236}">
                <a16:creationId xmlns:a16="http://schemas.microsoft.com/office/drawing/2014/main" id="{2882EC4A-7D6F-CD7A-BFBE-1E52C9E476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24646" y="2963863"/>
          <a:ext cx="6094413" cy="160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431960" imgH="1168200" progId="Equation.DSMT4">
                  <p:embed/>
                </p:oleObj>
              </mc:Choice>
              <mc:Fallback>
                <p:oleObj name="Equation" r:id="rId7" imgW="4431960" imgH="1168200" progId="Equation.DSMT4">
                  <p:embed/>
                  <p:pic>
                    <p:nvPicPr>
                      <p:cNvPr id="7" name="개체 6">
                        <a:extLst>
                          <a:ext uri="{FF2B5EF4-FFF2-40B4-BE49-F238E27FC236}">
                            <a16:creationId xmlns:a16="http://schemas.microsoft.com/office/drawing/2014/main" id="{2882EC4A-7D6F-CD7A-BFBE-1E52C9E4763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24646" y="2963863"/>
                        <a:ext cx="6094413" cy="1606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75010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76BDB6-D2EF-BCE8-7E97-29E7E3549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 System model</a:t>
            </a:r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9B074E-0517-F28D-C07E-6F8CD13E65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b="1"/>
                  <a:t>2.3 Covert message detection</a:t>
                </a:r>
              </a:p>
              <a:p>
                <a:pPr lvl="1"/>
                <a:r>
                  <a:rPr lang="en-US" altLang="ko-KR"/>
                  <a:t>The </a:t>
                </a:r>
                <a:r>
                  <a:rPr lang="en-US" altLang="ko-KR">
                    <a:solidFill>
                      <a:srgbClr val="0000FF"/>
                    </a:solidFill>
                  </a:rPr>
                  <a:t>worst-case</a:t>
                </a:r>
                <a:r>
                  <a:rPr lang="en-US" altLang="ko-KR"/>
                  <a:t> approximation: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altLang="ko-KR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altLang="ko-KR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sub>
                    </m:sSub>
                    <m:r>
                      <a:rPr lang="en-US" altLang="ko-KR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𝜁</m:t>
                    </m:r>
                  </m:oMath>
                </a14:m>
                <a:r>
                  <a:rPr lang="en-US" altLang="ko-KR">
                    <a:solidFill>
                      <a:srgbClr val="0000FF"/>
                    </a:solidFill>
                  </a:rPr>
                  <a:t> known</a:t>
                </a:r>
                <a:r>
                  <a:rPr lang="en-US" altLang="ko-KR"/>
                  <a:t> at the detector </a:t>
                </a:r>
                <a:r>
                  <a:rPr lang="en-US" altLang="ko-KR">
                    <a:solidFill>
                      <a:srgbClr val="00B050"/>
                    </a:solidFill>
                  </a:rPr>
                  <a:t>[HTa:20]</a:t>
                </a:r>
                <a:endParaRPr lang="en-US" altLang="ko-KR"/>
              </a:p>
              <a:p>
                <a:pPr lvl="2"/>
                <a:r>
                  <a:rPr lang="en-US" altLang="ko-KR"/>
                  <a:t>Decision based on a threshold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endParaRPr lang="en-US" altLang="ko-KR"/>
              </a:p>
              <a:p>
                <a:endParaRPr lang="en-US" altLang="ko-KR"/>
              </a:p>
              <a:p>
                <a:endParaRPr lang="en-US" altLang="ko-KR"/>
              </a:p>
              <a:p>
                <a:pPr lvl="2"/>
                <a:r>
                  <a:rPr lang="en-US" altLang="ko-KR"/>
                  <a:t>Detection error probability (DEP)</a:t>
                </a:r>
              </a:p>
              <a:p>
                <a:endParaRPr lang="en-US" altLang="ko-KR"/>
              </a:p>
              <a:p>
                <a:endParaRPr lang="en-US" altLang="ko-KR"/>
              </a:p>
              <a:p>
                <a:endParaRPr lang="en-US" altLang="ko-KR"/>
              </a:p>
              <a:p>
                <a:pPr lvl="3"/>
                <a:r>
                  <a:rPr lang="en-US" altLang="ko-KR"/>
                  <a:t>False alarm probability</a:t>
                </a:r>
              </a:p>
              <a:p>
                <a:endParaRPr lang="en-US" altLang="ko-KR"/>
              </a:p>
              <a:p>
                <a:endParaRPr lang="en-US" altLang="ko-KR"/>
              </a:p>
              <a:p>
                <a:endParaRPr lang="en-US" altLang="ko-KR"/>
              </a:p>
              <a:p>
                <a:endParaRPr lang="en-US" altLang="ko-KR"/>
              </a:p>
              <a:p>
                <a:endParaRPr lang="en-US" altLang="ko-KR"/>
              </a:p>
              <a:p>
                <a:endParaRPr lang="en-US" altLang="ko-KR"/>
              </a:p>
              <a:p>
                <a:endParaRPr lang="en-US" altLang="ko-KR"/>
              </a:p>
              <a:p>
                <a:endParaRPr lang="ko-KR" altLang="en-US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9B074E-0517-F28D-C07E-6F8CD13E65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603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8FC86C-B272-E82F-7A29-99D4EE8D1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12</a:t>
            </a:fld>
            <a:endParaRPr lang="ko-KR" altLang="en-US"/>
          </a:p>
        </p:txBody>
      </p:sp>
      <p:graphicFrame>
        <p:nvGraphicFramePr>
          <p:cNvPr id="5" name="개체 4">
            <a:extLst>
              <a:ext uri="{FF2B5EF4-FFF2-40B4-BE49-F238E27FC236}">
                <a16:creationId xmlns:a16="http://schemas.microsoft.com/office/drawing/2014/main" id="{3C7AABC6-2BAB-F478-DEAC-D31E5164AF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8988" y="2540584"/>
          <a:ext cx="50641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68280" imgH="609480" progId="Equation.DSMT4">
                  <p:embed/>
                </p:oleObj>
              </mc:Choice>
              <mc:Fallback>
                <p:oleObj name="Equation" r:id="rId5" imgW="368280" imgH="609480" progId="Equation.DSMT4">
                  <p:embed/>
                  <p:pic>
                    <p:nvPicPr>
                      <p:cNvPr id="5" name="개체 4">
                        <a:extLst>
                          <a:ext uri="{FF2B5EF4-FFF2-40B4-BE49-F238E27FC236}">
                            <a16:creationId xmlns:a16="http://schemas.microsoft.com/office/drawing/2014/main" id="{3C7AABC6-2BAB-F478-DEAC-D31E5164AF7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58988" y="2540584"/>
                        <a:ext cx="506413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개체 7">
            <a:extLst>
              <a:ext uri="{FF2B5EF4-FFF2-40B4-BE49-F238E27FC236}">
                <a16:creationId xmlns:a16="http://schemas.microsoft.com/office/drawing/2014/main" id="{93FAE1B3-6886-B9E5-12EC-EA9C46EB04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8988" y="3689350"/>
          <a:ext cx="4941887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593880" imgH="660240" progId="Equation.DSMT4">
                  <p:embed/>
                </p:oleObj>
              </mc:Choice>
              <mc:Fallback>
                <p:oleObj name="Equation" r:id="rId7" imgW="3593880" imgH="660240" progId="Equation.DSMT4">
                  <p:embed/>
                  <p:pic>
                    <p:nvPicPr>
                      <p:cNvPr id="8" name="개체 7">
                        <a:extLst>
                          <a:ext uri="{FF2B5EF4-FFF2-40B4-BE49-F238E27FC236}">
                            <a16:creationId xmlns:a16="http://schemas.microsoft.com/office/drawing/2014/main" id="{93FAE1B3-6886-B9E5-12EC-EA9C46EB044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058988" y="3689350"/>
                        <a:ext cx="4941887" cy="908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개체 12">
            <a:extLst>
              <a:ext uri="{FF2B5EF4-FFF2-40B4-BE49-F238E27FC236}">
                <a16:creationId xmlns:a16="http://schemas.microsoft.com/office/drawing/2014/main" id="{CC51EC96-A06B-12D9-42B8-3836576DBD0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24646" y="5089526"/>
          <a:ext cx="9255125" cy="146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6730920" imgH="1066680" progId="Equation.DSMT4">
                  <p:embed/>
                </p:oleObj>
              </mc:Choice>
              <mc:Fallback>
                <p:oleObj name="Equation" r:id="rId9" imgW="6730920" imgH="1066680" progId="Equation.DSMT4">
                  <p:embed/>
                  <p:pic>
                    <p:nvPicPr>
                      <p:cNvPr id="13" name="개체 12">
                        <a:extLst>
                          <a:ext uri="{FF2B5EF4-FFF2-40B4-BE49-F238E27FC236}">
                            <a16:creationId xmlns:a16="http://schemas.microsoft.com/office/drawing/2014/main" id="{CC51EC96-A06B-12D9-42B8-3836576DBD0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524646" y="5089526"/>
                        <a:ext cx="9255125" cy="1466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32331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76BDB6-D2EF-BCE8-7E97-29E7E3549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 System model</a:t>
            </a:r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9B074E-0517-F28D-C07E-6F8CD13E65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b="1"/>
                  <a:t>2.3 Covert message detection</a:t>
                </a:r>
              </a:p>
              <a:p>
                <a:pPr lvl="1"/>
                <a:r>
                  <a:rPr lang="en-US" altLang="ko-KR"/>
                  <a:t>The </a:t>
                </a:r>
                <a:r>
                  <a:rPr lang="en-US" altLang="ko-KR">
                    <a:solidFill>
                      <a:srgbClr val="0000FF"/>
                    </a:solidFill>
                  </a:rPr>
                  <a:t>worst-case</a:t>
                </a:r>
                <a:r>
                  <a:rPr lang="en-US" altLang="ko-KR"/>
                  <a:t> approximation: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altLang="ko-KR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altLang="ko-KR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sub>
                    </m:sSub>
                    <m:r>
                      <a:rPr lang="en-US" altLang="ko-KR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𝜁</m:t>
                    </m:r>
                  </m:oMath>
                </a14:m>
                <a:r>
                  <a:rPr lang="en-US" altLang="ko-KR">
                    <a:solidFill>
                      <a:srgbClr val="0000FF"/>
                    </a:solidFill>
                  </a:rPr>
                  <a:t> known</a:t>
                </a:r>
                <a:r>
                  <a:rPr lang="en-US" altLang="ko-KR"/>
                  <a:t> at the detector </a:t>
                </a:r>
                <a:r>
                  <a:rPr lang="en-US" altLang="ko-KR">
                    <a:solidFill>
                      <a:srgbClr val="00B050"/>
                    </a:solidFill>
                  </a:rPr>
                  <a:t>[HTa:20]</a:t>
                </a:r>
                <a:endParaRPr lang="en-US" altLang="ko-KR"/>
              </a:p>
              <a:p>
                <a:pPr lvl="2"/>
                <a:r>
                  <a:rPr lang="en-US" altLang="ko-KR"/>
                  <a:t>Decision based on a threshold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endParaRPr lang="en-US" altLang="ko-KR"/>
              </a:p>
              <a:p>
                <a:endParaRPr lang="en-US" altLang="ko-KR"/>
              </a:p>
              <a:p>
                <a:endParaRPr lang="en-US" altLang="ko-KR"/>
              </a:p>
              <a:p>
                <a:pPr lvl="2"/>
                <a:r>
                  <a:rPr lang="en-US" altLang="ko-KR"/>
                  <a:t>Detection error probability (DEP)</a:t>
                </a:r>
              </a:p>
              <a:p>
                <a:endParaRPr lang="en-US" altLang="ko-KR"/>
              </a:p>
              <a:p>
                <a:endParaRPr lang="en-US" altLang="ko-KR"/>
              </a:p>
              <a:p>
                <a:endParaRPr lang="en-US" altLang="ko-KR"/>
              </a:p>
              <a:p>
                <a:pPr lvl="3"/>
                <a:r>
                  <a:rPr lang="en-US" altLang="ko-KR"/>
                  <a:t>Miss probability</a:t>
                </a:r>
              </a:p>
              <a:p>
                <a:endParaRPr lang="en-US" altLang="ko-KR"/>
              </a:p>
              <a:p>
                <a:endParaRPr lang="en-US" altLang="ko-KR"/>
              </a:p>
              <a:p>
                <a:endParaRPr lang="en-US" altLang="ko-KR"/>
              </a:p>
              <a:p>
                <a:endParaRPr lang="en-US" altLang="ko-KR"/>
              </a:p>
              <a:p>
                <a:endParaRPr lang="en-US" altLang="ko-KR"/>
              </a:p>
              <a:p>
                <a:endParaRPr lang="en-US" altLang="ko-KR"/>
              </a:p>
              <a:p>
                <a:endParaRPr lang="en-US" altLang="ko-KR"/>
              </a:p>
              <a:p>
                <a:endParaRPr lang="ko-KR" altLang="en-US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9B074E-0517-F28D-C07E-6F8CD13E65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603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8FC86C-B272-E82F-7A29-99D4EE8D1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13</a:t>
            </a:fld>
            <a:endParaRPr lang="ko-KR" altLang="en-US"/>
          </a:p>
        </p:txBody>
      </p:sp>
      <p:graphicFrame>
        <p:nvGraphicFramePr>
          <p:cNvPr id="5" name="개체 4">
            <a:extLst>
              <a:ext uri="{FF2B5EF4-FFF2-40B4-BE49-F238E27FC236}">
                <a16:creationId xmlns:a16="http://schemas.microsoft.com/office/drawing/2014/main" id="{3C7AABC6-2BAB-F478-DEAC-D31E5164AF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8988" y="2540584"/>
          <a:ext cx="50641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68280" imgH="609480" progId="Equation.DSMT4">
                  <p:embed/>
                </p:oleObj>
              </mc:Choice>
              <mc:Fallback>
                <p:oleObj name="Equation" r:id="rId5" imgW="368280" imgH="609480" progId="Equation.DSMT4">
                  <p:embed/>
                  <p:pic>
                    <p:nvPicPr>
                      <p:cNvPr id="5" name="개체 4">
                        <a:extLst>
                          <a:ext uri="{FF2B5EF4-FFF2-40B4-BE49-F238E27FC236}">
                            <a16:creationId xmlns:a16="http://schemas.microsoft.com/office/drawing/2014/main" id="{3C7AABC6-2BAB-F478-DEAC-D31E5164AF7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58988" y="2540584"/>
                        <a:ext cx="506413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개체 8">
            <a:extLst>
              <a:ext uri="{FF2B5EF4-FFF2-40B4-BE49-F238E27FC236}">
                <a16:creationId xmlns:a16="http://schemas.microsoft.com/office/drawing/2014/main" id="{0077A6B0-212C-7782-899E-F90A987223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87613" y="5030788"/>
          <a:ext cx="9115425" cy="146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6629400" imgH="1066680" progId="Equation.DSMT4">
                  <p:embed/>
                </p:oleObj>
              </mc:Choice>
              <mc:Fallback>
                <p:oleObj name="Equation" r:id="rId7" imgW="6629400" imgH="1066680" progId="Equation.DSMT4">
                  <p:embed/>
                  <p:pic>
                    <p:nvPicPr>
                      <p:cNvPr id="9" name="개체 8">
                        <a:extLst>
                          <a:ext uri="{FF2B5EF4-FFF2-40B4-BE49-F238E27FC236}">
                            <a16:creationId xmlns:a16="http://schemas.microsoft.com/office/drawing/2014/main" id="{0077A6B0-212C-7782-899E-F90A9872232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87613" y="5030788"/>
                        <a:ext cx="9115425" cy="1466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개체 10">
            <a:extLst>
              <a:ext uri="{FF2B5EF4-FFF2-40B4-BE49-F238E27FC236}">
                <a16:creationId xmlns:a16="http://schemas.microsoft.com/office/drawing/2014/main" id="{7F186A28-1DA2-3CD8-5A57-1ECC2611C0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8988" y="3689268"/>
          <a:ext cx="4941887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3593880" imgH="660240" progId="Equation.DSMT4">
                  <p:embed/>
                </p:oleObj>
              </mc:Choice>
              <mc:Fallback>
                <p:oleObj name="Equation" r:id="rId9" imgW="3593880" imgH="660240" progId="Equation.DSMT4">
                  <p:embed/>
                  <p:pic>
                    <p:nvPicPr>
                      <p:cNvPr id="11" name="개체 10">
                        <a:extLst>
                          <a:ext uri="{FF2B5EF4-FFF2-40B4-BE49-F238E27FC236}">
                            <a16:creationId xmlns:a16="http://schemas.microsoft.com/office/drawing/2014/main" id="{7F186A28-1DA2-3CD8-5A57-1ECC2611C0E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058988" y="3689268"/>
                        <a:ext cx="4941887" cy="908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3946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76BDB6-D2EF-BCE8-7E97-29E7E3549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 System model</a:t>
            </a:r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9B074E-0517-F28D-C07E-6F8CD13E65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b="1"/>
                  <a:t>2.3 Covert message detection</a:t>
                </a:r>
              </a:p>
              <a:p>
                <a:pPr lvl="1"/>
                <a:r>
                  <a:rPr lang="en-US" altLang="ko-KR"/>
                  <a:t>The </a:t>
                </a:r>
                <a:r>
                  <a:rPr lang="en-US" altLang="ko-KR">
                    <a:solidFill>
                      <a:srgbClr val="0000FF"/>
                    </a:solidFill>
                  </a:rPr>
                  <a:t>worst-case</a:t>
                </a:r>
                <a:r>
                  <a:rPr lang="en-US" altLang="ko-KR"/>
                  <a:t> approximation: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altLang="ko-KR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altLang="ko-KR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sub>
                    </m:sSub>
                    <m:r>
                      <a:rPr lang="en-US" altLang="ko-KR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𝜁</m:t>
                    </m:r>
                  </m:oMath>
                </a14:m>
                <a:r>
                  <a:rPr lang="en-US" altLang="ko-KR">
                    <a:solidFill>
                      <a:srgbClr val="0000FF"/>
                    </a:solidFill>
                  </a:rPr>
                  <a:t> known</a:t>
                </a:r>
                <a:r>
                  <a:rPr lang="en-US" altLang="ko-KR"/>
                  <a:t> at the detector </a:t>
                </a:r>
                <a:r>
                  <a:rPr lang="en-US" altLang="ko-KR">
                    <a:solidFill>
                      <a:srgbClr val="00B050"/>
                    </a:solidFill>
                  </a:rPr>
                  <a:t>[HTa:20]</a:t>
                </a:r>
                <a:endParaRPr lang="en-US" altLang="ko-KR"/>
              </a:p>
              <a:p>
                <a:pPr lvl="2"/>
                <a:r>
                  <a:rPr lang="en-US" altLang="ko-KR"/>
                  <a:t>Decision based on a threshold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endParaRPr lang="en-US" altLang="ko-KR"/>
              </a:p>
              <a:p>
                <a:endParaRPr lang="en-US" altLang="ko-KR"/>
              </a:p>
              <a:p>
                <a:endParaRPr lang="en-US" altLang="ko-KR"/>
              </a:p>
              <a:p>
                <a:pPr lvl="2"/>
                <a:r>
                  <a:rPr lang="en-US" altLang="ko-KR"/>
                  <a:t>Detection error probability (DEP)</a:t>
                </a:r>
              </a:p>
              <a:p>
                <a:pPr lvl="3"/>
                <a:r>
                  <a:rPr lang="en-US" altLang="ko-KR"/>
                  <a:t>Assuming the equally probable chance of the covert message,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ko-KR"/>
              </a:p>
              <a:p>
                <a:endParaRPr lang="en-US" altLang="ko-KR"/>
              </a:p>
              <a:p>
                <a:endParaRPr lang="en-US" altLang="ko-KR"/>
              </a:p>
              <a:p>
                <a:endParaRPr lang="en-US" altLang="ko-KR"/>
              </a:p>
              <a:p>
                <a:endParaRPr lang="en-US" altLang="ko-KR"/>
              </a:p>
              <a:p>
                <a:endParaRPr lang="en-US" altLang="ko-KR"/>
              </a:p>
              <a:p>
                <a:endParaRPr lang="en-US" altLang="ko-KR"/>
              </a:p>
              <a:p>
                <a:endParaRPr lang="en-US" altLang="ko-KR"/>
              </a:p>
              <a:p>
                <a:endParaRPr lang="en-US" altLang="ko-KR"/>
              </a:p>
              <a:p>
                <a:endParaRPr lang="en-US" altLang="ko-KR"/>
              </a:p>
              <a:p>
                <a:endParaRPr lang="en-US" altLang="ko-KR"/>
              </a:p>
              <a:p>
                <a:endParaRPr lang="ko-KR" altLang="en-US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9B074E-0517-F28D-C07E-6F8CD13E65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603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8FC86C-B272-E82F-7A29-99D4EE8D1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14</a:t>
            </a:fld>
            <a:endParaRPr lang="ko-KR" altLang="en-US"/>
          </a:p>
        </p:txBody>
      </p:sp>
      <p:graphicFrame>
        <p:nvGraphicFramePr>
          <p:cNvPr id="5" name="개체 4">
            <a:extLst>
              <a:ext uri="{FF2B5EF4-FFF2-40B4-BE49-F238E27FC236}">
                <a16:creationId xmlns:a16="http://schemas.microsoft.com/office/drawing/2014/main" id="{3C7AABC6-2BAB-F478-DEAC-D31E5164AF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8988" y="2540584"/>
          <a:ext cx="50641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68280" imgH="609480" progId="Equation.DSMT4">
                  <p:embed/>
                </p:oleObj>
              </mc:Choice>
              <mc:Fallback>
                <p:oleObj name="Equation" r:id="rId5" imgW="368280" imgH="609480" progId="Equation.DSMT4">
                  <p:embed/>
                  <p:pic>
                    <p:nvPicPr>
                      <p:cNvPr id="5" name="개체 4">
                        <a:extLst>
                          <a:ext uri="{FF2B5EF4-FFF2-40B4-BE49-F238E27FC236}">
                            <a16:creationId xmlns:a16="http://schemas.microsoft.com/office/drawing/2014/main" id="{3C7AABC6-2BAB-F478-DEAC-D31E5164AF7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58988" y="2540584"/>
                        <a:ext cx="506413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개체 5">
            <a:extLst>
              <a:ext uri="{FF2B5EF4-FFF2-40B4-BE49-F238E27FC236}">
                <a16:creationId xmlns:a16="http://schemas.microsoft.com/office/drawing/2014/main" id="{B2B42BA4-55C4-ADC2-EB2B-27452BB6FA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7484573"/>
              </p:ext>
            </p:extLst>
          </p:nvPr>
        </p:nvGraphicFramePr>
        <p:xfrm>
          <a:off x="2058988" y="4046538"/>
          <a:ext cx="10198100" cy="247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7416720" imgH="1803240" progId="Equation.DSMT4">
                  <p:embed/>
                </p:oleObj>
              </mc:Choice>
              <mc:Fallback>
                <p:oleObj name="Equation" r:id="rId7" imgW="7416720" imgH="1803240" progId="Equation.DSMT4">
                  <p:embed/>
                  <p:pic>
                    <p:nvPicPr>
                      <p:cNvPr id="6" name="개체 5">
                        <a:extLst>
                          <a:ext uri="{FF2B5EF4-FFF2-40B4-BE49-F238E27FC236}">
                            <a16:creationId xmlns:a16="http://schemas.microsoft.com/office/drawing/2014/main" id="{B2B42BA4-55C4-ADC2-EB2B-27452BB6FA3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058988" y="4046538"/>
                        <a:ext cx="10198100" cy="2479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158091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76BDB6-D2EF-BCE8-7E97-29E7E3549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 System model</a:t>
            </a:r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9B074E-0517-F28D-C07E-6F8CD13E65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b="1"/>
                  <a:t>2.3 Covert message detection</a:t>
                </a:r>
              </a:p>
              <a:p>
                <a:pPr lvl="1"/>
                <a:r>
                  <a:rPr lang="en-US" altLang="ko-KR"/>
                  <a:t>The </a:t>
                </a:r>
                <a:r>
                  <a:rPr lang="en-US" altLang="ko-KR">
                    <a:solidFill>
                      <a:srgbClr val="0000FF"/>
                    </a:solidFill>
                  </a:rPr>
                  <a:t>worst-case</a:t>
                </a:r>
                <a:r>
                  <a:rPr lang="en-US" altLang="ko-KR"/>
                  <a:t> approximation: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altLang="ko-KR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altLang="ko-KR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sub>
                    </m:sSub>
                    <m:r>
                      <a:rPr lang="en-US" altLang="ko-KR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𝜁</m:t>
                    </m:r>
                  </m:oMath>
                </a14:m>
                <a:r>
                  <a:rPr lang="en-US" altLang="ko-KR">
                    <a:solidFill>
                      <a:srgbClr val="0000FF"/>
                    </a:solidFill>
                  </a:rPr>
                  <a:t> known</a:t>
                </a:r>
                <a:r>
                  <a:rPr lang="en-US" altLang="ko-KR"/>
                  <a:t> at the detector </a:t>
                </a:r>
                <a:r>
                  <a:rPr lang="en-US" altLang="ko-KR">
                    <a:solidFill>
                      <a:srgbClr val="00B050"/>
                    </a:solidFill>
                  </a:rPr>
                  <a:t>[HTa:20]</a:t>
                </a:r>
                <a:endParaRPr lang="en-US" altLang="ko-KR"/>
              </a:p>
              <a:p>
                <a:pPr lvl="2"/>
                <a:r>
                  <a:rPr lang="en-US" altLang="ko-KR"/>
                  <a:t>Decision based on a threshold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endParaRPr lang="en-US" altLang="ko-KR"/>
              </a:p>
              <a:p>
                <a:endParaRPr lang="en-US" altLang="ko-KR"/>
              </a:p>
              <a:p>
                <a:endParaRPr lang="en-US" altLang="ko-KR"/>
              </a:p>
              <a:p>
                <a:pPr lvl="2"/>
                <a:r>
                  <a:rPr lang="en-US" altLang="ko-KR"/>
                  <a:t>Detection error probability (DEP)</a:t>
                </a:r>
              </a:p>
              <a:p>
                <a:pPr lvl="3"/>
                <a:r>
                  <a:rPr lang="en-US" altLang="ko-KR"/>
                  <a:t>Assuming the equally probable chance of the covert message,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ko-KR"/>
              </a:p>
              <a:p>
                <a:endParaRPr lang="en-US" altLang="ko-KR"/>
              </a:p>
              <a:p>
                <a:endParaRPr lang="en-US" altLang="ko-KR"/>
              </a:p>
              <a:p>
                <a:endParaRPr lang="en-US" altLang="ko-KR"/>
              </a:p>
              <a:p>
                <a:endParaRPr lang="en-US" altLang="ko-KR"/>
              </a:p>
              <a:p>
                <a:endParaRPr lang="en-US" altLang="ko-KR"/>
              </a:p>
              <a:p>
                <a:endParaRPr lang="en-US" altLang="ko-KR"/>
              </a:p>
              <a:p>
                <a:endParaRPr lang="en-US" altLang="ko-KR"/>
              </a:p>
              <a:p>
                <a:endParaRPr lang="en-US" altLang="ko-KR"/>
              </a:p>
              <a:p>
                <a:endParaRPr lang="en-US" altLang="ko-KR"/>
              </a:p>
              <a:p>
                <a:endParaRPr lang="en-US" altLang="ko-KR"/>
              </a:p>
              <a:p>
                <a:endParaRPr lang="ko-KR" altLang="en-US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9B074E-0517-F28D-C07E-6F8CD13E65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603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8FC86C-B272-E82F-7A29-99D4EE8D1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15</a:t>
            </a:fld>
            <a:endParaRPr lang="ko-KR" altLang="en-US"/>
          </a:p>
        </p:txBody>
      </p:sp>
      <p:graphicFrame>
        <p:nvGraphicFramePr>
          <p:cNvPr id="5" name="개체 4">
            <a:extLst>
              <a:ext uri="{FF2B5EF4-FFF2-40B4-BE49-F238E27FC236}">
                <a16:creationId xmlns:a16="http://schemas.microsoft.com/office/drawing/2014/main" id="{3C7AABC6-2BAB-F478-DEAC-D31E5164AF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8988" y="2540584"/>
          <a:ext cx="50641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68280" imgH="609480" progId="Equation.DSMT4">
                  <p:embed/>
                </p:oleObj>
              </mc:Choice>
              <mc:Fallback>
                <p:oleObj name="Equation" r:id="rId5" imgW="368280" imgH="609480" progId="Equation.DSMT4">
                  <p:embed/>
                  <p:pic>
                    <p:nvPicPr>
                      <p:cNvPr id="5" name="개체 4">
                        <a:extLst>
                          <a:ext uri="{FF2B5EF4-FFF2-40B4-BE49-F238E27FC236}">
                            <a16:creationId xmlns:a16="http://schemas.microsoft.com/office/drawing/2014/main" id="{3C7AABC6-2BAB-F478-DEAC-D31E5164AF7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58988" y="2540584"/>
                        <a:ext cx="506413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개체 5">
            <a:extLst>
              <a:ext uri="{FF2B5EF4-FFF2-40B4-BE49-F238E27FC236}">
                <a16:creationId xmlns:a16="http://schemas.microsoft.com/office/drawing/2014/main" id="{B2B42BA4-55C4-ADC2-EB2B-27452BB6FA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8144775"/>
              </p:ext>
            </p:extLst>
          </p:nvPr>
        </p:nvGraphicFramePr>
        <p:xfrm>
          <a:off x="2058988" y="4046538"/>
          <a:ext cx="7578725" cy="258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5511600" imgH="1879560" progId="Equation.DSMT4">
                  <p:embed/>
                </p:oleObj>
              </mc:Choice>
              <mc:Fallback>
                <p:oleObj name="Equation" r:id="rId7" imgW="5511600" imgH="1879560" progId="Equation.DSMT4">
                  <p:embed/>
                  <p:pic>
                    <p:nvPicPr>
                      <p:cNvPr id="6" name="개체 5">
                        <a:extLst>
                          <a:ext uri="{FF2B5EF4-FFF2-40B4-BE49-F238E27FC236}">
                            <a16:creationId xmlns:a16="http://schemas.microsoft.com/office/drawing/2014/main" id="{B2B42BA4-55C4-ADC2-EB2B-27452BB6FA3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058988" y="4046538"/>
                        <a:ext cx="7578725" cy="2584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677453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76BDB6-D2EF-BCE8-7E97-29E7E3549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 System model</a:t>
            </a:r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9B074E-0517-F28D-C07E-6F8CD13E65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b="1"/>
                  <a:t>2.3 Covert message detection</a:t>
                </a:r>
              </a:p>
              <a:p>
                <a:pPr lvl="1"/>
                <a:r>
                  <a:rPr lang="en-US" altLang="ko-KR"/>
                  <a:t>The </a:t>
                </a:r>
                <a:r>
                  <a:rPr lang="en-US" altLang="ko-KR">
                    <a:solidFill>
                      <a:srgbClr val="0000FF"/>
                    </a:solidFill>
                  </a:rPr>
                  <a:t>worst-case</a:t>
                </a:r>
                <a:r>
                  <a:rPr lang="en-US" altLang="ko-KR"/>
                  <a:t> approximation: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altLang="ko-KR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altLang="ko-KR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sub>
                    </m:sSub>
                    <m:r>
                      <a:rPr lang="en-US" altLang="ko-KR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𝜁</m:t>
                    </m:r>
                  </m:oMath>
                </a14:m>
                <a:r>
                  <a:rPr lang="en-US" altLang="ko-KR">
                    <a:solidFill>
                      <a:srgbClr val="0000FF"/>
                    </a:solidFill>
                  </a:rPr>
                  <a:t> known</a:t>
                </a:r>
                <a:r>
                  <a:rPr lang="en-US" altLang="ko-KR"/>
                  <a:t> at the detector </a:t>
                </a:r>
                <a:r>
                  <a:rPr lang="en-US" altLang="ko-KR">
                    <a:solidFill>
                      <a:srgbClr val="00B050"/>
                    </a:solidFill>
                  </a:rPr>
                  <a:t>[HTa:20]</a:t>
                </a:r>
                <a:endParaRPr lang="en-US" altLang="ko-KR"/>
              </a:p>
              <a:p>
                <a:pPr lvl="2"/>
                <a:r>
                  <a:rPr lang="en-US" altLang="ko-KR"/>
                  <a:t>Decision based on a threshold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endParaRPr lang="en-US" altLang="ko-KR"/>
              </a:p>
              <a:p>
                <a:endParaRPr lang="en-US" altLang="ko-KR"/>
              </a:p>
              <a:p>
                <a:endParaRPr lang="en-US" altLang="ko-KR"/>
              </a:p>
              <a:p>
                <a:pPr lvl="2"/>
                <a:r>
                  <a:rPr lang="en-US" altLang="ko-KR"/>
                  <a:t>Detection error probability (DEP)</a:t>
                </a:r>
              </a:p>
              <a:p>
                <a:pPr lvl="3"/>
                <a:r>
                  <a:rPr lang="en-US" altLang="ko-KR"/>
                  <a:t>Assuming the equally probable chance of the covert message,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ko-KR"/>
              </a:p>
              <a:p>
                <a:endParaRPr lang="en-US" altLang="ko-KR"/>
              </a:p>
              <a:p>
                <a:endParaRPr lang="en-US" altLang="ko-KR"/>
              </a:p>
              <a:p>
                <a:endParaRPr lang="en-US" altLang="ko-KR"/>
              </a:p>
              <a:p>
                <a:endParaRPr lang="en-US" altLang="ko-KR"/>
              </a:p>
              <a:p>
                <a:endParaRPr lang="en-US" altLang="ko-KR"/>
              </a:p>
              <a:p>
                <a:endParaRPr lang="en-US" altLang="ko-KR"/>
              </a:p>
              <a:p>
                <a:endParaRPr lang="en-US" altLang="ko-KR"/>
              </a:p>
              <a:p>
                <a:endParaRPr lang="en-US" altLang="ko-KR"/>
              </a:p>
              <a:p>
                <a:endParaRPr lang="en-US" altLang="ko-KR"/>
              </a:p>
              <a:p>
                <a:endParaRPr lang="en-US" altLang="ko-KR"/>
              </a:p>
              <a:p>
                <a:endParaRPr lang="ko-KR" altLang="en-US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9B074E-0517-F28D-C07E-6F8CD13E65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603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8FC86C-B272-E82F-7A29-99D4EE8D1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16</a:t>
            </a:fld>
            <a:endParaRPr lang="ko-KR" altLang="en-US"/>
          </a:p>
        </p:txBody>
      </p:sp>
      <p:graphicFrame>
        <p:nvGraphicFramePr>
          <p:cNvPr id="5" name="개체 4">
            <a:extLst>
              <a:ext uri="{FF2B5EF4-FFF2-40B4-BE49-F238E27FC236}">
                <a16:creationId xmlns:a16="http://schemas.microsoft.com/office/drawing/2014/main" id="{3C7AABC6-2BAB-F478-DEAC-D31E5164AF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8988" y="2540584"/>
          <a:ext cx="50641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68280" imgH="609480" progId="Equation.DSMT4">
                  <p:embed/>
                </p:oleObj>
              </mc:Choice>
              <mc:Fallback>
                <p:oleObj name="Equation" r:id="rId5" imgW="368280" imgH="609480" progId="Equation.DSMT4">
                  <p:embed/>
                  <p:pic>
                    <p:nvPicPr>
                      <p:cNvPr id="5" name="개체 4">
                        <a:extLst>
                          <a:ext uri="{FF2B5EF4-FFF2-40B4-BE49-F238E27FC236}">
                            <a16:creationId xmlns:a16="http://schemas.microsoft.com/office/drawing/2014/main" id="{3C7AABC6-2BAB-F478-DEAC-D31E5164AF7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58988" y="2540584"/>
                        <a:ext cx="506413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개체 5">
            <a:extLst>
              <a:ext uri="{FF2B5EF4-FFF2-40B4-BE49-F238E27FC236}">
                <a16:creationId xmlns:a16="http://schemas.microsoft.com/office/drawing/2014/main" id="{B2B42BA4-55C4-ADC2-EB2B-27452BB6FA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0884850"/>
              </p:ext>
            </p:extLst>
          </p:nvPr>
        </p:nvGraphicFramePr>
        <p:xfrm>
          <a:off x="2058988" y="4046538"/>
          <a:ext cx="6862762" cy="237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991040" imgH="1726920" progId="Equation.DSMT4">
                  <p:embed/>
                </p:oleObj>
              </mc:Choice>
              <mc:Fallback>
                <p:oleObj name="Equation" r:id="rId7" imgW="4991040" imgH="1726920" progId="Equation.DSMT4">
                  <p:embed/>
                  <p:pic>
                    <p:nvPicPr>
                      <p:cNvPr id="6" name="개체 5">
                        <a:extLst>
                          <a:ext uri="{FF2B5EF4-FFF2-40B4-BE49-F238E27FC236}">
                            <a16:creationId xmlns:a16="http://schemas.microsoft.com/office/drawing/2014/main" id="{B2B42BA4-55C4-ADC2-EB2B-27452BB6FA3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058988" y="4046538"/>
                        <a:ext cx="6862762" cy="2374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948975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76BDB6-D2EF-BCE8-7E97-29E7E3549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 System model</a:t>
            </a:r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9B074E-0517-F28D-C07E-6F8CD13E65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b="1"/>
                  <a:t>2.3 Covert message detection</a:t>
                </a:r>
              </a:p>
              <a:p>
                <a:pPr lvl="1"/>
                <a:r>
                  <a:rPr lang="en-US" altLang="ko-KR"/>
                  <a:t>The </a:t>
                </a:r>
                <a:r>
                  <a:rPr lang="en-US" altLang="ko-KR">
                    <a:solidFill>
                      <a:srgbClr val="0000FF"/>
                    </a:solidFill>
                  </a:rPr>
                  <a:t>worst-case</a:t>
                </a:r>
                <a:r>
                  <a:rPr lang="en-US" altLang="ko-KR"/>
                  <a:t> approximation: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altLang="ko-KR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altLang="ko-KR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sub>
                    </m:sSub>
                    <m:r>
                      <a:rPr lang="en-US" altLang="ko-KR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𝜁</m:t>
                    </m:r>
                  </m:oMath>
                </a14:m>
                <a:r>
                  <a:rPr lang="en-US" altLang="ko-KR">
                    <a:solidFill>
                      <a:srgbClr val="0000FF"/>
                    </a:solidFill>
                  </a:rPr>
                  <a:t> known</a:t>
                </a:r>
                <a:r>
                  <a:rPr lang="en-US" altLang="ko-KR"/>
                  <a:t> at the detector </a:t>
                </a:r>
                <a:r>
                  <a:rPr lang="en-US" altLang="ko-KR">
                    <a:solidFill>
                      <a:srgbClr val="00B050"/>
                    </a:solidFill>
                  </a:rPr>
                  <a:t>[HTa:20]</a:t>
                </a:r>
                <a:endParaRPr lang="en-US" altLang="ko-KR"/>
              </a:p>
              <a:p>
                <a:pPr lvl="2"/>
                <a:r>
                  <a:rPr lang="en-US" altLang="ko-KR"/>
                  <a:t>The shape of the DEP function</a:t>
                </a:r>
              </a:p>
              <a:p>
                <a:endParaRPr lang="en-US" altLang="ko-KR"/>
              </a:p>
              <a:p>
                <a:endParaRPr lang="en-US" altLang="ko-KR"/>
              </a:p>
              <a:p>
                <a:endParaRPr lang="en-US" altLang="ko-KR"/>
              </a:p>
              <a:p>
                <a:endParaRPr lang="en-US" altLang="ko-KR"/>
              </a:p>
              <a:p>
                <a:endParaRPr lang="en-US" altLang="ko-KR"/>
              </a:p>
              <a:p>
                <a:endParaRPr lang="en-US" altLang="ko-KR"/>
              </a:p>
              <a:p>
                <a:endParaRPr lang="en-US" altLang="ko-KR"/>
              </a:p>
              <a:p>
                <a:endParaRPr lang="en-US" altLang="ko-KR"/>
              </a:p>
              <a:p>
                <a:endParaRPr lang="en-US" altLang="ko-KR"/>
              </a:p>
              <a:p>
                <a:endParaRPr lang="en-US" altLang="ko-KR"/>
              </a:p>
              <a:p>
                <a:endParaRPr lang="en-US" altLang="ko-KR"/>
              </a:p>
              <a:p>
                <a:endParaRPr lang="en-US" altLang="ko-KR"/>
              </a:p>
              <a:p>
                <a:endParaRPr lang="ko-KR" altLang="en-US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9B074E-0517-F28D-C07E-6F8CD13E65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603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8FC86C-B272-E82F-7A29-99D4EE8D1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17</a:t>
            </a:fld>
            <a:endParaRPr lang="ko-KR" altLang="en-US"/>
          </a:p>
        </p:txBody>
      </p:sp>
      <p:graphicFrame>
        <p:nvGraphicFramePr>
          <p:cNvPr id="9" name="개체 8">
            <a:extLst>
              <a:ext uri="{FF2B5EF4-FFF2-40B4-BE49-F238E27FC236}">
                <a16:creationId xmlns:a16="http://schemas.microsoft.com/office/drawing/2014/main" id="{C066EE38-5EE2-94E8-FBF9-F355730A93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8988" y="2576513"/>
          <a:ext cx="6862762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991040" imgH="457200" progId="Equation.DSMT4">
                  <p:embed/>
                </p:oleObj>
              </mc:Choice>
              <mc:Fallback>
                <p:oleObj name="Equation" r:id="rId5" imgW="4991040" imgH="457200" progId="Equation.DSMT4">
                  <p:embed/>
                  <p:pic>
                    <p:nvPicPr>
                      <p:cNvPr id="9" name="개체 8">
                        <a:extLst>
                          <a:ext uri="{FF2B5EF4-FFF2-40B4-BE49-F238E27FC236}">
                            <a16:creationId xmlns:a16="http://schemas.microsoft.com/office/drawing/2014/main" id="{C066EE38-5EE2-94E8-FBF9-F355730A934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58988" y="2576513"/>
                        <a:ext cx="6862762" cy="628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4509D0B-B6F5-3CFB-8444-9B20642D558A}"/>
              </a:ext>
            </a:extLst>
          </p:cNvPr>
          <p:cNvCxnSpPr>
            <a:cxnSpLocks/>
          </p:cNvCxnSpPr>
          <p:nvPr/>
        </p:nvCxnSpPr>
        <p:spPr>
          <a:xfrm>
            <a:off x="1750261" y="5041231"/>
            <a:ext cx="87184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78EA230-06E8-60BF-4FFA-51C809258035}"/>
              </a:ext>
            </a:extLst>
          </p:cNvPr>
          <p:cNvCxnSpPr>
            <a:cxnSpLocks/>
          </p:cNvCxnSpPr>
          <p:nvPr/>
        </p:nvCxnSpPr>
        <p:spPr>
          <a:xfrm>
            <a:off x="2291682" y="3319741"/>
            <a:ext cx="0" cy="20012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570248F-1D11-026C-8432-D3D68B15F0C5}"/>
              </a:ext>
            </a:extLst>
          </p:cNvPr>
          <p:cNvCxnSpPr>
            <a:cxnSpLocks/>
          </p:cNvCxnSpPr>
          <p:nvPr/>
        </p:nvCxnSpPr>
        <p:spPr>
          <a:xfrm>
            <a:off x="5131135" y="4770521"/>
            <a:ext cx="0" cy="5505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D33F653-C1A1-177F-7D76-3B2E946D04E9}"/>
              </a:ext>
            </a:extLst>
          </p:cNvPr>
          <p:cNvCxnSpPr>
            <a:cxnSpLocks/>
          </p:cNvCxnSpPr>
          <p:nvPr/>
        </p:nvCxnSpPr>
        <p:spPr>
          <a:xfrm>
            <a:off x="7369009" y="4770521"/>
            <a:ext cx="0" cy="5505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3E9FAFB-5FAF-3BD5-4F0B-0F6F1BD393AF}"/>
              </a:ext>
            </a:extLst>
          </p:cNvPr>
          <p:cNvCxnSpPr>
            <a:cxnSpLocks/>
          </p:cNvCxnSpPr>
          <p:nvPr/>
        </p:nvCxnSpPr>
        <p:spPr>
          <a:xfrm>
            <a:off x="9817436" y="4770521"/>
            <a:ext cx="0" cy="5505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3F193310-B5BE-28F4-98CA-F0BC7E8421AE}"/>
              </a:ext>
            </a:extLst>
          </p:cNvPr>
          <p:cNvCxnSpPr>
            <a:cxnSpLocks/>
          </p:cNvCxnSpPr>
          <p:nvPr/>
        </p:nvCxnSpPr>
        <p:spPr>
          <a:xfrm>
            <a:off x="3272256" y="4770521"/>
            <a:ext cx="0" cy="5505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개체 19">
            <a:extLst>
              <a:ext uri="{FF2B5EF4-FFF2-40B4-BE49-F238E27FC236}">
                <a16:creationId xmlns:a16="http://schemas.microsoft.com/office/drawing/2014/main" id="{C54A2C9E-D34C-C78B-BCFE-E9CB0AA6FA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19746" y="4945187"/>
          <a:ext cx="174625" cy="192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26720" imgH="139680" progId="Equation.DSMT4">
                  <p:embed/>
                </p:oleObj>
              </mc:Choice>
              <mc:Fallback>
                <p:oleObj name="Equation" r:id="rId7" imgW="126720" imgH="139680" progId="Equation.DSMT4">
                  <p:embed/>
                  <p:pic>
                    <p:nvPicPr>
                      <p:cNvPr id="20" name="개체 19">
                        <a:extLst>
                          <a:ext uri="{FF2B5EF4-FFF2-40B4-BE49-F238E27FC236}">
                            <a16:creationId xmlns:a16="http://schemas.microsoft.com/office/drawing/2014/main" id="{C54A2C9E-D34C-C78B-BCFE-E9CB0AA6FA0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619746" y="4945187"/>
                        <a:ext cx="174625" cy="192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개체 20">
            <a:extLst>
              <a:ext uri="{FF2B5EF4-FFF2-40B4-BE49-F238E27FC236}">
                <a16:creationId xmlns:a16="http://schemas.microsoft.com/office/drawing/2014/main" id="{9DD822CC-685F-1CE3-4366-B41AEE05DE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83549" y="3209841"/>
          <a:ext cx="855662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622080" imgH="253800" progId="Equation.DSMT4">
                  <p:embed/>
                </p:oleObj>
              </mc:Choice>
              <mc:Fallback>
                <p:oleObj name="Equation" r:id="rId9" imgW="622080" imgH="253800" progId="Equation.DSMT4">
                  <p:embed/>
                  <p:pic>
                    <p:nvPicPr>
                      <p:cNvPr id="21" name="개체 20">
                        <a:extLst>
                          <a:ext uri="{FF2B5EF4-FFF2-40B4-BE49-F238E27FC236}">
                            <a16:creationId xmlns:a16="http://schemas.microsoft.com/office/drawing/2014/main" id="{9DD822CC-685F-1CE3-4366-B41AEE05DEA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383549" y="3209841"/>
                        <a:ext cx="855662" cy="349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9F28974-BBBF-4023-520E-400847A02113}"/>
              </a:ext>
            </a:extLst>
          </p:cNvPr>
          <p:cNvCxnSpPr>
            <a:cxnSpLocks/>
          </p:cNvCxnSpPr>
          <p:nvPr/>
        </p:nvCxnSpPr>
        <p:spPr>
          <a:xfrm>
            <a:off x="2123043" y="3717757"/>
            <a:ext cx="33727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751389DE-5CF6-D2F0-A146-08051AE07C8A}"/>
              </a:ext>
            </a:extLst>
          </p:cNvPr>
          <p:cNvCxnSpPr>
            <a:cxnSpLocks/>
          </p:cNvCxnSpPr>
          <p:nvPr/>
        </p:nvCxnSpPr>
        <p:spPr>
          <a:xfrm>
            <a:off x="2435864" y="3717757"/>
            <a:ext cx="7947389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7CDD5607-49A2-5DF5-C54E-83D42B9FA642}"/>
              </a:ext>
            </a:extLst>
          </p:cNvPr>
          <p:cNvCxnSpPr>
            <a:cxnSpLocks/>
          </p:cNvCxnSpPr>
          <p:nvPr/>
        </p:nvCxnSpPr>
        <p:spPr>
          <a:xfrm>
            <a:off x="3272256" y="3717757"/>
            <a:ext cx="0" cy="1052764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3D65AE1E-900A-2553-1050-49AB78BAB595}"/>
              </a:ext>
            </a:extLst>
          </p:cNvPr>
          <p:cNvCxnSpPr>
            <a:cxnSpLocks/>
          </p:cNvCxnSpPr>
          <p:nvPr/>
        </p:nvCxnSpPr>
        <p:spPr>
          <a:xfrm>
            <a:off x="5131135" y="3717757"/>
            <a:ext cx="0" cy="1052764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D8D81427-A6E7-0F2B-FF23-D0C65580B8B4}"/>
              </a:ext>
            </a:extLst>
          </p:cNvPr>
          <p:cNvCxnSpPr>
            <a:cxnSpLocks/>
          </p:cNvCxnSpPr>
          <p:nvPr/>
        </p:nvCxnSpPr>
        <p:spPr>
          <a:xfrm>
            <a:off x="7369009" y="3717757"/>
            <a:ext cx="0" cy="1052764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363BC68B-D9D4-B41B-780B-CED677B6DA83}"/>
              </a:ext>
            </a:extLst>
          </p:cNvPr>
          <p:cNvCxnSpPr>
            <a:cxnSpLocks/>
          </p:cNvCxnSpPr>
          <p:nvPr/>
        </p:nvCxnSpPr>
        <p:spPr>
          <a:xfrm>
            <a:off x="9817436" y="3717757"/>
            <a:ext cx="0" cy="1052764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개체 35">
            <a:extLst>
              <a:ext uri="{FF2B5EF4-FFF2-40B4-BE49-F238E27FC236}">
                <a16:creationId xmlns:a16="http://schemas.microsoft.com/office/drawing/2014/main" id="{8C624E77-4C53-2C09-D66B-51621BEFA1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3413" y="3446463"/>
          <a:ext cx="209550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52280" imgH="393480" progId="Equation.DSMT4">
                  <p:embed/>
                </p:oleObj>
              </mc:Choice>
              <mc:Fallback>
                <p:oleObj name="Equation" r:id="rId11" imgW="152280" imgH="393480" progId="Equation.DSMT4">
                  <p:embed/>
                  <p:pic>
                    <p:nvPicPr>
                      <p:cNvPr id="36" name="개체 35">
                        <a:extLst>
                          <a:ext uri="{FF2B5EF4-FFF2-40B4-BE49-F238E27FC236}">
                            <a16:creationId xmlns:a16="http://schemas.microsoft.com/office/drawing/2014/main" id="{8C624E77-4C53-2C09-D66B-51621BEFA16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903413" y="3446463"/>
                        <a:ext cx="209550" cy="541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개체 36">
            <a:extLst>
              <a:ext uri="{FF2B5EF4-FFF2-40B4-BE49-F238E27FC236}">
                <a16:creationId xmlns:a16="http://schemas.microsoft.com/office/drawing/2014/main" id="{B60519F6-4952-138B-4DBB-FEB396CF24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4368" y="5400622"/>
          <a:ext cx="174625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26720" imgH="177480" progId="Equation.DSMT4">
                  <p:embed/>
                </p:oleObj>
              </mc:Choice>
              <mc:Fallback>
                <p:oleObj name="Equation" r:id="rId13" imgW="126720" imgH="177480" progId="Equation.DSMT4">
                  <p:embed/>
                  <p:pic>
                    <p:nvPicPr>
                      <p:cNvPr id="37" name="개체 36">
                        <a:extLst>
                          <a:ext uri="{FF2B5EF4-FFF2-40B4-BE49-F238E27FC236}">
                            <a16:creationId xmlns:a16="http://schemas.microsoft.com/office/drawing/2014/main" id="{B60519F6-4952-138B-4DBB-FEB396CF247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204368" y="5400622"/>
                        <a:ext cx="174625" cy="244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개체 37">
            <a:extLst>
              <a:ext uri="{FF2B5EF4-FFF2-40B4-BE49-F238E27FC236}">
                <a16:creationId xmlns:a16="http://schemas.microsoft.com/office/drawing/2014/main" id="{518D29A3-B70C-3686-7500-35EC47B8E4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15277" y="4774669"/>
          <a:ext cx="174625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126720" imgH="177480" progId="Equation.DSMT4">
                  <p:embed/>
                </p:oleObj>
              </mc:Choice>
              <mc:Fallback>
                <p:oleObj name="Equation" r:id="rId15" imgW="126720" imgH="177480" progId="Equation.DSMT4">
                  <p:embed/>
                  <p:pic>
                    <p:nvPicPr>
                      <p:cNvPr id="38" name="개체 37">
                        <a:extLst>
                          <a:ext uri="{FF2B5EF4-FFF2-40B4-BE49-F238E27FC236}">
                            <a16:creationId xmlns:a16="http://schemas.microsoft.com/office/drawing/2014/main" id="{518D29A3-B70C-3686-7500-35EC47B8E41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915277" y="4774669"/>
                        <a:ext cx="174625" cy="244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4362209C-B4D5-127D-D09A-57EC20034228}"/>
              </a:ext>
            </a:extLst>
          </p:cNvPr>
          <p:cNvCxnSpPr>
            <a:cxnSpLocks/>
          </p:cNvCxnSpPr>
          <p:nvPr/>
        </p:nvCxnSpPr>
        <p:spPr>
          <a:xfrm>
            <a:off x="3272256" y="3717757"/>
            <a:ext cx="1858879" cy="132347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D04284C5-364B-99FD-1EFD-174F396927B8}"/>
              </a:ext>
            </a:extLst>
          </p:cNvPr>
          <p:cNvCxnSpPr>
            <a:cxnSpLocks/>
          </p:cNvCxnSpPr>
          <p:nvPr/>
        </p:nvCxnSpPr>
        <p:spPr>
          <a:xfrm>
            <a:off x="5131135" y="5037190"/>
            <a:ext cx="223787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03F413D7-9103-F5D4-5111-5DDB64AEDE9C}"/>
              </a:ext>
            </a:extLst>
          </p:cNvPr>
          <p:cNvCxnSpPr>
            <a:cxnSpLocks/>
          </p:cNvCxnSpPr>
          <p:nvPr/>
        </p:nvCxnSpPr>
        <p:spPr>
          <a:xfrm flipV="1">
            <a:off x="7369009" y="3717756"/>
            <a:ext cx="2448426" cy="132801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개체 47">
            <a:extLst>
              <a:ext uri="{FF2B5EF4-FFF2-40B4-BE49-F238E27FC236}">
                <a16:creationId xmlns:a16="http://schemas.microsoft.com/office/drawing/2014/main" id="{F203FA93-D820-8CBA-0DD1-FEF89A3BB3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91445" y="4501936"/>
          <a:ext cx="1414463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028520" imgH="393480" progId="Equation.DSMT4">
                  <p:embed/>
                </p:oleObj>
              </mc:Choice>
              <mc:Fallback>
                <p:oleObj name="Equation" r:id="rId16" imgW="1028520" imgH="393480" progId="Equation.DSMT4">
                  <p:embed/>
                  <p:pic>
                    <p:nvPicPr>
                      <p:cNvPr id="48" name="개체 47">
                        <a:extLst>
                          <a:ext uri="{FF2B5EF4-FFF2-40B4-BE49-F238E27FC236}">
                            <a16:creationId xmlns:a16="http://schemas.microsoft.com/office/drawing/2014/main" id="{F203FA93-D820-8CBA-0DD1-FEF89A3BB36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291445" y="4501936"/>
                        <a:ext cx="1414463" cy="541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개체 48">
            <a:extLst>
              <a:ext uri="{FF2B5EF4-FFF2-40B4-BE49-F238E27FC236}">
                <a16:creationId xmlns:a16="http://schemas.microsoft.com/office/drawing/2014/main" id="{D28DBE99-C965-FD42-1DAF-F2A5769FF9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71310" y="4488850"/>
          <a:ext cx="1397000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015920" imgH="393480" progId="Equation.DSMT4">
                  <p:embed/>
                </p:oleObj>
              </mc:Choice>
              <mc:Fallback>
                <p:oleObj name="Equation" r:id="rId18" imgW="1015920" imgH="393480" progId="Equation.DSMT4">
                  <p:embed/>
                  <p:pic>
                    <p:nvPicPr>
                      <p:cNvPr id="49" name="개체 48">
                        <a:extLst>
                          <a:ext uri="{FF2B5EF4-FFF2-40B4-BE49-F238E27FC236}">
                            <a16:creationId xmlns:a16="http://schemas.microsoft.com/office/drawing/2014/main" id="{D28DBE99-C965-FD42-1DAF-F2A5769FF91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8371310" y="4488850"/>
                        <a:ext cx="1397000" cy="541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0F29551-3457-8EF3-2A38-C479D2F8251B}"/>
              </a:ext>
            </a:extLst>
          </p:cNvPr>
          <p:cNvSpPr txBox="1"/>
          <p:nvPr/>
        </p:nvSpPr>
        <p:spPr>
          <a:xfrm>
            <a:off x="86475" y="4050668"/>
            <a:ext cx="2183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Maximum error</a:t>
            </a:r>
          </a:p>
          <a:p>
            <a:r>
              <a:rPr lang="en-US" altLang="ko-KR"/>
              <a:t>= A random guess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A7FE4DC-6CB3-FBD2-F94F-50F8F4CCF683}"/>
              </a:ext>
            </a:extLst>
          </p:cNvPr>
          <p:cNvCxnSpPr>
            <a:cxnSpLocks/>
          </p:cNvCxnSpPr>
          <p:nvPr/>
        </p:nvCxnSpPr>
        <p:spPr>
          <a:xfrm flipH="1">
            <a:off x="1413378" y="3760546"/>
            <a:ext cx="433589" cy="285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2" name="개체 11">
            <a:extLst>
              <a:ext uri="{FF2B5EF4-FFF2-40B4-BE49-F238E27FC236}">
                <a16:creationId xmlns:a16="http://schemas.microsoft.com/office/drawing/2014/main" id="{B94295F8-1164-533D-7182-C6712027CE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09400" y="5465763"/>
          <a:ext cx="296863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15640" imgH="241200" progId="Equation.DSMT4">
                  <p:embed/>
                </p:oleObj>
              </mc:Choice>
              <mc:Fallback>
                <p:oleObj name="Equation" r:id="rId20" imgW="215640" imgH="241200" progId="Equation.DSMT4">
                  <p:embed/>
                  <p:pic>
                    <p:nvPicPr>
                      <p:cNvPr id="12" name="개체 11">
                        <a:extLst>
                          <a:ext uri="{FF2B5EF4-FFF2-40B4-BE49-F238E27FC236}">
                            <a16:creationId xmlns:a16="http://schemas.microsoft.com/office/drawing/2014/main" id="{B94295F8-1164-533D-7182-C6712027CE3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4009400" y="5465763"/>
                        <a:ext cx="296863" cy="331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개체 13">
            <a:extLst>
              <a:ext uri="{FF2B5EF4-FFF2-40B4-BE49-F238E27FC236}">
                <a16:creationId xmlns:a16="http://schemas.microsoft.com/office/drawing/2014/main" id="{2011D454-820F-50FF-690C-DED8B4DD2A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70136" y="5465763"/>
          <a:ext cx="296863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215640" imgH="241200" progId="Equation.DSMT4">
                  <p:embed/>
                </p:oleObj>
              </mc:Choice>
              <mc:Fallback>
                <p:oleObj name="Equation" r:id="rId22" imgW="215640" imgH="241200" progId="Equation.DSMT4">
                  <p:embed/>
                  <p:pic>
                    <p:nvPicPr>
                      <p:cNvPr id="14" name="개체 13">
                        <a:extLst>
                          <a:ext uri="{FF2B5EF4-FFF2-40B4-BE49-F238E27FC236}">
                            <a16:creationId xmlns:a16="http://schemas.microsoft.com/office/drawing/2014/main" id="{2011D454-820F-50FF-690C-DED8B4DD2AB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6170136" y="5465763"/>
                        <a:ext cx="296863" cy="331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개체 15">
            <a:extLst>
              <a:ext uri="{FF2B5EF4-FFF2-40B4-BE49-F238E27FC236}">
                <a16:creationId xmlns:a16="http://schemas.microsoft.com/office/drawing/2014/main" id="{72FC6778-52A7-E518-8988-394739B456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593222" y="5465763"/>
          <a:ext cx="296863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215640" imgH="241200" progId="Equation.DSMT4">
                  <p:embed/>
                </p:oleObj>
              </mc:Choice>
              <mc:Fallback>
                <p:oleObj name="Equation" r:id="rId24" imgW="215640" imgH="241200" progId="Equation.DSMT4">
                  <p:embed/>
                  <p:pic>
                    <p:nvPicPr>
                      <p:cNvPr id="16" name="개체 15">
                        <a:extLst>
                          <a:ext uri="{FF2B5EF4-FFF2-40B4-BE49-F238E27FC236}">
                            <a16:creationId xmlns:a16="http://schemas.microsoft.com/office/drawing/2014/main" id="{72FC6778-52A7-E518-8988-394739B456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8593222" y="5465763"/>
                        <a:ext cx="296863" cy="331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020741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76BDB6-D2EF-BCE8-7E97-29E7E3549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 System model</a:t>
            </a:r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9B074E-0517-F28D-C07E-6F8CD13E65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b="1"/>
                  <a:t>2.3 Covert message detection</a:t>
                </a:r>
              </a:p>
              <a:p>
                <a:pPr lvl="1"/>
                <a:r>
                  <a:rPr lang="en-US" altLang="ko-KR"/>
                  <a:t>The </a:t>
                </a:r>
                <a:r>
                  <a:rPr lang="en-US" altLang="ko-KR">
                    <a:solidFill>
                      <a:srgbClr val="0000FF"/>
                    </a:solidFill>
                  </a:rPr>
                  <a:t>worst-case</a:t>
                </a:r>
                <a:r>
                  <a:rPr lang="en-US" altLang="ko-KR"/>
                  <a:t> approximation: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altLang="ko-KR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altLang="ko-KR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sub>
                    </m:sSub>
                    <m:r>
                      <a:rPr lang="en-US" altLang="ko-KR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𝜁</m:t>
                    </m:r>
                  </m:oMath>
                </a14:m>
                <a:r>
                  <a:rPr lang="en-US" altLang="ko-KR">
                    <a:solidFill>
                      <a:srgbClr val="0000FF"/>
                    </a:solidFill>
                  </a:rPr>
                  <a:t> known</a:t>
                </a:r>
                <a:r>
                  <a:rPr lang="en-US" altLang="ko-KR"/>
                  <a:t> at the detector </a:t>
                </a:r>
                <a:r>
                  <a:rPr lang="en-US" altLang="ko-KR">
                    <a:solidFill>
                      <a:srgbClr val="00B050"/>
                    </a:solidFill>
                  </a:rPr>
                  <a:t>[HTa:20]</a:t>
                </a:r>
                <a:endParaRPr lang="en-US" altLang="ko-KR"/>
              </a:p>
              <a:p>
                <a:pPr lvl="2"/>
                <a:r>
                  <a:rPr lang="en-US" altLang="ko-KR"/>
                  <a:t>The shape of the DEP function</a:t>
                </a:r>
              </a:p>
              <a:p>
                <a:endParaRPr lang="en-US" altLang="ko-KR"/>
              </a:p>
              <a:p>
                <a:endParaRPr lang="en-US" altLang="ko-KR"/>
              </a:p>
              <a:p>
                <a:pPr lvl="3"/>
                <a:r>
                  <a:rPr lang="en-US" altLang="ko-KR"/>
                  <a:t>Note that</a:t>
                </a:r>
              </a:p>
              <a:p>
                <a:endParaRPr lang="en-US" altLang="ko-KR"/>
              </a:p>
              <a:p>
                <a:endParaRPr lang="en-US" altLang="ko-KR"/>
              </a:p>
              <a:p>
                <a:endParaRPr lang="en-US" altLang="ko-KR"/>
              </a:p>
              <a:p>
                <a:endParaRPr lang="en-US" altLang="ko-KR"/>
              </a:p>
              <a:p>
                <a:endParaRPr lang="en-US" altLang="ko-KR"/>
              </a:p>
              <a:p>
                <a:endParaRPr lang="en-US" altLang="ko-KR"/>
              </a:p>
              <a:p>
                <a:endParaRPr lang="en-US" altLang="ko-KR"/>
              </a:p>
              <a:p>
                <a:endParaRPr lang="en-US" altLang="ko-KR"/>
              </a:p>
              <a:p>
                <a:endParaRPr lang="ko-KR" altLang="en-US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9B074E-0517-F28D-C07E-6F8CD13E65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603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8FC86C-B272-E82F-7A29-99D4EE8D1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18</a:t>
            </a:fld>
            <a:endParaRPr lang="ko-KR" altLang="en-US"/>
          </a:p>
        </p:txBody>
      </p:sp>
      <p:graphicFrame>
        <p:nvGraphicFramePr>
          <p:cNvPr id="5" name="개체 4">
            <a:extLst>
              <a:ext uri="{FF2B5EF4-FFF2-40B4-BE49-F238E27FC236}">
                <a16:creationId xmlns:a16="http://schemas.microsoft.com/office/drawing/2014/main" id="{1BB651A1-3C70-91E6-0883-3163770EAF0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8988" y="2576513"/>
          <a:ext cx="6862762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991040" imgH="457200" progId="Equation.DSMT4">
                  <p:embed/>
                </p:oleObj>
              </mc:Choice>
              <mc:Fallback>
                <p:oleObj name="Equation" r:id="rId5" imgW="4991040" imgH="457200" progId="Equation.DSMT4">
                  <p:embed/>
                  <p:pic>
                    <p:nvPicPr>
                      <p:cNvPr id="5" name="개체 4">
                        <a:extLst>
                          <a:ext uri="{FF2B5EF4-FFF2-40B4-BE49-F238E27FC236}">
                            <a16:creationId xmlns:a16="http://schemas.microsoft.com/office/drawing/2014/main" id="{1BB651A1-3C70-91E6-0883-3163770EAF0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58988" y="2576513"/>
                        <a:ext cx="6862762" cy="628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개체 9">
            <a:extLst>
              <a:ext uri="{FF2B5EF4-FFF2-40B4-BE49-F238E27FC236}">
                <a16:creationId xmlns:a16="http://schemas.microsoft.com/office/drawing/2014/main" id="{E0329B1F-6AD8-231F-9F01-3DD6EC29FC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24646" y="3716338"/>
          <a:ext cx="9674225" cy="254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7035480" imgH="1854000" progId="Equation.DSMT4">
                  <p:embed/>
                </p:oleObj>
              </mc:Choice>
              <mc:Fallback>
                <p:oleObj name="Equation" r:id="rId7" imgW="7035480" imgH="1854000" progId="Equation.DSMT4">
                  <p:embed/>
                  <p:pic>
                    <p:nvPicPr>
                      <p:cNvPr id="10" name="개체 9">
                        <a:extLst>
                          <a:ext uri="{FF2B5EF4-FFF2-40B4-BE49-F238E27FC236}">
                            <a16:creationId xmlns:a16="http://schemas.microsoft.com/office/drawing/2014/main" id="{E0329B1F-6AD8-231F-9F01-3DD6EC29FCE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24646" y="3716338"/>
                        <a:ext cx="9674225" cy="2549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863338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76BDB6-D2EF-BCE8-7E97-29E7E3549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 System model</a:t>
            </a:r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9B074E-0517-F28D-C07E-6F8CD13E65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b="1"/>
                  <a:t>2.3 Covert message detection</a:t>
                </a:r>
              </a:p>
              <a:p>
                <a:pPr lvl="1"/>
                <a:r>
                  <a:rPr lang="en-US" altLang="ko-KR"/>
                  <a:t>The </a:t>
                </a:r>
                <a:r>
                  <a:rPr lang="en-US" altLang="ko-KR">
                    <a:solidFill>
                      <a:srgbClr val="0000FF"/>
                    </a:solidFill>
                  </a:rPr>
                  <a:t>worst-case</a:t>
                </a:r>
                <a:r>
                  <a:rPr lang="en-US" altLang="ko-KR"/>
                  <a:t> approximation: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altLang="ko-KR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altLang="ko-KR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sub>
                    </m:sSub>
                    <m:r>
                      <a:rPr lang="en-US" altLang="ko-KR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𝜁</m:t>
                    </m:r>
                  </m:oMath>
                </a14:m>
                <a:r>
                  <a:rPr lang="en-US" altLang="ko-KR">
                    <a:solidFill>
                      <a:srgbClr val="0000FF"/>
                    </a:solidFill>
                  </a:rPr>
                  <a:t> known</a:t>
                </a:r>
                <a:r>
                  <a:rPr lang="en-US" altLang="ko-KR"/>
                  <a:t> at the detector </a:t>
                </a:r>
                <a:r>
                  <a:rPr lang="en-US" altLang="ko-KR">
                    <a:solidFill>
                      <a:srgbClr val="00B050"/>
                    </a:solidFill>
                  </a:rPr>
                  <a:t>[HTa:20]</a:t>
                </a:r>
                <a:endParaRPr lang="en-US" altLang="ko-KR"/>
              </a:p>
              <a:p>
                <a:pPr lvl="2"/>
                <a:r>
                  <a:rPr lang="en-US" altLang="ko-KR"/>
                  <a:t>The shape of the DEP function</a:t>
                </a:r>
              </a:p>
              <a:p>
                <a:endParaRPr lang="en-US" altLang="ko-KR"/>
              </a:p>
              <a:p>
                <a:endParaRPr lang="en-US" altLang="ko-KR"/>
              </a:p>
              <a:p>
                <a:pPr lvl="3"/>
                <a:r>
                  <a:rPr lang="en-US" altLang="ko-KR"/>
                  <a:t>The first derivative</a:t>
                </a:r>
              </a:p>
              <a:p>
                <a:endParaRPr lang="en-US" altLang="ko-KR"/>
              </a:p>
              <a:p>
                <a:endParaRPr lang="en-US" altLang="ko-KR"/>
              </a:p>
              <a:p>
                <a:endParaRPr lang="en-US" altLang="ko-KR"/>
              </a:p>
              <a:p>
                <a:endParaRPr lang="en-US" altLang="ko-KR"/>
              </a:p>
              <a:p>
                <a:endParaRPr lang="en-US" altLang="ko-KR"/>
              </a:p>
              <a:p>
                <a:pPr lvl="3"/>
                <a:r>
                  <a:rPr lang="en-US" altLang="ko-KR"/>
                  <a:t>Note</a:t>
                </a:r>
                <a:r>
                  <a:rPr lang="ko-KR" altLang="en-US"/>
                  <a:t> </a:t>
                </a:r>
                <a:r>
                  <a:rPr lang="en-US" altLang="ko-KR"/>
                  <a:t>that</a:t>
                </a:r>
              </a:p>
              <a:p>
                <a:endParaRPr lang="en-US" altLang="ko-KR"/>
              </a:p>
              <a:p>
                <a:endParaRPr lang="en-US" altLang="ko-KR"/>
              </a:p>
              <a:p>
                <a:endParaRPr lang="en-US" altLang="ko-KR"/>
              </a:p>
              <a:p>
                <a:endParaRPr lang="ko-KR" altLang="en-US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9B074E-0517-F28D-C07E-6F8CD13E65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603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8FC86C-B272-E82F-7A29-99D4EE8D1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19</a:t>
            </a:fld>
            <a:endParaRPr lang="ko-KR" altLang="en-US"/>
          </a:p>
        </p:txBody>
      </p:sp>
      <p:graphicFrame>
        <p:nvGraphicFramePr>
          <p:cNvPr id="5" name="개체 4">
            <a:extLst>
              <a:ext uri="{FF2B5EF4-FFF2-40B4-BE49-F238E27FC236}">
                <a16:creationId xmlns:a16="http://schemas.microsoft.com/office/drawing/2014/main" id="{1BB651A1-3C70-91E6-0883-3163770EAF0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8988" y="2576513"/>
          <a:ext cx="6862762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991040" imgH="457200" progId="Equation.DSMT4">
                  <p:embed/>
                </p:oleObj>
              </mc:Choice>
              <mc:Fallback>
                <p:oleObj name="Equation" r:id="rId5" imgW="4991040" imgH="457200" progId="Equation.DSMT4">
                  <p:embed/>
                  <p:pic>
                    <p:nvPicPr>
                      <p:cNvPr id="5" name="개체 4">
                        <a:extLst>
                          <a:ext uri="{FF2B5EF4-FFF2-40B4-BE49-F238E27FC236}">
                            <a16:creationId xmlns:a16="http://schemas.microsoft.com/office/drawing/2014/main" id="{1BB651A1-3C70-91E6-0883-3163770EAF0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58988" y="2576513"/>
                        <a:ext cx="6862762" cy="628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개체 9">
            <a:extLst>
              <a:ext uri="{FF2B5EF4-FFF2-40B4-BE49-F238E27FC236}">
                <a16:creationId xmlns:a16="http://schemas.microsoft.com/office/drawing/2014/main" id="{E0329B1F-6AD8-231F-9F01-3DD6EC29FC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9900247"/>
              </p:ext>
            </p:extLst>
          </p:nvPr>
        </p:nvGraphicFramePr>
        <p:xfrm>
          <a:off x="2524125" y="3677195"/>
          <a:ext cx="7543800" cy="178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5486400" imgH="1295280" progId="Equation.DSMT4">
                  <p:embed/>
                </p:oleObj>
              </mc:Choice>
              <mc:Fallback>
                <p:oleObj name="Equation" r:id="rId7" imgW="5486400" imgH="1295280" progId="Equation.DSMT4">
                  <p:embed/>
                  <p:pic>
                    <p:nvPicPr>
                      <p:cNvPr id="10" name="개체 9">
                        <a:extLst>
                          <a:ext uri="{FF2B5EF4-FFF2-40B4-BE49-F238E27FC236}">
                            <a16:creationId xmlns:a16="http://schemas.microsoft.com/office/drawing/2014/main" id="{E0329B1F-6AD8-231F-9F01-3DD6EC29FCE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24125" y="3677195"/>
                        <a:ext cx="7543800" cy="1781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개체 8">
            <a:extLst>
              <a:ext uri="{FF2B5EF4-FFF2-40B4-BE49-F238E27FC236}">
                <a16:creationId xmlns:a16="http://schemas.microsoft.com/office/drawing/2014/main" id="{67D15C91-020F-9531-9E8C-8EA5C038F0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0438835"/>
              </p:ext>
            </p:extLst>
          </p:nvPr>
        </p:nvGraphicFramePr>
        <p:xfrm>
          <a:off x="2524125" y="6008020"/>
          <a:ext cx="6618287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4813200" imgH="393480" progId="Equation.DSMT4">
                  <p:embed/>
                </p:oleObj>
              </mc:Choice>
              <mc:Fallback>
                <p:oleObj name="Equation" r:id="rId9" imgW="4813200" imgH="393480" progId="Equation.DSMT4">
                  <p:embed/>
                  <p:pic>
                    <p:nvPicPr>
                      <p:cNvPr id="9" name="개체 8">
                        <a:extLst>
                          <a:ext uri="{FF2B5EF4-FFF2-40B4-BE49-F238E27FC236}">
                            <a16:creationId xmlns:a16="http://schemas.microsoft.com/office/drawing/2014/main" id="{67D15C91-020F-9531-9E8C-8EA5C038F04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524125" y="6008020"/>
                        <a:ext cx="6618287" cy="541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32954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33A5B0-F1F4-478C-9E18-9251D76E2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Table of Contents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380CC0-A5E8-435A-82AD-ACD33D629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/>
              <a:t>1.</a:t>
            </a:r>
            <a:r>
              <a:rPr lang="ko-KR" altLang="en-US" b="1"/>
              <a:t> </a:t>
            </a:r>
            <a:r>
              <a:rPr lang="en-US" altLang="ko-KR" b="1"/>
              <a:t>Introduction</a:t>
            </a:r>
          </a:p>
          <a:p>
            <a:endParaRPr lang="en-US" altLang="ko-KR" b="1"/>
          </a:p>
          <a:p>
            <a:r>
              <a:rPr lang="en-US" altLang="ko-KR" b="1"/>
              <a:t>2. System model</a:t>
            </a:r>
          </a:p>
          <a:p>
            <a:endParaRPr lang="en-US" altLang="ko-KR" b="1"/>
          </a:p>
          <a:p>
            <a:r>
              <a:rPr lang="en-US" altLang="ko-KR" b="1"/>
              <a:t>3. Problem formulation</a:t>
            </a:r>
          </a:p>
          <a:p>
            <a:endParaRPr lang="en-US" altLang="ko-KR" b="1"/>
          </a:p>
          <a:p>
            <a:r>
              <a:rPr lang="en-US" altLang="ko-KR" b="1"/>
              <a:t>4. Proposed solutions</a:t>
            </a:r>
          </a:p>
          <a:p>
            <a:endParaRPr lang="en-US" altLang="ko-KR" b="1"/>
          </a:p>
          <a:p>
            <a:r>
              <a:rPr lang="en-US" altLang="ko-KR" b="1"/>
              <a:t>5. Numerical results</a:t>
            </a:r>
          </a:p>
          <a:p>
            <a:endParaRPr lang="en-US" altLang="ko-KR" b="1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DDE160-7DC6-4ACA-B76B-F02396A0C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7029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76BDB6-D2EF-BCE8-7E97-29E7E3549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 System model</a:t>
            </a:r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9B074E-0517-F28D-C07E-6F8CD13E65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b="1"/>
                  <a:t>2.3 Covert message detection</a:t>
                </a:r>
              </a:p>
              <a:p>
                <a:pPr lvl="1"/>
                <a:r>
                  <a:rPr lang="en-US" altLang="ko-KR"/>
                  <a:t>The </a:t>
                </a:r>
                <a:r>
                  <a:rPr lang="en-US" altLang="ko-KR">
                    <a:solidFill>
                      <a:srgbClr val="0000FF"/>
                    </a:solidFill>
                  </a:rPr>
                  <a:t>worst-case</a:t>
                </a:r>
                <a:r>
                  <a:rPr lang="en-US" altLang="ko-KR"/>
                  <a:t> approximation: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altLang="ko-KR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altLang="ko-KR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sub>
                    </m:sSub>
                    <m:r>
                      <a:rPr lang="en-US" altLang="ko-KR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𝜁</m:t>
                    </m:r>
                  </m:oMath>
                </a14:m>
                <a:r>
                  <a:rPr lang="en-US" altLang="ko-KR">
                    <a:solidFill>
                      <a:srgbClr val="0000FF"/>
                    </a:solidFill>
                  </a:rPr>
                  <a:t> known</a:t>
                </a:r>
                <a:r>
                  <a:rPr lang="en-US" altLang="ko-KR"/>
                  <a:t> at the detector </a:t>
                </a:r>
                <a:r>
                  <a:rPr lang="en-US" altLang="ko-KR">
                    <a:solidFill>
                      <a:srgbClr val="00B050"/>
                    </a:solidFill>
                  </a:rPr>
                  <a:t>[HTa:20]</a:t>
                </a:r>
                <a:endParaRPr lang="en-US" altLang="ko-KR"/>
              </a:p>
              <a:p>
                <a:pPr lvl="2"/>
                <a:r>
                  <a:rPr lang="en-US" altLang="ko-KR"/>
                  <a:t>The shape of the DEP function</a:t>
                </a:r>
              </a:p>
              <a:p>
                <a:endParaRPr lang="en-US" altLang="ko-KR"/>
              </a:p>
              <a:p>
                <a:endParaRPr lang="en-US" altLang="ko-KR"/>
              </a:p>
              <a:p>
                <a:pPr lvl="3"/>
                <a:r>
                  <a:rPr lang="en-US" altLang="ko-KR"/>
                  <a:t>Since</a:t>
                </a:r>
              </a:p>
              <a:p>
                <a:endParaRPr lang="en-US" altLang="ko-KR"/>
              </a:p>
              <a:p>
                <a:endParaRPr lang="en-US" altLang="ko-KR"/>
              </a:p>
              <a:p>
                <a:endParaRPr lang="en-US" altLang="ko-KR"/>
              </a:p>
              <a:p>
                <a:endParaRPr lang="en-US" altLang="ko-KR"/>
              </a:p>
              <a:p>
                <a:endParaRPr lang="en-US" altLang="ko-KR"/>
              </a:p>
              <a:p>
                <a:endParaRPr lang="en-US" altLang="ko-KR"/>
              </a:p>
              <a:p>
                <a:endParaRPr lang="en-US" altLang="ko-KR"/>
              </a:p>
              <a:p>
                <a:endParaRPr lang="en-US" altLang="ko-KR"/>
              </a:p>
              <a:p>
                <a:endParaRPr lang="ko-KR" altLang="en-US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9B074E-0517-F28D-C07E-6F8CD13E65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603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8FC86C-B272-E82F-7A29-99D4EE8D1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20</a:t>
            </a:fld>
            <a:endParaRPr lang="ko-KR" altLang="en-US"/>
          </a:p>
        </p:txBody>
      </p:sp>
      <p:graphicFrame>
        <p:nvGraphicFramePr>
          <p:cNvPr id="5" name="개체 4">
            <a:extLst>
              <a:ext uri="{FF2B5EF4-FFF2-40B4-BE49-F238E27FC236}">
                <a16:creationId xmlns:a16="http://schemas.microsoft.com/office/drawing/2014/main" id="{1BB651A1-3C70-91E6-0883-3163770EAF0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8988" y="2576513"/>
          <a:ext cx="6862762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991040" imgH="457200" progId="Equation.DSMT4">
                  <p:embed/>
                </p:oleObj>
              </mc:Choice>
              <mc:Fallback>
                <p:oleObj name="Equation" r:id="rId5" imgW="4991040" imgH="457200" progId="Equation.DSMT4">
                  <p:embed/>
                  <p:pic>
                    <p:nvPicPr>
                      <p:cNvPr id="5" name="개체 4">
                        <a:extLst>
                          <a:ext uri="{FF2B5EF4-FFF2-40B4-BE49-F238E27FC236}">
                            <a16:creationId xmlns:a16="http://schemas.microsoft.com/office/drawing/2014/main" id="{1BB651A1-3C70-91E6-0883-3163770EAF0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58988" y="2576513"/>
                        <a:ext cx="6862762" cy="628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개체 5">
            <a:extLst>
              <a:ext uri="{FF2B5EF4-FFF2-40B4-BE49-F238E27FC236}">
                <a16:creationId xmlns:a16="http://schemas.microsoft.com/office/drawing/2014/main" id="{831CB8A3-580D-434E-1F14-C2FC4105E6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906448"/>
              </p:ext>
            </p:extLst>
          </p:nvPr>
        </p:nvGraphicFramePr>
        <p:xfrm>
          <a:off x="2524125" y="3692525"/>
          <a:ext cx="6513513" cy="284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736880" imgH="2070000" progId="Equation.DSMT4">
                  <p:embed/>
                </p:oleObj>
              </mc:Choice>
              <mc:Fallback>
                <p:oleObj name="Equation" r:id="rId7" imgW="4736880" imgH="2070000" progId="Equation.DSMT4">
                  <p:embed/>
                  <p:pic>
                    <p:nvPicPr>
                      <p:cNvPr id="6" name="개체 5">
                        <a:extLst>
                          <a:ext uri="{FF2B5EF4-FFF2-40B4-BE49-F238E27FC236}">
                            <a16:creationId xmlns:a16="http://schemas.microsoft.com/office/drawing/2014/main" id="{831CB8A3-580D-434E-1F14-C2FC4105E63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24125" y="3692525"/>
                        <a:ext cx="6513513" cy="2846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807122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76BDB6-D2EF-BCE8-7E97-29E7E3549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 System model</a:t>
            </a:r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9B074E-0517-F28D-C07E-6F8CD13E65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b="1"/>
                  <a:t>2.3 Covert message detection</a:t>
                </a:r>
              </a:p>
              <a:p>
                <a:pPr lvl="1"/>
                <a:r>
                  <a:rPr lang="en-US" altLang="ko-KR"/>
                  <a:t>The </a:t>
                </a:r>
                <a:r>
                  <a:rPr lang="en-US" altLang="ko-KR">
                    <a:solidFill>
                      <a:srgbClr val="0000FF"/>
                    </a:solidFill>
                  </a:rPr>
                  <a:t>worst-case</a:t>
                </a:r>
                <a:r>
                  <a:rPr lang="en-US" altLang="ko-KR"/>
                  <a:t> approximation: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altLang="ko-KR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altLang="ko-KR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sub>
                    </m:sSub>
                    <m:r>
                      <a:rPr lang="en-US" altLang="ko-KR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𝜁</m:t>
                    </m:r>
                  </m:oMath>
                </a14:m>
                <a:r>
                  <a:rPr lang="en-US" altLang="ko-KR">
                    <a:solidFill>
                      <a:srgbClr val="0000FF"/>
                    </a:solidFill>
                  </a:rPr>
                  <a:t> known</a:t>
                </a:r>
                <a:r>
                  <a:rPr lang="en-US" altLang="ko-KR"/>
                  <a:t> at the detector </a:t>
                </a:r>
                <a:r>
                  <a:rPr lang="en-US" altLang="ko-KR">
                    <a:solidFill>
                      <a:srgbClr val="00B050"/>
                    </a:solidFill>
                  </a:rPr>
                  <a:t>[HTa:20]</a:t>
                </a:r>
                <a:endParaRPr lang="en-US" altLang="ko-KR"/>
              </a:p>
              <a:p>
                <a:pPr lvl="2"/>
                <a:r>
                  <a:rPr lang="en-US" altLang="ko-KR"/>
                  <a:t>The shape of the DEP function</a:t>
                </a:r>
              </a:p>
              <a:p>
                <a:endParaRPr lang="en-US" altLang="ko-KR"/>
              </a:p>
              <a:p>
                <a:endParaRPr lang="en-US" altLang="ko-KR"/>
              </a:p>
              <a:p>
                <a:endParaRPr lang="en-US" altLang="ko-KR"/>
              </a:p>
              <a:p>
                <a:endParaRPr lang="en-US" altLang="ko-KR"/>
              </a:p>
              <a:p>
                <a:endParaRPr lang="en-US" altLang="ko-KR"/>
              </a:p>
              <a:p>
                <a:endParaRPr lang="en-US" altLang="ko-KR"/>
              </a:p>
              <a:p>
                <a:endParaRPr lang="en-US" altLang="ko-KR"/>
              </a:p>
              <a:p>
                <a:endParaRPr lang="en-US" altLang="ko-KR"/>
              </a:p>
              <a:p>
                <a:endParaRPr lang="en-US" altLang="ko-KR"/>
              </a:p>
              <a:p>
                <a:endParaRPr lang="en-US" altLang="ko-KR"/>
              </a:p>
              <a:p>
                <a:endParaRPr lang="en-US" altLang="ko-KR"/>
              </a:p>
              <a:p>
                <a:endParaRPr lang="en-US" altLang="ko-KR"/>
              </a:p>
              <a:p>
                <a:endParaRPr lang="ko-KR" altLang="en-US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9B074E-0517-F28D-C07E-6F8CD13E65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603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8FC86C-B272-E82F-7A29-99D4EE8D1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21</a:t>
            </a:fld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4509D0B-B6F5-3CFB-8444-9B20642D558A}"/>
              </a:ext>
            </a:extLst>
          </p:cNvPr>
          <p:cNvCxnSpPr>
            <a:cxnSpLocks/>
          </p:cNvCxnSpPr>
          <p:nvPr/>
        </p:nvCxnSpPr>
        <p:spPr>
          <a:xfrm>
            <a:off x="1750261" y="5041231"/>
            <a:ext cx="87184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78EA230-06E8-60BF-4FFA-51C809258035}"/>
              </a:ext>
            </a:extLst>
          </p:cNvPr>
          <p:cNvCxnSpPr>
            <a:cxnSpLocks/>
          </p:cNvCxnSpPr>
          <p:nvPr/>
        </p:nvCxnSpPr>
        <p:spPr>
          <a:xfrm>
            <a:off x="2291682" y="3319741"/>
            <a:ext cx="0" cy="20012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570248F-1D11-026C-8432-D3D68B15F0C5}"/>
              </a:ext>
            </a:extLst>
          </p:cNvPr>
          <p:cNvCxnSpPr>
            <a:cxnSpLocks/>
          </p:cNvCxnSpPr>
          <p:nvPr/>
        </p:nvCxnSpPr>
        <p:spPr>
          <a:xfrm>
            <a:off x="5131135" y="4770521"/>
            <a:ext cx="0" cy="5505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D33F653-C1A1-177F-7D76-3B2E946D04E9}"/>
              </a:ext>
            </a:extLst>
          </p:cNvPr>
          <p:cNvCxnSpPr>
            <a:cxnSpLocks/>
          </p:cNvCxnSpPr>
          <p:nvPr/>
        </p:nvCxnSpPr>
        <p:spPr>
          <a:xfrm>
            <a:off x="7369009" y="4770521"/>
            <a:ext cx="0" cy="5505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3E9FAFB-5FAF-3BD5-4F0B-0F6F1BD393AF}"/>
              </a:ext>
            </a:extLst>
          </p:cNvPr>
          <p:cNvCxnSpPr>
            <a:cxnSpLocks/>
          </p:cNvCxnSpPr>
          <p:nvPr/>
        </p:nvCxnSpPr>
        <p:spPr>
          <a:xfrm>
            <a:off x="9817436" y="4770521"/>
            <a:ext cx="0" cy="5505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3F193310-B5BE-28F4-98CA-F0BC7E8421AE}"/>
              </a:ext>
            </a:extLst>
          </p:cNvPr>
          <p:cNvCxnSpPr>
            <a:cxnSpLocks/>
          </p:cNvCxnSpPr>
          <p:nvPr/>
        </p:nvCxnSpPr>
        <p:spPr>
          <a:xfrm>
            <a:off x="3272256" y="4770521"/>
            <a:ext cx="0" cy="5505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개체 19">
            <a:extLst>
              <a:ext uri="{FF2B5EF4-FFF2-40B4-BE49-F238E27FC236}">
                <a16:creationId xmlns:a16="http://schemas.microsoft.com/office/drawing/2014/main" id="{C54A2C9E-D34C-C78B-BCFE-E9CB0AA6FA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19746" y="4945187"/>
          <a:ext cx="174625" cy="192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26720" imgH="139680" progId="Equation.DSMT4">
                  <p:embed/>
                </p:oleObj>
              </mc:Choice>
              <mc:Fallback>
                <p:oleObj name="Equation" r:id="rId5" imgW="126720" imgH="139680" progId="Equation.DSMT4">
                  <p:embed/>
                  <p:pic>
                    <p:nvPicPr>
                      <p:cNvPr id="20" name="개체 19">
                        <a:extLst>
                          <a:ext uri="{FF2B5EF4-FFF2-40B4-BE49-F238E27FC236}">
                            <a16:creationId xmlns:a16="http://schemas.microsoft.com/office/drawing/2014/main" id="{C54A2C9E-D34C-C78B-BCFE-E9CB0AA6FA0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619746" y="4945187"/>
                        <a:ext cx="174625" cy="192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개체 20">
            <a:extLst>
              <a:ext uri="{FF2B5EF4-FFF2-40B4-BE49-F238E27FC236}">
                <a16:creationId xmlns:a16="http://schemas.microsoft.com/office/drawing/2014/main" id="{9DD822CC-685F-1CE3-4366-B41AEE05DE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83549" y="3209841"/>
          <a:ext cx="855662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622080" imgH="253800" progId="Equation.DSMT4">
                  <p:embed/>
                </p:oleObj>
              </mc:Choice>
              <mc:Fallback>
                <p:oleObj name="Equation" r:id="rId7" imgW="622080" imgH="253800" progId="Equation.DSMT4">
                  <p:embed/>
                  <p:pic>
                    <p:nvPicPr>
                      <p:cNvPr id="21" name="개체 20">
                        <a:extLst>
                          <a:ext uri="{FF2B5EF4-FFF2-40B4-BE49-F238E27FC236}">
                            <a16:creationId xmlns:a16="http://schemas.microsoft.com/office/drawing/2014/main" id="{9DD822CC-685F-1CE3-4366-B41AEE05DEA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83549" y="3209841"/>
                        <a:ext cx="855662" cy="349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9F28974-BBBF-4023-520E-400847A02113}"/>
              </a:ext>
            </a:extLst>
          </p:cNvPr>
          <p:cNvCxnSpPr>
            <a:cxnSpLocks/>
          </p:cNvCxnSpPr>
          <p:nvPr/>
        </p:nvCxnSpPr>
        <p:spPr>
          <a:xfrm>
            <a:off x="2123043" y="3717757"/>
            <a:ext cx="33727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751389DE-5CF6-D2F0-A146-08051AE07C8A}"/>
              </a:ext>
            </a:extLst>
          </p:cNvPr>
          <p:cNvCxnSpPr>
            <a:cxnSpLocks/>
          </p:cNvCxnSpPr>
          <p:nvPr/>
        </p:nvCxnSpPr>
        <p:spPr>
          <a:xfrm>
            <a:off x="2435864" y="3717757"/>
            <a:ext cx="7947389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7CDD5607-49A2-5DF5-C54E-83D42B9FA642}"/>
              </a:ext>
            </a:extLst>
          </p:cNvPr>
          <p:cNvCxnSpPr>
            <a:cxnSpLocks/>
          </p:cNvCxnSpPr>
          <p:nvPr/>
        </p:nvCxnSpPr>
        <p:spPr>
          <a:xfrm>
            <a:off x="3272256" y="3717757"/>
            <a:ext cx="0" cy="1052764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3D65AE1E-900A-2553-1050-49AB78BAB595}"/>
              </a:ext>
            </a:extLst>
          </p:cNvPr>
          <p:cNvCxnSpPr>
            <a:cxnSpLocks/>
          </p:cNvCxnSpPr>
          <p:nvPr/>
        </p:nvCxnSpPr>
        <p:spPr>
          <a:xfrm>
            <a:off x="5131135" y="3717757"/>
            <a:ext cx="0" cy="1052764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D8D81427-A6E7-0F2B-FF23-D0C65580B8B4}"/>
              </a:ext>
            </a:extLst>
          </p:cNvPr>
          <p:cNvCxnSpPr>
            <a:cxnSpLocks/>
          </p:cNvCxnSpPr>
          <p:nvPr/>
        </p:nvCxnSpPr>
        <p:spPr>
          <a:xfrm>
            <a:off x="7369009" y="3717757"/>
            <a:ext cx="0" cy="1052764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363BC68B-D9D4-B41B-780B-CED677B6DA83}"/>
              </a:ext>
            </a:extLst>
          </p:cNvPr>
          <p:cNvCxnSpPr>
            <a:cxnSpLocks/>
          </p:cNvCxnSpPr>
          <p:nvPr/>
        </p:nvCxnSpPr>
        <p:spPr>
          <a:xfrm>
            <a:off x="9817436" y="3717757"/>
            <a:ext cx="0" cy="1052764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개체 35">
            <a:extLst>
              <a:ext uri="{FF2B5EF4-FFF2-40B4-BE49-F238E27FC236}">
                <a16:creationId xmlns:a16="http://schemas.microsoft.com/office/drawing/2014/main" id="{8C624E77-4C53-2C09-D66B-51621BEFA1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3413" y="3446463"/>
          <a:ext cx="209550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52280" imgH="393480" progId="Equation.DSMT4">
                  <p:embed/>
                </p:oleObj>
              </mc:Choice>
              <mc:Fallback>
                <p:oleObj name="Equation" r:id="rId9" imgW="152280" imgH="393480" progId="Equation.DSMT4">
                  <p:embed/>
                  <p:pic>
                    <p:nvPicPr>
                      <p:cNvPr id="36" name="개체 35">
                        <a:extLst>
                          <a:ext uri="{FF2B5EF4-FFF2-40B4-BE49-F238E27FC236}">
                            <a16:creationId xmlns:a16="http://schemas.microsoft.com/office/drawing/2014/main" id="{8C624E77-4C53-2C09-D66B-51621BEFA16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903413" y="3446463"/>
                        <a:ext cx="209550" cy="541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개체 36">
            <a:extLst>
              <a:ext uri="{FF2B5EF4-FFF2-40B4-BE49-F238E27FC236}">
                <a16:creationId xmlns:a16="http://schemas.microsoft.com/office/drawing/2014/main" id="{B60519F6-4952-138B-4DBB-FEB396CF24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4368" y="5400622"/>
          <a:ext cx="174625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26720" imgH="177480" progId="Equation.DSMT4">
                  <p:embed/>
                </p:oleObj>
              </mc:Choice>
              <mc:Fallback>
                <p:oleObj name="Equation" r:id="rId11" imgW="126720" imgH="177480" progId="Equation.DSMT4">
                  <p:embed/>
                  <p:pic>
                    <p:nvPicPr>
                      <p:cNvPr id="37" name="개체 36">
                        <a:extLst>
                          <a:ext uri="{FF2B5EF4-FFF2-40B4-BE49-F238E27FC236}">
                            <a16:creationId xmlns:a16="http://schemas.microsoft.com/office/drawing/2014/main" id="{B60519F6-4952-138B-4DBB-FEB396CF247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204368" y="5400622"/>
                        <a:ext cx="174625" cy="244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개체 37">
            <a:extLst>
              <a:ext uri="{FF2B5EF4-FFF2-40B4-BE49-F238E27FC236}">
                <a16:creationId xmlns:a16="http://schemas.microsoft.com/office/drawing/2014/main" id="{518D29A3-B70C-3686-7500-35EC47B8E4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15277" y="4774669"/>
          <a:ext cx="174625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26720" imgH="177480" progId="Equation.DSMT4">
                  <p:embed/>
                </p:oleObj>
              </mc:Choice>
              <mc:Fallback>
                <p:oleObj name="Equation" r:id="rId13" imgW="126720" imgH="177480" progId="Equation.DSMT4">
                  <p:embed/>
                  <p:pic>
                    <p:nvPicPr>
                      <p:cNvPr id="38" name="개체 37">
                        <a:extLst>
                          <a:ext uri="{FF2B5EF4-FFF2-40B4-BE49-F238E27FC236}">
                            <a16:creationId xmlns:a16="http://schemas.microsoft.com/office/drawing/2014/main" id="{518D29A3-B70C-3686-7500-35EC47B8E41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915277" y="4774669"/>
                        <a:ext cx="174625" cy="244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4362209C-B4D5-127D-D09A-57EC20034228}"/>
              </a:ext>
            </a:extLst>
          </p:cNvPr>
          <p:cNvCxnSpPr>
            <a:cxnSpLocks/>
          </p:cNvCxnSpPr>
          <p:nvPr/>
        </p:nvCxnSpPr>
        <p:spPr>
          <a:xfrm>
            <a:off x="3272256" y="3717757"/>
            <a:ext cx="1846847" cy="112228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D04284C5-364B-99FD-1EFD-174F396927B8}"/>
              </a:ext>
            </a:extLst>
          </p:cNvPr>
          <p:cNvCxnSpPr>
            <a:cxnSpLocks/>
          </p:cNvCxnSpPr>
          <p:nvPr/>
        </p:nvCxnSpPr>
        <p:spPr>
          <a:xfrm flipV="1">
            <a:off x="5128127" y="4569749"/>
            <a:ext cx="2234865" cy="26413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03F413D7-9103-F5D4-5111-5DDB64AEDE9C}"/>
              </a:ext>
            </a:extLst>
          </p:cNvPr>
          <p:cNvCxnSpPr>
            <a:cxnSpLocks/>
          </p:cNvCxnSpPr>
          <p:nvPr/>
        </p:nvCxnSpPr>
        <p:spPr>
          <a:xfrm flipV="1">
            <a:off x="7362992" y="3717756"/>
            <a:ext cx="2454443" cy="84672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개체 4">
            <a:extLst>
              <a:ext uri="{FF2B5EF4-FFF2-40B4-BE49-F238E27FC236}">
                <a16:creationId xmlns:a16="http://schemas.microsoft.com/office/drawing/2014/main" id="{1BB651A1-3C70-91E6-0883-3163770EAF0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8988" y="2576513"/>
          <a:ext cx="6862762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4991040" imgH="457200" progId="Equation.DSMT4">
                  <p:embed/>
                </p:oleObj>
              </mc:Choice>
              <mc:Fallback>
                <p:oleObj name="Equation" r:id="rId14" imgW="4991040" imgH="457200" progId="Equation.DSMT4">
                  <p:embed/>
                  <p:pic>
                    <p:nvPicPr>
                      <p:cNvPr id="5" name="개체 4">
                        <a:extLst>
                          <a:ext uri="{FF2B5EF4-FFF2-40B4-BE49-F238E27FC236}">
                            <a16:creationId xmlns:a16="http://schemas.microsoft.com/office/drawing/2014/main" id="{1BB651A1-3C70-91E6-0883-3163770EAF0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058988" y="2576513"/>
                        <a:ext cx="6862762" cy="628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개체 6">
            <a:extLst>
              <a:ext uri="{FF2B5EF4-FFF2-40B4-BE49-F238E27FC236}">
                <a16:creationId xmlns:a16="http://schemas.microsoft.com/office/drawing/2014/main" id="{86D5124A-9D22-8245-B99B-9786AD75B3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98030" y="4507701"/>
          <a:ext cx="1414463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028520" imgH="393480" progId="Equation.DSMT4">
                  <p:embed/>
                </p:oleObj>
              </mc:Choice>
              <mc:Fallback>
                <p:oleObj name="Equation" r:id="rId16" imgW="1028520" imgH="393480" progId="Equation.DSMT4">
                  <p:embed/>
                  <p:pic>
                    <p:nvPicPr>
                      <p:cNvPr id="7" name="개체 6">
                        <a:extLst>
                          <a:ext uri="{FF2B5EF4-FFF2-40B4-BE49-F238E27FC236}">
                            <a16:creationId xmlns:a16="http://schemas.microsoft.com/office/drawing/2014/main" id="{86D5124A-9D22-8245-B99B-9786AD75B3E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298030" y="4507701"/>
                        <a:ext cx="1414463" cy="541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개체 7">
            <a:extLst>
              <a:ext uri="{FF2B5EF4-FFF2-40B4-BE49-F238E27FC236}">
                <a16:creationId xmlns:a16="http://schemas.microsoft.com/office/drawing/2014/main" id="{D26E4C62-294B-754D-02A4-A5332E1DF1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03865" y="4374606"/>
          <a:ext cx="1397000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015920" imgH="393480" progId="Equation.DSMT4">
                  <p:embed/>
                </p:oleObj>
              </mc:Choice>
              <mc:Fallback>
                <p:oleObj name="Equation" r:id="rId18" imgW="1015920" imgH="393480" progId="Equation.DSMT4">
                  <p:embed/>
                  <p:pic>
                    <p:nvPicPr>
                      <p:cNvPr id="8" name="개체 7">
                        <a:extLst>
                          <a:ext uri="{FF2B5EF4-FFF2-40B4-BE49-F238E27FC236}">
                            <a16:creationId xmlns:a16="http://schemas.microsoft.com/office/drawing/2014/main" id="{D26E4C62-294B-754D-02A4-A5332E1DF18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8203865" y="4374606"/>
                        <a:ext cx="1397000" cy="541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개체 29">
            <a:extLst>
              <a:ext uri="{FF2B5EF4-FFF2-40B4-BE49-F238E27FC236}">
                <a16:creationId xmlns:a16="http://schemas.microsoft.com/office/drawing/2014/main" id="{F9EE7FA3-91FD-B185-79C6-E0ED601536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43012" y="3708457"/>
          <a:ext cx="1554162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130040" imgH="812520" progId="Equation.DSMT4">
                  <p:embed/>
                </p:oleObj>
              </mc:Choice>
              <mc:Fallback>
                <p:oleObj name="Equation" r:id="rId20" imgW="1130040" imgH="812520" progId="Equation.DSMT4">
                  <p:embed/>
                  <p:pic>
                    <p:nvPicPr>
                      <p:cNvPr id="30" name="개체 29">
                        <a:extLst>
                          <a:ext uri="{FF2B5EF4-FFF2-40B4-BE49-F238E27FC236}">
                            <a16:creationId xmlns:a16="http://schemas.microsoft.com/office/drawing/2014/main" id="{F9EE7FA3-91FD-B185-79C6-E0ED6015363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5243012" y="3708457"/>
                        <a:ext cx="1554162" cy="1117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BAC0588-6622-E8F6-866D-A61C901771A2}"/>
              </a:ext>
            </a:extLst>
          </p:cNvPr>
          <p:cNvSpPr txBox="1"/>
          <p:nvPr/>
        </p:nvSpPr>
        <p:spPr>
          <a:xfrm>
            <a:off x="86475" y="4050668"/>
            <a:ext cx="2183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Maximum error</a:t>
            </a:r>
          </a:p>
          <a:p>
            <a:r>
              <a:rPr lang="en-US" altLang="ko-KR"/>
              <a:t>= A random guess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E6AD43A-CF65-25E2-2406-03ABA910C236}"/>
              </a:ext>
            </a:extLst>
          </p:cNvPr>
          <p:cNvCxnSpPr>
            <a:cxnSpLocks/>
          </p:cNvCxnSpPr>
          <p:nvPr/>
        </p:nvCxnSpPr>
        <p:spPr>
          <a:xfrm flipH="1">
            <a:off x="1413378" y="3760546"/>
            <a:ext cx="433589" cy="285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2" name="개체 11">
            <a:extLst>
              <a:ext uri="{FF2B5EF4-FFF2-40B4-BE49-F238E27FC236}">
                <a16:creationId xmlns:a16="http://schemas.microsoft.com/office/drawing/2014/main" id="{52391E4B-FF6E-ED1A-F2AB-05F0574A2A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14788" y="5465763"/>
          <a:ext cx="296862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215640" imgH="241200" progId="Equation.DSMT4">
                  <p:embed/>
                </p:oleObj>
              </mc:Choice>
              <mc:Fallback>
                <p:oleObj name="Equation" r:id="rId22" imgW="215640" imgH="241200" progId="Equation.DSMT4">
                  <p:embed/>
                  <p:pic>
                    <p:nvPicPr>
                      <p:cNvPr id="12" name="개체 11">
                        <a:extLst>
                          <a:ext uri="{FF2B5EF4-FFF2-40B4-BE49-F238E27FC236}">
                            <a16:creationId xmlns:a16="http://schemas.microsoft.com/office/drawing/2014/main" id="{52391E4B-FF6E-ED1A-F2AB-05F0574A2A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4014788" y="5465763"/>
                        <a:ext cx="296862" cy="331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개체 13">
            <a:extLst>
              <a:ext uri="{FF2B5EF4-FFF2-40B4-BE49-F238E27FC236}">
                <a16:creationId xmlns:a16="http://schemas.microsoft.com/office/drawing/2014/main" id="{7F6359AE-89D8-9585-277E-68847D1B7C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9020" y="5465763"/>
          <a:ext cx="296862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215640" imgH="241200" progId="Equation.DSMT4">
                  <p:embed/>
                </p:oleObj>
              </mc:Choice>
              <mc:Fallback>
                <p:oleObj name="Equation" r:id="rId24" imgW="215640" imgH="241200" progId="Equation.DSMT4">
                  <p:embed/>
                  <p:pic>
                    <p:nvPicPr>
                      <p:cNvPr id="14" name="개체 13">
                        <a:extLst>
                          <a:ext uri="{FF2B5EF4-FFF2-40B4-BE49-F238E27FC236}">
                            <a16:creationId xmlns:a16="http://schemas.microsoft.com/office/drawing/2014/main" id="{7F6359AE-89D8-9585-277E-68847D1B7C1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6119020" y="5465763"/>
                        <a:ext cx="296862" cy="331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개체 15">
            <a:extLst>
              <a:ext uri="{FF2B5EF4-FFF2-40B4-BE49-F238E27FC236}">
                <a16:creationId xmlns:a16="http://schemas.microsoft.com/office/drawing/2014/main" id="{CA1182E1-66E7-848E-D327-BB1B13D57E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441782" y="5462588"/>
          <a:ext cx="296862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215640" imgH="241200" progId="Equation.DSMT4">
                  <p:embed/>
                </p:oleObj>
              </mc:Choice>
              <mc:Fallback>
                <p:oleObj name="Equation" r:id="rId26" imgW="215640" imgH="241200" progId="Equation.DSMT4">
                  <p:embed/>
                  <p:pic>
                    <p:nvPicPr>
                      <p:cNvPr id="16" name="개체 15">
                        <a:extLst>
                          <a:ext uri="{FF2B5EF4-FFF2-40B4-BE49-F238E27FC236}">
                            <a16:creationId xmlns:a16="http://schemas.microsoft.com/office/drawing/2014/main" id="{CA1182E1-66E7-848E-D327-BB1B13D57E5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8441782" y="5462588"/>
                        <a:ext cx="296862" cy="331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086942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76BDB6-D2EF-BCE8-7E97-29E7E3549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 System model</a:t>
            </a:r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9B074E-0517-F28D-C07E-6F8CD13E65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b="1"/>
                  <a:t>2.3 Covert message detection</a:t>
                </a:r>
              </a:p>
              <a:p>
                <a:pPr lvl="1"/>
                <a:r>
                  <a:rPr lang="en-US" altLang="ko-KR"/>
                  <a:t>The </a:t>
                </a:r>
                <a:r>
                  <a:rPr lang="en-US" altLang="ko-KR">
                    <a:solidFill>
                      <a:srgbClr val="0000FF"/>
                    </a:solidFill>
                  </a:rPr>
                  <a:t>worst-case</a:t>
                </a:r>
                <a:r>
                  <a:rPr lang="en-US" altLang="ko-KR"/>
                  <a:t> approximation: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altLang="ko-KR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altLang="ko-KR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sub>
                    </m:sSub>
                    <m:r>
                      <a:rPr lang="en-US" altLang="ko-KR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𝜁</m:t>
                    </m:r>
                  </m:oMath>
                </a14:m>
                <a:r>
                  <a:rPr lang="en-US" altLang="ko-KR">
                    <a:solidFill>
                      <a:srgbClr val="0000FF"/>
                    </a:solidFill>
                  </a:rPr>
                  <a:t> known</a:t>
                </a:r>
                <a:r>
                  <a:rPr lang="en-US" altLang="ko-KR"/>
                  <a:t> at the detector </a:t>
                </a:r>
                <a:r>
                  <a:rPr lang="en-US" altLang="ko-KR">
                    <a:solidFill>
                      <a:srgbClr val="00B050"/>
                    </a:solidFill>
                  </a:rPr>
                  <a:t>[HTa:20]</a:t>
                </a:r>
                <a:endParaRPr lang="en-US" altLang="ko-KR"/>
              </a:p>
              <a:p>
                <a:pPr lvl="2"/>
                <a:r>
                  <a:rPr lang="en-US" altLang="ko-KR"/>
                  <a:t>The minimum DEP and the optimal threshold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⋆</m:t>
                        </m:r>
                      </m:sup>
                    </m:sSup>
                  </m:oMath>
                </a14:m>
                <a:endParaRPr lang="en-US" altLang="ko-KR"/>
              </a:p>
              <a:p>
                <a:endParaRPr lang="en-US" altLang="ko-KR"/>
              </a:p>
              <a:p>
                <a:endParaRPr lang="en-US" altLang="ko-KR"/>
              </a:p>
              <a:p>
                <a:endParaRPr lang="en-US" altLang="ko-KR"/>
              </a:p>
              <a:p>
                <a:endParaRPr lang="en-US" altLang="ko-KR"/>
              </a:p>
              <a:p>
                <a:endParaRPr lang="en-US" altLang="ko-KR"/>
              </a:p>
              <a:p>
                <a:endParaRPr lang="en-US" altLang="ko-KR"/>
              </a:p>
              <a:p>
                <a:endParaRPr lang="en-US" altLang="ko-KR"/>
              </a:p>
              <a:p>
                <a:endParaRPr lang="en-US" altLang="ko-KR"/>
              </a:p>
              <a:p>
                <a:endParaRPr lang="en-US" altLang="ko-KR"/>
              </a:p>
              <a:p>
                <a:endParaRPr lang="en-US" altLang="ko-KR"/>
              </a:p>
              <a:p>
                <a:endParaRPr lang="en-US" altLang="ko-KR"/>
              </a:p>
              <a:p>
                <a:endParaRPr lang="ko-KR" altLang="en-US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9B074E-0517-F28D-C07E-6F8CD13E65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603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8FC86C-B272-E82F-7A29-99D4EE8D1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22</a:t>
            </a:fld>
            <a:endParaRPr lang="ko-KR" altLang="en-US"/>
          </a:p>
        </p:txBody>
      </p:sp>
      <p:graphicFrame>
        <p:nvGraphicFramePr>
          <p:cNvPr id="9" name="개체 8">
            <a:extLst>
              <a:ext uri="{FF2B5EF4-FFF2-40B4-BE49-F238E27FC236}">
                <a16:creationId xmlns:a16="http://schemas.microsoft.com/office/drawing/2014/main" id="{508C1740-C348-1CDB-76DD-5025BD05B8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5477582"/>
              </p:ext>
            </p:extLst>
          </p:nvPr>
        </p:nvGraphicFramePr>
        <p:xfrm>
          <a:off x="874712" y="2883058"/>
          <a:ext cx="10442575" cy="310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7594560" imgH="2260440" progId="Equation.DSMT4">
                  <p:embed/>
                </p:oleObj>
              </mc:Choice>
              <mc:Fallback>
                <p:oleObj name="Equation" r:id="rId5" imgW="7594560" imgH="2260440" progId="Equation.DSMT4">
                  <p:embed/>
                  <p:pic>
                    <p:nvPicPr>
                      <p:cNvPr id="9" name="개체 8">
                        <a:extLst>
                          <a:ext uri="{FF2B5EF4-FFF2-40B4-BE49-F238E27FC236}">
                            <a16:creationId xmlns:a16="http://schemas.microsoft.com/office/drawing/2014/main" id="{508C1740-C348-1CDB-76DD-5025BD05B82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74712" y="2883058"/>
                        <a:ext cx="10442575" cy="3108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534734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31E28-F295-BDC4-824C-E1F6819CC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Problem formulation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28A558-46DC-6C67-9CC7-EBD52B4112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40660-F86C-6B46-396B-AE136F90D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44130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B94C0B-6595-35CC-60A6-1C49FC9B3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 Problem formulation</a:t>
            </a:r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6A90E4D-BDA4-8A88-0506-83C4960B4A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b="1"/>
                  <a:t>Covert rate maximization</a:t>
                </a:r>
              </a:p>
              <a:p>
                <a:pPr lvl="1"/>
                <a:r>
                  <a:rPr lang="en-US" altLang="ko-KR"/>
                  <a:t>Objective function</a:t>
                </a:r>
              </a:p>
              <a:p>
                <a:pPr lvl="2"/>
                <a:r>
                  <a:rPr lang="en-US" altLang="ko-KR">
                    <a:solidFill>
                      <a:srgbClr val="0000FF"/>
                    </a:solidFill>
                  </a:rPr>
                  <a:t>Covert rate</a:t>
                </a:r>
                <a:endParaRPr lang="en-US" altLang="ko-KR"/>
              </a:p>
              <a:p>
                <a:pPr lvl="1"/>
                <a:r>
                  <a:rPr lang="en-US" altLang="ko-KR"/>
                  <a:t>Constraint 1</a:t>
                </a:r>
              </a:p>
              <a:p>
                <a:pPr lvl="2"/>
                <a:r>
                  <a:rPr lang="en-US" altLang="ko-KR">
                    <a:solidFill>
                      <a:srgbClr val="0000FF"/>
                    </a:solidFill>
                  </a:rPr>
                  <a:t>Minimum public rate</a:t>
                </a:r>
                <a:r>
                  <a:rPr lang="en-US" altLang="ko-KR"/>
                  <a:t> threshold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endParaRPr lang="en-US" altLang="ko-KR"/>
              </a:p>
              <a:p>
                <a:pPr lvl="3"/>
                <a:r>
                  <a:rPr lang="en-US" altLang="ko-KR"/>
                  <a:t>The </a:t>
                </a:r>
                <a:r>
                  <a:rPr lang="en-US" altLang="ko-KR">
                    <a:solidFill>
                      <a:srgbClr val="0000FF"/>
                    </a:solidFill>
                  </a:rPr>
                  <a:t>worst-case</a:t>
                </a:r>
                <a:r>
                  <a:rPr lang="en-US" altLang="ko-KR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ko-KR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𝜁</m:t>
                    </m:r>
                    <m:sSub>
                      <m:sSubPr>
                        <m:ctrlPr>
                          <a:rPr lang="en-US" altLang="ko-KR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sub>
                    </m:sSub>
                  </m:oMath>
                </a14:m>
                <a:endParaRPr lang="en-US" altLang="ko-KR"/>
              </a:p>
              <a:p>
                <a:pPr lvl="1"/>
                <a:r>
                  <a:rPr lang="en-US" altLang="ko-KR"/>
                  <a:t>Constraint 2</a:t>
                </a:r>
              </a:p>
              <a:p>
                <a:pPr lvl="2"/>
                <a:r>
                  <a:rPr lang="en-US" altLang="ko-KR">
                    <a:solidFill>
                      <a:srgbClr val="0000FF"/>
                    </a:solidFill>
                  </a:rPr>
                  <a:t>Minimum DEP</a:t>
                </a:r>
                <a:r>
                  <a:rPr lang="en-US" altLang="ko-KR"/>
                  <a:t> threshold </a:t>
                </a:r>
                <a14:m>
                  <m:oMath xmlns:m="http://schemas.openxmlformats.org/officeDocument/2006/math"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endParaRPr lang="en-US" altLang="ko-KR"/>
              </a:p>
              <a:p>
                <a:pPr lvl="1"/>
                <a:r>
                  <a:rPr lang="en-US" altLang="ko-KR"/>
                  <a:t>Constraint 3</a:t>
                </a:r>
              </a:p>
              <a:p>
                <a:pPr lvl="2"/>
                <a:r>
                  <a:rPr lang="en-US" altLang="ko-KR"/>
                  <a:t>To avoid </a:t>
                </a:r>
                <a:r>
                  <a:rPr lang="en-US" altLang="ko-KR">
                    <a:solidFill>
                      <a:srgbClr val="0000FF"/>
                    </a:solidFill>
                  </a:rPr>
                  <a:t>zero DEP</a:t>
                </a:r>
              </a:p>
              <a:p>
                <a:pPr lvl="1"/>
                <a:r>
                  <a:rPr lang="en-US" altLang="ko-KR"/>
                  <a:t>Constraint 4</a:t>
                </a:r>
              </a:p>
              <a:p>
                <a:pPr lvl="2"/>
                <a:r>
                  <a:rPr lang="en-US" altLang="ko-KR"/>
                  <a:t>The </a:t>
                </a:r>
                <a:r>
                  <a:rPr lang="en-US" altLang="ko-KR">
                    <a:solidFill>
                      <a:srgbClr val="0000FF"/>
                    </a:solidFill>
                  </a:rPr>
                  <a:t>sum of power proportion</a:t>
                </a:r>
              </a:p>
              <a:p>
                <a:pPr lvl="1"/>
                <a:r>
                  <a:rPr lang="en-US" altLang="ko-KR"/>
                  <a:t>Constraint 5</a:t>
                </a:r>
              </a:p>
              <a:p>
                <a:pPr lvl="2"/>
                <a:r>
                  <a:rPr lang="en-US" altLang="ko-KR"/>
                  <a:t>Maximum artificial noise power </a:t>
                </a:r>
                <a:r>
                  <a:rPr lang="en-US" altLang="ko-KR">
                    <a:solidFill>
                      <a:srgbClr val="0000FF"/>
                    </a:solidFill>
                  </a:rPr>
                  <a:t>bound</a:t>
                </a:r>
                <a:endParaRPr lang="en-US" altLang="ko-KR"/>
              </a:p>
              <a:p>
                <a:pPr lvl="1"/>
                <a:r>
                  <a:rPr lang="en-US" altLang="ko-KR"/>
                  <a:t>Constraint 6</a:t>
                </a:r>
              </a:p>
              <a:p>
                <a:pPr lvl="2"/>
                <a:r>
                  <a:rPr lang="en-US" altLang="ko-KR"/>
                  <a:t>Individual </a:t>
                </a:r>
                <a:r>
                  <a:rPr lang="en-US" altLang="ko-KR">
                    <a:solidFill>
                      <a:srgbClr val="0000FF"/>
                    </a:solidFill>
                  </a:rPr>
                  <a:t>power proportion</a:t>
                </a:r>
              </a:p>
              <a:p>
                <a:endParaRPr lang="en-US" altLang="ko-KR"/>
              </a:p>
              <a:p>
                <a:endParaRPr lang="en-US" altLang="ko-KR"/>
              </a:p>
              <a:p>
                <a:endParaRPr lang="ko-KR" altLang="en-US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6A90E4D-BDA4-8A88-0506-83C4960B4A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03" t="-1401" b="-81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BCAEA9-2BA2-3391-1D1F-431D58BBB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24</a:t>
            </a:fld>
            <a:endParaRPr lang="ko-KR" altLang="en-US"/>
          </a:p>
        </p:txBody>
      </p:sp>
      <p:graphicFrame>
        <p:nvGraphicFramePr>
          <p:cNvPr id="5" name="개체 4">
            <a:extLst>
              <a:ext uri="{FF2B5EF4-FFF2-40B4-BE49-F238E27FC236}">
                <a16:creationId xmlns:a16="http://schemas.microsoft.com/office/drawing/2014/main" id="{D9F032A1-5F04-7EE1-14BB-EE1099A2E7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5207914"/>
              </p:ext>
            </p:extLst>
          </p:nvPr>
        </p:nvGraphicFramePr>
        <p:xfrm>
          <a:off x="6510338" y="2190750"/>
          <a:ext cx="5611812" cy="335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076640" imgH="2438280" progId="Equation.DSMT4">
                  <p:embed/>
                </p:oleObj>
              </mc:Choice>
              <mc:Fallback>
                <p:oleObj name="Equation" r:id="rId4" imgW="4076640" imgH="2438280" progId="Equation.DSMT4">
                  <p:embed/>
                  <p:pic>
                    <p:nvPicPr>
                      <p:cNvPr id="5" name="개체 4">
                        <a:extLst>
                          <a:ext uri="{FF2B5EF4-FFF2-40B4-BE49-F238E27FC236}">
                            <a16:creationId xmlns:a16="http://schemas.microsoft.com/office/drawing/2014/main" id="{D9F032A1-5F04-7EE1-14BB-EE1099A2E70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510338" y="2190750"/>
                        <a:ext cx="5611812" cy="3352800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437183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31E28-F295-BDC4-824C-E1F6819CC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5. Numerical results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28A558-46DC-6C67-9CC7-EBD52B4112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40660-F86C-6B46-396B-AE136F90D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0434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B94C0B-6595-35CC-60A6-1C49FC9B3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5. Numerical results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A90E4D-BDA4-8A88-0506-83C4960B4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/>
              <a:t>System parameter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BCAEA9-2BA2-3391-1D1F-431D58BBB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26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표 5">
                <a:extLst>
                  <a:ext uri="{FF2B5EF4-FFF2-40B4-BE49-F238E27FC236}">
                    <a16:creationId xmlns:a16="http://schemas.microsoft.com/office/drawing/2014/main" id="{8DE03A91-A3B7-B390-7C82-76BFC5A92DC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59397879"/>
                  </p:ext>
                </p:extLst>
              </p:nvPr>
            </p:nvGraphicFramePr>
            <p:xfrm>
              <a:off x="2032000" y="2142498"/>
              <a:ext cx="8128000" cy="407924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2844320099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359195504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/>
                            <a:t>Parameter</a:t>
                          </a:r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/>
                            <a:t>Value</a:t>
                          </a:r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748712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/>
                            <a:t>Bandwidth,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oMath>
                          </a14:m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/>
                            <a:t>20 [MHz]</a:t>
                          </a:r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767660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oMath>
                          </a14:m>
                          <a:r>
                            <a:rPr lang="en-US" altLang="ko-KR" b="0"/>
                            <a:t>-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oMath>
                          </a14:m>
                          <a:r>
                            <a:rPr lang="en-US" altLang="ko-KR" b="0"/>
                            <a:t> Distance,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𝑅𝑆</m:t>
                                  </m:r>
                                </m:sub>
                              </m:sSub>
                            </m:oMath>
                          </a14:m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/>
                            <a:t>100 [m]</a:t>
                          </a:r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074752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oMath>
                          </a14:m>
                          <a:r>
                            <a:rPr lang="en-US" altLang="ko-KR" b="0"/>
                            <a:t>-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oMath>
                          </a14:m>
                          <a:r>
                            <a:rPr lang="en-US" altLang="ko-KR" b="0"/>
                            <a:t> Distance,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𝑅𝐷</m:t>
                                  </m:r>
                                </m:sub>
                              </m:sSub>
                            </m:oMath>
                          </a14:m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/>
                            <a:t>100 [m]</a:t>
                          </a:r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80282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/>
                            <a:t>Source transmit power,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oMath>
                          </a14:m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/>
                            <a:t>23 [dBm]</a:t>
                          </a:r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68904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/>
                            <a:t>Relay transmit power,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</m:sSub>
                            </m:oMath>
                          </a14:m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/>
                            <a:t>23 [dBm]</a:t>
                          </a:r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656404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/>
                            <a:t>Mean noise power at the relay,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oMath>
                          </a14:m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/>
                            <a:t>- 160 [dBm/Hz]</a:t>
                          </a:r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45017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/>
                            <a:t>Maximum AN</a:t>
                          </a:r>
                          <a:r>
                            <a:rPr lang="en-US" altLang="ko-KR" baseline="0"/>
                            <a:t> fluctuation bound</a:t>
                          </a:r>
                          <a:r>
                            <a:rPr lang="en-US" altLang="ko-KR"/>
                            <a:t>,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𝜁</m:t>
                                  </m:r>
                                </m:e>
                              </m:acc>
                            </m:oMath>
                          </a14:m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/>
                            <a:t>5 [dB]</a:t>
                          </a:r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765917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/>
                            <a:t>Noise power at the destination,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oMath>
                          </a14:m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/>
                            <a:t>- 160 [dBm/Hz]</a:t>
                          </a:r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83687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/>
                            <a:t>Minimum DEP threshold,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oMath>
                          </a14:m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/>
                            <a:t>0.45</a:t>
                          </a:r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339845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/>
                            <a:t>Pathloss exponent</a:t>
                          </a:r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/>
                            <a:t>3.5</a:t>
                          </a:r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788937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표 5">
                <a:extLst>
                  <a:ext uri="{FF2B5EF4-FFF2-40B4-BE49-F238E27FC236}">
                    <a16:creationId xmlns:a16="http://schemas.microsoft.com/office/drawing/2014/main" id="{8DE03A91-A3B7-B390-7C82-76BFC5A92DC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59397879"/>
                  </p:ext>
                </p:extLst>
              </p:nvPr>
            </p:nvGraphicFramePr>
            <p:xfrm>
              <a:off x="2032000" y="2142498"/>
              <a:ext cx="8128000" cy="407924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2844320099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359195504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/>
                            <a:t>Parameter</a:t>
                          </a:r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/>
                            <a:t>Value</a:t>
                          </a:r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748712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KR"/>
                        </a:p>
                      </a:txBody>
                      <a:tcPr>
                        <a:blipFill>
                          <a:blip r:embed="rId2"/>
                          <a:stretch>
                            <a:fillRect l="-313" t="-103333" r="-100937" b="-9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/>
                            <a:t>20 [MHz]</a:t>
                          </a:r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767660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KR"/>
                        </a:p>
                      </a:txBody>
                      <a:tcPr>
                        <a:blipFill>
                          <a:blip r:embed="rId2"/>
                          <a:stretch>
                            <a:fillRect l="-313" t="-210345" r="-100937" b="-8344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/>
                            <a:t>100 [m]</a:t>
                          </a:r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074752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KR"/>
                        </a:p>
                      </a:txBody>
                      <a:tcPr>
                        <a:blipFill>
                          <a:blip r:embed="rId2"/>
                          <a:stretch>
                            <a:fillRect l="-313" t="-310345" r="-100937" b="-7344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/>
                            <a:t>100 [m]</a:t>
                          </a:r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80282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KR"/>
                        </a:p>
                      </a:txBody>
                      <a:tcPr>
                        <a:blipFill>
                          <a:blip r:embed="rId2"/>
                          <a:stretch>
                            <a:fillRect l="-313" t="-410345" r="-100937" b="-6344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/>
                            <a:t>23 [dBm]</a:t>
                          </a:r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68904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KR"/>
                        </a:p>
                      </a:txBody>
                      <a:tcPr>
                        <a:blipFill>
                          <a:blip r:embed="rId2"/>
                          <a:stretch>
                            <a:fillRect l="-313" t="-493333" r="-100937" b="-5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/>
                            <a:t>23 [dBm]</a:t>
                          </a:r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656404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KR"/>
                        </a:p>
                      </a:txBody>
                      <a:tcPr>
                        <a:blipFill>
                          <a:blip r:embed="rId2"/>
                          <a:stretch>
                            <a:fillRect l="-313" t="-613793" r="-100937" b="-4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/>
                            <a:t>- 160 [dBm/Hz]</a:t>
                          </a:r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45017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KR"/>
                        </a:p>
                      </a:txBody>
                      <a:tcPr>
                        <a:blipFill>
                          <a:blip r:embed="rId2"/>
                          <a:stretch>
                            <a:fillRect l="-313" t="-713793" r="-100937" b="-3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/>
                            <a:t>5 [dB]</a:t>
                          </a:r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765917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KR"/>
                        </a:p>
                      </a:txBody>
                      <a:tcPr>
                        <a:blipFill>
                          <a:blip r:embed="rId2"/>
                          <a:stretch>
                            <a:fillRect l="-313" t="-813793" r="-100937" b="-2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/>
                            <a:t>- 160 [dBm/Hz]</a:t>
                          </a:r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83687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KR"/>
                        </a:p>
                      </a:txBody>
                      <a:tcPr>
                        <a:blipFill>
                          <a:blip r:embed="rId2"/>
                          <a:stretch>
                            <a:fillRect l="-313" t="-883333" r="-100937" b="-1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/>
                            <a:t>0.45</a:t>
                          </a:r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339845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/>
                            <a:t>Pathloss exponent</a:t>
                          </a:r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/>
                            <a:t>3.5</a:t>
                          </a:r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788937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0350020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B94C0B-6595-35CC-60A6-1C49FC9B3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5. Numerical results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A90E4D-BDA4-8A88-0506-83C4960B4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/>
              <a:t>Node location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BCAEA9-2BA2-3391-1D1F-431D58BBB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27</a:t>
            </a:fld>
            <a:endParaRPr lang="ko-KR" altLang="en-US"/>
          </a:p>
        </p:txBody>
      </p:sp>
      <p:pic>
        <p:nvPicPr>
          <p:cNvPr id="6" name="그림 5" descr="텍스트, 도표, 라인, 그래프이(가) 표시된 사진&#10;&#10;자동 생성된 설명">
            <a:extLst>
              <a:ext uri="{FF2B5EF4-FFF2-40B4-BE49-F238E27FC236}">
                <a16:creationId xmlns:a16="http://schemas.microsoft.com/office/drawing/2014/main" id="{6C987D7E-0018-B2E4-DDE5-FC5EB81613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14" y="2149782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6093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B94C0B-6595-35CC-60A6-1C49FC9B3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5. Numerical results</a:t>
            </a:r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6A90E4D-BDA4-8A88-0506-83C4960B4A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b="1"/>
                  <a:t>Source transmit power,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sub>
                    </m:sSub>
                  </m:oMath>
                </a14:m>
                <a:endParaRPr lang="en-US" altLang="ko-KR" b="1"/>
              </a:p>
              <a:p>
                <a:endParaRPr lang="en-US" altLang="ko-KR"/>
              </a:p>
              <a:p>
                <a:endParaRPr lang="en-US" altLang="ko-KR"/>
              </a:p>
              <a:p>
                <a:endParaRPr lang="en-US" altLang="ko-KR"/>
              </a:p>
              <a:p>
                <a:endParaRPr lang="en-US" altLang="ko-KR"/>
              </a:p>
              <a:p>
                <a:endParaRPr lang="en-US" altLang="ko-KR"/>
              </a:p>
              <a:p>
                <a:endParaRPr lang="en-US" altLang="ko-KR"/>
              </a:p>
              <a:p>
                <a:endParaRPr lang="ko-KR" altLang="en-US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6A90E4D-BDA4-8A88-0506-83C4960B4A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3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BCAEA9-2BA2-3391-1D1F-431D58BBB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28</a:t>
            </a:fld>
            <a:endParaRPr lang="ko-KR" altLang="en-US"/>
          </a:p>
        </p:txBody>
      </p:sp>
      <p:pic>
        <p:nvPicPr>
          <p:cNvPr id="14" name="그림 13" descr="텍스트, 도표, 라인, 그래프이(가) 표시된 사진&#10;&#10;자동 생성된 설명">
            <a:extLst>
              <a:ext uri="{FF2B5EF4-FFF2-40B4-BE49-F238E27FC236}">
                <a16:creationId xmlns:a16="http://schemas.microsoft.com/office/drawing/2014/main" id="{869B33B7-D8FA-1058-83D9-BA5940B3D5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28" y="1967221"/>
            <a:ext cx="5852172" cy="4389129"/>
          </a:xfrm>
          <a:prstGeom prst="rect">
            <a:avLst/>
          </a:prstGeom>
        </p:spPr>
      </p:pic>
      <p:pic>
        <p:nvPicPr>
          <p:cNvPr id="16" name="그림 15" descr="텍스트, 라인, 그래프, 도표이(가) 표시된 사진&#10;&#10;자동 생성된 설명">
            <a:extLst>
              <a:ext uri="{FF2B5EF4-FFF2-40B4-BE49-F238E27FC236}">
                <a16:creationId xmlns:a16="http://schemas.microsoft.com/office/drawing/2014/main" id="{9DE870FD-5062-1219-5825-3E4F023077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67221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9829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B94C0B-6595-35CC-60A6-1C49FC9B3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5. Numerical results</a:t>
            </a:r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6A90E4D-BDA4-8A88-0506-83C4960B4A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b="1"/>
                  <a:t>Relay transmit power,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sub>
                    </m:sSub>
                  </m:oMath>
                </a14:m>
                <a:endParaRPr lang="en-US" altLang="ko-KR" b="1"/>
              </a:p>
              <a:p>
                <a:endParaRPr lang="en-US" altLang="ko-KR"/>
              </a:p>
              <a:p>
                <a:endParaRPr lang="en-US" altLang="ko-KR"/>
              </a:p>
              <a:p>
                <a:endParaRPr lang="en-US" altLang="ko-KR"/>
              </a:p>
              <a:p>
                <a:endParaRPr lang="en-US" altLang="ko-KR"/>
              </a:p>
              <a:p>
                <a:endParaRPr lang="en-US" altLang="ko-KR"/>
              </a:p>
              <a:p>
                <a:endParaRPr lang="en-US" altLang="ko-KR"/>
              </a:p>
              <a:p>
                <a:endParaRPr lang="ko-KR" altLang="en-US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6A90E4D-BDA4-8A88-0506-83C4960B4A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3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BCAEA9-2BA2-3391-1D1F-431D58BBB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29</a:t>
            </a:fld>
            <a:endParaRPr lang="ko-KR" altLang="en-US"/>
          </a:p>
        </p:txBody>
      </p:sp>
      <p:pic>
        <p:nvPicPr>
          <p:cNvPr id="12" name="그림 11" descr="텍스트, 도표, 라인, 그래프이(가) 표시된 사진&#10;&#10;자동 생성된 설명">
            <a:extLst>
              <a:ext uri="{FF2B5EF4-FFF2-40B4-BE49-F238E27FC236}">
                <a16:creationId xmlns:a16="http://schemas.microsoft.com/office/drawing/2014/main" id="{6B7673FA-DA10-3063-C0C8-82EBC5C507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28" y="1967221"/>
            <a:ext cx="5852172" cy="4389129"/>
          </a:xfrm>
          <a:prstGeom prst="rect">
            <a:avLst/>
          </a:prstGeom>
        </p:spPr>
      </p:pic>
      <p:pic>
        <p:nvPicPr>
          <p:cNvPr id="14" name="그림 13" descr="텍스트, 라인, 그래프, 도표이(가) 표시된 사진&#10;&#10;자동 생성된 설명">
            <a:extLst>
              <a:ext uri="{FF2B5EF4-FFF2-40B4-BE49-F238E27FC236}">
                <a16:creationId xmlns:a16="http://schemas.microsoft.com/office/drawing/2014/main" id="{D3D54D3A-E28B-9DB6-CE41-F46EAA1728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67220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573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31E28-F295-BDC4-824C-E1F6819CC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Introduction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28A558-46DC-6C67-9CC7-EBD52B4112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40660-F86C-6B46-396B-AE136F90D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2801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B94C0B-6595-35CC-60A6-1C49FC9B3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5. Numerical results</a:t>
            </a:r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6A90E4D-BDA4-8A88-0506-83C4960B4A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b="1"/>
                  <a:t>Minimum DEP threshold,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𝜺</m:t>
                    </m:r>
                  </m:oMath>
                </a14:m>
                <a:endParaRPr lang="en-US" altLang="ko-KR" b="1"/>
              </a:p>
              <a:p>
                <a:endParaRPr lang="en-US" altLang="ko-KR"/>
              </a:p>
              <a:p>
                <a:endParaRPr lang="en-US" altLang="ko-KR"/>
              </a:p>
              <a:p>
                <a:endParaRPr lang="en-US" altLang="ko-KR"/>
              </a:p>
              <a:p>
                <a:endParaRPr lang="en-US" altLang="ko-KR"/>
              </a:p>
              <a:p>
                <a:endParaRPr lang="en-US" altLang="ko-KR"/>
              </a:p>
              <a:p>
                <a:endParaRPr lang="en-US" altLang="ko-KR"/>
              </a:p>
              <a:p>
                <a:endParaRPr lang="ko-KR" altLang="en-US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6A90E4D-BDA4-8A88-0506-83C4960B4A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3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BCAEA9-2BA2-3391-1D1F-431D58BBB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30</a:t>
            </a:fld>
            <a:endParaRPr lang="ko-KR" altLang="en-US"/>
          </a:p>
        </p:txBody>
      </p:sp>
      <p:pic>
        <p:nvPicPr>
          <p:cNvPr id="9" name="그림 8" descr="텍스트, 라인, 도표, 그래프이(가) 표시된 사진&#10;&#10;자동 생성된 설명">
            <a:extLst>
              <a:ext uri="{FF2B5EF4-FFF2-40B4-BE49-F238E27FC236}">
                <a16:creationId xmlns:a16="http://schemas.microsoft.com/office/drawing/2014/main" id="{1371B206-9D36-7C9E-22AD-7DC662B2B2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28" y="1967220"/>
            <a:ext cx="5852172" cy="4389129"/>
          </a:xfrm>
          <a:prstGeom prst="rect">
            <a:avLst/>
          </a:prstGeom>
        </p:spPr>
      </p:pic>
      <p:pic>
        <p:nvPicPr>
          <p:cNvPr id="12" name="그림 11" descr="텍스트, 라인, 스크린샷, 그래프이(가) 표시된 사진&#10;&#10;자동 생성된 설명">
            <a:extLst>
              <a:ext uri="{FF2B5EF4-FFF2-40B4-BE49-F238E27FC236}">
                <a16:creationId xmlns:a16="http://schemas.microsoft.com/office/drawing/2014/main" id="{5876C3DB-426A-60FE-B64B-C19D9F6F77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67220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4469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B94C0B-6595-35CC-60A6-1C49FC9B3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5. Numerical results</a:t>
            </a:r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6A90E4D-BDA4-8A88-0506-83C4960B4A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b="1"/>
                  <a:t>Minimum public rate threshold,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</m:acc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sub>
                    </m:sSub>
                  </m:oMath>
                </a14:m>
                <a:endParaRPr lang="en-US" altLang="ko-KR" b="1"/>
              </a:p>
              <a:p>
                <a:endParaRPr lang="en-US" altLang="ko-KR"/>
              </a:p>
              <a:p>
                <a:endParaRPr lang="en-US" altLang="ko-KR"/>
              </a:p>
              <a:p>
                <a:endParaRPr lang="en-US" altLang="ko-KR"/>
              </a:p>
              <a:p>
                <a:endParaRPr lang="en-US" altLang="ko-KR"/>
              </a:p>
              <a:p>
                <a:endParaRPr lang="en-US" altLang="ko-KR"/>
              </a:p>
              <a:p>
                <a:endParaRPr lang="en-US" altLang="ko-KR"/>
              </a:p>
              <a:p>
                <a:endParaRPr lang="ko-KR" altLang="en-US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6A90E4D-BDA4-8A88-0506-83C4960B4A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3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BCAEA9-2BA2-3391-1D1F-431D58BBB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31</a:t>
            </a:fld>
            <a:endParaRPr lang="ko-KR" altLang="en-US"/>
          </a:p>
        </p:txBody>
      </p:sp>
      <p:pic>
        <p:nvPicPr>
          <p:cNvPr id="14" name="그림 13" descr="텍스트, 도표, 라인, 그래프이(가) 표시된 사진&#10;&#10;자동 생성된 설명">
            <a:extLst>
              <a:ext uri="{FF2B5EF4-FFF2-40B4-BE49-F238E27FC236}">
                <a16:creationId xmlns:a16="http://schemas.microsoft.com/office/drawing/2014/main" id="{1C28B7DE-7CBE-C65D-C85A-FD19DF470D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28" y="1967221"/>
            <a:ext cx="5852172" cy="4389129"/>
          </a:xfrm>
          <a:prstGeom prst="rect">
            <a:avLst/>
          </a:prstGeom>
        </p:spPr>
      </p:pic>
      <p:pic>
        <p:nvPicPr>
          <p:cNvPr id="16" name="그림 15" descr="텍스트, 라인, 도표, 그래프이(가) 표시된 사진&#10;&#10;자동 생성된 설명">
            <a:extLst>
              <a:ext uri="{FF2B5EF4-FFF2-40B4-BE49-F238E27FC236}">
                <a16:creationId xmlns:a16="http://schemas.microsoft.com/office/drawing/2014/main" id="{92AC9C80-D59F-8C03-9574-5B0514AD4A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1725" y="1967221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588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B94C0B-6595-35CC-60A6-1C49FC9B3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5. Numerical results</a:t>
            </a:r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6A90E4D-BDA4-8A88-0506-83C4960B4A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b="1" dirty="0"/>
                  <a:t>Artificial noise fluctuation bound,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𝜻</m:t>
                        </m:r>
                      </m:e>
                    </m:acc>
                  </m:oMath>
                </a14:m>
                <a:endParaRPr lang="en-US" altLang="ko-KR" b="1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6A90E4D-BDA4-8A88-0506-83C4960B4A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3" t="-1401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BCAEA9-2BA2-3391-1D1F-431D58BBB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32</a:t>
            </a:fld>
            <a:endParaRPr lang="ko-KR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A646315-0A6F-B33E-B826-F9D0736933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25" y="1967221"/>
            <a:ext cx="5842000" cy="4381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4E80AAF-69C6-E047-F4F0-0B0E2FC32E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0276" y="1967221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1644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76BDB6-D2EF-BCE8-7E97-29E7E3549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Appendix A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9B074E-0517-F28D-C07E-6F8CD13E6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8FC86C-B272-E82F-7A29-99D4EE8D1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33</a:t>
            </a:fld>
            <a:endParaRPr lang="ko-KR" altLang="en-US"/>
          </a:p>
        </p:txBody>
      </p:sp>
      <p:graphicFrame>
        <p:nvGraphicFramePr>
          <p:cNvPr id="7" name="개체 6">
            <a:extLst>
              <a:ext uri="{FF2B5EF4-FFF2-40B4-BE49-F238E27FC236}">
                <a16:creationId xmlns:a16="http://schemas.microsoft.com/office/drawing/2014/main" id="{2882EC4A-7D6F-CD7A-BFBE-1E52C9E476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8917288"/>
              </p:ext>
            </p:extLst>
          </p:nvPr>
        </p:nvGraphicFramePr>
        <p:xfrm>
          <a:off x="4085640" y="819150"/>
          <a:ext cx="5238750" cy="590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809880" imgH="4292280" progId="Equation.DSMT4">
                  <p:embed/>
                </p:oleObj>
              </mc:Choice>
              <mc:Fallback>
                <p:oleObj name="Equation" r:id="rId3" imgW="3809880" imgH="4292280" progId="Equation.DSMT4">
                  <p:embed/>
                  <p:pic>
                    <p:nvPicPr>
                      <p:cNvPr id="7" name="개체 6">
                        <a:extLst>
                          <a:ext uri="{FF2B5EF4-FFF2-40B4-BE49-F238E27FC236}">
                            <a16:creationId xmlns:a16="http://schemas.microsoft.com/office/drawing/2014/main" id="{2882EC4A-7D6F-CD7A-BFBE-1E52C9E4763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85640" y="819150"/>
                        <a:ext cx="5238750" cy="5902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626573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76BDB6-D2EF-BCE8-7E97-29E7E3549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Appendix A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9B074E-0517-F28D-C07E-6F8CD13E6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8FC86C-B272-E82F-7A29-99D4EE8D1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34</a:t>
            </a:fld>
            <a:endParaRPr lang="ko-KR" altLang="en-US"/>
          </a:p>
        </p:txBody>
      </p:sp>
      <p:graphicFrame>
        <p:nvGraphicFramePr>
          <p:cNvPr id="7" name="개체 6">
            <a:extLst>
              <a:ext uri="{FF2B5EF4-FFF2-40B4-BE49-F238E27FC236}">
                <a16:creationId xmlns:a16="http://schemas.microsoft.com/office/drawing/2014/main" id="{2882EC4A-7D6F-CD7A-BFBE-1E52C9E476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4938233"/>
              </p:ext>
            </p:extLst>
          </p:nvPr>
        </p:nvGraphicFramePr>
        <p:xfrm>
          <a:off x="2254250" y="-2322513"/>
          <a:ext cx="8905875" cy="121888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6476760" imgH="8864280" progId="Equation.DSMT4">
                  <p:embed/>
                </p:oleObj>
              </mc:Choice>
              <mc:Fallback>
                <p:oleObj name="Equation" r:id="rId3" imgW="6476760" imgH="8864280" progId="Equation.DSMT4">
                  <p:embed/>
                  <p:pic>
                    <p:nvPicPr>
                      <p:cNvPr id="7" name="개체 6">
                        <a:extLst>
                          <a:ext uri="{FF2B5EF4-FFF2-40B4-BE49-F238E27FC236}">
                            <a16:creationId xmlns:a16="http://schemas.microsoft.com/office/drawing/2014/main" id="{2882EC4A-7D6F-CD7A-BFBE-1E52C9E4763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54250" y="-2322513"/>
                        <a:ext cx="8905875" cy="121888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832651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A59B5C-6AA3-BDFC-2F35-6C19A4C93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References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568CAB-6109-4E19-1329-2EC5B89DE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B050"/>
                </a:solidFill>
              </a:rPr>
              <a:t>[HTa:20]</a:t>
            </a:r>
            <a:r>
              <a:rPr lang="en-US" altLang="ko-KR" dirty="0"/>
              <a:t> S. W. Kim and H. Q. Ta, "Covert Communications Over Multiple Overt Channels," in IEEE Transactions on Communications, vol. 70, no. 2, pp. 1112-1124, Feb. 2022, </a:t>
            </a:r>
            <a:r>
              <a:rPr lang="en-US" altLang="ko-KR" dirty="0" err="1"/>
              <a:t>doi</a:t>
            </a:r>
            <a:r>
              <a:rPr lang="en-US" altLang="ko-KR" dirty="0"/>
              <a:t>: 10.1109/TCOMM.2021.3127532.</a:t>
            </a:r>
          </a:p>
          <a:p>
            <a:r>
              <a:rPr lang="en-US" altLang="ko-KR" dirty="0">
                <a:solidFill>
                  <a:srgbClr val="00B050"/>
                </a:solidFill>
              </a:rPr>
              <a:t>[BHe:17]</a:t>
            </a:r>
            <a:r>
              <a:rPr lang="en-US" altLang="ko-KR" dirty="0"/>
              <a:t> B. He, S. Yan, X. Zhou and V. K. N. Lau, "On Covert Communication With Noise Uncertainty," in IEEE Communications Letters, vol. 21, no. 4, pp. 941-944, April 2017, </a:t>
            </a:r>
            <a:r>
              <a:rPr lang="en-US" altLang="ko-KR" dirty="0" err="1"/>
              <a:t>doi</a:t>
            </a:r>
            <a:r>
              <a:rPr lang="en-US" altLang="ko-KR" dirty="0"/>
              <a:t>: 10.1109/LCOMM.2016.2647716.</a:t>
            </a:r>
          </a:p>
          <a:p>
            <a:r>
              <a:rPr lang="en-US" altLang="ko-KR" dirty="0">
                <a:solidFill>
                  <a:srgbClr val="00B050"/>
                </a:solidFill>
              </a:rPr>
              <a:t>[JSi:21]</a:t>
            </a:r>
            <a:r>
              <a:rPr lang="en-US" altLang="ko-KR" dirty="0"/>
              <a:t> J. Si et al., "Covert Transmission Assisted by Intelligent Reflecting Surface," in IEEE Transactions on Communications, vol. 69, no. 8, pp. 5394-5408, Aug. 2021, </a:t>
            </a:r>
            <a:r>
              <a:rPr lang="en-US" altLang="ko-KR" dirty="0" err="1"/>
              <a:t>doi</a:t>
            </a:r>
            <a:r>
              <a:rPr lang="en-US" altLang="ko-KR" dirty="0"/>
              <a:t>: 10.1109/TCOMM.2021.3082779.</a:t>
            </a:r>
          </a:p>
          <a:p>
            <a:r>
              <a:rPr lang="en-US" altLang="ko-KR" dirty="0">
                <a:solidFill>
                  <a:srgbClr val="00B050"/>
                </a:solidFill>
              </a:rPr>
              <a:t>[KShahzad:18]</a:t>
            </a:r>
            <a:r>
              <a:rPr lang="en-US" altLang="ko-KR" dirty="0"/>
              <a:t> K. Shahzad, X. Zhou, S. Yan, J. Hu, F. Shu and J. Li, "Achieving Covert Wireless Communications Using a Full-Duplex Receiver," in IEEE Transactions on Wireless Communications, vol. 17, no. 12, pp. 8517-8530, Dec. 2018, </a:t>
            </a:r>
            <a:r>
              <a:rPr lang="en-US" altLang="ko-KR" dirty="0" err="1"/>
              <a:t>doi</a:t>
            </a:r>
            <a:r>
              <a:rPr lang="en-US" altLang="ko-KR" dirty="0"/>
              <a:t>: 10.1109/TWC.2018.2878014.</a:t>
            </a:r>
          </a:p>
          <a:p>
            <a:r>
              <a:rPr lang="en-US" altLang="ko-KR" dirty="0">
                <a:solidFill>
                  <a:srgbClr val="00B050"/>
                </a:solidFill>
              </a:rPr>
              <a:t>[BMakki:19]</a:t>
            </a:r>
            <a:r>
              <a:rPr lang="en-US" altLang="ko-KR" dirty="0"/>
              <a:t> B. </a:t>
            </a:r>
            <a:r>
              <a:rPr lang="en-US" altLang="ko-KR" dirty="0" err="1"/>
              <a:t>Makki</a:t>
            </a:r>
            <a:r>
              <a:rPr lang="en-US" altLang="ko-KR" dirty="0"/>
              <a:t> and M. -S. </a:t>
            </a:r>
            <a:r>
              <a:rPr lang="en-US" altLang="ko-KR" dirty="0" err="1"/>
              <a:t>Alouini</a:t>
            </a:r>
            <a:r>
              <a:rPr lang="en-US" altLang="ko-KR" dirty="0"/>
              <a:t>, "End-to-End Performance Analysis of Delay-Sensitive Multi-Relay Networks," in IEEE Communications Letters, vol. 23, no. 12, pp. 2159-2163, Dec. 2019, </a:t>
            </a:r>
            <a:r>
              <a:rPr lang="en-US" altLang="ko-KR" dirty="0" err="1"/>
              <a:t>doi</a:t>
            </a:r>
            <a:r>
              <a:rPr lang="en-US" altLang="ko-KR" dirty="0"/>
              <a:t>: 10.1109/LCOMM.2019.2945949.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DF7990-0F3A-2810-9084-D0DEB73DB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9008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A59B5C-6AA3-BDFC-2F35-6C19A4C93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References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568CAB-6109-4E19-1329-2EC5B89DE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B050"/>
                </a:solidFill>
              </a:rPr>
              <a:t>[LZhang:23]</a:t>
            </a:r>
            <a:r>
              <a:rPr lang="en-US" altLang="ko-KR" dirty="0"/>
              <a:t> L. Zhang, G. Li, J. Chen, H. Wang, W. He and J. Yi, "Joint Transmit Power and Trajectory Optimization for UAV Covert Communication Assisted by Artificial Noise," 2023 International Conference on Ubiquitous Communication (</a:t>
            </a:r>
            <a:r>
              <a:rPr lang="en-US" altLang="ko-KR" dirty="0" err="1"/>
              <a:t>Ucom</a:t>
            </a:r>
            <a:r>
              <a:rPr lang="en-US" altLang="ko-KR" dirty="0"/>
              <a:t>), Xi'an, China, 2023, pp. 46-51, </a:t>
            </a:r>
            <a:r>
              <a:rPr lang="en-US" altLang="ko-KR" dirty="0" err="1"/>
              <a:t>doi</a:t>
            </a:r>
            <a:r>
              <a:rPr lang="en-US" altLang="ko-KR" dirty="0"/>
              <a:t>: 10.1109/Ucom59132.2023.10257626.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DF7990-0F3A-2810-9084-D0DEB73DB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6726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728F3-861A-0848-8F4A-C889A9729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/>
              <a:t>2. System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16EC7-A099-7E11-2A42-1D0D9AD8C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2.1 </a:t>
            </a:r>
            <a:r>
              <a:rPr lang="en-KR" b="1"/>
              <a:t>Schematic diagram</a:t>
            </a:r>
          </a:p>
          <a:p>
            <a:endParaRPr lang="en-KR"/>
          </a:p>
          <a:p>
            <a:endParaRPr lang="en-KR"/>
          </a:p>
          <a:p>
            <a:endParaRPr lang="en-KR"/>
          </a:p>
          <a:p>
            <a:endParaRPr lang="en-KR"/>
          </a:p>
          <a:p>
            <a:endParaRPr lang="en-KR"/>
          </a:p>
          <a:p>
            <a:endParaRPr lang="en-KR"/>
          </a:p>
          <a:p>
            <a:endParaRPr lang="en-KR"/>
          </a:p>
          <a:p>
            <a:endParaRPr lang="en-KR"/>
          </a:p>
          <a:p>
            <a:endParaRPr lang="en-KR"/>
          </a:p>
          <a:p>
            <a:endParaRPr lang="en-KR"/>
          </a:p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630960-390E-EF01-E0A1-9E39820C3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810B95FD-CED2-5041-A11A-E197497FE311}"/>
              </a:ext>
            </a:extLst>
          </p:cNvPr>
          <p:cNvSpPr/>
          <p:nvPr/>
        </p:nvSpPr>
        <p:spPr>
          <a:xfrm>
            <a:off x="838200" y="2106612"/>
            <a:ext cx="10515600" cy="424973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pic>
        <p:nvPicPr>
          <p:cNvPr id="12" name="Graphic 11" descr="Cell Tower with solid fill">
            <a:extLst>
              <a:ext uri="{FF2B5EF4-FFF2-40B4-BE49-F238E27FC236}">
                <a16:creationId xmlns:a16="http://schemas.microsoft.com/office/drawing/2014/main" id="{F895F24A-F0DD-B456-9ACD-8261F3287C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3362826"/>
            <a:ext cx="914400" cy="914400"/>
          </a:xfrm>
          <a:prstGeom prst="rect">
            <a:avLst/>
          </a:prstGeom>
        </p:spPr>
      </p:pic>
      <p:pic>
        <p:nvPicPr>
          <p:cNvPr id="13" name="Graphic 12" descr="Smart Phone with solid fill">
            <a:extLst>
              <a:ext uri="{FF2B5EF4-FFF2-40B4-BE49-F238E27FC236}">
                <a16:creationId xmlns:a16="http://schemas.microsoft.com/office/drawing/2014/main" id="{1EE8EB13-E813-8ADC-3188-1AB9CA8AE9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32150" y="4277226"/>
            <a:ext cx="914400" cy="914400"/>
          </a:xfrm>
          <a:prstGeom prst="rect">
            <a:avLst/>
          </a:prstGeom>
        </p:spPr>
      </p:pic>
      <p:pic>
        <p:nvPicPr>
          <p:cNvPr id="14" name="Graphic 13" descr="Smart Phone outline">
            <a:extLst>
              <a:ext uri="{FF2B5EF4-FFF2-40B4-BE49-F238E27FC236}">
                <a16:creationId xmlns:a16="http://schemas.microsoft.com/office/drawing/2014/main" id="{0F017D22-B433-B28B-75DE-3587628B0AC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45450" y="4277226"/>
            <a:ext cx="914400" cy="91440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9C16CD45-FE31-000C-2DF3-21142818298B}"/>
              </a:ext>
            </a:extLst>
          </p:cNvPr>
          <p:cNvCxnSpPr>
            <a:cxnSpLocks/>
            <a:stCxn id="13" idx="3"/>
            <a:endCxn id="12" idx="1"/>
          </p:cNvCxnSpPr>
          <p:nvPr/>
        </p:nvCxnSpPr>
        <p:spPr>
          <a:xfrm flipV="1">
            <a:off x="4146550" y="3820026"/>
            <a:ext cx="1492250" cy="914400"/>
          </a:xfrm>
          <a:prstGeom prst="straightConnector1">
            <a:avLst/>
          </a:prstGeom>
          <a:ln w="28575">
            <a:solidFill>
              <a:srgbClr val="0000FF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8F65339-206F-C14E-7F7D-CAEE43D10D98}"/>
              </a:ext>
            </a:extLst>
          </p:cNvPr>
          <p:cNvSpPr txBox="1"/>
          <p:nvPr/>
        </p:nvSpPr>
        <p:spPr>
          <a:xfrm>
            <a:off x="2905625" y="5281862"/>
            <a:ext cx="1567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/>
              <a:t>Source</a:t>
            </a:r>
          </a:p>
          <a:p>
            <a:pPr algn="ctr"/>
            <a:r>
              <a:rPr lang="en-US" altLang="ko-KR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ko-KR" altLang="en-US" b="1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6D6F2F-2CD2-7CDA-6A5E-5C2C157D9EF8}"/>
              </a:ext>
            </a:extLst>
          </p:cNvPr>
          <p:cNvSpPr txBox="1"/>
          <p:nvPr/>
        </p:nvSpPr>
        <p:spPr>
          <a:xfrm>
            <a:off x="7718477" y="5281862"/>
            <a:ext cx="1567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/>
              <a:t>Destination</a:t>
            </a:r>
          </a:p>
          <a:p>
            <a:pPr algn="ctr"/>
            <a:r>
              <a:rPr lang="en-US" altLang="ko-KR" i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C408BE-7020-AF79-1A3D-BE1591C1A53B}"/>
              </a:ext>
            </a:extLst>
          </p:cNvPr>
          <p:cNvSpPr txBox="1"/>
          <p:nvPr/>
        </p:nvSpPr>
        <p:spPr>
          <a:xfrm>
            <a:off x="5312967" y="4304353"/>
            <a:ext cx="1567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/>
              <a:t>CF relay</a:t>
            </a:r>
          </a:p>
          <a:p>
            <a:pPr algn="ctr"/>
            <a:r>
              <a:rPr lang="en-US" altLang="ko-KR" i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ko-KR" altLang="en-US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E3227BC8-52ED-CFC8-0F61-77FFF23F4753}"/>
              </a:ext>
            </a:extLst>
          </p:cNvPr>
          <p:cNvCxnSpPr>
            <a:cxnSpLocks/>
          </p:cNvCxnSpPr>
          <p:nvPr/>
        </p:nvCxnSpPr>
        <p:spPr>
          <a:xfrm flipV="1">
            <a:off x="4146550" y="3999413"/>
            <a:ext cx="1492250" cy="914400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개체 25">
            <a:extLst>
              <a:ext uri="{FF2B5EF4-FFF2-40B4-BE49-F238E27FC236}">
                <a16:creationId xmlns:a16="http://schemas.microsoft.com/office/drawing/2014/main" id="{D2149ABF-6C8C-715A-0D03-7AFAA9A6AE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10238" y="3048000"/>
          <a:ext cx="768350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58720" imgH="228600" progId="Equation.DSMT4">
                  <p:embed/>
                </p:oleObj>
              </mc:Choice>
              <mc:Fallback>
                <p:oleObj name="Equation" r:id="rId8" imgW="558720" imgH="228600" progId="Equation.DSMT4">
                  <p:embed/>
                  <p:pic>
                    <p:nvPicPr>
                      <p:cNvPr id="26" name="개체 25">
                        <a:extLst>
                          <a:ext uri="{FF2B5EF4-FFF2-40B4-BE49-F238E27FC236}">
                            <a16:creationId xmlns:a16="http://schemas.microsoft.com/office/drawing/2014/main" id="{D2149ABF-6C8C-715A-0D03-7AFAA9A6AEF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710238" y="3048000"/>
                        <a:ext cx="768350" cy="314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개체 26">
            <a:extLst>
              <a:ext uri="{FF2B5EF4-FFF2-40B4-BE49-F238E27FC236}">
                <a16:creationId xmlns:a16="http://schemas.microsoft.com/office/drawing/2014/main" id="{F5245BA6-3E15-4566-8F41-6364944EA8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67112" y="3962900"/>
          <a:ext cx="244475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77480" imgH="228600" progId="Equation.DSMT4">
                  <p:embed/>
                </p:oleObj>
              </mc:Choice>
              <mc:Fallback>
                <p:oleObj name="Equation" r:id="rId10" imgW="177480" imgH="228600" progId="Equation.DSMT4">
                  <p:embed/>
                  <p:pic>
                    <p:nvPicPr>
                      <p:cNvPr id="27" name="개체 26">
                        <a:extLst>
                          <a:ext uri="{FF2B5EF4-FFF2-40B4-BE49-F238E27FC236}">
                            <a16:creationId xmlns:a16="http://schemas.microsoft.com/office/drawing/2014/main" id="{F5245BA6-3E15-4566-8F41-6364944EA8E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567112" y="3962900"/>
                        <a:ext cx="244475" cy="314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개체 27">
            <a:extLst>
              <a:ext uri="{FF2B5EF4-FFF2-40B4-BE49-F238E27FC236}">
                <a16:creationId xmlns:a16="http://schemas.microsoft.com/office/drawing/2014/main" id="{621CEBC2-6E92-4613-8CA3-A69A633C0E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127206" y="3968955"/>
          <a:ext cx="750888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545760" imgH="228600" progId="Equation.DSMT4">
                  <p:embed/>
                </p:oleObj>
              </mc:Choice>
              <mc:Fallback>
                <p:oleObj name="Equation" r:id="rId12" imgW="545760" imgH="228600" progId="Equation.DSMT4">
                  <p:embed/>
                  <p:pic>
                    <p:nvPicPr>
                      <p:cNvPr id="28" name="개체 27">
                        <a:extLst>
                          <a:ext uri="{FF2B5EF4-FFF2-40B4-BE49-F238E27FC236}">
                            <a16:creationId xmlns:a16="http://schemas.microsoft.com/office/drawing/2014/main" id="{621CEBC2-6E92-4613-8CA3-A69A633C0E0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8127206" y="3968955"/>
                        <a:ext cx="750888" cy="314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" name="그래픽 29" descr="문서 단색으로 채워진">
            <a:extLst>
              <a:ext uri="{FF2B5EF4-FFF2-40B4-BE49-F238E27FC236}">
                <a16:creationId xmlns:a16="http://schemas.microsoft.com/office/drawing/2014/main" id="{32CDE57B-6B83-41E0-EA01-73A7A95F525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532675" y="3782899"/>
            <a:ext cx="360000" cy="360000"/>
          </a:xfrm>
          <a:prstGeom prst="rect">
            <a:avLst/>
          </a:prstGeom>
        </p:spPr>
      </p:pic>
      <p:pic>
        <p:nvPicPr>
          <p:cNvPr id="31" name="그래픽 30" descr="문서 단색으로 채워진">
            <a:extLst>
              <a:ext uri="{FF2B5EF4-FFF2-40B4-BE49-F238E27FC236}">
                <a16:creationId xmlns:a16="http://schemas.microsoft.com/office/drawing/2014/main" id="{4313A015-1987-772F-DB9E-CF84374DF91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531297" y="4804283"/>
            <a:ext cx="360000" cy="360000"/>
          </a:xfrm>
          <a:prstGeom prst="rect">
            <a:avLst/>
          </a:prstGeom>
        </p:spPr>
      </p:pic>
      <p:pic>
        <p:nvPicPr>
          <p:cNvPr id="33" name="그래픽 32" descr="자물쇠 단색으로 채워진">
            <a:extLst>
              <a:ext uri="{FF2B5EF4-FFF2-40B4-BE49-F238E27FC236}">
                <a16:creationId xmlns:a16="http://schemas.microsoft.com/office/drawing/2014/main" id="{8BD5B68C-14EA-3FF3-E851-82468A23C32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660273" y="4941156"/>
            <a:ext cx="360000" cy="36000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5DB58568-9EAC-5A3E-0C29-676C1C145A15}"/>
              </a:ext>
            </a:extLst>
          </p:cNvPr>
          <p:cNvSpPr txBox="1"/>
          <p:nvPr/>
        </p:nvSpPr>
        <p:spPr>
          <a:xfrm>
            <a:off x="3858153" y="3039728"/>
            <a:ext cx="1716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Public</a:t>
            </a:r>
            <a:r>
              <a:rPr lang="ko-KR" altLang="en-US"/>
              <a:t> </a:t>
            </a:r>
            <a:r>
              <a:rPr lang="en-US" altLang="ko-KR"/>
              <a:t>message</a:t>
            </a:r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2A658FD-97A4-A151-58C4-E3CB057A564A}"/>
              </a:ext>
            </a:extLst>
          </p:cNvPr>
          <p:cNvSpPr txBox="1"/>
          <p:nvPr/>
        </p:nvSpPr>
        <p:spPr>
          <a:xfrm>
            <a:off x="3861202" y="5307285"/>
            <a:ext cx="1716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Covert message</a:t>
            </a:r>
            <a:endParaRPr lang="ko-KR" altLang="en-US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A1D336FA-18AA-6CAB-3D1E-51ADB1CBBC95}"/>
              </a:ext>
            </a:extLst>
          </p:cNvPr>
          <p:cNvSpPr/>
          <p:nvPr/>
        </p:nvSpPr>
        <p:spPr>
          <a:xfrm rot="1800000">
            <a:off x="6421109" y="4150949"/>
            <a:ext cx="1804737" cy="306806"/>
          </a:xfrm>
          <a:prstGeom prst="rightArrow">
            <a:avLst>
              <a:gd name="adj1" fmla="val 39811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래픽 6" descr="문서 단색으로 채워진">
            <a:extLst>
              <a:ext uri="{FF2B5EF4-FFF2-40B4-BE49-F238E27FC236}">
                <a16:creationId xmlns:a16="http://schemas.microsoft.com/office/drawing/2014/main" id="{2E008904-C634-E40D-14C7-D5C0C95C8A6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251053" y="3782899"/>
            <a:ext cx="360000" cy="360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0C497AA-6185-49CF-2008-160566973CD9}"/>
              </a:ext>
            </a:extLst>
          </p:cNvPr>
          <p:cNvSpPr txBox="1"/>
          <p:nvPr/>
        </p:nvSpPr>
        <p:spPr>
          <a:xfrm>
            <a:off x="6572876" y="3039728"/>
            <a:ext cx="1716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Compressed</a:t>
            </a:r>
            <a:r>
              <a:rPr lang="ko-KR" altLang="en-US"/>
              <a:t> </a:t>
            </a:r>
            <a:r>
              <a:rPr lang="en-US" altLang="ko-KR"/>
              <a:t>message</a:t>
            </a:r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77117F1-EC92-9434-D015-2D32B8FA3A68}"/>
              </a:ext>
            </a:extLst>
          </p:cNvPr>
          <p:cNvCxnSpPr>
            <a:cxnSpLocks/>
          </p:cNvCxnSpPr>
          <p:nvPr/>
        </p:nvCxnSpPr>
        <p:spPr>
          <a:xfrm>
            <a:off x="8959850" y="4533099"/>
            <a:ext cx="638661" cy="0"/>
          </a:xfrm>
          <a:prstGeom prst="straightConnector1">
            <a:avLst/>
          </a:prstGeom>
          <a:ln w="28575">
            <a:solidFill>
              <a:srgbClr val="0000FF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AE3C8E8-6705-4A53-0AE7-8F3C2F64CAD7}"/>
              </a:ext>
            </a:extLst>
          </p:cNvPr>
          <p:cNvCxnSpPr>
            <a:cxnSpLocks/>
          </p:cNvCxnSpPr>
          <p:nvPr/>
        </p:nvCxnSpPr>
        <p:spPr>
          <a:xfrm>
            <a:off x="8959850" y="4969445"/>
            <a:ext cx="638661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래픽 19" descr="문서 단색으로 채워진">
            <a:extLst>
              <a:ext uri="{FF2B5EF4-FFF2-40B4-BE49-F238E27FC236}">
                <a16:creationId xmlns:a16="http://schemas.microsoft.com/office/drawing/2014/main" id="{414F3D8A-A680-75D7-AFF8-8B0ADBD064E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748032" y="4353099"/>
            <a:ext cx="360000" cy="360000"/>
          </a:xfrm>
          <a:prstGeom prst="rect">
            <a:avLst/>
          </a:prstGeom>
        </p:spPr>
      </p:pic>
      <p:pic>
        <p:nvPicPr>
          <p:cNvPr id="23" name="그래픽 22" descr="문서 단색으로 채워진">
            <a:extLst>
              <a:ext uri="{FF2B5EF4-FFF2-40B4-BE49-F238E27FC236}">
                <a16:creationId xmlns:a16="http://schemas.microsoft.com/office/drawing/2014/main" id="{69A56A0E-C71A-E993-2BE6-7D9B2F3D39C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746654" y="4804283"/>
            <a:ext cx="360000" cy="360000"/>
          </a:xfrm>
          <a:prstGeom prst="rect">
            <a:avLst/>
          </a:prstGeom>
        </p:spPr>
      </p:pic>
      <p:pic>
        <p:nvPicPr>
          <p:cNvPr id="24" name="그래픽 23" descr="자물쇠 단색으로 채워진">
            <a:extLst>
              <a:ext uri="{FF2B5EF4-FFF2-40B4-BE49-F238E27FC236}">
                <a16:creationId xmlns:a16="http://schemas.microsoft.com/office/drawing/2014/main" id="{106F001C-5B2B-2D28-6673-DC741B38672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875630" y="4941156"/>
            <a:ext cx="360000" cy="3600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4D0CBA5-73DC-063C-8065-F7A330060F95}"/>
              </a:ext>
            </a:extLst>
          </p:cNvPr>
          <p:cNvSpPr txBox="1"/>
          <p:nvPr/>
        </p:nvSpPr>
        <p:spPr>
          <a:xfrm>
            <a:off x="9068477" y="3592739"/>
            <a:ext cx="1716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Decompressed</a:t>
            </a:r>
            <a:r>
              <a:rPr lang="ko-KR" altLang="en-US"/>
              <a:t> </a:t>
            </a:r>
            <a:r>
              <a:rPr lang="en-US" altLang="ko-KR"/>
              <a:t>messages</a:t>
            </a:r>
            <a:endParaRPr lang="ko-KR" altLang="en-US"/>
          </a:p>
        </p:txBody>
      </p:sp>
      <p:pic>
        <p:nvPicPr>
          <p:cNvPr id="32" name="그래픽 31" descr="보안 카메라 단색으로 채워진">
            <a:extLst>
              <a:ext uri="{FF2B5EF4-FFF2-40B4-BE49-F238E27FC236}">
                <a16:creationId xmlns:a16="http://schemas.microsoft.com/office/drawing/2014/main" id="{CA8544C2-4A7F-4A44-2ED4-0F3362297A5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735999" y="2319728"/>
            <a:ext cx="720000" cy="72000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6C96E515-D738-C7E4-F2CF-DF55C2337CF9}"/>
              </a:ext>
            </a:extLst>
          </p:cNvPr>
          <p:cNvSpPr txBox="1"/>
          <p:nvPr/>
        </p:nvSpPr>
        <p:spPr>
          <a:xfrm>
            <a:off x="6178785" y="2321410"/>
            <a:ext cx="2864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Covert message detector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56657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B94C0B-6595-35CC-60A6-1C49FC9B3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 Proposed solutions</a:t>
            </a:r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6A90E4D-BDA4-8A88-0506-83C4960B4A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b="1"/>
                  <a:t>① </a:t>
                </a:r>
                <a:r>
                  <a:rPr lang="en-US" altLang="ko-KR" b="1"/>
                  <a:t>Two-layer</a:t>
                </a:r>
                <a:r>
                  <a:rPr lang="ko-KR" altLang="en-US" b="1"/>
                  <a:t> </a:t>
                </a:r>
                <a:r>
                  <a:rPr lang="en-US" altLang="ko-KR" b="1"/>
                  <a:t>based approach (optimal)</a:t>
                </a:r>
              </a:p>
              <a:p>
                <a:pPr lvl="1"/>
                <a:r>
                  <a:rPr lang="en-US" altLang="ko-KR"/>
                  <a:t>Letting the optimal solution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𝜁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⋆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unc>
                                <m:func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</a:rPr>
                                    <m:t>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𝜁</m:t>
                                          </m:r>
                                        </m:e>
                                      </m:acc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𝜁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</m:func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0&lt;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&lt;0.5</m:t>
                              </m:r>
                            </m:e>
                          </m:mr>
                          <m:m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𝜁</m:t>
                                  </m:r>
                                </m:e>
                              </m:acc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/>
                  <a:t>, and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≜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𝜁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⋆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−4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𝜁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⋆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ko-KR"/>
                  <a:t>,</a:t>
                </a:r>
              </a:p>
              <a:p>
                <a:endParaRPr lang="en-US" altLang="ko-KR"/>
              </a:p>
              <a:p>
                <a:endParaRPr lang="en-US" altLang="ko-KR"/>
              </a:p>
              <a:p>
                <a:endParaRPr lang="en-US" altLang="ko-KR"/>
              </a:p>
              <a:p>
                <a:pPr lvl="1"/>
                <a:r>
                  <a:rPr lang="en-US" altLang="ko-KR"/>
                  <a:t>From constraint 2,</a:t>
                </a:r>
              </a:p>
              <a:p>
                <a:endParaRPr lang="en-US" altLang="ko-KR"/>
              </a:p>
              <a:p>
                <a:endParaRPr lang="en-US" altLang="ko-KR"/>
              </a:p>
              <a:p>
                <a:endParaRPr lang="en-US" altLang="ko-KR"/>
              </a:p>
              <a:p>
                <a:endParaRPr lang="en-US" altLang="ko-KR"/>
              </a:p>
              <a:p>
                <a:endParaRPr lang="en-US" altLang="ko-KR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6A90E4D-BDA4-8A88-0506-83C4960B4A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03" t="-291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BCAEA9-2BA2-3391-1D1F-431D58BBB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38</a:t>
            </a:fld>
            <a:endParaRPr lang="ko-KR" altLang="en-US"/>
          </a:p>
        </p:txBody>
      </p:sp>
      <p:graphicFrame>
        <p:nvGraphicFramePr>
          <p:cNvPr id="5" name="개체 4">
            <a:extLst>
              <a:ext uri="{FF2B5EF4-FFF2-40B4-BE49-F238E27FC236}">
                <a16:creationId xmlns:a16="http://schemas.microsoft.com/office/drawing/2014/main" id="{D9F032A1-5F04-7EE1-14BB-EE1099A2E7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40163" y="2742801"/>
          <a:ext cx="4510087" cy="110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276360" imgH="799920" progId="Equation.DSMT4">
                  <p:embed/>
                </p:oleObj>
              </mc:Choice>
              <mc:Fallback>
                <p:oleObj name="Equation" r:id="rId4" imgW="3276360" imgH="799920" progId="Equation.DSMT4">
                  <p:embed/>
                  <p:pic>
                    <p:nvPicPr>
                      <p:cNvPr id="5" name="개체 4">
                        <a:extLst>
                          <a:ext uri="{FF2B5EF4-FFF2-40B4-BE49-F238E27FC236}">
                            <a16:creationId xmlns:a16="http://schemas.microsoft.com/office/drawing/2014/main" id="{D9F032A1-5F04-7EE1-14BB-EE1099A2E70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40163" y="2742801"/>
                        <a:ext cx="4510087" cy="1100138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개체 6">
            <a:extLst>
              <a:ext uri="{FF2B5EF4-FFF2-40B4-BE49-F238E27FC236}">
                <a16:creationId xmlns:a16="http://schemas.microsoft.com/office/drawing/2014/main" id="{5F2422F3-0182-1DA3-5709-E27892872B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28775" y="4198002"/>
          <a:ext cx="7264400" cy="244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283000" imgH="1777680" progId="Equation.DSMT4">
                  <p:embed/>
                </p:oleObj>
              </mc:Choice>
              <mc:Fallback>
                <p:oleObj name="Equation" r:id="rId6" imgW="5283000" imgH="1777680" progId="Equation.DSMT4">
                  <p:embed/>
                  <p:pic>
                    <p:nvPicPr>
                      <p:cNvPr id="7" name="개체 6">
                        <a:extLst>
                          <a:ext uri="{FF2B5EF4-FFF2-40B4-BE49-F238E27FC236}">
                            <a16:creationId xmlns:a16="http://schemas.microsoft.com/office/drawing/2014/main" id="{5F2422F3-0182-1DA3-5709-E27892872BE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628775" y="4198002"/>
                        <a:ext cx="7264400" cy="2444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324209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B94C0B-6595-35CC-60A6-1C49FC9B3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 Proposed solutions</a:t>
            </a:r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6A90E4D-BDA4-8A88-0506-83C4960B4A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b="1"/>
                  <a:t>① </a:t>
                </a:r>
                <a:r>
                  <a:rPr lang="en-US" altLang="ko-KR" b="1"/>
                  <a:t>Two-layer</a:t>
                </a:r>
                <a:r>
                  <a:rPr lang="ko-KR" altLang="en-US" b="1"/>
                  <a:t> </a:t>
                </a:r>
                <a:r>
                  <a:rPr lang="en-US" altLang="ko-KR" b="1"/>
                  <a:t>based approach (optimal)</a:t>
                </a:r>
              </a:p>
              <a:p>
                <a:pPr lvl="1"/>
                <a:r>
                  <a:rPr lang="en-US" altLang="ko-KR"/>
                  <a:t>Letting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≜</m:t>
                    </m:r>
                    <m:d>
                      <m:dPr>
                        <m:begChr m:val="{"/>
                        <m:endChr m:val="}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ℝ</m:t>
                            </m:r>
                            <m:d>
                              <m:dPr>
                                <m:begChr m:val="|"/>
                                <m:endChr m:val="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sSup>
                                      <m:sSup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𝜉</m:t>
                                        </m:r>
                                      </m:e>
                                      <m:sup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p>
                                    </m:sSup>
                                  </m:den>
                                </m:f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f>
                                      <m:f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𝐶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𝜉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den>
                                    </m:f>
                                  </m:e>
                                </m:d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2−</m:t>
                                    </m:r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Sup>
                                      <m:sSubSup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sub>
                                      <m:sup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num>
                                  <m:den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−1≤0</m:t>
                                </m:r>
                              </m:e>
                            </m:d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∩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en-US" altLang="ko-KR"/>
              </a:p>
              <a:p>
                <a:endParaRPr lang="en-US" altLang="ko-KR"/>
              </a:p>
              <a:p>
                <a:endParaRPr lang="en-US" altLang="ko-KR"/>
              </a:p>
              <a:p>
                <a:endParaRPr lang="en-US" altLang="ko-KR"/>
              </a:p>
              <a:p>
                <a:pPr lvl="1"/>
                <a:r>
                  <a:rPr lang="en-US" altLang="ko-KR"/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≠∅</m:t>
                    </m:r>
                  </m:oMath>
                </a14:m>
                <a:endParaRPr lang="en-US" altLang="ko-KR"/>
              </a:p>
              <a:p>
                <a:pPr lvl="2"/>
                <a:r>
                  <a:rPr lang="en-US" altLang="ko-KR"/>
                  <a:t>Choose any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⋆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e>
                    </m:d>
                  </m:oMath>
                </a14:m>
                <a:endParaRPr lang="en-US" altLang="ko-KR"/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US" altLang="ko-KR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⋆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⋆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𝜁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⋆</m:t>
                            </m:r>
                          </m:sup>
                        </m:sSup>
                      </m:den>
                    </m:f>
                  </m:oMath>
                </a14:m>
                <a:endParaRPr lang="en-US" altLang="ko-KR"/>
              </a:p>
              <a:p>
                <a:pPr lvl="1"/>
                <a:r>
                  <a:rPr lang="en-US" altLang="ko-KR"/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endParaRPr lang="en-US" altLang="ko-KR"/>
              </a:p>
              <a:p>
                <a:pPr lvl="2"/>
                <a:r>
                  <a:rPr lang="en-US" altLang="ko-KR"/>
                  <a:t>The current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altLang="ko-KR"/>
                  <a:t> infeasible</a:t>
                </a:r>
              </a:p>
              <a:p>
                <a:endParaRPr lang="en-US" altLang="ko-KR"/>
              </a:p>
              <a:p>
                <a:endParaRPr lang="en-US" altLang="ko-KR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6A90E4D-BDA4-8A88-0506-83C4960B4A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03" t="-106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BCAEA9-2BA2-3391-1D1F-431D58BBB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39</a:t>
            </a:fld>
            <a:endParaRPr lang="ko-KR" altLang="en-US"/>
          </a:p>
        </p:txBody>
      </p:sp>
      <p:graphicFrame>
        <p:nvGraphicFramePr>
          <p:cNvPr id="5" name="개체 4">
            <a:extLst>
              <a:ext uri="{FF2B5EF4-FFF2-40B4-BE49-F238E27FC236}">
                <a16:creationId xmlns:a16="http://schemas.microsoft.com/office/drawing/2014/main" id="{D9F032A1-5F04-7EE1-14BB-EE1099A2E7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70450" y="2660503"/>
          <a:ext cx="2447925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77680" imgH="736560" progId="Equation.DSMT4">
                  <p:embed/>
                </p:oleObj>
              </mc:Choice>
              <mc:Fallback>
                <p:oleObj name="Equation" r:id="rId4" imgW="1777680" imgH="736560" progId="Equation.DSMT4">
                  <p:embed/>
                  <p:pic>
                    <p:nvPicPr>
                      <p:cNvPr id="5" name="개체 4">
                        <a:extLst>
                          <a:ext uri="{FF2B5EF4-FFF2-40B4-BE49-F238E27FC236}">
                            <a16:creationId xmlns:a16="http://schemas.microsoft.com/office/drawing/2014/main" id="{D9F032A1-5F04-7EE1-14BB-EE1099A2E70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870450" y="2660503"/>
                        <a:ext cx="2447925" cy="1012825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04635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31E28-F295-BDC4-824C-E1F6819CC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System model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28A558-46DC-6C67-9CC7-EBD52B4112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40660-F86C-6B46-396B-AE136F90D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1737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B94C0B-6595-35CC-60A6-1C49FC9B3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 Proposed solutions</a:t>
            </a:r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6A90E4D-BDA4-8A88-0506-83C4960B4A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b="1"/>
                  <a:t>① </a:t>
                </a:r>
                <a:r>
                  <a:rPr lang="en-US" altLang="ko-KR" b="1"/>
                  <a:t>Two-layer</a:t>
                </a:r>
                <a:r>
                  <a:rPr lang="ko-KR" altLang="en-US" b="1"/>
                  <a:t> </a:t>
                </a:r>
                <a:r>
                  <a:rPr lang="en-US" altLang="ko-KR" b="1"/>
                  <a:t>based approach (optimal)</a:t>
                </a:r>
              </a:p>
              <a:p>
                <a:pPr lvl="1"/>
                <a:r>
                  <a:rPr lang="en-US" altLang="ko-KR"/>
                  <a:t>Algorithm summary</a:t>
                </a:r>
              </a:p>
              <a:p>
                <a:pPr lvl="2"/>
                <a:r>
                  <a:rPr lang="en-US" altLang="ko-KR"/>
                  <a:t>For</a:t>
                </a:r>
                <a:r>
                  <a:rPr lang="ko-KR" altLang="en-US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endParaRPr lang="en-US" altLang="ko-KR"/>
              </a:p>
              <a:p>
                <a:endParaRPr lang="en-US" altLang="ko-KR"/>
              </a:p>
              <a:p>
                <a:endParaRPr lang="en-US" altLang="ko-KR"/>
              </a:p>
              <a:p>
                <a:endParaRPr lang="en-US" altLang="ko-KR"/>
              </a:p>
              <a:p>
                <a:endParaRPr lang="en-US" altLang="ko-KR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6A90E4D-BDA4-8A88-0506-83C4960B4A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03" t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BCAEA9-2BA2-3391-1D1F-431D58BBB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40</a:t>
            </a:fld>
            <a:endParaRPr lang="ko-KR" altLang="en-US"/>
          </a:p>
        </p:txBody>
      </p:sp>
      <p:graphicFrame>
        <p:nvGraphicFramePr>
          <p:cNvPr id="7" name="개체 6">
            <a:extLst>
              <a:ext uri="{FF2B5EF4-FFF2-40B4-BE49-F238E27FC236}">
                <a16:creationId xmlns:a16="http://schemas.microsoft.com/office/drawing/2014/main" id="{48F9D572-E9D0-876C-0B41-86A7345787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23963" y="2746375"/>
          <a:ext cx="5256212" cy="2497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822480" imgH="1815840" progId="Equation.DSMT4">
                  <p:embed/>
                </p:oleObj>
              </mc:Choice>
              <mc:Fallback>
                <p:oleObj name="Equation" r:id="rId4" imgW="3822480" imgH="1815840" progId="Equation.DSMT4">
                  <p:embed/>
                  <p:pic>
                    <p:nvPicPr>
                      <p:cNvPr id="7" name="개체 6">
                        <a:extLst>
                          <a:ext uri="{FF2B5EF4-FFF2-40B4-BE49-F238E27FC236}">
                            <a16:creationId xmlns:a16="http://schemas.microsoft.com/office/drawing/2014/main" id="{48F9D572-E9D0-876C-0B41-86A7345787B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23963" y="2746375"/>
                        <a:ext cx="5256212" cy="2497138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241514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B94C0B-6595-35CC-60A6-1C49FC9B3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 Proposed solutions</a:t>
            </a:r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6A90E4D-BDA4-8A88-0506-83C4960B4A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b="1"/>
                  <a:t>① </a:t>
                </a:r>
                <a:r>
                  <a:rPr lang="en-US" altLang="ko-KR" b="1"/>
                  <a:t>Two-layer</a:t>
                </a:r>
                <a:r>
                  <a:rPr lang="ko-KR" altLang="en-US" b="1"/>
                  <a:t> </a:t>
                </a:r>
                <a:r>
                  <a:rPr lang="en-US" altLang="ko-KR" b="1"/>
                  <a:t>based approach (optimal)</a:t>
                </a:r>
              </a:p>
              <a:p>
                <a:pPr lvl="1"/>
                <a:r>
                  <a:rPr lang="en-US" altLang="ko-KR"/>
                  <a:t>Algorithm summary</a:t>
                </a:r>
              </a:p>
              <a:p>
                <a:pPr lvl="2"/>
                <a:r>
                  <a:rPr lang="en-US" altLang="ko-KR"/>
                  <a:t>For</a:t>
                </a:r>
                <a:r>
                  <a:rPr lang="ko-KR" altLang="en-US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&lt;0.5</m:t>
                    </m:r>
                  </m:oMath>
                </a14:m>
                <a:endParaRPr lang="en-US" altLang="ko-KR"/>
              </a:p>
              <a:p>
                <a:endParaRPr lang="en-US" altLang="ko-KR"/>
              </a:p>
              <a:p>
                <a:endParaRPr lang="en-US" altLang="ko-KR"/>
              </a:p>
              <a:p>
                <a:endParaRPr lang="en-US" altLang="ko-KR"/>
              </a:p>
              <a:p>
                <a:endParaRPr lang="en-US" altLang="ko-KR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6A90E4D-BDA4-8A88-0506-83C4960B4A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03" t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BCAEA9-2BA2-3391-1D1F-431D58BBB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41</a:t>
            </a:fld>
            <a:endParaRPr lang="ko-KR" altLang="en-US"/>
          </a:p>
        </p:txBody>
      </p:sp>
      <p:graphicFrame>
        <p:nvGraphicFramePr>
          <p:cNvPr id="7" name="개체 6">
            <a:extLst>
              <a:ext uri="{FF2B5EF4-FFF2-40B4-BE49-F238E27FC236}">
                <a16:creationId xmlns:a16="http://schemas.microsoft.com/office/drawing/2014/main" id="{48F9D572-E9D0-876C-0B41-86A7345787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03346" y="812800"/>
          <a:ext cx="6391275" cy="583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647960" imgH="4241520" progId="Equation.DSMT4">
                  <p:embed/>
                </p:oleObj>
              </mc:Choice>
              <mc:Fallback>
                <p:oleObj name="Equation" r:id="rId4" imgW="4647960" imgH="4241520" progId="Equation.DSMT4">
                  <p:embed/>
                  <p:pic>
                    <p:nvPicPr>
                      <p:cNvPr id="7" name="개체 6">
                        <a:extLst>
                          <a:ext uri="{FF2B5EF4-FFF2-40B4-BE49-F238E27FC236}">
                            <a16:creationId xmlns:a16="http://schemas.microsoft.com/office/drawing/2014/main" id="{48F9D572-E9D0-876C-0B41-86A7345787B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03346" y="812800"/>
                        <a:ext cx="6391275" cy="5832475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963194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B94C0B-6595-35CC-60A6-1C49FC9B3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 Proposed solutions</a:t>
            </a:r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6A90E4D-BDA4-8A88-0506-83C4960B4A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b="1" dirty="0"/>
                  <a:t>③ </a:t>
                </a:r>
                <a:r>
                  <a:rPr lang="en-US" altLang="ko-KR" b="1" dirty="0"/>
                  <a:t>Only </a:t>
                </a:r>
                <a14:m>
                  <m:oMath xmlns:m="http://schemas.openxmlformats.org/officeDocument/2006/math">
                    <m:r>
                      <a:rPr lang="en-US" altLang="ko-KR" b="1" i="1">
                        <a:latin typeface="Cambria Math" panose="02040503050406030204" pitchFamily="18" charset="0"/>
                      </a:rPr>
                      <m:t>𝜻</m:t>
                    </m:r>
                  </m:oMath>
                </a14:m>
                <a:r>
                  <a:rPr lang="en-US" altLang="ko-KR" b="1" dirty="0"/>
                  <a:t> controllable</a:t>
                </a:r>
              </a:p>
              <a:p>
                <a:pPr lvl="1"/>
                <a:r>
                  <a:rPr lang="en-US" altLang="ko-KR" dirty="0"/>
                  <a:t>If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&lt;0.5</m:t>
                    </m:r>
                  </m:oMath>
                </a14:m>
                <a:endParaRPr lang="en-US" altLang="ko-KR" dirty="0"/>
              </a:p>
              <a:p>
                <a:pPr lvl="2"/>
                <a:r>
                  <a:rPr lang="en-US" altLang="ko-KR" dirty="0"/>
                  <a:t>Introducing an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auxiliary variable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altLang="ko-KR" dirty="0"/>
                  <a:t>,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 lvl="2"/>
                <a:r>
                  <a:rPr lang="en-US" altLang="ko-KR" dirty="0"/>
                  <a:t>The convex feasible region of constraint 1 (</a:t>
                </a:r>
                <a:r>
                  <a:rPr lang="en-US" altLang="ko-KR" dirty="0" err="1"/>
                  <a:t>quasiconcave</a:t>
                </a:r>
                <a:r>
                  <a:rPr lang="en-US" altLang="ko-KR" dirty="0"/>
                  <a:t>)</a:t>
                </a:r>
              </a:p>
              <a:p>
                <a:pPr lvl="3"/>
                <a:r>
                  <a:rPr lang="en-US" altLang="ko-KR" dirty="0"/>
                  <a:t>Monotonously 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contracted</a:t>
                </a:r>
                <a:r>
                  <a:rPr lang="en-US" altLang="ko-KR" dirty="0"/>
                  <a:t> as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↑</a:t>
                </a:r>
                <a:endParaRPr lang="en-US" altLang="ko-KR" dirty="0"/>
              </a:p>
              <a:p>
                <a:pPr lvl="3"/>
                <a:r>
                  <a:rPr lang="en-US" altLang="ko-KR" dirty="0"/>
                  <a:t>Monotonously 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expanded</a:t>
                </a:r>
                <a:r>
                  <a:rPr lang="en-US" altLang="ko-KR" dirty="0"/>
                  <a:t> as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↓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The convex feasible region of constraint 2 (convex)</a:t>
                </a:r>
              </a:p>
              <a:p>
                <a:pPr lvl="3"/>
                <a:r>
                  <a:rPr lang="en-US" altLang="ko-KR" dirty="0"/>
                  <a:t>Monotonously 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expanded</a:t>
                </a:r>
                <a:r>
                  <a:rPr lang="en-US" altLang="ko-KR" dirty="0"/>
                  <a:t> as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↑</a:t>
                </a:r>
                <a:endParaRPr lang="en-US" altLang="ko-KR" dirty="0"/>
              </a:p>
              <a:p>
                <a:pPr lvl="3"/>
                <a:r>
                  <a:rPr lang="en-US" altLang="ko-KR" dirty="0"/>
                  <a:t>Monotonously 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contracted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↓</a:t>
                </a:r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6A90E4D-BDA4-8A88-0506-83C4960B4A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22" t="-1482" b="-137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BCAEA9-2BA2-3391-1D1F-431D58BBB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42</a:t>
            </a:fld>
            <a:endParaRPr lang="ko-KR" altLang="en-US"/>
          </a:p>
        </p:txBody>
      </p:sp>
      <p:graphicFrame>
        <p:nvGraphicFramePr>
          <p:cNvPr id="5" name="개체 4">
            <a:extLst>
              <a:ext uri="{FF2B5EF4-FFF2-40B4-BE49-F238E27FC236}">
                <a16:creationId xmlns:a16="http://schemas.microsoft.com/office/drawing/2014/main" id="{585F4159-BB56-2C66-931B-FA9F406A9FC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59213" y="2654270"/>
          <a:ext cx="4475162" cy="230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251160" imgH="1676160" progId="Equation.DSMT4">
                  <p:embed/>
                </p:oleObj>
              </mc:Choice>
              <mc:Fallback>
                <p:oleObj name="Equation" r:id="rId4" imgW="3251160" imgH="1676160" progId="Equation.DSMT4">
                  <p:embed/>
                  <p:pic>
                    <p:nvPicPr>
                      <p:cNvPr id="5" name="개체 4">
                        <a:extLst>
                          <a:ext uri="{FF2B5EF4-FFF2-40B4-BE49-F238E27FC236}">
                            <a16:creationId xmlns:a16="http://schemas.microsoft.com/office/drawing/2014/main" id="{585F4159-BB56-2C66-931B-FA9F406A9FC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59213" y="2654270"/>
                        <a:ext cx="4475162" cy="2305050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81206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B94C0B-6595-35CC-60A6-1C49FC9B3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 Proposed solutions</a:t>
            </a:r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6A90E4D-BDA4-8A88-0506-83C4960B4A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b="1" dirty="0"/>
                  <a:t>③ </a:t>
                </a:r>
                <a:r>
                  <a:rPr lang="en-US" altLang="ko-KR" b="1" dirty="0"/>
                  <a:t>Only </a:t>
                </a:r>
                <a14:m>
                  <m:oMath xmlns:m="http://schemas.openxmlformats.org/officeDocument/2006/math">
                    <m:r>
                      <a:rPr lang="en-US" altLang="ko-KR" b="1" i="1">
                        <a:latin typeface="Cambria Math" panose="02040503050406030204" pitchFamily="18" charset="0"/>
                      </a:rPr>
                      <m:t>𝜻</m:t>
                    </m:r>
                  </m:oMath>
                </a14:m>
                <a:r>
                  <a:rPr lang="en-US" altLang="ko-KR" b="1" dirty="0"/>
                  <a:t> controllable</a:t>
                </a:r>
              </a:p>
              <a:p>
                <a:pPr lvl="1"/>
                <a:r>
                  <a:rPr lang="en-US" altLang="ko-KR" dirty="0"/>
                  <a:t>If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&lt;0.5</m:t>
                    </m:r>
                  </m:oMath>
                </a14:m>
                <a:endParaRPr lang="en-US" altLang="ko-KR" dirty="0"/>
              </a:p>
              <a:p>
                <a:pPr lvl="2"/>
                <a:r>
                  <a:rPr lang="en-US" altLang="ko-KR" dirty="0"/>
                  <a:t>If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0.25≤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&lt;0.5</m:t>
                    </m:r>
                  </m:oMath>
                </a14:m>
                <a:r>
                  <a:rPr lang="en-US" altLang="ko-KR" dirty="0"/>
                  <a:t>,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6A90E4D-BDA4-8A88-0506-83C4960B4A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22" t="-14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BCAEA9-2BA2-3391-1D1F-431D58BBB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43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4E449EB-1AA9-4A01-88B8-6BB984981B82}"/>
              </a:ext>
            </a:extLst>
          </p:cNvPr>
          <p:cNvCxnSpPr>
            <a:cxnSpLocks/>
          </p:cNvCxnSpPr>
          <p:nvPr/>
        </p:nvCxnSpPr>
        <p:spPr>
          <a:xfrm>
            <a:off x="2743780" y="5041231"/>
            <a:ext cx="419831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5C221FF-3D52-4205-AFEB-A1A56D84A9C3}"/>
              </a:ext>
            </a:extLst>
          </p:cNvPr>
          <p:cNvCxnSpPr>
            <a:cxnSpLocks/>
          </p:cNvCxnSpPr>
          <p:nvPr/>
        </p:nvCxnSpPr>
        <p:spPr>
          <a:xfrm>
            <a:off x="3285201" y="3319741"/>
            <a:ext cx="0" cy="20012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EACA13F-4D23-47E0-9036-F496613D00E7}"/>
              </a:ext>
            </a:extLst>
          </p:cNvPr>
          <p:cNvCxnSpPr>
            <a:cxnSpLocks/>
          </p:cNvCxnSpPr>
          <p:nvPr/>
        </p:nvCxnSpPr>
        <p:spPr>
          <a:xfrm>
            <a:off x="5051464" y="4770521"/>
            <a:ext cx="0" cy="5505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개체 13">
            <a:extLst>
              <a:ext uri="{FF2B5EF4-FFF2-40B4-BE49-F238E27FC236}">
                <a16:creationId xmlns:a16="http://schemas.microsoft.com/office/drawing/2014/main" id="{F6CCE720-FA70-44F3-8AD7-298C38B304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70064" y="4902200"/>
          <a:ext cx="20955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2280" imgH="203040" progId="Equation.DSMT4">
                  <p:embed/>
                </p:oleObj>
              </mc:Choice>
              <mc:Fallback>
                <p:oleObj name="Equation" r:id="rId4" imgW="152280" imgH="203040" progId="Equation.DSMT4">
                  <p:embed/>
                  <p:pic>
                    <p:nvPicPr>
                      <p:cNvPr id="14" name="개체 13">
                        <a:extLst>
                          <a:ext uri="{FF2B5EF4-FFF2-40B4-BE49-F238E27FC236}">
                            <a16:creationId xmlns:a16="http://schemas.microsoft.com/office/drawing/2014/main" id="{F6CCE720-FA70-44F3-8AD7-298C38B304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970064" y="4902200"/>
                        <a:ext cx="20955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3A272FE3-9E44-4313-A907-E6D03CF1D6DD}"/>
              </a:ext>
            </a:extLst>
          </p:cNvPr>
          <p:cNvCxnSpPr>
            <a:cxnSpLocks/>
          </p:cNvCxnSpPr>
          <p:nvPr/>
        </p:nvCxnSpPr>
        <p:spPr>
          <a:xfrm>
            <a:off x="3116562" y="3629752"/>
            <a:ext cx="33727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DCF071F-D73F-4EAB-B88B-FFAB9115E87C}"/>
              </a:ext>
            </a:extLst>
          </p:cNvPr>
          <p:cNvCxnSpPr>
            <a:cxnSpLocks/>
          </p:cNvCxnSpPr>
          <p:nvPr/>
        </p:nvCxnSpPr>
        <p:spPr>
          <a:xfrm>
            <a:off x="3429383" y="3629752"/>
            <a:ext cx="4394708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94DA5CC2-4DC6-4075-83D8-7E269A046A3D}"/>
              </a:ext>
            </a:extLst>
          </p:cNvPr>
          <p:cNvCxnSpPr>
            <a:cxnSpLocks/>
          </p:cNvCxnSpPr>
          <p:nvPr/>
        </p:nvCxnSpPr>
        <p:spPr>
          <a:xfrm>
            <a:off x="5051464" y="3633052"/>
            <a:ext cx="0" cy="1137469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개체 22">
            <a:extLst>
              <a:ext uri="{FF2B5EF4-FFF2-40B4-BE49-F238E27FC236}">
                <a16:creationId xmlns:a16="http://schemas.microsoft.com/office/drawing/2014/main" id="{D57F3119-5BC3-4844-A0C7-2667F8FEDE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97887" y="5400622"/>
          <a:ext cx="174625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6720" imgH="177480" progId="Equation.DSMT4">
                  <p:embed/>
                </p:oleObj>
              </mc:Choice>
              <mc:Fallback>
                <p:oleObj name="Equation" r:id="rId6" imgW="126720" imgH="177480" progId="Equation.DSMT4">
                  <p:embed/>
                  <p:pic>
                    <p:nvPicPr>
                      <p:cNvPr id="23" name="개체 22">
                        <a:extLst>
                          <a:ext uri="{FF2B5EF4-FFF2-40B4-BE49-F238E27FC236}">
                            <a16:creationId xmlns:a16="http://schemas.microsoft.com/office/drawing/2014/main" id="{D57F3119-5BC3-4844-A0C7-2667F8FEDE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197887" y="5400622"/>
                        <a:ext cx="174625" cy="244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개체 23">
            <a:extLst>
              <a:ext uri="{FF2B5EF4-FFF2-40B4-BE49-F238E27FC236}">
                <a16:creationId xmlns:a16="http://schemas.microsoft.com/office/drawing/2014/main" id="{87F1AE4A-9292-47BA-B805-6293CF063D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3809" y="5087654"/>
          <a:ext cx="174625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26720" imgH="177480" progId="Equation.DSMT4">
                  <p:embed/>
                </p:oleObj>
              </mc:Choice>
              <mc:Fallback>
                <p:oleObj name="Equation" r:id="rId8" imgW="126720" imgH="177480" progId="Equation.DSMT4">
                  <p:embed/>
                  <p:pic>
                    <p:nvPicPr>
                      <p:cNvPr id="24" name="개체 23">
                        <a:extLst>
                          <a:ext uri="{FF2B5EF4-FFF2-40B4-BE49-F238E27FC236}">
                            <a16:creationId xmlns:a16="http://schemas.microsoft.com/office/drawing/2014/main" id="{87F1AE4A-9292-47BA-B805-6293CF063D8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043809" y="5087654"/>
                        <a:ext cx="174625" cy="244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개체 27">
            <a:extLst>
              <a:ext uri="{FF2B5EF4-FFF2-40B4-BE49-F238E27FC236}">
                <a16:creationId xmlns:a16="http://schemas.microsoft.com/office/drawing/2014/main" id="{BCB76665-2094-473F-9F7D-64D9F2219A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79178" y="3970331"/>
          <a:ext cx="838200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609480" imgH="419040" progId="Equation.DSMT4">
                  <p:embed/>
                </p:oleObj>
              </mc:Choice>
              <mc:Fallback>
                <p:oleObj name="Equation" r:id="rId9" imgW="609480" imgH="419040" progId="Equation.DSMT4">
                  <p:embed/>
                  <p:pic>
                    <p:nvPicPr>
                      <p:cNvPr id="28" name="개체 27">
                        <a:extLst>
                          <a:ext uri="{FF2B5EF4-FFF2-40B4-BE49-F238E27FC236}">
                            <a16:creationId xmlns:a16="http://schemas.microsoft.com/office/drawing/2014/main" id="{BCB76665-2094-473F-9F7D-64D9F2219A4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079178" y="3970331"/>
                        <a:ext cx="838200" cy="576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개체 28">
            <a:extLst>
              <a:ext uri="{FF2B5EF4-FFF2-40B4-BE49-F238E27FC236}">
                <a16:creationId xmlns:a16="http://schemas.microsoft.com/office/drawing/2014/main" id="{5FE9F3D8-7A65-4E9F-85C0-79FC265B66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79699" y="2882787"/>
          <a:ext cx="2601912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892160" imgH="431640" progId="Equation.DSMT4">
                  <p:embed/>
                </p:oleObj>
              </mc:Choice>
              <mc:Fallback>
                <p:oleObj name="Equation" r:id="rId11" imgW="1892160" imgH="431640" progId="Equation.DSMT4">
                  <p:embed/>
                  <p:pic>
                    <p:nvPicPr>
                      <p:cNvPr id="29" name="개체 28">
                        <a:extLst>
                          <a:ext uri="{FF2B5EF4-FFF2-40B4-BE49-F238E27FC236}">
                            <a16:creationId xmlns:a16="http://schemas.microsoft.com/office/drawing/2014/main" id="{5FE9F3D8-7A65-4E9F-85C0-79FC265B66E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979699" y="2882787"/>
                        <a:ext cx="2601912" cy="593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개체 32">
            <a:extLst>
              <a:ext uri="{FF2B5EF4-FFF2-40B4-BE49-F238E27FC236}">
                <a16:creationId xmlns:a16="http://schemas.microsoft.com/office/drawing/2014/main" id="{45CE8728-E5D0-4613-94A7-A948EFBFB2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14357" y="5473700"/>
          <a:ext cx="331788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241200" imgH="228600" progId="Equation.DSMT4">
                  <p:embed/>
                </p:oleObj>
              </mc:Choice>
              <mc:Fallback>
                <p:oleObj name="Equation" r:id="rId13" imgW="241200" imgH="228600" progId="Equation.DSMT4">
                  <p:embed/>
                  <p:pic>
                    <p:nvPicPr>
                      <p:cNvPr id="33" name="개체 32">
                        <a:extLst>
                          <a:ext uri="{FF2B5EF4-FFF2-40B4-BE49-F238E27FC236}">
                            <a16:creationId xmlns:a16="http://schemas.microsoft.com/office/drawing/2014/main" id="{45CE8728-E5D0-4613-94A7-A948EFBFB25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914357" y="5473700"/>
                        <a:ext cx="331788" cy="314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자유형: 도형 38">
            <a:extLst>
              <a:ext uri="{FF2B5EF4-FFF2-40B4-BE49-F238E27FC236}">
                <a16:creationId xmlns:a16="http://schemas.microsoft.com/office/drawing/2014/main" id="{8A5CECB2-140F-4589-BD02-8F97AEAEC03A}"/>
              </a:ext>
            </a:extLst>
          </p:cNvPr>
          <p:cNvSpPr/>
          <p:nvPr/>
        </p:nvSpPr>
        <p:spPr>
          <a:xfrm>
            <a:off x="4079281" y="3629747"/>
            <a:ext cx="2482322" cy="2115414"/>
          </a:xfrm>
          <a:custGeom>
            <a:avLst/>
            <a:gdLst>
              <a:gd name="connsiteX0" fmla="*/ 0 w 4474346"/>
              <a:gd name="connsiteY0" fmla="*/ 2494194 h 2494194"/>
              <a:gd name="connsiteX1" fmla="*/ 1624614 w 4474346"/>
              <a:gd name="connsiteY1" fmla="*/ 17324 h 2494194"/>
              <a:gd name="connsiteX2" fmla="*/ 4474346 w 4474346"/>
              <a:gd name="connsiteY2" fmla="*/ 1588672 h 2494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74346" h="2494194">
                <a:moveTo>
                  <a:pt x="0" y="2494194"/>
                </a:moveTo>
                <a:cubicBezTo>
                  <a:pt x="439445" y="1331219"/>
                  <a:pt x="878890" y="168244"/>
                  <a:pt x="1624614" y="17324"/>
                </a:cubicBezTo>
                <a:cubicBezTo>
                  <a:pt x="2370338" y="-133596"/>
                  <a:pt x="3422342" y="727538"/>
                  <a:pt x="4474346" y="158867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1" name="개체 40">
            <a:extLst>
              <a:ext uri="{FF2B5EF4-FFF2-40B4-BE49-F238E27FC236}">
                <a16:creationId xmlns:a16="http://schemas.microsoft.com/office/drawing/2014/main" id="{DDE413E8-540C-4135-B504-86B35EA5E5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81396" y="5518150"/>
          <a:ext cx="122237" cy="227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88560" imgH="164880" progId="Equation.DSMT4">
                  <p:embed/>
                </p:oleObj>
              </mc:Choice>
              <mc:Fallback>
                <p:oleObj name="Equation" r:id="rId15" imgW="88560" imgH="164880" progId="Equation.DSMT4">
                  <p:embed/>
                  <p:pic>
                    <p:nvPicPr>
                      <p:cNvPr id="41" name="개체 40">
                        <a:extLst>
                          <a:ext uri="{FF2B5EF4-FFF2-40B4-BE49-F238E27FC236}">
                            <a16:creationId xmlns:a16="http://schemas.microsoft.com/office/drawing/2014/main" id="{DDE413E8-540C-4135-B504-86B35EA5E5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181396" y="5518150"/>
                        <a:ext cx="122237" cy="227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개체 49">
            <a:extLst>
              <a:ext uri="{FF2B5EF4-FFF2-40B4-BE49-F238E27FC236}">
                <a16:creationId xmlns:a16="http://schemas.microsoft.com/office/drawing/2014/main" id="{0CB3D4CD-DC02-40E2-B5ED-0CF340753A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3542" y="4320381"/>
          <a:ext cx="2392363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1739880" imgH="431640" progId="Equation.DSMT4">
                  <p:embed/>
                </p:oleObj>
              </mc:Choice>
              <mc:Fallback>
                <p:oleObj name="Equation" r:id="rId17" imgW="1739880" imgH="431640" progId="Equation.DSMT4">
                  <p:embed/>
                  <p:pic>
                    <p:nvPicPr>
                      <p:cNvPr id="50" name="개체 49">
                        <a:extLst>
                          <a:ext uri="{FF2B5EF4-FFF2-40B4-BE49-F238E27FC236}">
                            <a16:creationId xmlns:a16="http://schemas.microsoft.com/office/drawing/2014/main" id="{0CB3D4CD-DC02-40E2-B5ED-0CF340753A7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23542" y="4320381"/>
                        <a:ext cx="2392363" cy="593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BCCFF1A7-E4C3-4EF0-B9A0-26E2D9BD911A}"/>
              </a:ext>
            </a:extLst>
          </p:cNvPr>
          <p:cNvCxnSpPr>
            <a:cxnSpLocks/>
          </p:cNvCxnSpPr>
          <p:nvPr/>
        </p:nvCxnSpPr>
        <p:spPr>
          <a:xfrm>
            <a:off x="4242515" y="4770521"/>
            <a:ext cx="0" cy="5505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56E13858-1707-4BE4-8BAC-96134591D17C}"/>
              </a:ext>
            </a:extLst>
          </p:cNvPr>
          <p:cNvCxnSpPr>
            <a:cxnSpLocks/>
          </p:cNvCxnSpPr>
          <p:nvPr/>
        </p:nvCxnSpPr>
        <p:spPr>
          <a:xfrm>
            <a:off x="4242515" y="3629747"/>
            <a:ext cx="0" cy="1140774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BEE1160A-D779-CDB8-1DCF-099DBAB74405}"/>
              </a:ext>
            </a:extLst>
          </p:cNvPr>
          <p:cNvSpPr/>
          <p:nvPr/>
        </p:nvSpPr>
        <p:spPr>
          <a:xfrm>
            <a:off x="4211168" y="3347044"/>
            <a:ext cx="1936746" cy="1267913"/>
          </a:xfrm>
          <a:custGeom>
            <a:avLst/>
            <a:gdLst>
              <a:gd name="connsiteX0" fmla="*/ 0 w 1166013"/>
              <a:gd name="connsiteY0" fmla="*/ 1362394 h 1362394"/>
              <a:gd name="connsiteX1" fmla="*/ 865304 w 1166013"/>
              <a:gd name="connsiteY1" fmla="*/ 730292 h 1362394"/>
              <a:gd name="connsiteX2" fmla="*/ 1166013 w 1166013"/>
              <a:gd name="connsiteY2" fmla="*/ 0 h 1362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6013" h="1362394">
                <a:moveTo>
                  <a:pt x="0" y="1362394"/>
                </a:moveTo>
                <a:cubicBezTo>
                  <a:pt x="335484" y="1159876"/>
                  <a:pt x="670969" y="957358"/>
                  <a:pt x="865304" y="730292"/>
                </a:cubicBezTo>
                <a:cubicBezTo>
                  <a:pt x="1059639" y="503226"/>
                  <a:pt x="1112826" y="251613"/>
                  <a:pt x="1166013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2D13AC4F-F7D7-5256-3FE1-E61ABDDA778F}"/>
              </a:ext>
            </a:extLst>
          </p:cNvPr>
          <p:cNvCxnSpPr>
            <a:cxnSpLocks/>
          </p:cNvCxnSpPr>
          <p:nvPr/>
        </p:nvCxnSpPr>
        <p:spPr>
          <a:xfrm>
            <a:off x="3116562" y="4614957"/>
            <a:ext cx="33727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5EB1D342-8720-1B82-C40A-5E857093157E}"/>
              </a:ext>
            </a:extLst>
          </p:cNvPr>
          <p:cNvCxnSpPr>
            <a:cxnSpLocks/>
          </p:cNvCxnSpPr>
          <p:nvPr/>
        </p:nvCxnSpPr>
        <p:spPr>
          <a:xfrm>
            <a:off x="7451309" y="5041231"/>
            <a:ext cx="419831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5851CB4C-3504-330D-EFB8-6FF47DDD3B86}"/>
              </a:ext>
            </a:extLst>
          </p:cNvPr>
          <p:cNvCxnSpPr>
            <a:cxnSpLocks/>
          </p:cNvCxnSpPr>
          <p:nvPr/>
        </p:nvCxnSpPr>
        <p:spPr>
          <a:xfrm>
            <a:off x="7992730" y="3319741"/>
            <a:ext cx="0" cy="20012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F719E854-4976-A945-DBA4-6D31FEA28DC1}"/>
              </a:ext>
            </a:extLst>
          </p:cNvPr>
          <p:cNvCxnSpPr>
            <a:cxnSpLocks/>
          </p:cNvCxnSpPr>
          <p:nvPr/>
        </p:nvCxnSpPr>
        <p:spPr>
          <a:xfrm>
            <a:off x="10409421" y="4770521"/>
            <a:ext cx="0" cy="5505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개체 37">
            <a:extLst>
              <a:ext uri="{FF2B5EF4-FFF2-40B4-BE49-F238E27FC236}">
                <a16:creationId xmlns:a16="http://schemas.microsoft.com/office/drawing/2014/main" id="{67CC6A7A-861B-1A7A-014A-8B8A7CD206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677593" y="4902200"/>
          <a:ext cx="20955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2280" imgH="203040" progId="Equation.DSMT4">
                  <p:embed/>
                </p:oleObj>
              </mc:Choice>
              <mc:Fallback>
                <p:oleObj name="Equation" r:id="rId4" imgW="152280" imgH="203040" progId="Equation.DSMT4">
                  <p:embed/>
                  <p:pic>
                    <p:nvPicPr>
                      <p:cNvPr id="38" name="개체 37">
                        <a:extLst>
                          <a:ext uri="{FF2B5EF4-FFF2-40B4-BE49-F238E27FC236}">
                            <a16:creationId xmlns:a16="http://schemas.microsoft.com/office/drawing/2014/main" id="{67CC6A7A-861B-1A7A-014A-8B8A7CD206D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677593" y="4902200"/>
                        <a:ext cx="20955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6D5DA4A9-AB91-9100-4177-8933B04C870B}"/>
              </a:ext>
            </a:extLst>
          </p:cNvPr>
          <p:cNvCxnSpPr>
            <a:cxnSpLocks/>
          </p:cNvCxnSpPr>
          <p:nvPr/>
        </p:nvCxnSpPr>
        <p:spPr>
          <a:xfrm>
            <a:off x="7824091" y="3629752"/>
            <a:ext cx="33727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3EF80D36-5578-6E9A-35A6-B9C1B721466A}"/>
              </a:ext>
            </a:extLst>
          </p:cNvPr>
          <p:cNvCxnSpPr>
            <a:cxnSpLocks/>
          </p:cNvCxnSpPr>
          <p:nvPr/>
        </p:nvCxnSpPr>
        <p:spPr>
          <a:xfrm>
            <a:off x="8136912" y="3629752"/>
            <a:ext cx="3540681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DB426B94-61B0-5055-2F35-4BCD65143D47}"/>
              </a:ext>
            </a:extLst>
          </p:cNvPr>
          <p:cNvCxnSpPr>
            <a:cxnSpLocks/>
          </p:cNvCxnSpPr>
          <p:nvPr/>
        </p:nvCxnSpPr>
        <p:spPr>
          <a:xfrm>
            <a:off x="10409421" y="3633052"/>
            <a:ext cx="0" cy="1137469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개체 45">
            <a:extLst>
              <a:ext uri="{FF2B5EF4-FFF2-40B4-BE49-F238E27FC236}">
                <a16:creationId xmlns:a16="http://schemas.microsoft.com/office/drawing/2014/main" id="{38661E75-E8B2-74C5-E7FB-320ED4A9E5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05416" y="5400622"/>
          <a:ext cx="174625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6720" imgH="177480" progId="Equation.DSMT4">
                  <p:embed/>
                </p:oleObj>
              </mc:Choice>
              <mc:Fallback>
                <p:oleObj name="Equation" r:id="rId6" imgW="126720" imgH="177480" progId="Equation.DSMT4">
                  <p:embed/>
                  <p:pic>
                    <p:nvPicPr>
                      <p:cNvPr id="46" name="개체 45">
                        <a:extLst>
                          <a:ext uri="{FF2B5EF4-FFF2-40B4-BE49-F238E27FC236}">
                            <a16:creationId xmlns:a16="http://schemas.microsoft.com/office/drawing/2014/main" id="{38661E75-E8B2-74C5-E7FB-320ED4A9E5E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905416" y="5400622"/>
                        <a:ext cx="174625" cy="244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개체 46">
            <a:extLst>
              <a:ext uri="{FF2B5EF4-FFF2-40B4-BE49-F238E27FC236}">
                <a16:creationId xmlns:a16="http://schemas.microsoft.com/office/drawing/2014/main" id="{613A2D76-ED16-141B-32BF-23ECEC1C30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51338" y="5087654"/>
          <a:ext cx="174625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26720" imgH="177480" progId="Equation.DSMT4">
                  <p:embed/>
                </p:oleObj>
              </mc:Choice>
              <mc:Fallback>
                <p:oleObj name="Equation" r:id="rId8" imgW="126720" imgH="177480" progId="Equation.DSMT4">
                  <p:embed/>
                  <p:pic>
                    <p:nvPicPr>
                      <p:cNvPr id="47" name="개체 46">
                        <a:extLst>
                          <a:ext uri="{FF2B5EF4-FFF2-40B4-BE49-F238E27FC236}">
                            <a16:creationId xmlns:a16="http://schemas.microsoft.com/office/drawing/2014/main" id="{613A2D76-ED16-141B-32BF-23ECEC1C309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751338" y="5087654"/>
                        <a:ext cx="174625" cy="244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개체 50">
            <a:extLst>
              <a:ext uri="{FF2B5EF4-FFF2-40B4-BE49-F238E27FC236}">
                <a16:creationId xmlns:a16="http://schemas.microsoft.com/office/drawing/2014/main" id="{DDCE51F9-6200-DE8C-7364-9C2547562E4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303614" y="3975900"/>
          <a:ext cx="838200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609480" imgH="419040" progId="Equation.DSMT4">
                  <p:embed/>
                </p:oleObj>
              </mc:Choice>
              <mc:Fallback>
                <p:oleObj name="Equation" r:id="rId9" imgW="609480" imgH="419040" progId="Equation.DSMT4">
                  <p:embed/>
                  <p:pic>
                    <p:nvPicPr>
                      <p:cNvPr id="51" name="개체 50">
                        <a:extLst>
                          <a:ext uri="{FF2B5EF4-FFF2-40B4-BE49-F238E27FC236}">
                            <a16:creationId xmlns:a16="http://schemas.microsoft.com/office/drawing/2014/main" id="{DDCE51F9-6200-DE8C-7364-9C2547562E4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1303614" y="3975900"/>
                        <a:ext cx="838200" cy="576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개체 51">
            <a:extLst>
              <a:ext uri="{FF2B5EF4-FFF2-40B4-BE49-F238E27FC236}">
                <a16:creationId xmlns:a16="http://schemas.microsoft.com/office/drawing/2014/main" id="{FB4E53EB-7BF0-8E6F-6BEA-EFFD9A8A177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06917" y="2882787"/>
          <a:ext cx="2601912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892160" imgH="431640" progId="Equation.DSMT4">
                  <p:embed/>
                </p:oleObj>
              </mc:Choice>
              <mc:Fallback>
                <p:oleObj name="Equation" r:id="rId11" imgW="1892160" imgH="431640" progId="Equation.DSMT4">
                  <p:embed/>
                  <p:pic>
                    <p:nvPicPr>
                      <p:cNvPr id="52" name="개체 51">
                        <a:extLst>
                          <a:ext uri="{FF2B5EF4-FFF2-40B4-BE49-F238E27FC236}">
                            <a16:creationId xmlns:a16="http://schemas.microsoft.com/office/drawing/2014/main" id="{FB4E53EB-7BF0-8E6F-6BEA-EFFD9A8A177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106917" y="2882787"/>
                        <a:ext cx="2601912" cy="593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개체 52">
            <a:extLst>
              <a:ext uri="{FF2B5EF4-FFF2-40B4-BE49-F238E27FC236}">
                <a16:creationId xmlns:a16="http://schemas.microsoft.com/office/drawing/2014/main" id="{CB64E7AA-4B91-1159-513C-925421E2D8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272314" y="5473700"/>
          <a:ext cx="331788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241200" imgH="228600" progId="Equation.DSMT4">
                  <p:embed/>
                </p:oleObj>
              </mc:Choice>
              <mc:Fallback>
                <p:oleObj name="Equation" r:id="rId19" imgW="241200" imgH="228600" progId="Equation.DSMT4">
                  <p:embed/>
                  <p:pic>
                    <p:nvPicPr>
                      <p:cNvPr id="53" name="개체 52">
                        <a:extLst>
                          <a:ext uri="{FF2B5EF4-FFF2-40B4-BE49-F238E27FC236}">
                            <a16:creationId xmlns:a16="http://schemas.microsoft.com/office/drawing/2014/main" id="{CB64E7AA-4B91-1159-513C-925421E2D83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0272314" y="5473700"/>
                        <a:ext cx="331788" cy="314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개체 57">
            <a:extLst>
              <a:ext uri="{FF2B5EF4-FFF2-40B4-BE49-F238E27FC236}">
                <a16:creationId xmlns:a16="http://schemas.microsoft.com/office/drawing/2014/main" id="{D4171A18-BF1E-455D-DBC9-DB94DE8FF7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888925" y="5518150"/>
          <a:ext cx="122237" cy="227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88560" imgH="164880" progId="Equation.DSMT4">
                  <p:embed/>
                </p:oleObj>
              </mc:Choice>
              <mc:Fallback>
                <p:oleObj name="Equation" r:id="rId15" imgW="88560" imgH="164880" progId="Equation.DSMT4">
                  <p:embed/>
                  <p:pic>
                    <p:nvPicPr>
                      <p:cNvPr id="58" name="개체 57">
                        <a:extLst>
                          <a:ext uri="{FF2B5EF4-FFF2-40B4-BE49-F238E27FC236}">
                            <a16:creationId xmlns:a16="http://schemas.microsoft.com/office/drawing/2014/main" id="{D4171A18-BF1E-455D-DBC9-DB94DE8FF7A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8888925" y="5518150"/>
                        <a:ext cx="122237" cy="227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5A9D8ADD-11B9-8A37-4B21-A8D02DB3605A}"/>
              </a:ext>
            </a:extLst>
          </p:cNvPr>
          <p:cNvCxnSpPr>
            <a:cxnSpLocks/>
          </p:cNvCxnSpPr>
          <p:nvPr/>
        </p:nvCxnSpPr>
        <p:spPr>
          <a:xfrm>
            <a:off x="8950044" y="4770521"/>
            <a:ext cx="0" cy="5505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6C0B8448-B848-448B-9CD7-C287B386F6EB}"/>
              </a:ext>
            </a:extLst>
          </p:cNvPr>
          <p:cNvCxnSpPr>
            <a:cxnSpLocks/>
          </p:cNvCxnSpPr>
          <p:nvPr/>
        </p:nvCxnSpPr>
        <p:spPr>
          <a:xfrm>
            <a:off x="8950044" y="3629747"/>
            <a:ext cx="0" cy="1140774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60066D96-B6AB-7B33-6A01-0D9684B0A7EE}"/>
              </a:ext>
            </a:extLst>
          </p:cNvPr>
          <p:cNvCxnSpPr>
            <a:cxnSpLocks/>
          </p:cNvCxnSpPr>
          <p:nvPr/>
        </p:nvCxnSpPr>
        <p:spPr>
          <a:xfrm>
            <a:off x="7824091" y="4614957"/>
            <a:ext cx="33727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DE528C7B-EF19-F3D8-F50D-1BA68DC72169}"/>
              </a:ext>
            </a:extLst>
          </p:cNvPr>
          <p:cNvCxnSpPr>
            <a:cxnSpLocks/>
          </p:cNvCxnSpPr>
          <p:nvPr/>
        </p:nvCxnSpPr>
        <p:spPr>
          <a:xfrm>
            <a:off x="8136912" y="4614957"/>
            <a:ext cx="3540681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자유형: 도형 68">
            <a:extLst>
              <a:ext uri="{FF2B5EF4-FFF2-40B4-BE49-F238E27FC236}">
                <a16:creationId xmlns:a16="http://schemas.microsoft.com/office/drawing/2014/main" id="{B513521D-27F2-CF26-2B3F-E702BF5B9B9F}"/>
              </a:ext>
            </a:extLst>
          </p:cNvPr>
          <p:cNvSpPr/>
          <p:nvPr/>
        </p:nvSpPr>
        <p:spPr>
          <a:xfrm>
            <a:off x="8702789" y="3633052"/>
            <a:ext cx="2914608" cy="1760451"/>
          </a:xfrm>
          <a:custGeom>
            <a:avLst/>
            <a:gdLst>
              <a:gd name="connsiteX0" fmla="*/ 0 w 2448628"/>
              <a:gd name="connsiteY0" fmla="*/ 986126 h 986126"/>
              <a:gd name="connsiteX1" fmla="*/ 1380805 w 2448628"/>
              <a:gd name="connsiteY1" fmla="*/ 4220 h 986126"/>
              <a:gd name="connsiteX2" fmla="*/ 2448628 w 2448628"/>
              <a:gd name="connsiteY2" fmla="*/ 697691 h 986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8628" h="986126">
                <a:moveTo>
                  <a:pt x="0" y="986126"/>
                </a:moveTo>
                <a:cubicBezTo>
                  <a:pt x="486350" y="519209"/>
                  <a:pt x="972700" y="52292"/>
                  <a:pt x="1380805" y="4220"/>
                </a:cubicBezTo>
                <a:cubicBezTo>
                  <a:pt x="1788910" y="-43852"/>
                  <a:pt x="2118769" y="326919"/>
                  <a:pt x="2448628" y="697691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자유형: 도형 69">
            <a:extLst>
              <a:ext uri="{FF2B5EF4-FFF2-40B4-BE49-F238E27FC236}">
                <a16:creationId xmlns:a16="http://schemas.microsoft.com/office/drawing/2014/main" id="{E94AC456-8335-7084-F515-6B1F25979AA7}"/>
              </a:ext>
            </a:extLst>
          </p:cNvPr>
          <p:cNvSpPr/>
          <p:nvPr/>
        </p:nvSpPr>
        <p:spPr>
          <a:xfrm>
            <a:off x="8955076" y="3412123"/>
            <a:ext cx="1317238" cy="1185277"/>
          </a:xfrm>
          <a:custGeom>
            <a:avLst/>
            <a:gdLst>
              <a:gd name="connsiteX0" fmla="*/ 0 w 1529242"/>
              <a:gd name="connsiteY0" fmla="*/ 1185277 h 1185277"/>
              <a:gd name="connsiteX1" fmla="*/ 1092200 w 1529242"/>
              <a:gd name="connsiteY1" fmla="*/ 797927 h 1185277"/>
              <a:gd name="connsiteX2" fmla="*/ 1529242 w 1529242"/>
              <a:gd name="connsiteY2" fmla="*/ 0 h 1185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9242" h="1185277">
                <a:moveTo>
                  <a:pt x="0" y="1185277"/>
                </a:moveTo>
                <a:cubicBezTo>
                  <a:pt x="418663" y="1090375"/>
                  <a:pt x="837326" y="995473"/>
                  <a:pt x="1092200" y="797927"/>
                </a:cubicBezTo>
                <a:cubicBezTo>
                  <a:pt x="1347074" y="600381"/>
                  <a:pt x="1438158" y="300190"/>
                  <a:pt x="1529242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036BAFD8-F94B-8648-6F1A-A8A02CD796E6}"/>
              </a:ext>
            </a:extLst>
          </p:cNvPr>
          <p:cNvSpPr/>
          <p:nvPr/>
        </p:nvSpPr>
        <p:spPr>
          <a:xfrm>
            <a:off x="8950043" y="3548007"/>
            <a:ext cx="1272901" cy="150449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8FF59B68-6770-9720-53BA-E0374F39DB99}"/>
              </a:ext>
            </a:extLst>
          </p:cNvPr>
          <p:cNvSpPr/>
          <p:nvPr/>
        </p:nvSpPr>
        <p:spPr>
          <a:xfrm>
            <a:off x="9276035" y="4551421"/>
            <a:ext cx="1133386" cy="150449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3EF4158A-29DF-0A8B-09DB-D93EA590C7C2}"/>
              </a:ext>
            </a:extLst>
          </p:cNvPr>
          <p:cNvSpPr/>
          <p:nvPr/>
        </p:nvSpPr>
        <p:spPr>
          <a:xfrm>
            <a:off x="4242514" y="3548007"/>
            <a:ext cx="1794375" cy="150449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F8CB9847-A337-C046-CB65-6A03E4D7D9E8}"/>
              </a:ext>
            </a:extLst>
          </p:cNvPr>
          <p:cNvSpPr/>
          <p:nvPr/>
        </p:nvSpPr>
        <p:spPr>
          <a:xfrm>
            <a:off x="4386697" y="4551421"/>
            <a:ext cx="659736" cy="150449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9" name="개체 78">
            <a:extLst>
              <a:ext uri="{FF2B5EF4-FFF2-40B4-BE49-F238E27FC236}">
                <a16:creationId xmlns:a16="http://schemas.microsoft.com/office/drawing/2014/main" id="{49D8465E-FB06-730B-9DFB-C548E8AC61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274" y="3294063"/>
          <a:ext cx="2951163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145960" imgH="431640" progId="Equation.DSMT4">
                  <p:embed/>
                </p:oleObj>
              </mc:Choice>
              <mc:Fallback>
                <p:oleObj name="Equation" r:id="rId20" imgW="2145960" imgH="431640" progId="Equation.DSMT4">
                  <p:embed/>
                  <p:pic>
                    <p:nvPicPr>
                      <p:cNvPr id="79" name="개체 78">
                        <a:extLst>
                          <a:ext uri="{FF2B5EF4-FFF2-40B4-BE49-F238E27FC236}">
                            <a16:creationId xmlns:a16="http://schemas.microsoft.com/office/drawing/2014/main" id="{49D8465E-FB06-730B-9DFB-C548E8AC612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37274" y="3294063"/>
                        <a:ext cx="2951163" cy="593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B3216C84-2403-F36F-E7C6-1D28A5FC87AB}"/>
              </a:ext>
            </a:extLst>
          </p:cNvPr>
          <p:cNvCxnSpPr>
            <a:cxnSpLocks/>
          </p:cNvCxnSpPr>
          <p:nvPr/>
        </p:nvCxnSpPr>
        <p:spPr>
          <a:xfrm>
            <a:off x="3429383" y="4617794"/>
            <a:ext cx="4394708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1227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728F3-861A-0848-8F4A-C889A9729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/>
              <a:t>2. System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16EC7-A099-7E11-2A42-1D0D9AD8C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9691"/>
            <a:ext cx="10515600" cy="4527272"/>
          </a:xfrm>
        </p:spPr>
        <p:txBody>
          <a:bodyPr/>
          <a:lstStyle/>
          <a:p>
            <a:r>
              <a:rPr lang="en-US" b="1"/>
              <a:t>2.1 </a:t>
            </a:r>
            <a:r>
              <a:rPr lang="en-KR" b="1"/>
              <a:t>Schematic diagram</a:t>
            </a:r>
          </a:p>
          <a:p>
            <a:endParaRPr lang="en-KR"/>
          </a:p>
          <a:p>
            <a:endParaRPr lang="en-KR"/>
          </a:p>
          <a:p>
            <a:endParaRPr lang="en-KR"/>
          </a:p>
          <a:p>
            <a:endParaRPr lang="en-KR"/>
          </a:p>
          <a:p>
            <a:endParaRPr lang="en-KR"/>
          </a:p>
          <a:p>
            <a:endParaRPr lang="en-KR"/>
          </a:p>
          <a:p>
            <a:endParaRPr lang="en-KR"/>
          </a:p>
          <a:p>
            <a:endParaRPr lang="en-KR"/>
          </a:p>
          <a:p>
            <a:endParaRPr lang="en-KR"/>
          </a:p>
          <a:p>
            <a:endParaRPr lang="en-KR"/>
          </a:p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630960-390E-EF01-E0A1-9E39820C3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810B95FD-CED2-5041-A11A-E197497FE311}"/>
              </a:ext>
            </a:extLst>
          </p:cNvPr>
          <p:cNvSpPr/>
          <p:nvPr/>
        </p:nvSpPr>
        <p:spPr>
          <a:xfrm>
            <a:off x="838200" y="2106612"/>
            <a:ext cx="10515600" cy="424973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pic>
        <p:nvPicPr>
          <p:cNvPr id="34" name="Graphic 11" descr="Cell Tower with solid fill">
            <a:extLst>
              <a:ext uri="{FF2B5EF4-FFF2-40B4-BE49-F238E27FC236}">
                <a16:creationId xmlns:a16="http://schemas.microsoft.com/office/drawing/2014/main" id="{E4E32D3D-0740-4F8E-9CD8-9F15816734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3752098"/>
            <a:ext cx="914400" cy="91440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D5DF2779-82DA-4E32-BF79-A3DB227EE816}"/>
              </a:ext>
            </a:extLst>
          </p:cNvPr>
          <p:cNvSpPr txBox="1"/>
          <p:nvPr/>
        </p:nvSpPr>
        <p:spPr>
          <a:xfrm>
            <a:off x="5312967" y="4693625"/>
            <a:ext cx="1567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/>
              <a:t>AF Relay</a:t>
            </a:r>
          </a:p>
          <a:p>
            <a:pPr algn="ctr"/>
            <a:r>
              <a:rPr lang="en-US" altLang="ko-KR" i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ko-KR" altLang="en-US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6" name="개체 35">
            <a:extLst>
              <a:ext uri="{FF2B5EF4-FFF2-40B4-BE49-F238E27FC236}">
                <a16:creationId xmlns:a16="http://schemas.microsoft.com/office/drawing/2014/main" id="{BE5620E0-1876-480E-8E7F-78008F80AC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909167"/>
              </p:ext>
            </p:extLst>
          </p:nvPr>
        </p:nvGraphicFramePr>
        <p:xfrm>
          <a:off x="5962650" y="3436938"/>
          <a:ext cx="261938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90440" imgH="228600" progId="Equation.DSMT4">
                  <p:embed/>
                </p:oleObj>
              </mc:Choice>
              <mc:Fallback>
                <p:oleObj name="Equation" r:id="rId4" imgW="190440" imgH="228600" progId="Equation.DSMT4">
                  <p:embed/>
                  <p:pic>
                    <p:nvPicPr>
                      <p:cNvPr id="36" name="개체 35">
                        <a:extLst>
                          <a:ext uri="{FF2B5EF4-FFF2-40B4-BE49-F238E27FC236}">
                            <a16:creationId xmlns:a16="http://schemas.microsoft.com/office/drawing/2014/main" id="{BE5620E0-1876-480E-8E7F-78008F80AC8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962650" y="3436938"/>
                        <a:ext cx="261938" cy="314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8" name="그래픽 37" descr="보안 카메라 단색으로 채워진">
            <a:extLst>
              <a:ext uri="{FF2B5EF4-FFF2-40B4-BE49-F238E27FC236}">
                <a16:creationId xmlns:a16="http://schemas.microsoft.com/office/drawing/2014/main" id="{7D5039AB-BFDD-4050-8972-F2F3341097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35999" y="2709000"/>
            <a:ext cx="720000" cy="72000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5DC9CE44-CD90-4534-BD2E-769BF4138044}"/>
              </a:ext>
            </a:extLst>
          </p:cNvPr>
          <p:cNvSpPr txBox="1"/>
          <p:nvPr/>
        </p:nvSpPr>
        <p:spPr>
          <a:xfrm>
            <a:off x="6178785" y="2710682"/>
            <a:ext cx="2864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Covert message detector</a:t>
            </a:r>
            <a:endParaRPr lang="ko-KR" altLang="en-US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D56B9516-A565-43CA-AE12-CE31CAEFEE7B}"/>
              </a:ext>
            </a:extLst>
          </p:cNvPr>
          <p:cNvCxnSpPr>
            <a:cxnSpLocks/>
            <a:stCxn id="44" idx="3"/>
            <a:endCxn id="34" idx="1"/>
          </p:cNvCxnSpPr>
          <p:nvPr/>
        </p:nvCxnSpPr>
        <p:spPr>
          <a:xfrm>
            <a:off x="3530449" y="4209298"/>
            <a:ext cx="2108351" cy="0"/>
          </a:xfrm>
          <a:prstGeom prst="straightConnector1">
            <a:avLst/>
          </a:prstGeom>
          <a:ln w="28575">
            <a:solidFill>
              <a:srgbClr val="0000FF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Graphic 12" descr="Smart Phone with solid fill">
            <a:extLst>
              <a:ext uri="{FF2B5EF4-FFF2-40B4-BE49-F238E27FC236}">
                <a16:creationId xmlns:a16="http://schemas.microsoft.com/office/drawing/2014/main" id="{C3FF4DDC-C731-4AC5-896B-01F4B94226B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616049" y="3752098"/>
            <a:ext cx="914400" cy="91440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203EDDD2-128D-4136-82D4-5BE48AF1E56D}"/>
              </a:ext>
            </a:extLst>
          </p:cNvPr>
          <p:cNvSpPr txBox="1"/>
          <p:nvPr/>
        </p:nvSpPr>
        <p:spPr>
          <a:xfrm>
            <a:off x="2289524" y="4756734"/>
            <a:ext cx="1567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/>
              <a:t>Source</a:t>
            </a:r>
          </a:p>
          <a:p>
            <a:pPr algn="ctr"/>
            <a:r>
              <a:rPr lang="en-US" altLang="ko-KR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ko-KR" altLang="en-US" b="1"/>
          </a:p>
        </p:txBody>
      </p:sp>
      <p:pic>
        <p:nvPicPr>
          <p:cNvPr id="46" name="Graphic 13" descr="Smart Phone outline">
            <a:extLst>
              <a:ext uri="{FF2B5EF4-FFF2-40B4-BE49-F238E27FC236}">
                <a16:creationId xmlns:a16="http://schemas.microsoft.com/office/drawing/2014/main" id="{CA112217-8324-4043-8B64-6227DED14CC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658753" y="3752098"/>
            <a:ext cx="914400" cy="914400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6AA2F9AD-C2E8-4FA1-A98B-161C0BCA510E}"/>
              </a:ext>
            </a:extLst>
          </p:cNvPr>
          <p:cNvSpPr txBox="1"/>
          <p:nvPr/>
        </p:nvSpPr>
        <p:spPr>
          <a:xfrm>
            <a:off x="8331780" y="4756734"/>
            <a:ext cx="1567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/>
              <a:t>Destination</a:t>
            </a:r>
          </a:p>
          <a:p>
            <a:pPr algn="ctr"/>
            <a:r>
              <a:rPr lang="en-US" altLang="ko-KR" i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ko-KR" altLang="en-US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9ACB6608-59BA-4AC9-9DA4-10A088FEA192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6544720" y="4209298"/>
            <a:ext cx="2114033" cy="0"/>
          </a:xfrm>
          <a:prstGeom prst="straightConnector1">
            <a:avLst/>
          </a:prstGeom>
          <a:ln w="28575">
            <a:solidFill>
              <a:srgbClr val="0000FF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C97DAC99-5FF6-43D3-ABCC-6963A391D234}"/>
              </a:ext>
            </a:extLst>
          </p:cNvPr>
          <p:cNvCxnSpPr>
            <a:cxnSpLocks/>
          </p:cNvCxnSpPr>
          <p:nvPr/>
        </p:nvCxnSpPr>
        <p:spPr>
          <a:xfrm>
            <a:off x="3530449" y="4461847"/>
            <a:ext cx="2108351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E9108B39-5530-451C-B0B9-9513D21AAEBF}"/>
              </a:ext>
            </a:extLst>
          </p:cNvPr>
          <p:cNvCxnSpPr>
            <a:cxnSpLocks/>
          </p:cNvCxnSpPr>
          <p:nvPr/>
        </p:nvCxnSpPr>
        <p:spPr>
          <a:xfrm>
            <a:off x="6544720" y="4461847"/>
            <a:ext cx="2114033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그래픽 50" descr="문서 단색으로 채워진">
            <a:extLst>
              <a:ext uri="{FF2B5EF4-FFF2-40B4-BE49-F238E27FC236}">
                <a16:creationId xmlns:a16="http://schemas.microsoft.com/office/drawing/2014/main" id="{61EC661F-59D4-479C-AC79-904001C236B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532675" y="3709435"/>
            <a:ext cx="360000" cy="360000"/>
          </a:xfrm>
          <a:prstGeom prst="rect">
            <a:avLst/>
          </a:prstGeom>
        </p:spPr>
      </p:pic>
      <p:pic>
        <p:nvPicPr>
          <p:cNvPr id="52" name="그래픽 51" descr="문서 단색으로 채워진">
            <a:extLst>
              <a:ext uri="{FF2B5EF4-FFF2-40B4-BE49-F238E27FC236}">
                <a16:creationId xmlns:a16="http://schemas.microsoft.com/office/drawing/2014/main" id="{CA09FA04-8CDA-4BF3-AADA-225A03757AD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662748" y="4576897"/>
            <a:ext cx="360000" cy="360000"/>
          </a:xfrm>
          <a:prstGeom prst="rect">
            <a:avLst/>
          </a:prstGeom>
        </p:spPr>
      </p:pic>
      <p:pic>
        <p:nvPicPr>
          <p:cNvPr id="53" name="그래픽 52" descr="자물쇠 단색으로 채워진">
            <a:extLst>
              <a:ext uri="{FF2B5EF4-FFF2-40B4-BE49-F238E27FC236}">
                <a16:creationId xmlns:a16="http://schemas.microsoft.com/office/drawing/2014/main" id="{2F93DAD6-527C-48A2-908F-3FFD7547B44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791724" y="4713770"/>
            <a:ext cx="360000" cy="360000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4B6408DF-E1DA-46A4-97A9-83BB7942DB8A}"/>
              </a:ext>
            </a:extLst>
          </p:cNvPr>
          <p:cNvSpPr txBox="1"/>
          <p:nvPr/>
        </p:nvSpPr>
        <p:spPr>
          <a:xfrm>
            <a:off x="3858153" y="2966264"/>
            <a:ext cx="1716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Public</a:t>
            </a:r>
            <a:r>
              <a:rPr lang="ko-KR" altLang="en-US"/>
              <a:t> </a:t>
            </a:r>
            <a:r>
              <a:rPr lang="en-US" altLang="ko-KR"/>
              <a:t>message, </a:t>
            </a:r>
            <a:r>
              <a:rPr lang="en-US" altLang="ko-KR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ko-KR" i="1" baseline="-2500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ko-KR" altLang="en-US" i="1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223D4B4-D259-4DF6-B042-D47C9365DF8B}"/>
              </a:ext>
            </a:extLst>
          </p:cNvPr>
          <p:cNvSpPr txBox="1"/>
          <p:nvPr/>
        </p:nvSpPr>
        <p:spPr>
          <a:xfrm>
            <a:off x="2992653" y="5079899"/>
            <a:ext cx="1716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Covert message, </a:t>
            </a:r>
            <a:r>
              <a:rPr lang="en-US" altLang="ko-KR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ko-KR" i="1" baseline="-2500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ko-KR" altLang="en-US" i="1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6" name="개체 55">
            <a:extLst>
              <a:ext uri="{FF2B5EF4-FFF2-40B4-BE49-F238E27FC236}">
                <a16:creationId xmlns:a16="http://schemas.microsoft.com/office/drawing/2014/main" id="{F1981279-75BE-4C40-AEEC-3C2B57B97D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9752899"/>
              </p:ext>
            </p:extLst>
          </p:nvPr>
        </p:nvGraphicFramePr>
        <p:xfrm>
          <a:off x="2952750" y="3436938"/>
          <a:ext cx="246063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77480" imgH="228600" progId="Equation.DSMT4">
                  <p:embed/>
                </p:oleObj>
              </mc:Choice>
              <mc:Fallback>
                <p:oleObj name="Equation" r:id="rId16" imgW="177480" imgH="228600" progId="Equation.DSMT4">
                  <p:embed/>
                  <p:pic>
                    <p:nvPicPr>
                      <p:cNvPr id="56" name="개체 55">
                        <a:extLst>
                          <a:ext uri="{FF2B5EF4-FFF2-40B4-BE49-F238E27FC236}">
                            <a16:creationId xmlns:a16="http://schemas.microsoft.com/office/drawing/2014/main" id="{F1981279-75BE-4C40-AEEC-3C2B57B97DD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952750" y="3436938"/>
                        <a:ext cx="246063" cy="314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개체 56">
            <a:extLst>
              <a:ext uri="{FF2B5EF4-FFF2-40B4-BE49-F238E27FC236}">
                <a16:creationId xmlns:a16="http://schemas.microsoft.com/office/drawing/2014/main" id="{DD11768C-AEB2-47D8-AE3F-3B529F59BA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3464201"/>
              </p:ext>
            </p:extLst>
          </p:nvPr>
        </p:nvGraphicFramePr>
        <p:xfrm>
          <a:off x="8981533" y="3436938"/>
          <a:ext cx="280987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03040" imgH="228600" progId="Equation.DSMT4">
                  <p:embed/>
                </p:oleObj>
              </mc:Choice>
              <mc:Fallback>
                <p:oleObj name="Equation" r:id="rId18" imgW="203040" imgH="228600" progId="Equation.DSMT4">
                  <p:embed/>
                  <p:pic>
                    <p:nvPicPr>
                      <p:cNvPr id="57" name="개체 56">
                        <a:extLst>
                          <a:ext uri="{FF2B5EF4-FFF2-40B4-BE49-F238E27FC236}">
                            <a16:creationId xmlns:a16="http://schemas.microsoft.com/office/drawing/2014/main" id="{DD11768C-AEB2-47D8-AE3F-3B529F59BAD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8981533" y="3436938"/>
                        <a:ext cx="280987" cy="314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그래픽 7" descr="느낌표 단색으로 채워진">
            <a:extLst>
              <a:ext uri="{FF2B5EF4-FFF2-40B4-BE49-F238E27FC236}">
                <a16:creationId xmlns:a16="http://schemas.microsoft.com/office/drawing/2014/main" id="{699E3095-1A74-E6D8-BF8C-291F2420E3D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135560" y="4612433"/>
            <a:ext cx="360000" cy="360000"/>
          </a:xfrm>
          <a:prstGeom prst="rect">
            <a:avLst/>
          </a:prstGeom>
        </p:spPr>
      </p:pic>
      <p:pic>
        <p:nvPicPr>
          <p:cNvPr id="9" name="그래픽 8" descr="@ 단색으로 채워진">
            <a:extLst>
              <a:ext uri="{FF2B5EF4-FFF2-40B4-BE49-F238E27FC236}">
                <a16:creationId xmlns:a16="http://schemas.microsoft.com/office/drawing/2014/main" id="{1063C0E5-EE11-95E3-9FC0-AD1865D66A98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985460" y="4759315"/>
            <a:ext cx="360000" cy="360000"/>
          </a:xfrm>
          <a:prstGeom prst="rect">
            <a:avLst/>
          </a:prstGeom>
        </p:spPr>
      </p:pic>
      <p:pic>
        <p:nvPicPr>
          <p:cNvPr id="10" name="그래픽 9" descr="해시 태그 단색으로 채워진">
            <a:extLst>
              <a:ext uri="{FF2B5EF4-FFF2-40B4-BE49-F238E27FC236}">
                <a16:creationId xmlns:a16="http://schemas.microsoft.com/office/drawing/2014/main" id="{28F7EDB2-8874-6B2C-A836-8CA0700E9B36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4895806" y="4588008"/>
            <a:ext cx="360000" cy="360000"/>
          </a:xfrm>
          <a:prstGeom prst="rect">
            <a:avLst/>
          </a:prstGeom>
        </p:spPr>
      </p:pic>
      <p:pic>
        <p:nvPicPr>
          <p:cNvPr id="12" name="그래픽 11" descr="물음표 단색으로 채워진">
            <a:extLst>
              <a:ext uri="{FF2B5EF4-FFF2-40B4-BE49-F238E27FC236}">
                <a16:creationId xmlns:a16="http://schemas.microsoft.com/office/drawing/2014/main" id="{CB812347-3450-8017-D3F2-ADD5EAD2A2B2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4752571" y="4681918"/>
            <a:ext cx="360000" cy="360000"/>
          </a:xfrm>
          <a:prstGeom prst="rect">
            <a:avLst/>
          </a:prstGeom>
        </p:spPr>
      </p:pic>
      <p:pic>
        <p:nvPicPr>
          <p:cNvPr id="13" name="그래픽 12" descr="추가 단색으로 채워진">
            <a:extLst>
              <a:ext uri="{FF2B5EF4-FFF2-40B4-BE49-F238E27FC236}">
                <a16:creationId xmlns:a16="http://schemas.microsoft.com/office/drawing/2014/main" id="{A5D1D64C-5B99-92F7-BCFE-F52AA035AF3E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4312851" y="4687486"/>
            <a:ext cx="360000" cy="360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5BB68F3-1B33-C8CA-5741-02FD2AB8BADB}"/>
              </a:ext>
            </a:extLst>
          </p:cNvPr>
          <p:cNvSpPr txBox="1"/>
          <p:nvPr/>
        </p:nvSpPr>
        <p:spPr>
          <a:xfrm>
            <a:off x="4312851" y="5083671"/>
            <a:ext cx="1716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Artificial</a:t>
            </a:r>
          </a:p>
          <a:p>
            <a:pPr algn="ctr"/>
            <a:r>
              <a:rPr lang="en-US" altLang="ko-KR"/>
              <a:t>noise, </a:t>
            </a:r>
            <a:r>
              <a:rPr lang="en-US" altLang="ko-KR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ko-KR" i="1" baseline="-2500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ko-KR" altLang="en-US" i="1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7339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76BDB6-D2EF-BCE8-7E97-29E7E3549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 System model</a:t>
            </a:r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9B074E-0517-F28D-C07E-6F8CD13E65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b="1"/>
                  <a:t>2.2 Received signals</a:t>
                </a:r>
              </a:p>
              <a:p>
                <a:pPr lvl="1"/>
                <a:r>
                  <a:rPr lang="en-US" altLang="ko-KR"/>
                  <a:t>At the </a:t>
                </a:r>
                <a:r>
                  <a:rPr lang="en-US" altLang="ko-KR">
                    <a:solidFill>
                      <a:srgbClr val="0000FF"/>
                    </a:solidFill>
                  </a:rPr>
                  <a:t>AF relay</a:t>
                </a:r>
                <a:r>
                  <a:rPr lang="en-US" altLang="ko-KR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altLang="ko-KR"/>
              </a:p>
              <a:p>
                <a:endParaRPr lang="en-US" altLang="ko-KR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𝐽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𝐶𝑁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altLang="ko-KR"/>
                  <a:t>: Public message, covert message and artificial noise, respectively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altLang="ko-KR"/>
                  <a:t>: Transmit power at the source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altLang="ko-KR"/>
                  <a:t>: Transmit power allocation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altLang="ko-KR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altLang="ko-KR"/>
                  <a:t>, respectively, at the source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dB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dB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𝜁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dB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dB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𝜁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dB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/>
                  <a:t>: </a:t>
                </a:r>
                <a:r>
                  <a:rPr lang="en-US" altLang="ko-KR">
                    <a:solidFill>
                      <a:srgbClr val="0000FF"/>
                    </a:solidFill>
                  </a:rPr>
                  <a:t>Uniform transmit power allocation</a:t>
                </a:r>
                <a:r>
                  <a:rPr lang="en-US" altLang="ko-KR"/>
                  <a:t> in dB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𝐽</m:t>
                        </m:r>
                      </m:sub>
                    </m:sSub>
                  </m:oMath>
                </a14:m>
                <a:r>
                  <a:rPr lang="en-US" altLang="ko-KR"/>
                  <a:t> at the source</a:t>
                </a:r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dB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𝜁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dB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r>
                  <a:rPr lang="en-US" altLang="ko-KR"/>
                  <a:t> dB</a:t>
                </a:r>
              </a:p>
              <a:p>
                <a:endParaRPr lang="en-US" altLang="ko-KR"/>
              </a:p>
              <a:p>
                <a:endParaRPr lang="en-US" altLang="ko-KR"/>
              </a:p>
              <a:p>
                <a:endParaRPr lang="en-US" altLang="ko-KR"/>
              </a:p>
              <a:p>
                <a:endParaRPr lang="en-US" altLang="ko-KR"/>
              </a:p>
              <a:p>
                <a:endParaRPr lang="en-US" altLang="ko-KR"/>
              </a:p>
              <a:p>
                <a:endParaRPr lang="en-US" altLang="ko-KR"/>
              </a:p>
              <a:p>
                <a:endParaRPr lang="en-US" altLang="ko-KR"/>
              </a:p>
              <a:p>
                <a:endParaRPr lang="ko-KR" altLang="en-US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9B074E-0517-F28D-C07E-6F8CD13E65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03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8FC86C-B272-E82F-7A29-99D4EE8D1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25" name="Graphic 11" descr="Cell Tower with solid fill">
            <a:extLst>
              <a:ext uri="{FF2B5EF4-FFF2-40B4-BE49-F238E27FC236}">
                <a16:creationId xmlns:a16="http://schemas.microsoft.com/office/drawing/2014/main" id="{4B488DBC-8F71-636D-A71D-E44D9E8F85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53061" y="4499810"/>
            <a:ext cx="914400" cy="914400"/>
          </a:xfrm>
          <a:prstGeom prst="rect">
            <a:avLst/>
          </a:prstGeom>
        </p:spPr>
      </p:pic>
      <p:pic>
        <p:nvPicPr>
          <p:cNvPr id="26" name="Graphic 12" descr="Smart Phone with solid fill">
            <a:extLst>
              <a:ext uri="{FF2B5EF4-FFF2-40B4-BE49-F238E27FC236}">
                <a16:creationId xmlns:a16="http://schemas.microsoft.com/office/drawing/2014/main" id="{492887FF-021E-4987-424A-83E46437FB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24541" y="4499810"/>
            <a:ext cx="914400" cy="914400"/>
          </a:xfrm>
          <a:prstGeom prst="rect">
            <a:avLst/>
          </a:prstGeom>
        </p:spPr>
      </p:pic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8C55991C-70E5-CAA5-088B-718A08FF0F36}"/>
              </a:ext>
            </a:extLst>
          </p:cNvPr>
          <p:cNvCxnSpPr>
            <a:cxnSpLocks/>
            <a:stCxn id="26" idx="3"/>
            <a:endCxn id="25" idx="1"/>
          </p:cNvCxnSpPr>
          <p:nvPr/>
        </p:nvCxnSpPr>
        <p:spPr>
          <a:xfrm>
            <a:off x="4238941" y="4957010"/>
            <a:ext cx="3714120" cy="0"/>
          </a:xfrm>
          <a:prstGeom prst="straightConnector1">
            <a:avLst/>
          </a:prstGeom>
          <a:ln w="28575">
            <a:solidFill>
              <a:srgbClr val="0000FF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7E0ABD8-5ED1-823D-4D09-2093842C5AFF}"/>
              </a:ext>
            </a:extLst>
          </p:cNvPr>
          <p:cNvSpPr txBox="1"/>
          <p:nvPr/>
        </p:nvSpPr>
        <p:spPr>
          <a:xfrm>
            <a:off x="2998016" y="5504446"/>
            <a:ext cx="1567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/>
              <a:t>Source</a:t>
            </a:r>
          </a:p>
          <a:p>
            <a:pPr algn="ctr"/>
            <a:r>
              <a:rPr lang="en-US" altLang="ko-KR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ko-KR" altLang="en-US" b="1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28461B7-91E6-C87E-53E6-60AAE625BAE8}"/>
              </a:ext>
            </a:extLst>
          </p:cNvPr>
          <p:cNvSpPr txBox="1"/>
          <p:nvPr/>
        </p:nvSpPr>
        <p:spPr>
          <a:xfrm>
            <a:off x="7627228" y="5441337"/>
            <a:ext cx="1567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/>
              <a:t>AF relay</a:t>
            </a:r>
          </a:p>
          <a:p>
            <a:pPr algn="ctr"/>
            <a:r>
              <a:rPr lang="en-US" altLang="ko-KR" i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ko-KR" altLang="en-US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3" name="그래픽 32" descr="문서 단색으로 채워진">
            <a:extLst>
              <a:ext uri="{FF2B5EF4-FFF2-40B4-BE49-F238E27FC236}">
                <a16:creationId xmlns:a16="http://schemas.microsoft.com/office/drawing/2014/main" id="{2C9BCB88-BE9E-19B4-6FAA-75E092FCFBB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912345" y="4528789"/>
            <a:ext cx="360000" cy="360000"/>
          </a:xfrm>
          <a:prstGeom prst="rect">
            <a:avLst/>
          </a:prstGeom>
        </p:spPr>
      </p:pic>
      <p:pic>
        <p:nvPicPr>
          <p:cNvPr id="34" name="그래픽 33" descr="문서 단색으로 채워진">
            <a:extLst>
              <a:ext uri="{FF2B5EF4-FFF2-40B4-BE49-F238E27FC236}">
                <a16:creationId xmlns:a16="http://schemas.microsoft.com/office/drawing/2014/main" id="{0B3E3276-0984-921B-AACA-4F0DA98B770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61372" y="5373491"/>
            <a:ext cx="360000" cy="360000"/>
          </a:xfrm>
          <a:prstGeom prst="rect">
            <a:avLst/>
          </a:prstGeom>
        </p:spPr>
      </p:pic>
      <p:pic>
        <p:nvPicPr>
          <p:cNvPr id="35" name="그래픽 34" descr="자물쇠 단색으로 채워진">
            <a:extLst>
              <a:ext uri="{FF2B5EF4-FFF2-40B4-BE49-F238E27FC236}">
                <a16:creationId xmlns:a16="http://schemas.microsoft.com/office/drawing/2014/main" id="{BD0B3A74-C929-B576-618D-A841F1690E8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390348" y="5510364"/>
            <a:ext cx="360000" cy="36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2340A8C-9BF5-C292-061E-4D5916AC36E0}"/>
                  </a:ext>
                </a:extLst>
              </p:cNvPr>
              <p:cNvSpPr txBox="1"/>
              <p:nvPr/>
            </p:nvSpPr>
            <p:spPr>
              <a:xfrm>
                <a:off x="4854299" y="4156393"/>
                <a:ext cx="24834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/>
                  <a:t>Public</a:t>
                </a:r>
                <a:r>
                  <a:rPr lang="ko-KR" altLang="en-US"/>
                  <a:t> </a:t>
                </a:r>
                <a:r>
                  <a:rPr lang="en-US" altLang="ko-KR"/>
                  <a:t>message,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endParaRPr lang="ko-KR" altLang="en-US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2340A8C-9BF5-C292-061E-4D5916AC36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4299" y="4156393"/>
                <a:ext cx="2483402" cy="369332"/>
              </a:xfrm>
              <a:prstGeom prst="rect">
                <a:avLst/>
              </a:prstGeom>
              <a:blipFill>
                <a:blip r:embed="rId12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DF34C5D-DC2D-F4A5-4421-7BD6AEC8E8A0}"/>
                  </a:ext>
                </a:extLst>
              </p:cNvPr>
              <p:cNvSpPr txBox="1"/>
              <p:nvPr/>
            </p:nvSpPr>
            <p:spPr>
              <a:xfrm>
                <a:off x="4657648" y="5876493"/>
                <a:ext cx="156744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/>
                  <a:t>Covert</a:t>
                </a:r>
              </a:p>
              <a:p>
                <a:pPr algn="ctr"/>
                <a:r>
                  <a:rPr lang="en-US" altLang="ko-KR"/>
                  <a:t>message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DF34C5D-DC2D-F4A5-4421-7BD6AEC8E8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7648" y="5876493"/>
                <a:ext cx="1567447" cy="923330"/>
              </a:xfrm>
              <a:prstGeom prst="rect">
                <a:avLst/>
              </a:prstGeom>
              <a:blipFill>
                <a:blip r:embed="rId13"/>
                <a:stretch>
                  <a:fillRect t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17BC1F0C-3DC0-1F95-D39B-B748D656147F}"/>
              </a:ext>
            </a:extLst>
          </p:cNvPr>
          <p:cNvCxnSpPr>
            <a:cxnSpLocks/>
          </p:cNvCxnSpPr>
          <p:nvPr/>
        </p:nvCxnSpPr>
        <p:spPr>
          <a:xfrm>
            <a:off x="4238941" y="5221705"/>
            <a:ext cx="3714120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개체 6">
            <a:extLst>
              <a:ext uri="{FF2B5EF4-FFF2-40B4-BE49-F238E27FC236}">
                <a16:creationId xmlns:a16="http://schemas.microsoft.com/office/drawing/2014/main" id="{3CEEE139-C3C1-56C5-5E44-41A8970C08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7951325"/>
              </p:ext>
            </p:extLst>
          </p:nvPr>
        </p:nvGraphicFramePr>
        <p:xfrm>
          <a:off x="1628775" y="2312988"/>
          <a:ext cx="378936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755800" imgH="304560" progId="Equation.DSMT4">
                  <p:embed/>
                </p:oleObj>
              </mc:Choice>
              <mc:Fallback>
                <p:oleObj name="Equation" r:id="rId14" imgW="2755800" imgH="304560" progId="Equation.DSMT4">
                  <p:embed/>
                  <p:pic>
                    <p:nvPicPr>
                      <p:cNvPr id="7" name="개체 6">
                        <a:extLst>
                          <a:ext uri="{FF2B5EF4-FFF2-40B4-BE49-F238E27FC236}">
                            <a16:creationId xmlns:a16="http://schemas.microsoft.com/office/drawing/2014/main" id="{3CEEE139-C3C1-56C5-5E44-41A8970C083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628775" y="2312988"/>
                        <a:ext cx="3789363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그래픽 5" descr="느낌표 단색으로 채워진">
            <a:extLst>
              <a:ext uri="{FF2B5EF4-FFF2-40B4-BE49-F238E27FC236}">
                <a16:creationId xmlns:a16="http://schemas.microsoft.com/office/drawing/2014/main" id="{33FADB1D-1AFC-01A3-B69B-007FE8F85A3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699441" y="5358628"/>
            <a:ext cx="360000" cy="360000"/>
          </a:xfrm>
          <a:prstGeom prst="rect">
            <a:avLst/>
          </a:prstGeom>
        </p:spPr>
      </p:pic>
      <p:pic>
        <p:nvPicPr>
          <p:cNvPr id="8" name="그래픽 7" descr="@ 단색으로 채워진">
            <a:extLst>
              <a:ext uri="{FF2B5EF4-FFF2-40B4-BE49-F238E27FC236}">
                <a16:creationId xmlns:a16="http://schemas.microsoft.com/office/drawing/2014/main" id="{C2542141-7237-E58F-1837-34580DAA445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549341" y="5505510"/>
            <a:ext cx="360000" cy="360000"/>
          </a:xfrm>
          <a:prstGeom prst="rect">
            <a:avLst/>
          </a:prstGeom>
        </p:spPr>
      </p:pic>
      <p:pic>
        <p:nvPicPr>
          <p:cNvPr id="9" name="그래픽 8" descr="해시 태그 단색으로 채워진">
            <a:extLst>
              <a:ext uri="{FF2B5EF4-FFF2-40B4-BE49-F238E27FC236}">
                <a16:creationId xmlns:a16="http://schemas.microsoft.com/office/drawing/2014/main" id="{280D3A6A-E3E9-36FE-D9EF-4A7ABAAC744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459687" y="5334203"/>
            <a:ext cx="360000" cy="360000"/>
          </a:xfrm>
          <a:prstGeom prst="rect">
            <a:avLst/>
          </a:prstGeom>
        </p:spPr>
      </p:pic>
      <p:pic>
        <p:nvPicPr>
          <p:cNvPr id="10" name="그래픽 9" descr="물음표 단색으로 채워진">
            <a:extLst>
              <a:ext uri="{FF2B5EF4-FFF2-40B4-BE49-F238E27FC236}">
                <a16:creationId xmlns:a16="http://schemas.microsoft.com/office/drawing/2014/main" id="{C5E8B359-D386-EFD8-C757-0C02172506D8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6316452" y="5428113"/>
            <a:ext cx="360000" cy="360000"/>
          </a:xfrm>
          <a:prstGeom prst="rect">
            <a:avLst/>
          </a:prstGeom>
        </p:spPr>
      </p:pic>
      <p:pic>
        <p:nvPicPr>
          <p:cNvPr id="11" name="그래픽 10" descr="추가 단색으로 채워진">
            <a:extLst>
              <a:ext uri="{FF2B5EF4-FFF2-40B4-BE49-F238E27FC236}">
                <a16:creationId xmlns:a16="http://schemas.microsoft.com/office/drawing/2014/main" id="{D1727E64-35D2-0FAA-DF04-D1CF9173BF8E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5876732" y="5433681"/>
            <a:ext cx="360000" cy="36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188C34D-3D9F-9017-87CE-E1FB0F317F52}"/>
                  </a:ext>
                </a:extLst>
              </p:cNvPr>
              <p:cNvSpPr txBox="1"/>
              <p:nvPr/>
            </p:nvSpPr>
            <p:spPr>
              <a:xfrm>
                <a:off x="5941555" y="5876493"/>
                <a:ext cx="1567447" cy="9427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/>
                  <a:t>Artificial</a:t>
                </a:r>
              </a:p>
              <a:p>
                <a:pPr algn="ctr"/>
                <a:r>
                  <a:rPr lang="en-US" altLang="ko-KR"/>
                  <a:t>noise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sub>
                      </m:sSub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188C34D-3D9F-9017-87CE-E1FB0F317F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1555" y="5876493"/>
                <a:ext cx="1567447" cy="942759"/>
              </a:xfrm>
              <a:prstGeom prst="rect">
                <a:avLst/>
              </a:prstGeom>
              <a:blipFill>
                <a:blip r:embed="rId26"/>
                <a:stretch>
                  <a:fillRect t="-2632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1502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76BDB6-D2EF-BCE8-7E97-29E7E3549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 System model</a:t>
            </a:r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9B074E-0517-F28D-C07E-6F8CD13E65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b="1"/>
                  <a:t>2.2 Received signals</a:t>
                </a:r>
              </a:p>
              <a:p>
                <a:pPr lvl="1"/>
                <a:r>
                  <a:rPr lang="en-US" altLang="ko-KR"/>
                  <a:t>At the </a:t>
                </a:r>
                <a:r>
                  <a:rPr lang="en-US" altLang="ko-KR">
                    <a:solidFill>
                      <a:srgbClr val="0000FF"/>
                    </a:solidFill>
                  </a:rPr>
                  <a:t>destination</a:t>
                </a:r>
                <a:r>
                  <a:rPr lang="en-US" altLang="ko-KR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altLang="ko-KR"/>
              </a:p>
              <a:p>
                <a:endParaRPr lang="en-US" altLang="ko-KR"/>
              </a:p>
              <a:p>
                <a:endParaRPr lang="en-US" altLang="ko-KR"/>
              </a:p>
              <a:p>
                <a:endParaRPr lang="en-US" altLang="ko-KR"/>
              </a:p>
              <a:p>
                <a:endParaRPr lang="en-US" altLang="ko-KR"/>
              </a:p>
              <a:p>
                <a:endParaRPr lang="en-US" altLang="ko-KR"/>
              </a:p>
              <a:p>
                <a:endParaRPr lang="ko-KR" altLang="en-US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9B074E-0517-F28D-C07E-6F8CD13E65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03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8FC86C-B272-E82F-7A29-99D4EE8D1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6" name="Graphic 11" descr="Cell Tower with solid fill">
            <a:extLst>
              <a:ext uri="{FF2B5EF4-FFF2-40B4-BE49-F238E27FC236}">
                <a16:creationId xmlns:a16="http://schemas.microsoft.com/office/drawing/2014/main" id="{3FF33932-E6E2-F7A4-0147-6F25893668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40101" y="5070508"/>
            <a:ext cx="914400" cy="914400"/>
          </a:xfrm>
          <a:prstGeom prst="rect">
            <a:avLst/>
          </a:prstGeom>
        </p:spPr>
      </p:pic>
      <p:pic>
        <p:nvPicPr>
          <p:cNvPr id="7" name="Graphic 13" descr="Smart Phone outline">
            <a:extLst>
              <a:ext uri="{FF2B5EF4-FFF2-40B4-BE49-F238E27FC236}">
                <a16:creationId xmlns:a16="http://schemas.microsoft.com/office/drawing/2014/main" id="{3F5408A9-48E1-BC45-D617-35AAC7D8C2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37498" y="5070508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678269-1258-E60E-2711-C243A5786C8D}"/>
              </a:ext>
            </a:extLst>
          </p:cNvPr>
          <p:cNvSpPr txBox="1"/>
          <p:nvPr/>
        </p:nvSpPr>
        <p:spPr>
          <a:xfrm>
            <a:off x="6810525" y="6075144"/>
            <a:ext cx="1567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/>
              <a:t>Destination</a:t>
            </a:r>
          </a:p>
          <a:p>
            <a:pPr algn="ctr"/>
            <a:r>
              <a:rPr lang="en-US" altLang="ko-KR" i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5889AF-346C-8585-5C3D-0FCEC236EF9C}"/>
              </a:ext>
            </a:extLst>
          </p:cNvPr>
          <p:cNvSpPr txBox="1"/>
          <p:nvPr/>
        </p:nvSpPr>
        <p:spPr>
          <a:xfrm>
            <a:off x="3814268" y="6012035"/>
            <a:ext cx="1567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/>
              <a:t>AF relay</a:t>
            </a:r>
          </a:p>
          <a:p>
            <a:pPr algn="ctr"/>
            <a:r>
              <a:rPr lang="en-US" altLang="ko-KR" i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ko-KR" altLang="en-US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9D2F5DF9-2A89-0979-9AA2-624B10A2AD05}"/>
              </a:ext>
            </a:extLst>
          </p:cNvPr>
          <p:cNvSpPr/>
          <p:nvPr/>
        </p:nvSpPr>
        <p:spPr>
          <a:xfrm>
            <a:off x="5193631" y="5527708"/>
            <a:ext cx="1804737" cy="306806"/>
          </a:xfrm>
          <a:prstGeom prst="rightArrow">
            <a:avLst>
              <a:gd name="adj1" fmla="val 39811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개체 4">
            <a:extLst>
              <a:ext uri="{FF2B5EF4-FFF2-40B4-BE49-F238E27FC236}">
                <a16:creationId xmlns:a16="http://schemas.microsoft.com/office/drawing/2014/main" id="{24C79ECC-C7BD-B1B4-B109-C0A1520101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9625383"/>
              </p:ext>
            </p:extLst>
          </p:nvPr>
        </p:nvGraphicFramePr>
        <p:xfrm>
          <a:off x="1628775" y="2351088"/>
          <a:ext cx="9097963" cy="275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6616440" imgH="2006280" progId="Equation.DSMT4">
                  <p:embed/>
                </p:oleObj>
              </mc:Choice>
              <mc:Fallback>
                <p:oleObj name="Equation" r:id="rId8" imgW="6616440" imgH="2006280" progId="Equation.DSMT4">
                  <p:embed/>
                  <p:pic>
                    <p:nvPicPr>
                      <p:cNvPr id="5" name="개체 4">
                        <a:extLst>
                          <a:ext uri="{FF2B5EF4-FFF2-40B4-BE49-F238E27FC236}">
                            <a16:creationId xmlns:a16="http://schemas.microsoft.com/office/drawing/2014/main" id="{24C79ECC-C7BD-B1B4-B109-C0A1520101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628775" y="2351088"/>
                        <a:ext cx="9097963" cy="2759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62073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76BDB6-D2EF-BCE8-7E97-29E7E3549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 System model</a:t>
            </a:r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9B074E-0517-F28D-C07E-6F8CD13E65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b="1"/>
                  <a:t>2.2 Received signals</a:t>
                </a:r>
              </a:p>
              <a:p>
                <a:pPr lvl="1"/>
                <a:r>
                  <a:rPr lang="en-US" altLang="ko-KR"/>
                  <a:t>At the </a:t>
                </a:r>
                <a:r>
                  <a:rPr lang="en-US" altLang="ko-KR">
                    <a:solidFill>
                      <a:srgbClr val="0000FF"/>
                    </a:solidFill>
                  </a:rPr>
                  <a:t>destination</a:t>
                </a:r>
                <a:r>
                  <a:rPr lang="en-US" altLang="ko-KR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altLang="ko-KR"/>
              </a:p>
              <a:p>
                <a:pPr lvl="2"/>
                <a:r>
                  <a:rPr lang="en-US" altLang="ko-KR"/>
                  <a:t>Achievable rate for the public message by treating the </a:t>
                </a:r>
                <a:r>
                  <a:rPr lang="en-US" altLang="ko-KR">
                    <a:solidFill>
                      <a:srgbClr val="0000FF"/>
                    </a:solidFill>
                  </a:rPr>
                  <a:t>covert message as interference</a:t>
                </a:r>
                <a:endParaRPr lang="en-US" altLang="ko-KR"/>
              </a:p>
              <a:p>
                <a:endParaRPr lang="en-US" altLang="ko-KR"/>
              </a:p>
              <a:p>
                <a:endParaRPr lang="en-US" altLang="ko-KR"/>
              </a:p>
              <a:p>
                <a:endParaRPr lang="en-US" altLang="ko-KR"/>
              </a:p>
              <a:p>
                <a:endParaRPr lang="en-US" altLang="ko-KR"/>
              </a:p>
              <a:p>
                <a:endParaRPr lang="en-US" altLang="ko-KR"/>
              </a:p>
              <a:p>
                <a:endParaRPr lang="en-US" altLang="ko-KR"/>
              </a:p>
              <a:p>
                <a:endParaRPr lang="en-US" altLang="ko-KR"/>
              </a:p>
              <a:p>
                <a:endParaRPr lang="en-US" altLang="ko-KR"/>
              </a:p>
              <a:p>
                <a:endParaRPr lang="en-US" altLang="ko-KR"/>
              </a:p>
              <a:p>
                <a:endParaRPr lang="en-US" altLang="ko-KR"/>
              </a:p>
              <a:p>
                <a:endParaRPr lang="en-US" altLang="ko-KR"/>
              </a:p>
              <a:p>
                <a:endParaRPr lang="en-US" altLang="ko-KR"/>
              </a:p>
              <a:p>
                <a:endParaRPr lang="en-US" altLang="ko-KR"/>
              </a:p>
              <a:p>
                <a:endParaRPr lang="en-US" altLang="ko-KR"/>
              </a:p>
              <a:p>
                <a:endParaRPr lang="ko-KR" altLang="en-US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9B074E-0517-F28D-C07E-6F8CD13E65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03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8FC86C-B272-E82F-7A29-99D4EE8D1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8</a:t>
            </a:fld>
            <a:endParaRPr lang="ko-KR" altLang="en-US"/>
          </a:p>
        </p:txBody>
      </p:sp>
      <p:graphicFrame>
        <p:nvGraphicFramePr>
          <p:cNvPr id="5" name="개체 4">
            <a:extLst>
              <a:ext uri="{FF2B5EF4-FFF2-40B4-BE49-F238E27FC236}">
                <a16:creationId xmlns:a16="http://schemas.microsoft.com/office/drawing/2014/main" id="{24C79ECC-C7BD-B1B4-B109-C0A1520101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4400479"/>
              </p:ext>
            </p:extLst>
          </p:nvPr>
        </p:nvGraphicFramePr>
        <p:xfrm>
          <a:off x="2058988" y="2770188"/>
          <a:ext cx="9045575" cy="356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578280" imgH="2590560" progId="Equation.DSMT4">
                  <p:embed/>
                </p:oleObj>
              </mc:Choice>
              <mc:Fallback>
                <p:oleObj name="Equation" r:id="rId4" imgW="6578280" imgH="2590560" progId="Equation.DSMT4">
                  <p:embed/>
                  <p:pic>
                    <p:nvPicPr>
                      <p:cNvPr id="5" name="개체 4">
                        <a:extLst>
                          <a:ext uri="{FF2B5EF4-FFF2-40B4-BE49-F238E27FC236}">
                            <a16:creationId xmlns:a16="http://schemas.microsoft.com/office/drawing/2014/main" id="{24C79ECC-C7BD-B1B4-B109-C0A1520101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58988" y="2770188"/>
                        <a:ext cx="9045575" cy="3562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79607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76BDB6-D2EF-BCE8-7E97-29E7E3549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 System model</a:t>
            </a:r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9B074E-0517-F28D-C07E-6F8CD13E65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b="1"/>
                  <a:t>2.2 Received signals</a:t>
                </a:r>
              </a:p>
              <a:p>
                <a:pPr lvl="1"/>
                <a:r>
                  <a:rPr lang="en-US" altLang="ko-KR"/>
                  <a:t>At the </a:t>
                </a:r>
                <a:r>
                  <a:rPr lang="en-US" altLang="ko-KR">
                    <a:solidFill>
                      <a:srgbClr val="0000FF"/>
                    </a:solidFill>
                  </a:rPr>
                  <a:t>destination</a:t>
                </a:r>
                <a:r>
                  <a:rPr lang="en-US" altLang="ko-KR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altLang="ko-KR"/>
              </a:p>
              <a:p>
                <a:pPr lvl="2"/>
                <a:r>
                  <a:rPr lang="en-US" altLang="ko-KR"/>
                  <a:t>Achievable rate for the covert message </a:t>
                </a:r>
                <a:r>
                  <a:rPr lang="en-US" altLang="ko-KR">
                    <a:solidFill>
                      <a:srgbClr val="0000FF"/>
                    </a:solidFill>
                  </a:rPr>
                  <a:t>after canceling</a:t>
                </a:r>
                <a:r>
                  <a:rPr lang="en-US" altLang="ko-KR"/>
                  <a:t> the decoded public message and artificial noise by cooperation between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ko-KR"/>
                  <a:t> and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altLang="ko-KR"/>
                  <a:t> to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endParaRPr lang="en-US" altLang="ko-KR"/>
              </a:p>
              <a:p>
                <a:endParaRPr lang="en-US" altLang="ko-KR"/>
              </a:p>
              <a:p>
                <a:endParaRPr lang="en-US" altLang="ko-KR"/>
              </a:p>
              <a:p>
                <a:endParaRPr lang="en-US" altLang="ko-KR"/>
              </a:p>
              <a:p>
                <a:endParaRPr lang="en-US" altLang="ko-KR"/>
              </a:p>
              <a:p>
                <a:endParaRPr lang="en-US" altLang="ko-KR"/>
              </a:p>
              <a:p>
                <a:endParaRPr lang="en-US" altLang="ko-KR"/>
              </a:p>
              <a:p>
                <a:endParaRPr lang="en-US" altLang="ko-KR"/>
              </a:p>
              <a:p>
                <a:endParaRPr lang="en-US" altLang="ko-KR"/>
              </a:p>
              <a:p>
                <a:endParaRPr lang="en-US" altLang="ko-KR"/>
              </a:p>
              <a:p>
                <a:endParaRPr lang="ko-KR" altLang="en-US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9B074E-0517-F28D-C07E-6F8CD13E65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03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8FC86C-B272-E82F-7A29-99D4EE8D1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9</a:t>
            </a:fld>
            <a:endParaRPr lang="ko-KR" altLang="en-US"/>
          </a:p>
        </p:txBody>
      </p:sp>
      <p:graphicFrame>
        <p:nvGraphicFramePr>
          <p:cNvPr id="7" name="개체 6">
            <a:extLst>
              <a:ext uri="{FF2B5EF4-FFF2-40B4-BE49-F238E27FC236}">
                <a16:creationId xmlns:a16="http://schemas.microsoft.com/office/drawing/2014/main" id="{4DC3B1A8-5533-8CA1-04F6-19B64FD797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091966"/>
              </p:ext>
            </p:extLst>
          </p:nvPr>
        </p:nvGraphicFramePr>
        <p:xfrm>
          <a:off x="2058988" y="4575387"/>
          <a:ext cx="8958263" cy="227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514920" imgH="1650960" progId="Equation.DSMT4">
                  <p:embed/>
                </p:oleObj>
              </mc:Choice>
              <mc:Fallback>
                <p:oleObj name="Equation" r:id="rId4" imgW="6514920" imgH="1650960" progId="Equation.DSMT4">
                  <p:embed/>
                  <p:pic>
                    <p:nvPicPr>
                      <p:cNvPr id="7" name="개체 6">
                        <a:extLst>
                          <a:ext uri="{FF2B5EF4-FFF2-40B4-BE49-F238E27FC236}">
                            <a16:creationId xmlns:a16="http://schemas.microsoft.com/office/drawing/2014/main" id="{4DC3B1A8-5533-8CA1-04F6-19B64FD7974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58988" y="4575387"/>
                        <a:ext cx="8958263" cy="2270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개체 7">
            <a:extLst>
              <a:ext uri="{FF2B5EF4-FFF2-40B4-BE49-F238E27FC236}">
                <a16:creationId xmlns:a16="http://schemas.microsoft.com/office/drawing/2014/main" id="{D3664A85-F05A-4B52-73B6-730846118D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1873172"/>
              </p:ext>
            </p:extLst>
          </p:nvPr>
        </p:nvGraphicFramePr>
        <p:xfrm>
          <a:off x="2058988" y="2811463"/>
          <a:ext cx="5273675" cy="150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835080" imgH="1091880" progId="Equation.DSMT4">
                  <p:embed/>
                </p:oleObj>
              </mc:Choice>
              <mc:Fallback>
                <p:oleObj name="Equation" r:id="rId6" imgW="3835080" imgH="1091880" progId="Equation.DSMT4">
                  <p:embed/>
                  <p:pic>
                    <p:nvPicPr>
                      <p:cNvPr id="8" name="개체 7">
                        <a:extLst>
                          <a:ext uri="{FF2B5EF4-FFF2-40B4-BE49-F238E27FC236}">
                            <a16:creationId xmlns:a16="http://schemas.microsoft.com/office/drawing/2014/main" id="{D3664A85-F05A-4B52-73B6-730846118D0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058988" y="2811463"/>
                        <a:ext cx="5273675" cy="1501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6D6A5365-BF22-72A2-BCA0-A3DAE46849F0}"/>
              </a:ext>
            </a:extLst>
          </p:cNvPr>
          <p:cNvSpPr/>
          <p:nvPr/>
        </p:nvSpPr>
        <p:spPr>
          <a:xfrm>
            <a:off x="5193411" y="2811462"/>
            <a:ext cx="2007489" cy="781843"/>
          </a:xfrm>
          <a:prstGeom prst="roundRect">
            <a:avLst/>
          </a:prstGeom>
          <a:solidFill>
            <a:srgbClr val="FF0000">
              <a:alpha val="20000"/>
            </a:srgbClr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D95D76F-81A5-1BA1-DBB0-662C3A14831C}"/>
                  </a:ext>
                </a:extLst>
              </p:cNvPr>
              <p:cNvSpPr txBox="1"/>
              <p:nvPr/>
            </p:nvSpPr>
            <p:spPr>
              <a:xfrm>
                <a:off x="6815229" y="3537506"/>
                <a:ext cx="5187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>
                    <a:solidFill>
                      <a:srgbClr val="FF0000"/>
                    </a:solidFill>
                  </a:rPr>
                  <a:t>Cancellable by cooperation between 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ko-KR">
                    <a:solidFill>
                      <a:srgbClr val="FF000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ko-KR" alt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D95D76F-81A5-1BA1-DBB0-662C3A1483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5229" y="3537506"/>
                <a:ext cx="5187769" cy="369332"/>
              </a:xfrm>
              <a:prstGeom prst="rect">
                <a:avLst/>
              </a:prstGeom>
              <a:blipFill>
                <a:blip r:embed="rId8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3739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6B53AF1D-D081-48AD-8551-13BB51B57ACA}">
  <we:reference id="wa104381909" version="3.1.0.0" store="en-US" storeType="OMEX"/>
  <we:alternateReferences>
    <we:reference id="WA104381909" version="3.1.0.0" store="" storeType="OMEX"/>
  </we:alternateReferences>
  <we:properties>
    <we:property name="EQUATION_HISTORY" value="&quot;[{\&quot;mathml\&quot;:\&quot;&lt;math style=\\\&quot;font-family:stix;font-size:16px;\\\&quot; xmlns=\\\&quot;http://www.w3.org/1998/Math/MathML\\\&quot;&gt;&lt;mstyle mathsize=\\\&quot;16px\\\&quot;&gt;&lt;mi&gt;d&lt;/mi&gt;&lt;mi&gt;s&lt;/mi&gt;&lt;mi&gt;d&lt;/mi&gt;&lt;mi&gt;s&lt;/mi&gt;&lt;mi&gt;d&lt;/mi&gt;&lt;mi&gt;s&lt;/mi&gt;&lt;mi&gt;d&lt;/mi&gt;&lt;/mstyle&gt;&lt;/math&gt;\&quot;,\&quot;base64Image\&quot;:\&quot;iVBORw0KGgoAAAANSUhEUgAAAUoAAABGCAYAAACqnN3KAAAACXBIWXMAAA7EAAAOxAGVKw4bAAAABGJhU0UAAABFxpIngQAACIJJREFUeNrtnX9kV2scxx9zTZLIZJIrMkkmI1cymZG5ZjIxSZLEJPePzMiVSXKZTObK/SeZKxnJJFfGlZnkGpnJlRnJlUxikpmZ0T1P3+er0/d7zvM855znfL/7nuf15mPU9/t8ns/rfHyfcz7n+SFE8bRbIFjDGsH6q5oC6whsILCxwKYCWw3sS2A9XGtYwxr5wnp7YN2B9Qd2MbC7KpilwDZVQFHWQg7AGtao6KwHDUHo7BW5AWtYw9oH1n2BzQe2Eth6wiDvkCOwhjWsfWTdHArcFGQ/OQJrWCOfWR82BChvtXeQE7CGNfKZ9TZDkHPkAaxhjXxnvd0Q5C3yANawRr6z7jYE2UcewBrWyHfWlw21hR/IA1jDGvnO+qEmyOfkAKxhjWAtxGdNkDfJAVjDGvnO+idDbYF1sLCGNfKe9TVNgBuitMAdwRrWyGvWM5og/yYHYA1r5DtrOVNet8B9hByANayR76xPGWoLR8kDWMMa+c76nibAVXIA1rBGsBbivSbISXIA1rBGvrM+aLhlvkAOwBrWyHfWQ4Yg95IHsIY18p31tCbARXIA1rBGvrOWC9Q3NEH+Tg7AGtbId9b9hlvmk+QBrGGNisJaHih+OrCJwJ4F9kmUDvyRv/RykbqcMS8nfO6q+N4doV9ylMeWSHtE6VjL+4G9VP2TfZWTVdfUv02oeHZp2rmh+tkKa1jD2ivWiSTXTV5QAdgeG/lBlM60KGtJ89lnjvvbJkrTBJIccbmp4ruuRqYuUVpYP6r+fx3WsIa1N6wTSZ5JMRzYckTH5Kh1JbAO8W0Bunx1Px76zFtROjGtzQDkqsM+X4qpY7xTftpD/ZUj0DE1si4b+rgAa1jD2gvWiXReRE/slAf2dCaoJVxUF1kX5BFHfR6Jaf+xKJ2vodMONVrXYyIrrGEN663B2lr7ApuN6Mia6qytxtT3HqkLGhfgiqN+98a0/1qNaraaiGlnDNawhnWhWVvrnCitlazsyPuKWoFtwfmLKs5u5Dyiydv2N8LNTP1mlYSV7ZyGNaxhXVjWVpI1jbsxnfhPdTiNliwKtmcd9L9P035LivZ6Itr5GdawhnVhWRslgT8X8W+d9mdo+y+LIPc4iGFC035avapoZxusYQ3rwrI23tq+jnG+5qBAagryX0dxLGh8pN0SfjjUxjqsYQ3rQrPWBvhW0wEXtYtpQ5DjjmJZ0/joTNlmeJeSOVjDGtaFZh2p3YZnf1fOVwxB9jnyo/NxK0O7n0T2YjGsYQ3rrc+6SnJe1UuNY1nDcLUUaF3UZsmRbuT9qGJOoynVxm+whjWsC826Sk8Mjg858rPdMBK4PCltxuAr7WHo4xkfIWANa1g3BuvvNGJw7PL0sl6Dr2GHvkaFeb3r4RTtdqnHk8OwhjWsC836Ozg6p4uOb2MvGvx1OPR1VJinECxleFSBNaxhXWzWXyW3K3pncNrr2Od9Q33FtRYtkupRDZIJ1rCGdWOyjp0xX7aZGl/gBzn4+8UioaRdzzmhYA1rWDcg604LyK533mg1+DuTA1S5lvW9ZVKdyymZYA1rWDco6wVR+zdHptpCS04X9JJlQskieE8O/mENa1g3IOuzFnC7cghSN31gPudHhFeWSSV3JGmHNaxhDWtTITiP3Y3l3Cfdlki3ck6oI5YJVd7VZDesYQ1rf1n3WwC9XIdb5hMif40mSKoZWMMa1v6ynjU4k7/YO3MI8oXGp1yS1VSDhGpO8Kgi7RqsYQ1r/1i3WUB8nEOAHQafU6J2OqDqNbZF8HZYwxrWfrG+bhFkHrsC36/DbbpOvcJ+9J2HNaxh7RfreYuRZpfjAPcJ83m9B0XtdSNBUp2GNaxh7QfrVpHfKKPTPYPPN6J+mrFMqEVYwxrWfrAesAjynuMAD1qMBHfrmFByJ+YVy6Q6DmtYw7r4rMfrUFuwOQCoX9RX5y0TagzWsIZ18VlPWTh0OQ/plLB7+9acwYfcbmpS/c2ifyz6+hzWsIZ14VhXyWZbJlfrJGUxd9nC32xGP4PCzbywYxZ9XYU1rGFdONZVWrVw6mrC5iPxbRJonltAlbd4euigz3MWIxesYQ3rYrGu0oZFkC50WbUlDxkyrRY4ntFX+VHgnYN+m/b3W4c1rGFdONZV2qxBkF0KpjTTTHqbJUcjalSNq0GE53T9mLHv7Yb+LsMa1rAuHOsqrVkEuSdDgPKEtfKUhF+FeZXAE0N7FyyKzeEjKwczXqAm4W6JFKxhDevGYF2lBYsgT2UYtT5UdGpIpD8prUd9ZkUzojZXtPfUwWim6+9VWMMa1oViHakHFkGmWcwuawQf1fc/hEaUSYOv7pj2joWKxic1fjsjitJZHlOaDf09AGtYw7pQrCM1KOwmoCY542IoVLfYrCisvjD4iTq+siN06z1q8B21J97NDAnVLdxtaQ9rWMN667OOVKtlMVYeWLTf0JY8IL1yMmvljHzTlk9NESNpOcBJi3ii3uatZqiR3BbuzgmGNaxhvfVZx2rCckSQHZTzk8I7csh96OQOw1EL7q9E+DJNJRhVge5UdZJyAftZYNsyxJJm7lmLiF8bewPWsIZ1IVnHaq+w39zT1uLeym2maGtalM7FsNGUowK1VNx60ilYwxrWhWWt1YCj4D4K/RGYnxK296dItmZzyXK0MY240zHf/wPWsIZ1oVkbdUZ8P1crqT2xqJnY3qLL+sulFDGE+7+uoFbGtKhqPuE3exJknyjthLIaU18ZgDWsYV141lY6JOw3+Ayf4GZ7Vm+bMO+JJ7d335ei7zsqahtNFY8GcqLpbMLY5Oafw65u22ENa1hvadaJJd983VT1jPLota5+peUE0wfq1zpNZw6o2+HPqk3596mqtWQJ7oRqz3SOr3yzJt/6zal4KmOTb8aGRPK3f7CGNawbm3WV/gfHdDZQK308HAAAAKZ0RVh0TWF0aE1MADxtYXRoIHhtbG5zPSJodHRwOi8vd3d3LnczLm9yZy8xOTk4L01hdGgvTWF0aE1MIj48bXN0eWxlIG1hdGhzaXplPSIxNnB4Ij48bWk+ZDwvbWk+PG1pPnM8L21pPjxtaT5kPC9taT48bWk+czwvbWk+PG1pPmQ8L21pPjxtaT5zPC9taT48bWk+ZDwvbWk+PC9tc3R5bGU+PC9tYXRoPnAHvycAAAAASUVORK5CYII=\&quot;,\&quot;slideId\&quot;:1512,\&quot;accessibleText\&quot;:\&quot;d s d s d s d\&quot;,\&quot;imageHeight\&quot;:7.5675675675675675}]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CDD1B8258B04314AB752C94D0B468742" ma:contentTypeVersion="11" ma:contentTypeDescription="새 문서를 만듭니다." ma:contentTypeScope="" ma:versionID="6191195d1cfbedd459fcf5ab8d015e2a">
  <xsd:schema xmlns:xsd="http://www.w3.org/2001/XMLSchema" xmlns:xs="http://www.w3.org/2001/XMLSchema" xmlns:p="http://schemas.microsoft.com/office/2006/metadata/properties" xmlns:ns2="c207a02d-b84a-49f0-864c-a3c055060aaf" xmlns:ns3="39fed8c9-7096-4e61-8f88-d2ef9f851ffe" targetNamespace="http://schemas.microsoft.com/office/2006/metadata/properties" ma:root="true" ma:fieldsID="5d93592edafbee9e6d2c4100c1efca84" ns2:_="" ns3:_="">
    <xsd:import namespace="c207a02d-b84a-49f0-864c-a3c055060aaf"/>
    <xsd:import namespace="39fed8c9-7096-4e61-8f88-d2ef9f851ffe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  <xsd:element ref="ns2:MediaServiceOCR" minOccurs="0"/>
                <xsd:element ref="ns2:MediaServiceDateTaken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07a02d-b84a-49f0-864c-a3c055060aaf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이미지 태그" ma:readOnly="false" ma:fieldId="{5cf76f15-5ced-4ddc-b409-7134ff3c332f}" ma:taxonomyMulti="true" ma:sspId="59f65d27-7d66-41f1-9e86-1d8e5656102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earchProperties" ma:index="18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fed8c9-7096-4e61-8f88-d2ef9f851ffe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2f275194-dac7-4477-b30b-39752330c9f4}" ma:internalName="TaxCatchAll" ma:showField="CatchAllData" ma:web="39fed8c9-7096-4e61-8f88-d2ef9f851ff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EA46227-1D2A-4412-ABEA-40A5542E754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34D5AB2-50CF-4FEC-B759-568775FA67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207a02d-b84a-49f0-864c-a3c055060aaf"/>
    <ds:schemaRef ds:uri="39fed8c9-7096-4e61-8f88-d2ef9f851ff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8388</TotalTime>
  <Words>1707</Words>
  <Application>Microsoft Office PowerPoint</Application>
  <PresentationFormat>Widescreen</PresentationFormat>
  <Paragraphs>597</Paragraphs>
  <Slides>43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Office 테마</vt:lpstr>
      <vt:lpstr>Amplify-and-Forward Relay-Aided Covert Communications With Artificial Noise</vt:lpstr>
      <vt:lpstr>Table of Contents</vt:lpstr>
      <vt:lpstr>1. Introduction</vt:lpstr>
      <vt:lpstr>2. System model</vt:lpstr>
      <vt:lpstr>2. System model</vt:lpstr>
      <vt:lpstr>2. System model</vt:lpstr>
      <vt:lpstr>2. System model</vt:lpstr>
      <vt:lpstr>2. System model</vt:lpstr>
      <vt:lpstr>2. System model</vt:lpstr>
      <vt:lpstr>2. System model</vt:lpstr>
      <vt:lpstr>2. System model</vt:lpstr>
      <vt:lpstr>2. System model</vt:lpstr>
      <vt:lpstr>2. System model</vt:lpstr>
      <vt:lpstr>2. System model</vt:lpstr>
      <vt:lpstr>2. System model</vt:lpstr>
      <vt:lpstr>2. System model</vt:lpstr>
      <vt:lpstr>2. System model</vt:lpstr>
      <vt:lpstr>2. System model</vt:lpstr>
      <vt:lpstr>2. System model</vt:lpstr>
      <vt:lpstr>2. System model</vt:lpstr>
      <vt:lpstr>2. System model</vt:lpstr>
      <vt:lpstr>2. System model</vt:lpstr>
      <vt:lpstr>3. Problem formulation</vt:lpstr>
      <vt:lpstr>3. Problem formulation</vt:lpstr>
      <vt:lpstr>5. Numerical results</vt:lpstr>
      <vt:lpstr>5. Numerical results</vt:lpstr>
      <vt:lpstr>5. Numerical results</vt:lpstr>
      <vt:lpstr>5. Numerical results</vt:lpstr>
      <vt:lpstr>5. Numerical results</vt:lpstr>
      <vt:lpstr>5. Numerical results</vt:lpstr>
      <vt:lpstr>5. Numerical results</vt:lpstr>
      <vt:lpstr>5. Numerical results</vt:lpstr>
      <vt:lpstr>Appendix A</vt:lpstr>
      <vt:lpstr>Appendix A</vt:lpstr>
      <vt:lpstr>References</vt:lpstr>
      <vt:lpstr>References</vt:lpstr>
      <vt:lpstr>2. System model</vt:lpstr>
      <vt:lpstr>4. Proposed solutions</vt:lpstr>
      <vt:lpstr>4. Proposed solutions</vt:lpstr>
      <vt:lpstr>4. Proposed solutions</vt:lpstr>
      <vt:lpstr>4. Proposed solutions</vt:lpstr>
      <vt:lpstr>4. Proposed solutions</vt:lpstr>
      <vt:lpstr>4. Proposed solutions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Jihwan Moon</dc:creator>
  <cp:lastModifiedBy>Jihwan Moon</cp:lastModifiedBy>
  <cp:revision>24</cp:revision>
  <cp:lastPrinted>2022-10-19T08:07:12Z</cp:lastPrinted>
  <dcterms:created xsi:type="dcterms:W3CDTF">2018-05-20T06:28:16Z</dcterms:created>
  <dcterms:modified xsi:type="dcterms:W3CDTF">2024-10-13T08:20:20Z</dcterms:modified>
</cp:coreProperties>
</file>