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70" r:id="rId2"/>
    <p:sldId id="271" r:id="rId3"/>
    <p:sldId id="272" r:id="rId4"/>
    <p:sldId id="273" r:id="rId5"/>
    <p:sldId id="274" r:id="rId6"/>
    <p:sldId id="275" r:id="rId7"/>
    <p:sldId id="276" r:id="rId8"/>
    <p:sldId id="277" r:id="rId9"/>
    <p:sldId id="278" r:id="rId10"/>
    <p:sldId id="279" r:id="rId11"/>
    <p:sldId id="280" r:id="rId12"/>
    <p:sldId id="290" r:id="rId13"/>
    <p:sldId id="291" r:id="rId14"/>
    <p:sldId id="281" r:id="rId15"/>
    <p:sldId id="282" r:id="rId16"/>
    <p:sldId id="283" r:id="rId17"/>
    <p:sldId id="284" r:id="rId18"/>
    <p:sldId id="285" r:id="rId19"/>
    <p:sldId id="293" r:id="rId20"/>
    <p:sldId id="294" r:id="rId21"/>
    <p:sldId id="296" r:id="rId22"/>
    <p:sldId id="297" r:id="rId23"/>
    <p:sldId id="295" r:id="rId24"/>
    <p:sldId id="292" r:id="rId25"/>
    <p:sldId id="298" r:id="rId26"/>
    <p:sldId id="286" r:id="rId27"/>
    <p:sldId id="287" r:id="rId28"/>
    <p:sldId id="288" r:id="rId29"/>
    <p:sldId id="289" r:id="rId30"/>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A5C39B2-614B-7071-226A-C41344C48A72}" v="91" dt="2024-10-14T06:03:41.569"/>
  </p1510:revLst>
</p1510:revInfo>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보통 스타일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스타일 없음, 눈금 없음">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밝은 스타일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821"/>
    <p:restoredTop sz="94694"/>
  </p:normalViewPr>
  <p:slideViewPr>
    <p:cSldViewPr snapToGrid="0">
      <p:cViewPr varScale="1">
        <p:scale>
          <a:sx n="152" d="100"/>
          <a:sy n="152" d="100"/>
        </p:scale>
        <p:origin x="820" y="76"/>
      </p:cViewPr>
      <p:guideLst>
        <p:guide orient="horz" pos="2160"/>
        <p:guide pos="3840"/>
      </p:guideLst>
    </p:cSldViewPr>
  </p:slideViewPr>
  <p:notesTextViewPr>
    <p:cViewPr>
      <p:scale>
        <a:sx n="1" d="1"/>
        <a:sy n="1" d="1"/>
      </p:scale>
      <p:origin x="0" y="0"/>
    </p:cViewPr>
  </p:notesTextViewPr>
  <p:sorterViewPr>
    <p:cViewPr>
      <p:scale>
        <a:sx n="100" d="100"/>
        <a:sy n="100" d="100"/>
      </p:scale>
      <p:origin x="0" y="-496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7A80AD-75C0-4139-8349-D7A56AAE3422}" type="datetimeFigureOut">
              <a:rPr lang="ko-KR" altLang="en-US" smtClean="0"/>
              <a:t>2024-10-22</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B06930-2FBF-4BDF-BB7A-ED0F3C0B8516}" type="slidenum">
              <a:rPr lang="ko-KR" altLang="en-US" smtClean="0"/>
              <a:t>‹#›</a:t>
            </a:fld>
            <a:endParaRPr lang="ko-KR" altLang="en-US"/>
          </a:p>
        </p:txBody>
      </p:sp>
    </p:spTree>
    <p:extLst>
      <p:ext uri="{BB962C8B-B14F-4D97-AF65-F5344CB8AC3E}">
        <p14:creationId xmlns:p14="http://schemas.microsoft.com/office/powerpoint/2010/main" val="826361517"/>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9B06930-2FBF-4BDF-BB7A-ED0F3C0B8516}" type="slidenum">
              <a:rPr lang="ko-KR" altLang="en-US" smtClean="0"/>
              <a:t>23</a:t>
            </a:fld>
            <a:endParaRPr lang="ko-KR" altLang="en-US"/>
          </a:p>
        </p:txBody>
      </p:sp>
    </p:spTree>
    <p:extLst>
      <p:ext uri="{BB962C8B-B14F-4D97-AF65-F5344CB8AC3E}">
        <p14:creationId xmlns:p14="http://schemas.microsoft.com/office/powerpoint/2010/main" val="36041413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22BAEBA-F25F-4473-80C2-25CDA93B2114}"/>
              </a:ext>
            </a:extLst>
          </p:cNvPr>
          <p:cNvSpPr>
            <a:spLocks noGrp="1"/>
          </p:cNvSpPr>
          <p:nvPr>
            <p:ph type="ctrTitle" hasCustomPrompt="1"/>
          </p:nvPr>
        </p:nvSpPr>
        <p:spPr>
          <a:xfrm>
            <a:off x="1524000" y="1122363"/>
            <a:ext cx="9144000" cy="2387600"/>
          </a:xfrm>
        </p:spPr>
        <p:txBody>
          <a:bodyPr anchor="b">
            <a:noAutofit/>
          </a:bodyPr>
          <a:lstStyle>
            <a:lvl1pPr algn="ctr">
              <a:defRPr sz="4400"/>
            </a:lvl1pPr>
          </a:lstStyle>
          <a:p>
            <a:r>
              <a:rPr lang="en-US" altLang="ko-KR"/>
              <a:t>Master Title</a:t>
            </a:r>
            <a:endParaRPr lang="ko-KR" altLang="en-US"/>
          </a:p>
        </p:txBody>
      </p:sp>
      <p:sp>
        <p:nvSpPr>
          <p:cNvPr id="3" name="부제목 2">
            <a:extLst>
              <a:ext uri="{FF2B5EF4-FFF2-40B4-BE49-F238E27FC236}">
                <a16:creationId xmlns:a16="http://schemas.microsoft.com/office/drawing/2014/main" id="{B25EA62A-FC14-43A6-9DFC-64DD0EA5E669}"/>
              </a:ext>
            </a:extLst>
          </p:cNvPr>
          <p:cNvSpPr>
            <a:spLocks noGrp="1"/>
          </p:cNvSpPr>
          <p:nvPr>
            <p:ph type="subTitle" idx="1" hasCustomPrompt="1"/>
          </p:nvPr>
        </p:nvSpPr>
        <p:spPr>
          <a:xfrm>
            <a:off x="1524000" y="3773821"/>
            <a:ext cx="9144000" cy="1655762"/>
          </a:xfrm>
        </p:spPr>
        <p:txBody>
          <a:bodyPr>
            <a:noAutofit/>
          </a:bodyPr>
          <a:lstStyle>
            <a:lvl1pPr marL="0" indent="0" algn="ct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ko-KR"/>
              <a:t>Master Subtitle</a:t>
            </a:r>
            <a:endParaRPr lang="ko-KR" altLang="en-US"/>
          </a:p>
        </p:txBody>
      </p:sp>
      <p:sp>
        <p:nvSpPr>
          <p:cNvPr id="4" name="날짜 개체 틀 3">
            <a:extLst>
              <a:ext uri="{FF2B5EF4-FFF2-40B4-BE49-F238E27FC236}">
                <a16:creationId xmlns:a16="http://schemas.microsoft.com/office/drawing/2014/main" id="{4E4FBF63-6BE2-44A2-9B92-27824B375E38}"/>
              </a:ext>
            </a:extLst>
          </p:cNvPr>
          <p:cNvSpPr>
            <a:spLocks noGrp="1"/>
          </p:cNvSpPr>
          <p:nvPr>
            <p:ph type="dt" sz="half" idx="10"/>
          </p:nvPr>
        </p:nvSpPr>
        <p:spPr/>
        <p:txBody>
          <a:bodyPr/>
          <a:lstStyle/>
          <a:p>
            <a:fld id="{3DF3EF48-9CCD-4EE9-BB40-4739D0DAE972}" type="datetime1">
              <a:rPr lang="ko-KR" altLang="en-US" smtClean="0"/>
              <a:t>2024-10-22</a:t>
            </a:fld>
            <a:endParaRPr lang="ko-KR" altLang="en-US"/>
          </a:p>
        </p:txBody>
      </p:sp>
      <p:sp>
        <p:nvSpPr>
          <p:cNvPr id="5" name="바닥글 개체 틀 4">
            <a:extLst>
              <a:ext uri="{FF2B5EF4-FFF2-40B4-BE49-F238E27FC236}">
                <a16:creationId xmlns:a16="http://schemas.microsoft.com/office/drawing/2014/main" id="{0398BBDE-AC92-4490-AADC-B4FE998E968A}"/>
              </a:ext>
            </a:extLst>
          </p:cNvPr>
          <p:cNvSpPr>
            <a:spLocks noGrp="1"/>
          </p:cNvSpPr>
          <p:nvPr>
            <p:ph type="ftr" sz="quarter" idx="11"/>
          </p:nvPr>
        </p:nvSpPr>
        <p:spPr>
          <a:xfrm>
            <a:off x="4038600" y="6356350"/>
            <a:ext cx="4114800" cy="365125"/>
          </a:xfrm>
        </p:spPr>
        <p:txBody>
          <a:bodyPr/>
          <a:lstStyle/>
          <a:p>
            <a:endParaRPr lang="ko-KR" altLang="en-US"/>
          </a:p>
        </p:txBody>
      </p:sp>
      <p:sp>
        <p:nvSpPr>
          <p:cNvPr id="6" name="슬라이드 번호 개체 틀 5">
            <a:extLst>
              <a:ext uri="{FF2B5EF4-FFF2-40B4-BE49-F238E27FC236}">
                <a16:creationId xmlns:a16="http://schemas.microsoft.com/office/drawing/2014/main" id="{887C4298-2A89-4F0A-B1C0-77A88295394F}"/>
              </a:ext>
            </a:extLst>
          </p:cNvPr>
          <p:cNvSpPr>
            <a:spLocks noGrp="1"/>
          </p:cNvSpPr>
          <p:nvPr>
            <p:ph type="sldNum" sz="quarter" idx="12"/>
          </p:nvPr>
        </p:nvSpPr>
        <p:spPr/>
        <p:txBody>
          <a:bodyPr/>
          <a:lstStyle/>
          <a:p>
            <a:fld id="{A439D109-9F59-4B0B-8E20-D6D3A384B1F1}" type="slidenum">
              <a:rPr lang="ko-KR" altLang="en-US" smtClean="0"/>
              <a:t>‹#›</a:t>
            </a:fld>
            <a:endParaRPr lang="ko-KR" altLang="en-US"/>
          </a:p>
        </p:txBody>
      </p:sp>
      <p:sp>
        <p:nvSpPr>
          <p:cNvPr id="8" name="직사각형 7">
            <a:extLst>
              <a:ext uri="{FF2B5EF4-FFF2-40B4-BE49-F238E27FC236}">
                <a16:creationId xmlns:a16="http://schemas.microsoft.com/office/drawing/2014/main" id="{568C916F-6552-480F-893B-32796E62A980}"/>
              </a:ext>
            </a:extLst>
          </p:cNvPr>
          <p:cNvSpPr/>
          <p:nvPr userDrawn="1"/>
        </p:nvSpPr>
        <p:spPr>
          <a:xfrm>
            <a:off x="838200" y="3599357"/>
            <a:ext cx="10509570" cy="85070"/>
          </a:xfrm>
          <a:prstGeom prst="rect">
            <a:avLst/>
          </a:prstGeom>
          <a:gradFill flip="none" rotWithShape="1">
            <a:gsLst>
              <a:gs pos="51000">
                <a:schemeClr val="bg2">
                  <a:lumMod val="50000"/>
                </a:schemeClr>
              </a:gs>
              <a:gs pos="0">
                <a:schemeClr val="bg2">
                  <a:lumMod val="5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784525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25A2004-1E3B-4055-8772-F325E519E28D}"/>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1129AC7F-90CD-432E-AFBA-09A312E26104}"/>
              </a:ext>
            </a:extLst>
          </p:cNvPr>
          <p:cNvSpPr>
            <a:spLocks noGrp="1"/>
          </p:cNvSpPr>
          <p:nvPr>
            <p:ph type="body" orient="vert" idx="1"/>
          </p:nvPr>
        </p:nvSpPr>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a:extLst>
              <a:ext uri="{FF2B5EF4-FFF2-40B4-BE49-F238E27FC236}">
                <a16:creationId xmlns:a16="http://schemas.microsoft.com/office/drawing/2014/main" id="{D33CBBB0-BA78-4216-B318-AF5F69D9DB85}"/>
              </a:ext>
            </a:extLst>
          </p:cNvPr>
          <p:cNvSpPr>
            <a:spLocks noGrp="1"/>
          </p:cNvSpPr>
          <p:nvPr>
            <p:ph type="dt" sz="half" idx="10"/>
          </p:nvPr>
        </p:nvSpPr>
        <p:spPr/>
        <p:txBody>
          <a:bodyPr/>
          <a:lstStyle/>
          <a:p>
            <a:fld id="{9E45620A-9A66-47B0-9218-43F171A33458}" type="datetime1">
              <a:rPr lang="ko-KR" altLang="en-US" smtClean="0"/>
              <a:t>2024-10-22</a:t>
            </a:fld>
            <a:endParaRPr lang="ko-KR" altLang="en-US"/>
          </a:p>
        </p:txBody>
      </p:sp>
      <p:sp>
        <p:nvSpPr>
          <p:cNvPr id="5" name="바닥글 개체 틀 4">
            <a:extLst>
              <a:ext uri="{FF2B5EF4-FFF2-40B4-BE49-F238E27FC236}">
                <a16:creationId xmlns:a16="http://schemas.microsoft.com/office/drawing/2014/main" id="{13AE3B40-907A-49D6-9FA8-D643E4B4A6AC}"/>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38417526-857D-45AD-9891-D1359E79BA49}"/>
              </a:ext>
            </a:extLst>
          </p:cNvPr>
          <p:cNvSpPr>
            <a:spLocks noGrp="1"/>
          </p:cNvSpPr>
          <p:nvPr>
            <p:ph type="sldNum" sz="quarter" idx="12"/>
          </p:nvPr>
        </p:nvSpPr>
        <p:spPr/>
        <p:txBody>
          <a:bodyPr/>
          <a:lstStyle/>
          <a:p>
            <a:fld id="{A439D109-9F59-4B0B-8E20-D6D3A384B1F1}" type="slidenum">
              <a:rPr lang="ko-KR" altLang="en-US" smtClean="0"/>
              <a:t>‹#›</a:t>
            </a:fld>
            <a:endParaRPr lang="ko-KR" altLang="en-US"/>
          </a:p>
        </p:txBody>
      </p:sp>
      <p:sp>
        <p:nvSpPr>
          <p:cNvPr id="7" name="직사각형 6">
            <a:extLst>
              <a:ext uri="{FF2B5EF4-FFF2-40B4-BE49-F238E27FC236}">
                <a16:creationId xmlns:a16="http://schemas.microsoft.com/office/drawing/2014/main" id="{D1E34BDA-8046-4B35-A748-33A5A9C8C415}"/>
              </a:ext>
            </a:extLst>
          </p:cNvPr>
          <p:cNvSpPr/>
          <p:nvPr userDrawn="1"/>
        </p:nvSpPr>
        <p:spPr>
          <a:xfrm>
            <a:off x="838200" y="1517439"/>
            <a:ext cx="10509570" cy="85070"/>
          </a:xfrm>
          <a:prstGeom prst="rect">
            <a:avLst/>
          </a:prstGeom>
          <a:gradFill flip="none" rotWithShape="1">
            <a:gsLst>
              <a:gs pos="51000">
                <a:schemeClr val="bg2">
                  <a:lumMod val="50000"/>
                </a:schemeClr>
              </a:gs>
              <a:gs pos="0">
                <a:schemeClr val="bg2">
                  <a:lumMod val="5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8447878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49286F9E-ABB1-47D9-BCD5-5FE077BEA2FA}"/>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274F122D-472C-4176-9045-BF5B3ED412B7}"/>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a:extLst>
              <a:ext uri="{FF2B5EF4-FFF2-40B4-BE49-F238E27FC236}">
                <a16:creationId xmlns:a16="http://schemas.microsoft.com/office/drawing/2014/main" id="{F8F40FC9-5A0B-483C-BEC0-6349DDDF1772}"/>
              </a:ext>
            </a:extLst>
          </p:cNvPr>
          <p:cNvSpPr>
            <a:spLocks noGrp="1"/>
          </p:cNvSpPr>
          <p:nvPr>
            <p:ph type="dt" sz="half" idx="10"/>
          </p:nvPr>
        </p:nvSpPr>
        <p:spPr/>
        <p:txBody>
          <a:bodyPr/>
          <a:lstStyle/>
          <a:p>
            <a:fld id="{C1E586D9-B5F3-454A-8918-B4C99ED5AEDE}" type="datetime1">
              <a:rPr lang="ko-KR" altLang="en-US" smtClean="0"/>
              <a:t>2024-10-22</a:t>
            </a:fld>
            <a:endParaRPr lang="ko-KR" altLang="en-US"/>
          </a:p>
        </p:txBody>
      </p:sp>
      <p:sp>
        <p:nvSpPr>
          <p:cNvPr id="5" name="바닥글 개체 틀 4">
            <a:extLst>
              <a:ext uri="{FF2B5EF4-FFF2-40B4-BE49-F238E27FC236}">
                <a16:creationId xmlns:a16="http://schemas.microsoft.com/office/drawing/2014/main" id="{69FF7ACB-A377-4E38-BF13-4CE4A72C6A37}"/>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8CE2AD96-62E9-4856-8C7D-4FC6FA78DE2A}"/>
              </a:ext>
            </a:extLst>
          </p:cNvPr>
          <p:cNvSpPr>
            <a:spLocks noGrp="1"/>
          </p:cNvSpPr>
          <p:nvPr>
            <p:ph type="sldNum" sz="quarter" idx="12"/>
          </p:nvPr>
        </p:nvSpPr>
        <p:spPr/>
        <p:txBody>
          <a:bodyPr/>
          <a:lstStyle/>
          <a:p>
            <a:fld id="{A439D109-9F59-4B0B-8E20-D6D3A384B1F1}" type="slidenum">
              <a:rPr lang="ko-KR" altLang="en-US" smtClean="0"/>
              <a:t>‹#›</a:t>
            </a:fld>
            <a:endParaRPr lang="ko-KR" altLang="en-US"/>
          </a:p>
        </p:txBody>
      </p:sp>
    </p:spTree>
    <p:extLst>
      <p:ext uri="{BB962C8B-B14F-4D97-AF65-F5344CB8AC3E}">
        <p14:creationId xmlns:p14="http://schemas.microsoft.com/office/powerpoint/2010/main" val="2863348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621520A-C81E-4CF1-AECD-A61D6660DBDB}"/>
              </a:ext>
            </a:extLst>
          </p:cNvPr>
          <p:cNvSpPr>
            <a:spLocks noGrp="1"/>
          </p:cNvSpPr>
          <p:nvPr>
            <p:ph type="title" hasCustomPrompt="1"/>
          </p:nvPr>
        </p:nvSpPr>
        <p:spPr/>
        <p:txBody>
          <a:bodyPr/>
          <a:lstStyle>
            <a:lvl1pPr>
              <a:defRPr/>
            </a:lvl1pPr>
          </a:lstStyle>
          <a:p>
            <a:r>
              <a:rPr lang="en-US" altLang="ko-KR"/>
              <a:t>Master Title</a:t>
            </a:r>
            <a:endParaRPr lang="ko-KR" altLang="en-US"/>
          </a:p>
        </p:txBody>
      </p:sp>
      <p:sp>
        <p:nvSpPr>
          <p:cNvPr id="3" name="내용 개체 틀 2">
            <a:extLst>
              <a:ext uri="{FF2B5EF4-FFF2-40B4-BE49-F238E27FC236}">
                <a16:creationId xmlns:a16="http://schemas.microsoft.com/office/drawing/2014/main" id="{6B8E0C27-FA2C-4144-B7E7-505744E575AD}"/>
              </a:ext>
            </a:extLst>
          </p:cNvPr>
          <p:cNvSpPr>
            <a:spLocks noGrp="1"/>
          </p:cNvSpPr>
          <p:nvPr>
            <p:ph idx="1" hasCustomPrompt="1"/>
          </p:nvPr>
        </p:nvSpPr>
        <p:spPr/>
        <p:txBody>
          <a:bodyPr/>
          <a:lstStyle>
            <a:lvl1pPr>
              <a:defRPr sz="2000"/>
            </a:lvl1pPr>
            <a:lvl2pPr>
              <a:defRPr sz="1800"/>
            </a:lvl2pPr>
            <a:lvl3pPr>
              <a:defRPr/>
            </a:lvl3pPr>
            <a:lvl4pPr>
              <a:defRPr/>
            </a:lvl4pPr>
            <a:lvl5pPr>
              <a:defRPr/>
            </a:lvl5pPr>
          </a:lstStyle>
          <a:p>
            <a:pPr lvl="0"/>
            <a:r>
              <a:rPr lang="en-US" altLang="ko-KR"/>
              <a:t>Master text</a:t>
            </a:r>
            <a:endParaRPr lang="ko-KR" altLang="en-US"/>
          </a:p>
          <a:p>
            <a:pPr lvl="1"/>
            <a:r>
              <a:rPr lang="en-US" altLang="ko-KR"/>
              <a:t>Second</a:t>
            </a:r>
            <a:endParaRPr lang="ko-KR" altLang="en-US"/>
          </a:p>
          <a:p>
            <a:pPr lvl="2"/>
            <a:r>
              <a:rPr lang="en-US" altLang="ko-KR"/>
              <a:t>Third</a:t>
            </a:r>
            <a:endParaRPr lang="ko-KR" altLang="en-US"/>
          </a:p>
          <a:p>
            <a:pPr lvl="3"/>
            <a:r>
              <a:rPr lang="en-US" altLang="ko-KR"/>
              <a:t>Fourth</a:t>
            </a:r>
            <a:endParaRPr lang="ko-KR" altLang="en-US"/>
          </a:p>
          <a:p>
            <a:pPr lvl="4"/>
            <a:r>
              <a:rPr lang="en-US" altLang="ko-KR"/>
              <a:t>Fifth</a:t>
            </a:r>
            <a:endParaRPr lang="ko-KR" altLang="en-US"/>
          </a:p>
        </p:txBody>
      </p:sp>
      <p:sp>
        <p:nvSpPr>
          <p:cNvPr id="4" name="날짜 개체 틀 3">
            <a:extLst>
              <a:ext uri="{FF2B5EF4-FFF2-40B4-BE49-F238E27FC236}">
                <a16:creationId xmlns:a16="http://schemas.microsoft.com/office/drawing/2014/main" id="{8A9FB215-C15F-4E74-86DC-78FAD0147D96}"/>
              </a:ext>
            </a:extLst>
          </p:cNvPr>
          <p:cNvSpPr>
            <a:spLocks noGrp="1"/>
          </p:cNvSpPr>
          <p:nvPr>
            <p:ph type="dt" sz="half" idx="10"/>
          </p:nvPr>
        </p:nvSpPr>
        <p:spPr/>
        <p:txBody>
          <a:bodyPr/>
          <a:lstStyle/>
          <a:p>
            <a:fld id="{B0E4ADD3-F434-478C-876A-1D3933DF4707}" type="datetime1">
              <a:rPr lang="ko-KR" altLang="en-US" smtClean="0"/>
              <a:t>2024-10-22</a:t>
            </a:fld>
            <a:endParaRPr lang="ko-KR" altLang="en-US"/>
          </a:p>
        </p:txBody>
      </p:sp>
      <p:sp>
        <p:nvSpPr>
          <p:cNvPr id="5" name="바닥글 개체 틀 4">
            <a:extLst>
              <a:ext uri="{FF2B5EF4-FFF2-40B4-BE49-F238E27FC236}">
                <a16:creationId xmlns:a16="http://schemas.microsoft.com/office/drawing/2014/main" id="{8D1EAFA9-F342-4D37-B503-8DFA950A3137}"/>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F222012F-5023-43D1-B1CF-BFE3A8931382}"/>
              </a:ext>
            </a:extLst>
          </p:cNvPr>
          <p:cNvSpPr>
            <a:spLocks noGrp="1"/>
          </p:cNvSpPr>
          <p:nvPr>
            <p:ph type="sldNum" sz="quarter" idx="12"/>
          </p:nvPr>
        </p:nvSpPr>
        <p:spPr>
          <a:xfrm>
            <a:off x="838200" y="6356350"/>
            <a:ext cx="1333107" cy="365125"/>
          </a:xfrm>
        </p:spPr>
        <p:txBody>
          <a:bodyPr/>
          <a:lstStyle/>
          <a:p>
            <a:fld id="{A439D109-9F59-4B0B-8E20-D6D3A384B1F1}" type="slidenum">
              <a:rPr lang="ko-KR" altLang="en-US" smtClean="0"/>
              <a:t>‹#›</a:t>
            </a:fld>
            <a:endParaRPr lang="ko-KR" altLang="en-US"/>
          </a:p>
        </p:txBody>
      </p:sp>
      <p:sp>
        <p:nvSpPr>
          <p:cNvPr id="8" name="직사각형 7">
            <a:extLst>
              <a:ext uri="{FF2B5EF4-FFF2-40B4-BE49-F238E27FC236}">
                <a16:creationId xmlns:a16="http://schemas.microsoft.com/office/drawing/2014/main" id="{705CEF90-2A69-4F23-93AB-B8D6AADF74CD}"/>
              </a:ext>
            </a:extLst>
          </p:cNvPr>
          <p:cNvSpPr/>
          <p:nvPr userDrawn="1"/>
        </p:nvSpPr>
        <p:spPr>
          <a:xfrm>
            <a:off x="838200" y="1517439"/>
            <a:ext cx="10509570" cy="85070"/>
          </a:xfrm>
          <a:prstGeom prst="rect">
            <a:avLst/>
          </a:prstGeom>
          <a:gradFill flip="none" rotWithShape="1">
            <a:gsLst>
              <a:gs pos="51000">
                <a:schemeClr val="bg2">
                  <a:lumMod val="50000"/>
                </a:schemeClr>
              </a:gs>
              <a:gs pos="0">
                <a:schemeClr val="bg2">
                  <a:lumMod val="5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42398964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0A8F93D-390F-465E-B0D5-72A75C273909}"/>
              </a:ext>
            </a:extLst>
          </p:cNvPr>
          <p:cNvSpPr>
            <a:spLocks noGrp="1"/>
          </p:cNvSpPr>
          <p:nvPr>
            <p:ph type="title" hasCustomPrompt="1"/>
          </p:nvPr>
        </p:nvSpPr>
        <p:spPr>
          <a:xfrm>
            <a:off x="831850" y="1470026"/>
            <a:ext cx="10515600" cy="2852737"/>
          </a:xfrm>
        </p:spPr>
        <p:txBody>
          <a:bodyPr anchor="b">
            <a:normAutofit/>
          </a:bodyPr>
          <a:lstStyle>
            <a:lvl1pPr>
              <a:defRPr sz="4800"/>
            </a:lvl1pPr>
          </a:lstStyle>
          <a:p>
            <a:r>
              <a:rPr lang="en-US" altLang="ko-KR"/>
              <a:t>Master Title</a:t>
            </a:r>
            <a:endParaRPr lang="ko-KR" altLang="en-US"/>
          </a:p>
        </p:txBody>
      </p:sp>
      <p:sp>
        <p:nvSpPr>
          <p:cNvPr id="3" name="텍스트 개체 틀 2">
            <a:extLst>
              <a:ext uri="{FF2B5EF4-FFF2-40B4-BE49-F238E27FC236}">
                <a16:creationId xmlns:a16="http://schemas.microsoft.com/office/drawing/2014/main" id="{2501743D-6833-4A7C-B35A-0BDDB635A98F}"/>
              </a:ext>
            </a:extLst>
          </p:cNvPr>
          <p:cNvSpPr>
            <a:spLocks noGrp="1"/>
          </p:cNvSpPr>
          <p:nvPr>
            <p:ph type="body" idx="1" hasCustomPrompt="1"/>
          </p:nvPr>
        </p:nvSpPr>
        <p:spPr>
          <a:xfrm>
            <a:off x="831850" y="4589463"/>
            <a:ext cx="10515600" cy="1500187"/>
          </a:xfr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ko-KR"/>
              <a:t>Master Subtitle</a:t>
            </a:r>
            <a:endParaRPr lang="ko-KR" altLang="en-US"/>
          </a:p>
        </p:txBody>
      </p:sp>
      <p:sp>
        <p:nvSpPr>
          <p:cNvPr id="4" name="날짜 개체 틀 3">
            <a:extLst>
              <a:ext uri="{FF2B5EF4-FFF2-40B4-BE49-F238E27FC236}">
                <a16:creationId xmlns:a16="http://schemas.microsoft.com/office/drawing/2014/main" id="{5CC2845C-3C54-4151-820C-12503D6F2DB8}"/>
              </a:ext>
            </a:extLst>
          </p:cNvPr>
          <p:cNvSpPr>
            <a:spLocks noGrp="1"/>
          </p:cNvSpPr>
          <p:nvPr>
            <p:ph type="dt" sz="half" idx="10"/>
          </p:nvPr>
        </p:nvSpPr>
        <p:spPr/>
        <p:txBody>
          <a:bodyPr/>
          <a:lstStyle/>
          <a:p>
            <a:fld id="{38DF26BB-6A75-410D-A6B0-8FD34915C10D}" type="datetime1">
              <a:rPr lang="ko-KR" altLang="en-US" smtClean="0"/>
              <a:t>2024-10-22</a:t>
            </a:fld>
            <a:endParaRPr lang="ko-KR" altLang="en-US"/>
          </a:p>
        </p:txBody>
      </p:sp>
      <p:sp>
        <p:nvSpPr>
          <p:cNvPr id="5" name="바닥글 개체 틀 4">
            <a:extLst>
              <a:ext uri="{FF2B5EF4-FFF2-40B4-BE49-F238E27FC236}">
                <a16:creationId xmlns:a16="http://schemas.microsoft.com/office/drawing/2014/main" id="{D855650C-CE10-43E1-AA00-22EE20BAA123}"/>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1FFE2F95-697E-490C-9C4D-A59E0F9150AB}"/>
              </a:ext>
            </a:extLst>
          </p:cNvPr>
          <p:cNvSpPr>
            <a:spLocks noGrp="1"/>
          </p:cNvSpPr>
          <p:nvPr>
            <p:ph type="sldNum" sz="quarter" idx="12"/>
          </p:nvPr>
        </p:nvSpPr>
        <p:spPr/>
        <p:txBody>
          <a:bodyPr/>
          <a:lstStyle/>
          <a:p>
            <a:fld id="{A439D109-9F59-4B0B-8E20-D6D3A384B1F1}" type="slidenum">
              <a:rPr lang="ko-KR" altLang="en-US" smtClean="0"/>
              <a:t>‹#›</a:t>
            </a:fld>
            <a:endParaRPr lang="ko-KR" altLang="en-US"/>
          </a:p>
        </p:txBody>
      </p:sp>
      <p:sp>
        <p:nvSpPr>
          <p:cNvPr id="7" name="직사각형 6">
            <a:extLst>
              <a:ext uri="{FF2B5EF4-FFF2-40B4-BE49-F238E27FC236}">
                <a16:creationId xmlns:a16="http://schemas.microsoft.com/office/drawing/2014/main" id="{C21879A5-E33B-484A-B193-FE66531AACAC}"/>
              </a:ext>
            </a:extLst>
          </p:cNvPr>
          <p:cNvSpPr/>
          <p:nvPr userDrawn="1"/>
        </p:nvSpPr>
        <p:spPr>
          <a:xfrm>
            <a:off x="838200" y="4413578"/>
            <a:ext cx="10509570" cy="85070"/>
          </a:xfrm>
          <a:prstGeom prst="rect">
            <a:avLst/>
          </a:prstGeom>
          <a:gradFill flip="none" rotWithShape="1">
            <a:gsLst>
              <a:gs pos="51000">
                <a:schemeClr val="bg2">
                  <a:lumMod val="50000"/>
                </a:schemeClr>
              </a:gs>
              <a:gs pos="0">
                <a:schemeClr val="bg2">
                  <a:lumMod val="5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9098640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917D261-400F-43CD-95C8-FE0DF8044AC1}"/>
              </a:ext>
            </a:extLst>
          </p:cNvPr>
          <p:cNvSpPr>
            <a:spLocks noGrp="1"/>
          </p:cNvSpPr>
          <p:nvPr>
            <p:ph type="title" hasCustomPrompt="1"/>
          </p:nvPr>
        </p:nvSpPr>
        <p:spPr/>
        <p:txBody>
          <a:bodyPr/>
          <a:lstStyle>
            <a:lvl1pPr>
              <a:defRPr/>
            </a:lvl1pPr>
          </a:lstStyle>
          <a:p>
            <a:r>
              <a:rPr lang="en-US" altLang="ko-KR"/>
              <a:t>Master Title</a:t>
            </a:r>
            <a:endParaRPr lang="ko-KR" altLang="en-US"/>
          </a:p>
        </p:txBody>
      </p:sp>
      <p:sp>
        <p:nvSpPr>
          <p:cNvPr id="3" name="내용 개체 틀 2">
            <a:extLst>
              <a:ext uri="{FF2B5EF4-FFF2-40B4-BE49-F238E27FC236}">
                <a16:creationId xmlns:a16="http://schemas.microsoft.com/office/drawing/2014/main" id="{A0346026-ED45-448B-8D67-475453B7B904}"/>
              </a:ext>
            </a:extLst>
          </p:cNvPr>
          <p:cNvSpPr>
            <a:spLocks noGrp="1"/>
          </p:cNvSpPr>
          <p:nvPr>
            <p:ph sz="half" idx="1" hasCustomPrompt="1"/>
          </p:nvPr>
        </p:nvSpPr>
        <p:spPr>
          <a:xfrm>
            <a:off x="838200" y="1649691"/>
            <a:ext cx="5104598" cy="4527272"/>
          </a:xfrm>
        </p:spPr>
        <p:txBody>
          <a:bodyPr/>
          <a:lstStyle>
            <a:lvl1pPr>
              <a:defRPr sz="2000"/>
            </a:lvl1pPr>
            <a:lvl2pPr>
              <a:defRPr sz="1800"/>
            </a:lvl2pPr>
            <a:lvl3pPr>
              <a:defRPr/>
            </a:lvl3pPr>
            <a:lvl4pPr>
              <a:defRPr/>
            </a:lvl4pPr>
            <a:lvl5pPr>
              <a:defRPr/>
            </a:lvl5pPr>
          </a:lstStyle>
          <a:p>
            <a:pPr lvl="0"/>
            <a:r>
              <a:rPr lang="en-US" altLang="ko-KR"/>
              <a:t>Master text</a:t>
            </a:r>
            <a:endParaRPr lang="ko-KR" altLang="en-US"/>
          </a:p>
          <a:p>
            <a:pPr lvl="1"/>
            <a:r>
              <a:rPr lang="en-US" altLang="ko-KR"/>
              <a:t>Second</a:t>
            </a:r>
            <a:endParaRPr lang="ko-KR" altLang="en-US"/>
          </a:p>
          <a:p>
            <a:pPr lvl="2"/>
            <a:r>
              <a:rPr lang="en-US" altLang="ko-KR"/>
              <a:t>Third</a:t>
            </a:r>
            <a:endParaRPr lang="ko-KR" altLang="en-US"/>
          </a:p>
          <a:p>
            <a:pPr lvl="3"/>
            <a:r>
              <a:rPr lang="en-US" altLang="ko-KR"/>
              <a:t>Fourth</a:t>
            </a:r>
            <a:endParaRPr lang="ko-KR" altLang="en-US"/>
          </a:p>
          <a:p>
            <a:pPr lvl="4"/>
            <a:r>
              <a:rPr lang="en-US" altLang="ko-KR"/>
              <a:t>Fifth</a:t>
            </a:r>
            <a:endParaRPr lang="ko-KR" altLang="en-US"/>
          </a:p>
        </p:txBody>
      </p:sp>
      <p:sp>
        <p:nvSpPr>
          <p:cNvPr id="4" name="내용 개체 틀 3">
            <a:extLst>
              <a:ext uri="{FF2B5EF4-FFF2-40B4-BE49-F238E27FC236}">
                <a16:creationId xmlns:a16="http://schemas.microsoft.com/office/drawing/2014/main" id="{AC86C6A5-08D8-440E-B258-B881C64EC21D}"/>
              </a:ext>
            </a:extLst>
          </p:cNvPr>
          <p:cNvSpPr>
            <a:spLocks noGrp="1"/>
          </p:cNvSpPr>
          <p:nvPr>
            <p:ph sz="half" idx="2" hasCustomPrompt="1"/>
          </p:nvPr>
        </p:nvSpPr>
        <p:spPr>
          <a:xfrm>
            <a:off x="6172200" y="1649691"/>
            <a:ext cx="5181600" cy="4527272"/>
          </a:xfrm>
        </p:spPr>
        <p:txBody>
          <a:bodyPr/>
          <a:lstStyle>
            <a:lvl1pPr>
              <a:defRPr sz="2000"/>
            </a:lvl1pPr>
            <a:lvl2pPr>
              <a:defRPr sz="1800"/>
            </a:lvl2pPr>
            <a:lvl3pPr>
              <a:defRPr/>
            </a:lvl3pPr>
            <a:lvl4pPr>
              <a:defRPr/>
            </a:lvl4pPr>
            <a:lvl5pPr>
              <a:defRPr/>
            </a:lvl5pPr>
          </a:lstStyle>
          <a:p>
            <a:pPr lvl="0"/>
            <a:r>
              <a:rPr lang="en-US" altLang="ko-KR"/>
              <a:t>Master text</a:t>
            </a:r>
            <a:endParaRPr lang="ko-KR" altLang="en-US"/>
          </a:p>
          <a:p>
            <a:pPr lvl="1"/>
            <a:r>
              <a:rPr lang="en-US" altLang="ko-KR"/>
              <a:t>Second</a:t>
            </a:r>
            <a:endParaRPr lang="ko-KR" altLang="en-US"/>
          </a:p>
          <a:p>
            <a:pPr lvl="2"/>
            <a:r>
              <a:rPr lang="en-US" altLang="ko-KR"/>
              <a:t>Third</a:t>
            </a:r>
            <a:endParaRPr lang="ko-KR" altLang="en-US"/>
          </a:p>
          <a:p>
            <a:pPr lvl="3"/>
            <a:r>
              <a:rPr lang="en-US" altLang="ko-KR"/>
              <a:t>Fourth</a:t>
            </a:r>
            <a:endParaRPr lang="ko-KR" altLang="en-US"/>
          </a:p>
          <a:p>
            <a:pPr lvl="4"/>
            <a:r>
              <a:rPr lang="en-US" altLang="ko-KR"/>
              <a:t>Fifth</a:t>
            </a:r>
            <a:endParaRPr lang="ko-KR" altLang="en-US"/>
          </a:p>
        </p:txBody>
      </p:sp>
      <p:sp>
        <p:nvSpPr>
          <p:cNvPr id="5" name="날짜 개체 틀 4">
            <a:extLst>
              <a:ext uri="{FF2B5EF4-FFF2-40B4-BE49-F238E27FC236}">
                <a16:creationId xmlns:a16="http://schemas.microsoft.com/office/drawing/2014/main" id="{D19FDB51-62F3-4D1B-B8F7-D40284A70A62}"/>
              </a:ext>
            </a:extLst>
          </p:cNvPr>
          <p:cNvSpPr>
            <a:spLocks noGrp="1"/>
          </p:cNvSpPr>
          <p:nvPr>
            <p:ph type="dt" sz="half" idx="10"/>
          </p:nvPr>
        </p:nvSpPr>
        <p:spPr/>
        <p:txBody>
          <a:bodyPr/>
          <a:lstStyle/>
          <a:p>
            <a:fld id="{4584CDF8-1723-475A-8393-34F016E9B184}" type="datetime1">
              <a:rPr lang="ko-KR" altLang="en-US" smtClean="0"/>
              <a:t>2024-10-22</a:t>
            </a:fld>
            <a:endParaRPr lang="ko-KR" altLang="en-US"/>
          </a:p>
        </p:txBody>
      </p:sp>
      <p:sp>
        <p:nvSpPr>
          <p:cNvPr id="6" name="바닥글 개체 틀 5">
            <a:extLst>
              <a:ext uri="{FF2B5EF4-FFF2-40B4-BE49-F238E27FC236}">
                <a16:creationId xmlns:a16="http://schemas.microsoft.com/office/drawing/2014/main" id="{08744B04-D686-4DE2-BDDC-A3B4F371D375}"/>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68FBE183-4474-4131-AEA4-9ADE4020A419}"/>
              </a:ext>
            </a:extLst>
          </p:cNvPr>
          <p:cNvSpPr>
            <a:spLocks noGrp="1"/>
          </p:cNvSpPr>
          <p:nvPr>
            <p:ph type="sldNum" sz="quarter" idx="12"/>
          </p:nvPr>
        </p:nvSpPr>
        <p:spPr/>
        <p:txBody>
          <a:bodyPr/>
          <a:lstStyle/>
          <a:p>
            <a:fld id="{A439D109-9F59-4B0B-8E20-D6D3A384B1F1}" type="slidenum">
              <a:rPr lang="ko-KR" altLang="en-US" smtClean="0"/>
              <a:t>‹#›</a:t>
            </a:fld>
            <a:endParaRPr lang="ko-KR" altLang="en-US"/>
          </a:p>
        </p:txBody>
      </p:sp>
      <p:sp>
        <p:nvSpPr>
          <p:cNvPr id="10" name="직사각형 9">
            <a:extLst>
              <a:ext uri="{FF2B5EF4-FFF2-40B4-BE49-F238E27FC236}">
                <a16:creationId xmlns:a16="http://schemas.microsoft.com/office/drawing/2014/main" id="{03208725-7285-4D04-9690-A0DD84547197}"/>
              </a:ext>
            </a:extLst>
          </p:cNvPr>
          <p:cNvSpPr/>
          <p:nvPr userDrawn="1"/>
        </p:nvSpPr>
        <p:spPr>
          <a:xfrm>
            <a:off x="838200" y="1517439"/>
            <a:ext cx="10509570" cy="85070"/>
          </a:xfrm>
          <a:prstGeom prst="rect">
            <a:avLst/>
          </a:prstGeom>
          <a:gradFill flip="none" rotWithShape="1">
            <a:gsLst>
              <a:gs pos="51000">
                <a:schemeClr val="bg2">
                  <a:lumMod val="50000"/>
                </a:schemeClr>
              </a:gs>
              <a:gs pos="0">
                <a:schemeClr val="bg2">
                  <a:lumMod val="5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472468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9EBF73A-35E0-4388-AE26-587E20896719}"/>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F59F70A1-A021-4782-95A0-99F4C32034B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4" name="내용 개체 틀 3">
            <a:extLst>
              <a:ext uri="{FF2B5EF4-FFF2-40B4-BE49-F238E27FC236}">
                <a16:creationId xmlns:a16="http://schemas.microsoft.com/office/drawing/2014/main" id="{C00FFB53-257A-4315-A28C-9FE12D4C994F}"/>
              </a:ext>
            </a:extLst>
          </p:cNvPr>
          <p:cNvSpPr>
            <a:spLocks noGrp="1"/>
          </p:cNvSpPr>
          <p:nvPr>
            <p:ph sz="half" idx="2"/>
          </p:nvPr>
        </p:nvSpPr>
        <p:spPr>
          <a:xfrm>
            <a:off x="839788" y="2505075"/>
            <a:ext cx="5157787" cy="368458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a:extLst>
              <a:ext uri="{FF2B5EF4-FFF2-40B4-BE49-F238E27FC236}">
                <a16:creationId xmlns:a16="http://schemas.microsoft.com/office/drawing/2014/main" id="{DFA17D5D-46C0-4878-B7E2-BD08FCD0758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6" name="내용 개체 틀 5">
            <a:extLst>
              <a:ext uri="{FF2B5EF4-FFF2-40B4-BE49-F238E27FC236}">
                <a16:creationId xmlns:a16="http://schemas.microsoft.com/office/drawing/2014/main" id="{50C2F3F9-8CCB-4F5B-85A6-D7470170DC36}"/>
              </a:ext>
            </a:extLst>
          </p:cNvPr>
          <p:cNvSpPr>
            <a:spLocks noGrp="1"/>
          </p:cNvSpPr>
          <p:nvPr>
            <p:ph sz="quarter" idx="4"/>
          </p:nvPr>
        </p:nvSpPr>
        <p:spPr>
          <a:xfrm>
            <a:off x="6172200" y="2505075"/>
            <a:ext cx="5183188" cy="368458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a:extLst>
              <a:ext uri="{FF2B5EF4-FFF2-40B4-BE49-F238E27FC236}">
                <a16:creationId xmlns:a16="http://schemas.microsoft.com/office/drawing/2014/main" id="{3047C80F-A4FC-4C78-89AB-B072C5C0E992}"/>
              </a:ext>
            </a:extLst>
          </p:cNvPr>
          <p:cNvSpPr>
            <a:spLocks noGrp="1"/>
          </p:cNvSpPr>
          <p:nvPr>
            <p:ph type="dt" sz="half" idx="10"/>
          </p:nvPr>
        </p:nvSpPr>
        <p:spPr/>
        <p:txBody>
          <a:bodyPr/>
          <a:lstStyle/>
          <a:p>
            <a:fld id="{FB8CCD4A-1F8C-4D3E-BDD6-84C4090AF0D6}" type="datetime1">
              <a:rPr lang="ko-KR" altLang="en-US" smtClean="0"/>
              <a:t>2024-10-22</a:t>
            </a:fld>
            <a:endParaRPr lang="ko-KR" altLang="en-US"/>
          </a:p>
        </p:txBody>
      </p:sp>
      <p:sp>
        <p:nvSpPr>
          <p:cNvPr id="8" name="바닥글 개체 틀 7">
            <a:extLst>
              <a:ext uri="{FF2B5EF4-FFF2-40B4-BE49-F238E27FC236}">
                <a16:creationId xmlns:a16="http://schemas.microsoft.com/office/drawing/2014/main" id="{EAD4C5CE-D7DE-4C43-8F9E-7EA5847ED472}"/>
              </a:ext>
            </a:extLst>
          </p:cNvPr>
          <p:cNvSpPr>
            <a:spLocks noGrp="1"/>
          </p:cNvSpPr>
          <p:nvPr>
            <p:ph type="ftr" sz="quarter" idx="11"/>
          </p:nvPr>
        </p:nvSpPr>
        <p:spPr/>
        <p:txBody>
          <a:bodyPr/>
          <a:lstStyle/>
          <a:p>
            <a:endParaRPr lang="ko-KR" altLang="en-US"/>
          </a:p>
        </p:txBody>
      </p:sp>
      <p:sp>
        <p:nvSpPr>
          <p:cNvPr id="9" name="슬라이드 번호 개체 틀 8">
            <a:extLst>
              <a:ext uri="{FF2B5EF4-FFF2-40B4-BE49-F238E27FC236}">
                <a16:creationId xmlns:a16="http://schemas.microsoft.com/office/drawing/2014/main" id="{D81C2CFA-CB2F-4476-8491-FBDAB29C3983}"/>
              </a:ext>
            </a:extLst>
          </p:cNvPr>
          <p:cNvSpPr>
            <a:spLocks noGrp="1"/>
          </p:cNvSpPr>
          <p:nvPr>
            <p:ph type="sldNum" sz="quarter" idx="12"/>
          </p:nvPr>
        </p:nvSpPr>
        <p:spPr/>
        <p:txBody>
          <a:bodyPr/>
          <a:lstStyle/>
          <a:p>
            <a:fld id="{A439D109-9F59-4B0B-8E20-D6D3A384B1F1}" type="slidenum">
              <a:rPr lang="ko-KR" altLang="en-US" smtClean="0"/>
              <a:t>‹#›</a:t>
            </a:fld>
            <a:endParaRPr lang="ko-KR" altLang="en-US"/>
          </a:p>
        </p:txBody>
      </p:sp>
    </p:spTree>
    <p:extLst>
      <p:ext uri="{BB962C8B-B14F-4D97-AF65-F5344CB8AC3E}">
        <p14:creationId xmlns:p14="http://schemas.microsoft.com/office/powerpoint/2010/main" val="4631631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F1B9CC5-A2AF-47C1-8376-B695DF82071E}"/>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E5A6AA3E-6C10-4BA8-AF8D-ECF436F9CC56}"/>
              </a:ext>
            </a:extLst>
          </p:cNvPr>
          <p:cNvSpPr>
            <a:spLocks noGrp="1"/>
          </p:cNvSpPr>
          <p:nvPr>
            <p:ph type="dt" sz="half" idx="10"/>
          </p:nvPr>
        </p:nvSpPr>
        <p:spPr/>
        <p:txBody>
          <a:bodyPr/>
          <a:lstStyle/>
          <a:p>
            <a:fld id="{CE073545-46C1-49FB-A041-5415163523D0}" type="datetime1">
              <a:rPr lang="ko-KR" altLang="en-US" smtClean="0"/>
              <a:t>2024-10-22</a:t>
            </a:fld>
            <a:endParaRPr lang="ko-KR" altLang="en-US"/>
          </a:p>
        </p:txBody>
      </p:sp>
      <p:sp>
        <p:nvSpPr>
          <p:cNvPr id="4" name="바닥글 개체 틀 3">
            <a:extLst>
              <a:ext uri="{FF2B5EF4-FFF2-40B4-BE49-F238E27FC236}">
                <a16:creationId xmlns:a16="http://schemas.microsoft.com/office/drawing/2014/main" id="{E0DE3192-439D-4BEF-8848-4DF7C36D165D}"/>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B305EAAA-CE1A-4578-A8FD-BDB3D530C733}"/>
              </a:ext>
            </a:extLst>
          </p:cNvPr>
          <p:cNvSpPr>
            <a:spLocks noGrp="1"/>
          </p:cNvSpPr>
          <p:nvPr>
            <p:ph type="sldNum" sz="quarter" idx="12"/>
          </p:nvPr>
        </p:nvSpPr>
        <p:spPr/>
        <p:txBody>
          <a:bodyPr/>
          <a:lstStyle/>
          <a:p>
            <a:fld id="{A439D109-9F59-4B0B-8E20-D6D3A384B1F1}" type="slidenum">
              <a:rPr lang="ko-KR" altLang="en-US" smtClean="0"/>
              <a:t>‹#›</a:t>
            </a:fld>
            <a:endParaRPr lang="ko-KR" altLang="en-US"/>
          </a:p>
        </p:txBody>
      </p:sp>
      <p:sp>
        <p:nvSpPr>
          <p:cNvPr id="6" name="직사각형 5">
            <a:extLst>
              <a:ext uri="{FF2B5EF4-FFF2-40B4-BE49-F238E27FC236}">
                <a16:creationId xmlns:a16="http://schemas.microsoft.com/office/drawing/2014/main" id="{89670823-6C59-4996-843F-A4B8E1292D69}"/>
              </a:ext>
            </a:extLst>
          </p:cNvPr>
          <p:cNvSpPr/>
          <p:nvPr userDrawn="1"/>
        </p:nvSpPr>
        <p:spPr>
          <a:xfrm>
            <a:off x="838200" y="1517439"/>
            <a:ext cx="10509570" cy="85070"/>
          </a:xfrm>
          <a:prstGeom prst="rect">
            <a:avLst/>
          </a:prstGeom>
          <a:gradFill flip="none" rotWithShape="1">
            <a:gsLst>
              <a:gs pos="51000">
                <a:schemeClr val="bg2">
                  <a:lumMod val="50000"/>
                </a:schemeClr>
              </a:gs>
              <a:gs pos="0">
                <a:schemeClr val="bg2">
                  <a:lumMod val="5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1323513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F4FA01BA-2C19-4BC8-9D08-60CC0DEE37F9}"/>
              </a:ext>
            </a:extLst>
          </p:cNvPr>
          <p:cNvSpPr>
            <a:spLocks noGrp="1"/>
          </p:cNvSpPr>
          <p:nvPr>
            <p:ph type="dt" sz="half" idx="10"/>
          </p:nvPr>
        </p:nvSpPr>
        <p:spPr/>
        <p:txBody>
          <a:bodyPr/>
          <a:lstStyle/>
          <a:p>
            <a:fld id="{7EDBC6A4-6274-4803-89FF-1DA18D4FE7AA}" type="datetime1">
              <a:rPr lang="ko-KR" altLang="en-US" smtClean="0"/>
              <a:t>2024-10-22</a:t>
            </a:fld>
            <a:endParaRPr lang="ko-KR" altLang="en-US"/>
          </a:p>
        </p:txBody>
      </p:sp>
      <p:sp>
        <p:nvSpPr>
          <p:cNvPr id="3" name="바닥글 개체 틀 2">
            <a:extLst>
              <a:ext uri="{FF2B5EF4-FFF2-40B4-BE49-F238E27FC236}">
                <a16:creationId xmlns:a16="http://schemas.microsoft.com/office/drawing/2014/main" id="{BC921DE2-A0F7-482E-898F-C86B8C830D9C}"/>
              </a:ext>
            </a:extLst>
          </p:cNvPr>
          <p:cNvSpPr>
            <a:spLocks noGrp="1"/>
          </p:cNvSpPr>
          <p:nvPr>
            <p:ph type="ftr" sz="quarter" idx="11"/>
          </p:nvPr>
        </p:nvSpPr>
        <p:spPr/>
        <p:txBody>
          <a:bodyPr/>
          <a:lstStyle/>
          <a:p>
            <a:endParaRPr lang="ko-KR" altLang="en-US"/>
          </a:p>
        </p:txBody>
      </p:sp>
      <p:sp>
        <p:nvSpPr>
          <p:cNvPr id="4" name="슬라이드 번호 개체 틀 3">
            <a:extLst>
              <a:ext uri="{FF2B5EF4-FFF2-40B4-BE49-F238E27FC236}">
                <a16:creationId xmlns:a16="http://schemas.microsoft.com/office/drawing/2014/main" id="{F796F57A-5DCA-4541-B19A-1752D1A3E825}"/>
              </a:ext>
            </a:extLst>
          </p:cNvPr>
          <p:cNvSpPr>
            <a:spLocks noGrp="1"/>
          </p:cNvSpPr>
          <p:nvPr>
            <p:ph type="sldNum" sz="quarter" idx="12"/>
          </p:nvPr>
        </p:nvSpPr>
        <p:spPr/>
        <p:txBody>
          <a:bodyPr/>
          <a:lstStyle/>
          <a:p>
            <a:fld id="{A439D109-9F59-4B0B-8E20-D6D3A384B1F1}" type="slidenum">
              <a:rPr lang="ko-KR" altLang="en-US" smtClean="0"/>
              <a:t>‹#›</a:t>
            </a:fld>
            <a:endParaRPr lang="ko-KR" altLang="en-US"/>
          </a:p>
        </p:txBody>
      </p:sp>
    </p:spTree>
    <p:extLst>
      <p:ext uri="{BB962C8B-B14F-4D97-AF65-F5344CB8AC3E}">
        <p14:creationId xmlns:p14="http://schemas.microsoft.com/office/powerpoint/2010/main" val="8451199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9304372-0C6C-4F44-86AB-8DDAF142F72F}"/>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4FE88709-254A-4ED6-9188-74666615F11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a:extLst>
              <a:ext uri="{FF2B5EF4-FFF2-40B4-BE49-F238E27FC236}">
                <a16:creationId xmlns:a16="http://schemas.microsoft.com/office/drawing/2014/main" id="{065872FF-AC9A-49BF-AC6E-F9EA1A4066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 편집</a:t>
            </a:r>
          </a:p>
        </p:txBody>
      </p:sp>
      <p:sp>
        <p:nvSpPr>
          <p:cNvPr id="5" name="날짜 개체 틀 4">
            <a:extLst>
              <a:ext uri="{FF2B5EF4-FFF2-40B4-BE49-F238E27FC236}">
                <a16:creationId xmlns:a16="http://schemas.microsoft.com/office/drawing/2014/main" id="{617015C5-8E89-4986-AA3C-42A3F8FB6069}"/>
              </a:ext>
            </a:extLst>
          </p:cNvPr>
          <p:cNvSpPr>
            <a:spLocks noGrp="1"/>
          </p:cNvSpPr>
          <p:nvPr>
            <p:ph type="dt" sz="half" idx="10"/>
          </p:nvPr>
        </p:nvSpPr>
        <p:spPr/>
        <p:txBody>
          <a:bodyPr/>
          <a:lstStyle/>
          <a:p>
            <a:fld id="{B84A353D-6971-4305-AB04-6AEE4DD0E048}" type="datetime1">
              <a:rPr lang="ko-KR" altLang="en-US" smtClean="0"/>
              <a:t>2024-10-22</a:t>
            </a:fld>
            <a:endParaRPr lang="ko-KR" altLang="en-US"/>
          </a:p>
        </p:txBody>
      </p:sp>
      <p:sp>
        <p:nvSpPr>
          <p:cNvPr id="6" name="바닥글 개체 틀 5">
            <a:extLst>
              <a:ext uri="{FF2B5EF4-FFF2-40B4-BE49-F238E27FC236}">
                <a16:creationId xmlns:a16="http://schemas.microsoft.com/office/drawing/2014/main" id="{D982C019-EAA8-4CD6-BD5A-68BA9842173D}"/>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AC776716-556D-4628-94B1-7BC9A34546BC}"/>
              </a:ext>
            </a:extLst>
          </p:cNvPr>
          <p:cNvSpPr>
            <a:spLocks noGrp="1"/>
          </p:cNvSpPr>
          <p:nvPr>
            <p:ph type="sldNum" sz="quarter" idx="12"/>
          </p:nvPr>
        </p:nvSpPr>
        <p:spPr/>
        <p:txBody>
          <a:bodyPr/>
          <a:lstStyle/>
          <a:p>
            <a:fld id="{A439D109-9F59-4B0B-8E20-D6D3A384B1F1}" type="slidenum">
              <a:rPr lang="ko-KR" altLang="en-US" smtClean="0"/>
              <a:t>‹#›</a:t>
            </a:fld>
            <a:endParaRPr lang="ko-KR" altLang="en-US"/>
          </a:p>
        </p:txBody>
      </p:sp>
    </p:spTree>
    <p:extLst>
      <p:ext uri="{BB962C8B-B14F-4D97-AF65-F5344CB8AC3E}">
        <p14:creationId xmlns:p14="http://schemas.microsoft.com/office/powerpoint/2010/main" val="21051529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A0E144E-AA68-4DFD-9736-416AF8EEEDC7}"/>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13C731A3-5F0D-4649-AF33-2F2F12D18B1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060070ED-93CE-4C5B-9A13-47766D18CF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 편집</a:t>
            </a:r>
          </a:p>
        </p:txBody>
      </p:sp>
      <p:sp>
        <p:nvSpPr>
          <p:cNvPr id="5" name="날짜 개체 틀 4">
            <a:extLst>
              <a:ext uri="{FF2B5EF4-FFF2-40B4-BE49-F238E27FC236}">
                <a16:creationId xmlns:a16="http://schemas.microsoft.com/office/drawing/2014/main" id="{43C3E617-2B4B-4C49-B34C-F13496F5B226}"/>
              </a:ext>
            </a:extLst>
          </p:cNvPr>
          <p:cNvSpPr>
            <a:spLocks noGrp="1"/>
          </p:cNvSpPr>
          <p:nvPr>
            <p:ph type="dt" sz="half" idx="10"/>
          </p:nvPr>
        </p:nvSpPr>
        <p:spPr/>
        <p:txBody>
          <a:bodyPr/>
          <a:lstStyle/>
          <a:p>
            <a:fld id="{4AC75523-461B-44DB-AD97-7C06B206BE7B}" type="datetime1">
              <a:rPr lang="ko-KR" altLang="en-US" smtClean="0"/>
              <a:t>2024-10-22</a:t>
            </a:fld>
            <a:endParaRPr lang="ko-KR" altLang="en-US"/>
          </a:p>
        </p:txBody>
      </p:sp>
      <p:sp>
        <p:nvSpPr>
          <p:cNvPr id="6" name="바닥글 개체 틀 5">
            <a:extLst>
              <a:ext uri="{FF2B5EF4-FFF2-40B4-BE49-F238E27FC236}">
                <a16:creationId xmlns:a16="http://schemas.microsoft.com/office/drawing/2014/main" id="{2888F62D-BB02-4585-B0DB-6C572478F337}"/>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BBDA3767-C6FA-46EE-B82E-E441B33606D2}"/>
              </a:ext>
            </a:extLst>
          </p:cNvPr>
          <p:cNvSpPr>
            <a:spLocks noGrp="1"/>
          </p:cNvSpPr>
          <p:nvPr>
            <p:ph type="sldNum" sz="quarter" idx="12"/>
          </p:nvPr>
        </p:nvSpPr>
        <p:spPr/>
        <p:txBody>
          <a:bodyPr/>
          <a:lstStyle/>
          <a:p>
            <a:fld id="{A439D109-9F59-4B0B-8E20-D6D3A384B1F1}" type="slidenum">
              <a:rPr lang="ko-KR" altLang="en-US" smtClean="0"/>
              <a:t>‹#›</a:t>
            </a:fld>
            <a:endParaRPr lang="ko-KR" altLang="en-US"/>
          </a:p>
        </p:txBody>
      </p:sp>
    </p:spTree>
    <p:extLst>
      <p:ext uri="{BB962C8B-B14F-4D97-AF65-F5344CB8AC3E}">
        <p14:creationId xmlns:p14="http://schemas.microsoft.com/office/powerpoint/2010/main" val="13489942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E30155A6-5E23-4681-A0F6-D6378107C683}"/>
              </a:ext>
            </a:extLst>
          </p:cNvPr>
          <p:cNvSpPr>
            <a:spLocks noGrp="1"/>
          </p:cNvSpPr>
          <p:nvPr>
            <p:ph type="title"/>
          </p:nvPr>
        </p:nvSpPr>
        <p:spPr>
          <a:xfrm>
            <a:off x="838200" y="789054"/>
            <a:ext cx="10515600" cy="681250"/>
          </a:xfrm>
          <a:prstGeom prst="rect">
            <a:avLst/>
          </a:prstGeom>
        </p:spPr>
        <p:txBody>
          <a:bodyPr vert="horz" lIns="91440" tIns="45720" rIns="91440" bIns="45720" rtlCol="0" anchor="ctr">
            <a:noAutofit/>
          </a:bodyPr>
          <a:lstStyle/>
          <a:p>
            <a:r>
              <a:rPr lang="en-US" altLang="ko-KR"/>
              <a:t>Master Title</a:t>
            </a:r>
            <a:endParaRPr lang="ko-KR" altLang="en-US"/>
          </a:p>
        </p:txBody>
      </p:sp>
      <p:sp>
        <p:nvSpPr>
          <p:cNvPr id="3" name="텍스트 개체 틀 2">
            <a:extLst>
              <a:ext uri="{FF2B5EF4-FFF2-40B4-BE49-F238E27FC236}">
                <a16:creationId xmlns:a16="http://schemas.microsoft.com/office/drawing/2014/main" id="{293357F3-390C-49AE-BB15-6F8F57DC07EF}"/>
              </a:ext>
            </a:extLst>
          </p:cNvPr>
          <p:cNvSpPr>
            <a:spLocks noGrp="1"/>
          </p:cNvSpPr>
          <p:nvPr>
            <p:ph type="body" idx="1"/>
          </p:nvPr>
        </p:nvSpPr>
        <p:spPr>
          <a:xfrm>
            <a:off x="838200" y="1649691"/>
            <a:ext cx="10515600" cy="4527272"/>
          </a:xfrm>
          <a:prstGeom prst="rect">
            <a:avLst/>
          </a:prstGeom>
        </p:spPr>
        <p:txBody>
          <a:bodyPr vert="horz" lIns="91440" tIns="45720" rIns="91440" bIns="45720" rtlCol="0">
            <a:noAutofit/>
          </a:bodyPr>
          <a:lstStyle/>
          <a:p>
            <a:pPr lvl="0"/>
            <a:r>
              <a:rPr lang="en-US" altLang="ko-KR"/>
              <a:t>Master text</a:t>
            </a:r>
            <a:endParaRPr lang="ko-KR" altLang="en-US"/>
          </a:p>
          <a:p>
            <a:pPr lvl="1"/>
            <a:r>
              <a:rPr lang="en-US" altLang="ko-KR"/>
              <a:t>Second</a:t>
            </a:r>
            <a:endParaRPr lang="ko-KR" altLang="en-US"/>
          </a:p>
          <a:p>
            <a:pPr lvl="2"/>
            <a:r>
              <a:rPr lang="en-US" altLang="ko-KR"/>
              <a:t>Third</a:t>
            </a:r>
            <a:endParaRPr lang="ko-KR" altLang="en-US"/>
          </a:p>
          <a:p>
            <a:pPr lvl="3"/>
            <a:r>
              <a:rPr lang="en-US" altLang="ko-KR"/>
              <a:t>Fourth</a:t>
            </a:r>
            <a:endParaRPr lang="ko-KR" altLang="en-US"/>
          </a:p>
          <a:p>
            <a:pPr lvl="4"/>
            <a:r>
              <a:rPr lang="en-US" altLang="ko-KR"/>
              <a:t>Fifth</a:t>
            </a:r>
            <a:endParaRPr lang="ko-KR" altLang="en-US"/>
          </a:p>
        </p:txBody>
      </p:sp>
      <p:sp>
        <p:nvSpPr>
          <p:cNvPr id="4" name="날짜 개체 틀 3">
            <a:extLst>
              <a:ext uri="{FF2B5EF4-FFF2-40B4-BE49-F238E27FC236}">
                <a16:creationId xmlns:a16="http://schemas.microsoft.com/office/drawing/2014/main" id="{D3D9027F-305A-4270-8200-1B8B6B4B7617}"/>
              </a:ext>
            </a:extLst>
          </p:cNvPr>
          <p:cNvSpPr>
            <a:spLocks noGrp="1"/>
          </p:cNvSpPr>
          <p:nvPr>
            <p:ph type="dt" sz="half" idx="2"/>
          </p:nvPr>
        </p:nvSpPr>
        <p:spPr>
          <a:xfrm>
            <a:off x="2438399" y="6356350"/>
            <a:ext cx="1333108" cy="365125"/>
          </a:xfrm>
          <a:prstGeom prst="rect">
            <a:avLst/>
          </a:prstGeom>
        </p:spPr>
        <p:txBody>
          <a:bodyPr vert="horz" lIns="91440" tIns="45720" rIns="91440" bIns="45720" rtlCol="0" anchor="ctr"/>
          <a:lstStyle>
            <a:lvl1pPr algn="l">
              <a:defRPr sz="1400">
                <a:solidFill>
                  <a:schemeClr val="tx1"/>
                </a:solidFill>
              </a:defRPr>
            </a:lvl1pPr>
          </a:lstStyle>
          <a:p>
            <a:fld id="{9D1D2423-15C0-4D7C-B759-40ACCC100800}" type="datetime1">
              <a:rPr lang="ko-KR" altLang="en-US" smtClean="0"/>
              <a:t>2024-10-22</a:t>
            </a:fld>
            <a:endParaRPr lang="ko-KR" altLang="en-US"/>
          </a:p>
        </p:txBody>
      </p:sp>
      <p:sp>
        <p:nvSpPr>
          <p:cNvPr id="5" name="바닥글 개체 틀 4">
            <a:extLst>
              <a:ext uri="{FF2B5EF4-FFF2-40B4-BE49-F238E27FC236}">
                <a16:creationId xmlns:a16="http://schemas.microsoft.com/office/drawing/2014/main" id="{6F1B4A95-7775-4330-B809-DA1B22478E8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400">
                <a:solidFill>
                  <a:schemeClr val="tx1"/>
                </a:solidFill>
              </a:defRPr>
            </a:lvl1pPr>
          </a:lstStyle>
          <a:p>
            <a:endParaRPr lang="ko-KR" altLang="en-US"/>
          </a:p>
        </p:txBody>
      </p:sp>
      <p:sp>
        <p:nvSpPr>
          <p:cNvPr id="6" name="슬라이드 번호 개체 틀 5">
            <a:extLst>
              <a:ext uri="{FF2B5EF4-FFF2-40B4-BE49-F238E27FC236}">
                <a16:creationId xmlns:a16="http://schemas.microsoft.com/office/drawing/2014/main" id="{3FF4CA50-4832-40EE-82BE-A431AAD8066E}"/>
              </a:ext>
            </a:extLst>
          </p:cNvPr>
          <p:cNvSpPr>
            <a:spLocks noGrp="1"/>
          </p:cNvSpPr>
          <p:nvPr>
            <p:ph type="sldNum" sz="quarter" idx="4"/>
          </p:nvPr>
        </p:nvSpPr>
        <p:spPr>
          <a:xfrm>
            <a:off x="838200" y="6356350"/>
            <a:ext cx="1333107" cy="365125"/>
          </a:xfrm>
          <a:prstGeom prst="rect">
            <a:avLst/>
          </a:prstGeom>
        </p:spPr>
        <p:txBody>
          <a:bodyPr vert="horz" lIns="91440" tIns="45720" rIns="91440" bIns="45720" rtlCol="0" anchor="ctr"/>
          <a:lstStyle>
            <a:lvl1pPr algn="l">
              <a:defRPr sz="1400">
                <a:solidFill>
                  <a:schemeClr val="tx1"/>
                </a:solidFill>
              </a:defRPr>
            </a:lvl1pPr>
          </a:lstStyle>
          <a:p>
            <a:fld id="{A439D109-9F59-4B0B-8E20-D6D3A384B1F1}" type="slidenum">
              <a:rPr lang="ko-KR" altLang="en-US" smtClean="0"/>
              <a:pPr/>
              <a:t>‹#›</a:t>
            </a:fld>
            <a:endParaRPr lang="ko-KR" altLang="en-US"/>
          </a:p>
        </p:txBody>
      </p:sp>
      <p:sp>
        <p:nvSpPr>
          <p:cNvPr id="14" name="직사각형 13">
            <a:extLst>
              <a:ext uri="{FF2B5EF4-FFF2-40B4-BE49-F238E27FC236}">
                <a16:creationId xmlns:a16="http://schemas.microsoft.com/office/drawing/2014/main" id="{DFEB3B3E-F3B6-4A77-8CE1-CA270A7A296F}"/>
              </a:ext>
            </a:extLst>
          </p:cNvPr>
          <p:cNvSpPr/>
          <p:nvPr userDrawn="1"/>
        </p:nvSpPr>
        <p:spPr>
          <a:xfrm>
            <a:off x="0" y="0"/>
            <a:ext cx="12192000" cy="235670"/>
          </a:xfrm>
          <a:prstGeom prst="rect">
            <a:avLst/>
          </a:prstGeom>
          <a:gradFill>
            <a:gsLst>
              <a:gs pos="63000">
                <a:schemeClr val="tx1"/>
              </a:gs>
              <a:gs pos="0">
                <a:schemeClr val="tx1"/>
              </a:gs>
              <a:gs pos="8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TextBox 8">
            <a:extLst>
              <a:ext uri="{FF2B5EF4-FFF2-40B4-BE49-F238E27FC236}">
                <a16:creationId xmlns:a16="http://schemas.microsoft.com/office/drawing/2014/main" id="{BD64D56D-F798-41D4-B204-99B8E8DEAB5A}"/>
              </a:ext>
            </a:extLst>
          </p:cNvPr>
          <p:cNvSpPr txBox="1"/>
          <p:nvPr userDrawn="1"/>
        </p:nvSpPr>
        <p:spPr>
          <a:xfrm>
            <a:off x="8501826" y="6550223"/>
            <a:ext cx="3690174" cy="307777"/>
          </a:xfrm>
          <a:prstGeom prst="rect">
            <a:avLst/>
          </a:prstGeom>
          <a:solidFill>
            <a:schemeClr val="bg1"/>
          </a:solidFill>
          <a:effectLst/>
        </p:spPr>
        <p:txBody>
          <a:bodyPr wrap="square" rtlCol="0">
            <a:spAutoFit/>
          </a:bodyPr>
          <a:lstStyle/>
          <a:p>
            <a:pPr algn="r"/>
            <a:r>
              <a:rPr lang="en-US" altLang="ko-KR" sz="1400" b="1" dirty="0">
                <a:solidFill>
                  <a:srgbClr val="006666"/>
                </a:solidFill>
                <a:latin typeface="Tahoma" panose="020B0604030504040204" pitchFamily="34" charset="0"/>
                <a:ea typeface="Tahoma" panose="020B0604030504040204" pitchFamily="34" charset="0"/>
                <a:cs typeface="Tahoma" panose="020B0604030504040204" pitchFamily="34" charset="0"/>
              </a:rPr>
              <a:t>C</a:t>
            </a:r>
            <a:r>
              <a:rPr lang="en-US" altLang="ko-KR" sz="1050" b="1" dirty="0">
                <a:latin typeface="Tahoma" panose="020B0604030504040204" pitchFamily="34" charset="0"/>
                <a:ea typeface="Tahoma" panose="020B0604030504040204" pitchFamily="34" charset="0"/>
                <a:cs typeface="Tahoma" panose="020B0604030504040204" pitchFamily="34" charset="0"/>
              </a:rPr>
              <a:t>ognitive</a:t>
            </a:r>
            <a:r>
              <a:rPr lang="en-US" altLang="ko-KR" sz="1400" b="1" dirty="0">
                <a:latin typeface="Tahoma" panose="020B0604030504040204" pitchFamily="34" charset="0"/>
                <a:ea typeface="Tahoma" panose="020B0604030504040204" pitchFamily="34" charset="0"/>
                <a:cs typeface="Tahoma" panose="020B0604030504040204" pitchFamily="34" charset="0"/>
              </a:rPr>
              <a:t> </a:t>
            </a:r>
            <a:r>
              <a:rPr lang="en-US" altLang="ko-KR" sz="1400" b="1" dirty="0">
                <a:solidFill>
                  <a:srgbClr val="006666"/>
                </a:solidFill>
                <a:latin typeface="Tahoma" panose="020B0604030504040204" pitchFamily="34" charset="0"/>
                <a:ea typeface="Tahoma" panose="020B0604030504040204" pitchFamily="34" charset="0"/>
                <a:cs typeface="Tahoma" panose="020B0604030504040204" pitchFamily="34" charset="0"/>
              </a:rPr>
              <a:t>C</a:t>
            </a:r>
            <a:r>
              <a:rPr lang="en-US" altLang="ko-KR" sz="1050" b="1" dirty="0">
                <a:latin typeface="Tahoma" panose="020B0604030504040204" pitchFamily="34" charset="0"/>
                <a:ea typeface="Tahoma" panose="020B0604030504040204" pitchFamily="34" charset="0"/>
                <a:cs typeface="Tahoma" panose="020B0604030504040204" pitchFamily="34" charset="0"/>
              </a:rPr>
              <a:t>ommunications</a:t>
            </a:r>
            <a:r>
              <a:rPr lang="en-US" altLang="ko-KR" sz="1400" b="1" dirty="0">
                <a:latin typeface="Tahoma" panose="020B0604030504040204" pitchFamily="34" charset="0"/>
                <a:ea typeface="Tahoma" panose="020B0604030504040204" pitchFamily="34" charset="0"/>
                <a:cs typeface="Tahoma" panose="020B0604030504040204" pitchFamily="34" charset="0"/>
              </a:rPr>
              <a:t> </a:t>
            </a:r>
            <a:r>
              <a:rPr lang="en-US" altLang="ko-KR" sz="1400" b="1" dirty="0">
                <a:solidFill>
                  <a:srgbClr val="006666"/>
                </a:solidFill>
                <a:latin typeface="Tahoma" panose="020B0604030504040204" pitchFamily="34" charset="0"/>
                <a:ea typeface="Tahoma" panose="020B0604030504040204" pitchFamily="34" charset="0"/>
                <a:cs typeface="Tahoma" panose="020B0604030504040204" pitchFamily="34" charset="0"/>
              </a:rPr>
              <a:t>S</a:t>
            </a:r>
            <a:r>
              <a:rPr lang="en-US" altLang="ko-KR" sz="1050" b="1" dirty="0">
                <a:latin typeface="Tahoma" panose="020B0604030504040204" pitchFamily="34" charset="0"/>
                <a:ea typeface="Tahoma" panose="020B0604030504040204" pitchFamily="34" charset="0"/>
                <a:cs typeface="Tahoma" panose="020B0604030504040204" pitchFamily="34" charset="0"/>
              </a:rPr>
              <a:t>ystems</a:t>
            </a:r>
            <a:r>
              <a:rPr lang="en-US" altLang="ko-KR" sz="1400" b="1" dirty="0">
                <a:latin typeface="Tahoma" panose="020B0604030504040204" pitchFamily="34" charset="0"/>
                <a:ea typeface="Tahoma" panose="020B0604030504040204" pitchFamily="34" charset="0"/>
                <a:cs typeface="Tahoma" panose="020B0604030504040204" pitchFamily="34" charset="0"/>
              </a:rPr>
              <a:t> </a:t>
            </a:r>
            <a:r>
              <a:rPr lang="en-US" altLang="ko-KR" sz="1400" b="1" dirty="0">
                <a:solidFill>
                  <a:srgbClr val="006666"/>
                </a:solidFill>
                <a:latin typeface="Tahoma" panose="020B0604030504040204" pitchFamily="34" charset="0"/>
                <a:ea typeface="Tahoma" panose="020B0604030504040204" pitchFamily="34" charset="0"/>
                <a:cs typeface="Tahoma" panose="020B0604030504040204" pitchFamily="34" charset="0"/>
              </a:rPr>
              <a:t>L</a:t>
            </a:r>
            <a:r>
              <a:rPr lang="en-US" altLang="ko-KR" sz="1050" b="1" dirty="0">
                <a:latin typeface="Tahoma" panose="020B0604030504040204" pitchFamily="34" charset="0"/>
                <a:ea typeface="Tahoma" panose="020B0604030504040204" pitchFamily="34" charset="0"/>
                <a:cs typeface="Tahoma" panose="020B0604030504040204" pitchFamily="34" charset="0"/>
              </a:rPr>
              <a:t>aboratory</a:t>
            </a:r>
            <a:endParaRPr lang="en-US" altLang="ko-KR" sz="1400" b="1" dirty="0">
              <a:latin typeface="Tahoma" panose="020B0604030504040204" pitchFamily="34" charset="0"/>
              <a:ea typeface="Tahoma" panose="020B0604030504040204" pitchFamily="34" charset="0"/>
              <a:cs typeface="Tahoma" panose="020B0604030504040204" pitchFamily="34" charset="0"/>
            </a:endParaRPr>
          </a:p>
        </p:txBody>
      </p:sp>
      <p:pic>
        <p:nvPicPr>
          <p:cNvPr id="10" name="그림 9">
            <a:extLst>
              <a:ext uri="{FF2B5EF4-FFF2-40B4-BE49-F238E27FC236}">
                <a16:creationId xmlns:a16="http://schemas.microsoft.com/office/drawing/2014/main" id="{B501637D-BAF8-43B2-A298-C5B3DAB2231D}"/>
              </a:ext>
            </a:extLst>
          </p:cNvPr>
          <p:cNvPicPr>
            <a:picLocks noChangeAspect="1"/>
          </p:cNvPicPr>
          <p:nvPr userDrawn="1"/>
        </p:nvPicPr>
        <p:blipFill rotWithShape="1">
          <a:blip r:embed="rId13" cstate="print">
            <a:extLst>
              <a:ext uri="{28A0092B-C50C-407E-A947-70E740481C1C}">
                <a14:useLocalDpi xmlns:a14="http://schemas.microsoft.com/office/drawing/2010/main" val="0"/>
              </a:ext>
            </a:extLst>
          </a:blip>
          <a:srcRect r="30077" b="34980"/>
          <a:stretch/>
        </p:blipFill>
        <p:spPr>
          <a:xfrm>
            <a:off x="9886511" y="17253"/>
            <a:ext cx="527404" cy="526275"/>
          </a:xfrm>
          <a:prstGeom prst="rect">
            <a:avLst/>
          </a:prstGeom>
        </p:spPr>
      </p:pic>
      <p:pic>
        <p:nvPicPr>
          <p:cNvPr id="11" name="그림 10">
            <a:extLst>
              <a:ext uri="{FF2B5EF4-FFF2-40B4-BE49-F238E27FC236}">
                <a16:creationId xmlns:a16="http://schemas.microsoft.com/office/drawing/2014/main" id="{80D9003C-FC42-4D68-ADBA-ADDEC8861AEB}"/>
              </a:ext>
            </a:extLst>
          </p:cNvPr>
          <p:cNvPicPr>
            <a:picLocks noChangeAspect="1"/>
          </p:cNvPicPr>
          <p:nvPr userDrawn="1"/>
        </p:nvPicPr>
        <p:blipFill rotWithShape="1">
          <a:blip r:embed="rId14">
            <a:extLst>
              <a:ext uri="{28A0092B-C50C-407E-A947-70E740481C1C}">
                <a14:useLocalDpi xmlns:a14="http://schemas.microsoft.com/office/drawing/2010/main" val="0"/>
              </a:ext>
            </a:extLst>
          </a:blip>
          <a:srcRect l="11995" t="68955" b="6534"/>
          <a:stretch/>
        </p:blipFill>
        <p:spPr>
          <a:xfrm>
            <a:off x="10413915" y="17253"/>
            <a:ext cx="1760832" cy="526275"/>
          </a:xfrm>
          <a:prstGeom prst="rect">
            <a:avLst/>
          </a:prstGeom>
        </p:spPr>
      </p:pic>
    </p:spTree>
    <p:extLst>
      <p:ext uri="{BB962C8B-B14F-4D97-AF65-F5344CB8AC3E}">
        <p14:creationId xmlns:p14="http://schemas.microsoft.com/office/powerpoint/2010/main" val="1777947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1" hangingPunct="1">
        <a:lnSpc>
          <a:spcPct val="90000"/>
        </a:lnSpc>
        <a:spcBef>
          <a:spcPct val="0"/>
        </a:spcBef>
        <a:buNone/>
        <a:defRPr sz="3600" b="1"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1"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1"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1"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E8E74B2-0EDE-DE90-7D2E-1A67F9C2D738}"/>
              </a:ext>
            </a:extLst>
          </p:cNvPr>
          <p:cNvSpPr>
            <a:spLocks noGrp="1"/>
          </p:cNvSpPr>
          <p:nvPr>
            <p:ph type="ctrTitle"/>
          </p:nvPr>
        </p:nvSpPr>
        <p:spPr/>
        <p:txBody>
          <a:bodyPr/>
          <a:lstStyle/>
          <a:p>
            <a:r>
              <a:rPr lang="en-US" sz="2400" dirty="0"/>
              <a:t>Generalized Linear Precoder and Decoder Design for MIMO     Channels Using the Weighted MMSE Criterion</a:t>
            </a:r>
          </a:p>
        </p:txBody>
      </p:sp>
      <p:sp>
        <p:nvSpPr>
          <p:cNvPr id="6" name="Subtitle 5">
            <a:extLst>
              <a:ext uri="{FF2B5EF4-FFF2-40B4-BE49-F238E27FC236}">
                <a16:creationId xmlns:a16="http://schemas.microsoft.com/office/drawing/2014/main" id="{94831A24-9F72-2F19-62A4-0F63A1D86ACB}"/>
              </a:ext>
            </a:extLst>
          </p:cNvPr>
          <p:cNvSpPr>
            <a:spLocks noGrp="1"/>
          </p:cNvSpPr>
          <p:nvPr>
            <p:ph type="subTitle" idx="1"/>
          </p:nvPr>
        </p:nvSpPr>
        <p:spPr/>
        <p:txBody>
          <a:bodyPr/>
          <a:lstStyle/>
          <a:p>
            <a:r>
              <a:rPr lang="en-US" dirty="0"/>
              <a:t>Hemanth Sampath, member IEEE</a:t>
            </a:r>
          </a:p>
        </p:txBody>
      </p:sp>
      <p:sp>
        <p:nvSpPr>
          <p:cNvPr id="4" name="Slide Number Placeholder 3">
            <a:extLst>
              <a:ext uri="{FF2B5EF4-FFF2-40B4-BE49-F238E27FC236}">
                <a16:creationId xmlns:a16="http://schemas.microsoft.com/office/drawing/2014/main" id="{C4BBC3A1-905D-FBB9-FC04-3171E2A06B77}"/>
              </a:ext>
            </a:extLst>
          </p:cNvPr>
          <p:cNvSpPr>
            <a:spLocks noGrp="1"/>
          </p:cNvSpPr>
          <p:nvPr>
            <p:ph type="sldNum" sz="quarter" idx="12"/>
          </p:nvPr>
        </p:nvSpPr>
        <p:spPr/>
        <p:txBody>
          <a:bodyPr/>
          <a:lstStyle/>
          <a:p>
            <a:fld id="{A439D109-9F59-4B0B-8E20-D6D3A384B1F1}" type="slidenum">
              <a:rPr lang="ko-KR" altLang="en-US" smtClean="0"/>
              <a:t>1</a:t>
            </a:fld>
            <a:endParaRPr lang="ko-KR" altLang="en-US"/>
          </a:p>
        </p:txBody>
      </p:sp>
    </p:spTree>
    <p:extLst>
      <p:ext uri="{BB962C8B-B14F-4D97-AF65-F5344CB8AC3E}">
        <p14:creationId xmlns:p14="http://schemas.microsoft.com/office/powerpoint/2010/main" val="15620332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6E8DE-6781-50CF-E7AC-0432261F842F}"/>
              </a:ext>
            </a:extLst>
          </p:cNvPr>
          <p:cNvSpPr>
            <a:spLocks noGrp="1"/>
          </p:cNvSpPr>
          <p:nvPr>
            <p:ph type="title"/>
          </p:nvPr>
        </p:nvSpPr>
        <p:spPr/>
        <p:txBody>
          <a:bodyPr/>
          <a:lstStyle/>
          <a:p>
            <a:r>
              <a:rPr lang="en-US" dirty="0"/>
              <a:t>System Model</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FEDC4E4-0318-7533-E31F-91BDC9B1A27F}"/>
                  </a:ext>
                </a:extLst>
              </p:cNvPr>
              <p:cNvSpPr>
                <a:spLocks noGrp="1"/>
              </p:cNvSpPr>
              <p:nvPr>
                <p:ph idx="1"/>
              </p:nvPr>
            </p:nvSpPr>
            <p:spPr/>
            <p:txBody>
              <a:bodyPr/>
              <a:lstStyle/>
              <a:p>
                <a:r>
                  <a:rPr lang="en-US" sz="1600" b="1" dirty="0"/>
                  <a:t>C. Multicarrier System</a:t>
                </a:r>
              </a:p>
              <a:p>
                <a:pPr>
                  <a:lnSpc>
                    <a:spcPct val="100000"/>
                  </a:lnSpc>
                </a:pPr>
                <a:r>
                  <a:rPr lang="en-US" sz="1600" dirty="0"/>
                  <a:t>Multicarrier modulation is in the form of orthogonal frequency division multiplexing (OFDM) or discrete matrix      multi one (DMMT) modulation has received considerable attention for MIMO transmission system to combat      delay  spread.</a:t>
                </a:r>
              </a:p>
              <a:p>
                <a:pPr>
                  <a:lnSpc>
                    <a:spcPct val="100000"/>
                  </a:lnSpc>
                </a:pPr>
                <a:r>
                  <a:rPr lang="en-US" sz="1600" dirty="0"/>
                  <a:t>In such a scheme , the total frequency bandwidth is divided into </a:t>
                </a:r>
                <a14:m>
                  <m:oMath xmlns:m="http://schemas.openxmlformats.org/officeDocument/2006/math">
                    <m:r>
                      <a:rPr lang="en-US" sz="1600" b="1" i="1" smtClean="0">
                        <a:latin typeface="Cambria Math" panose="02040503050406030204" pitchFamily="18" charset="0"/>
                      </a:rPr>
                      <m:t>𝑸</m:t>
                    </m:r>
                  </m:oMath>
                </a14:m>
                <a:r>
                  <a:rPr lang="en-US" sz="1600" dirty="0"/>
                  <a:t> frequency bins.</a:t>
                </a:r>
              </a:p>
              <a:p>
                <a:pPr marL="0" marR="0" lvl="0" indent="0" algn="l" defTabSz="914400" rtl="0" eaLnBrk="0" fontAlgn="base" latinLnBrk="0" hangingPunct="0">
                  <a:lnSpc>
                    <a:spcPct val="150000"/>
                  </a:lnSpc>
                  <a:spcBef>
                    <a:spcPct val="0"/>
                  </a:spcBef>
                  <a:spcAft>
                    <a:spcPct val="0"/>
                  </a:spcAft>
                  <a:buClrTx/>
                  <a:buSzTx/>
                  <a:buFontTx/>
                  <a:buChar char="•"/>
                  <a:tabLst/>
                </a:pPr>
                <a:r>
                  <a:rPr lang="en-US" altLang="en-US" sz="1600" dirty="0"/>
                  <a:t> Consider a date block </a:t>
                </a:r>
                <a14:m>
                  <m:oMath xmlns:m="http://schemas.openxmlformats.org/officeDocument/2006/math">
                    <m:r>
                      <a:rPr lang="en-US" altLang="en-US" sz="1600" b="1" i="1" smtClean="0">
                        <a:latin typeface="Cambria Math" panose="02040503050406030204" pitchFamily="18" charset="0"/>
                      </a:rPr>
                      <m:t>𝑸</m:t>
                    </m:r>
                  </m:oMath>
                </a14:m>
                <a:r>
                  <a:rPr kumimoji="0" lang="en-US" altLang="en-US" sz="1600" b="0" i="0" u="none" strike="noStrike" cap="none" normalizeH="0" baseline="0" dirty="0">
                    <a:ln>
                      <a:noFill/>
                    </a:ln>
                    <a:solidFill>
                      <a:schemeClr val="tx1"/>
                    </a:solidFill>
                    <a:effectLst/>
                    <a:latin typeface="Arial" panose="020B0604020202020204" pitchFamily="34" charset="0"/>
                  </a:rPr>
                  <a:t> input</a:t>
                </a:r>
                <a:r>
                  <a:rPr kumimoji="0" lang="en-US" altLang="en-US" sz="1600" b="0" i="0" u="none" strike="noStrike" cap="none" normalizeH="0" dirty="0">
                    <a:ln>
                      <a:noFill/>
                    </a:ln>
                    <a:solidFill>
                      <a:schemeClr val="tx1"/>
                    </a:solidFill>
                    <a:effectLst/>
                    <a:latin typeface="Arial" panose="020B0604020202020204" pitchFamily="34" charset="0"/>
                  </a:rPr>
                  <a:t> symbol vectors of size </a:t>
                </a:r>
                <a14:m>
                  <m:oMath xmlns:m="http://schemas.openxmlformats.org/officeDocument/2006/math">
                    <m:r>
                      <a:rPr kumimoji="0" lang="en-US" altLang="en-US" sz="1600" b="0" i="1" u="none" strike="noStrike" cap="none" normalizeH="0" smtClean="0">
                        <a:ln>
                          <a:noFill/>
                        </a:ln>
                        <a:solidFill>
                          <a:schemeClr val="tx1"/>
                        </a:solidFill>
                        <a:effectLst/>
                        <a:latin typeface="Cambria Math" panose="02040503050406030204" pitchFamily="18" charset="0"/>
                      </a:rPr>
                      <m:t>𝐵</m:t>
                    </m:r>
                    <m:r>
                      <a:rPr kumimoji="0" lang="en-US" altLang="en-US" sz="1600" b="0" i="1" u="none" strike="noStrike" cap="none" normalizeH="0" smtClean="0">
                        <a:ln>
                          <a:noFill/>
                        </a:ln>
                        <a:solidFill>
                          <a:schemeClr val="tx1"/>
                        </a:solidFill>
                        <a:effectLst/>
                        <a:latin typeface="Cambria Math" panose="02040503050406030204" pitchFamily="18" charset="0"/>
                      </a:rPr>
                      <m:t> ∗</m:t>
                    </m:r>
                    <m:r>
                      <a:rPr kumimoji="0" lang="en-US" altLang="en-US" sz="1600" b="0" i="1" u="none" strike="noStrike" cap="none" normalizeH="0" smtClean="0">
                        <a:ln>
                          <a:noFill/>
                        </a:ln>
                        <a:solidFill>
                          <a:schemeClr val="tx1"/>
                        </a:solidFill>
                        <a:effectLst/>
                        <a:latin typeface="Cambria Math" panose="02040503050406030204" pitchFamily="18" charset="0"/>
                      </a:rPr>
                      <m:t>1</m:t>
                    </m:r>
                  </m:oMath>
                </a14:m>
                <a:r>
                  <a:rPr kumimoji="0" lang="en-US" altLang="en-US" sz="1600" b="0" i="0" u="none" strike="noStrike" cap="none" normalizeH="0" dirty="0">
                    <a:ln>
                      <a:noFill/>
                    </a:ln>
                    <a:solidFill>
                      <a:schemeClr val="tx1"/>
                    </a:solidFill>
                    <a:effectLst/>
                    <a:latin typeface="Arial" panose="020B0604020202020204" pitchFamily="34" charset="0"/>
                  </a:rPr>
                  <a:t> denoted as </a:t>
                </a:r>
                <a14:m>
                  <m:oMath xmlns:m="http://schemas.openxmlformats.org/officeDocument/2006/math">
                    <m:sSub>
                      <m:sSubPr>
                        <m:ctrlPr>
                          <a:rPr kumimoji="0" lang="en-US" altLang="en-US" sz="1600" b="1" i="1" u="none" strike="noStrike" cap="none" normalizeH="0" smtClean="0">
                            <a:ln>
                              <a:noFill/>
                            </a:ln>
                            <a:solidFill>
                              <a:schemeClr val="tx1"/>
                            </a:solidFill>
                            <a:effectLst/>
                            <a:latin typeface="Cambria Math" panose="02040503050406030204" pitchFamily="18" charset="0"/>
                          </a:rPr>
                        </m:ctrlPr>
                      </m:sSubPr>
                      <m:e>
                        <m:r>
                          <a:rPr kumimoji="0" lang="en-US" altLang="en-US" sz="1600" b="1" i="1" u="none" strike="noStrike" cap="none" normalizeH="0" smtClean="0">
                            <a:ln>
                              <a:noFill/>
                            </a:ln>
                            <a:solidFill>
                              <a:schemeClr val="tx1"/>
                            </a:solidFill>
                            <a:effectLst/>
                            <a:latin typeface="Cambria Math" panose="02040503050406030204" pitchFamily="18" charset="0"/>
                          </a:rPr>
                          <m:t>𝑺</m:t>
                        </m:r>
                      </m:e>
                      <m:sub>
                        <m:r>
                          <a:rPr kumimoji="0" lang="en-US" altLang="en-US" sz="1600" b="1" i="1" u="none" strike="noStrike" cap="none" normalizeH="0" smtClean="0">
                            <a:ln>
                              <a:noFill/>
                            </a:ln>
                            <a:solidFill>
                              <a:schemeClr val="tx1"/>
                            </a:solidFill>
                            <a:effectLst/>
                            <a:latin typeface="Cambria Math" panose="02040503050406030204" pitchFamily="18" charset="0"/>
                          </a:rPr>
                          <m:t>𝒊𝒋</m:t>
                        </m:r>
                      </m:sub>
                    </m:sSub>
                    <m:r>
                      <a:rPr kumimoji="0" lang="en-US" altLang="en-US" sz="1600" b="0" i="0" u="none" strike="noStrike" cap="none" normalizeH="0" smtClean="0">
                        <a:ln>
                          <a:noFill/>
                        </a:ln>
                        <a:solidFill>
                          <a:schemeClr val="tx1"/>
                        </a:solidFill>
                        <a:effectLst/>
                        <a:latin typeface="Cambria Math" panose="02040503050406030204" pitchFamily="18" charset="0"/>
                      </a:rPr>
                      <m:t>,</m:t>
                    </m:r>
                  </m:oMath>
                </a14:m>
                <a:r>
                  <a:rPr kumimoji="0" lang="en-US" altLang="en-US" sz="1600" b="0" i="0" u="none" strike="noStrike" cap="none" normalizeH="0" baseline="0" dirty="0">
                    <a:ln>
                      <a:noFill/>
                    </a:ln>
                    <a:solidFill>
                      <a:schemeClr val="tx1"/>
                    </a:solidFill>
                    <a:effectLst/>
                    <a:latin typeface="Arial" panose="020B0604020202020204" pitchFamily="34" charset="0"/>
                  </a:rPr>
                  <a:t> where </a:t>
                </a:r>
                <a14:m>
                  <m:oMath xmlns:m="http://schemas.openxmlformats.org/officeDocument/2006/math">
                    <m:r>
                      <a:rPr kumimoji="0" lang="en-US" altLang="en-US" sz="1600" b="0" i="1" u="none" strike="noStrike" cap="none" normalizeH="0" baseline="0" smtClean="0">
                        <a:ln>
                          <a:noFill/>
                        </a:ln>
                        <a:solidFill>
                          <a:schemeClr val="tx1"/>
                        </a:solidFill>
                        <a:effectLst/>
                        <a:latin typeface="Cambria Math" panose="02040503050406030204" pitchFamily="18" charset="0"/>
                      </a:rPr>
                      <m:t>𝑖</m:t>
                    </m:r>
                  </m:oMath>
                </a14:m>
                <a:r>
                  <a:rPr kumimoji="0" lang="en-US" altLang="en-US" sz="1600" b="0" i="0" u="none" strike="noStrike" cap="none" normalizeH="0" baseline="0" dirty="0">
                    <a:ln>
                      <a:noFill/>
                    </a:ln>
                    <a:solidFill>
                      <a:schemeClr val="tx1"/>
                    </a:solidFill>
                    <a:effectLst/>
                    <a:latin typeface="Arial" panose="020B0604020202020204" pitchFamily="34" charset="0"/>
                  </a:rPr>
                  <a:t> is the </a:t>
                </a:r>
                <a:r>
                  <a:rPr lang="en-US" altLang="en-US" sz="1600" dirty="0"/>
                  <a:t>frequency bin</a:t>
                </a:r>
                <a:r>
                  <a:rPr kumimoji="0" lang="en-US" altLang="en-US" sz="1600" b="0" i="0" u="none" strike="noStrike" cap="none" normalizeH="0" dirty="0">
                    <a:ln>
                      <a:noFill/>
                    </a:ln>
                    <a:solidFill>
                      <a:schemeClr val="tx1"/>
                    </a:solidFill>
                    <a:effectLst/>
                    <a:latin typeface="Arial" panose="020B0604020202020204" pitchFamily="34" charset="0"/>
                  </a:rPr>
                  <a:t> index within a block </a:t>
                </a:r>
                <a:r>
                  <a:rPr lang="en-US" altLang="en-US" sz="1600" dirty="0"/>
                  <a:t>and </a:t>
                </a:r>
                <a14:m>
                  <m:oMath xmlns:m="http://schemas.openxmlformats.org/officeDocument/2006/math">
                    <m:r>
                      <a:rPr lang="en-US" altLang="en-US" sz="1600" b="0" i="1" smtClean="0">
                        <a:latin typeface="Cambria Math" panose="02040503050406030204" pitchFamily="18" charset="0"/>
                      </a:rPr>
                      <m:t>𝑗</m:t>
                    </m:r>
                  </m:oMath>
                </a14:m>
                <a:r>
                  <a:rPr kumimoji="0" lang="en-US" altLang="en-US" sz="1600" b="0" i="0" u="none" strike="noStrike" cap="none" normalizeH="0" baseline="0" dirty="0">
                    <a:ln>
                      <a:noFill/>
                    </a:ln>
                    <a:solidFill>
                      <a:schemeClr val="tx1"/>
                    </a:solidFill>
                    <a:effectLst/>
                    <a:latin typeface="Arial" panose="020B0604020202020204" pitchFamily="34" charset="0"/>
                  </a:rPr>
                  <a:t> is the block index. </a:t>
                </a:r>
              </a:p>
              <a:p>
                <a:r>
                  <a:rPr lang="en-US" sz="1600" dirty="0"/>
                  <a:t>We stack </a:t>
                </a:r>
                <a14:m>
                  <m:oMath xmlns:m="http://schemas.openxmlformats.org/officeDocument/2006/math">
                    <m:r>
                      <a:rPr lang="en-US" sz="1600" b="1" i="1" smtClean="0">
                        <a:latin typeface="Cambria Math" panose="02040503050406030204" pitchFamily="18" charset="0"/>
                      </a:rPr>
                      <m:t>𝑸</m:t>
                    </m:r>
                  </m:oMath>
                </a14:m>
                <a:r>
                  <a:rPr lang="en-US" sz="1600" dirty="0"/>
                  <a:t> input symbol vectors, </a:t>
                </a:r>
                <a14:m>
                  <m:oMath xmlns:m="http://schemas.openxmlformats.org/officeDocument/2006/math">
                    <m:sSub>
                      <m:sSubPr>
                        <m:ctrlPr>
                          <a:rPr lang="en-US" sz="1600" b="1" i="1" smtClean="0">
                            <a:latin typeface="Cambria Math" panose="02040503050406030204" pitchFamily="18" charset="0"/>
                          </a:rPr>
                        </m:ctrlPr>
                      </m:sSubPr>
                      <m:e>
                        <m:r>
                          <a:rPr lang="en-US" sz="1600" b="1" i="1" smtClean="0">
                            <a:latin typeface="Cambria Math" panose="02040503050406030204" pitchFamily="18" charset="0"/>
                          </a:rPr>
                          <m:t>𝑺</m:t>
                        </m:r>
                      </m:e>
                      <m:sub>
                        <m:r>
                          <a:rPr lang="en-US" sz="1600" b="1" i="1" smtClean="0">
                            <a:latin typeface="Cambria Math" panose="02040503050406030204" pitchFamily="18" charset="0"/>
                          </a:rPr>
                          <m:t>𝟏</m:t>
                        </m:r>
                        <m:r>
                          <a:rPr lang="en-US" sz="1600" b="1" i="1" smtClean="0">
                            <a:latin typeface="Cambria Math" panose="02040503050406030204" pitchFamily="18" charset="0"/>
                          </a:rPr>
                          <m:t>𝒋</m:t>
                        </m:r>
                      </m:sub>
                    </m:sSub>
                    <m:r>
                      <a:rPr lang="en-US" sz="1600" b="1" i="1" smtClean="0">
                        <a:latin typeface="Cambria Math" panose="02040503050406030204" pitchFamily="18" charset="0"/>
                      </a:rPr>
                      <m:t>, </m:t>
                    </m:r>
                    <m:sSub>
                      <m:sSubPr>
                        <m:ctrlPr>
                          <a:rPr lang="en-US" sz="1600" b="1" i="1" smtClean="0">
                            <a:latin typeface="Cambria Math" panose="02040503050406030204" pitchFamily="18" charset="0"/>
                          </a:rPr>
                        </m:ctrlPr>
                      </m:sSubPr>
                      <m:e>
                        <m:r>
                          <a:rPr lang="en-US" sz="1600" b="1" i="1" smtClean="0">
                            <a:latin typeface="Cambria Math" panose="02040503050406030204" pitchFamily="18" charset="0"/>
                          </a:rPr>
                          <m:t>𝑺</m:t>
                        </m:r>
                      </m:e>
                      <m:sub>
                        <m:r>
                          <a:rPr lang="en-US" sz="1600" b="1" i="1" smtClean="0">
                            <a:latin typeface="Cambria Math" panose="02040503050406030204" pitchFamily="18" charset="0"/>
                          </a:rPr>
                          <m:t>𝟐</m:t>
                        </m:r>
                        <m:r>
                          <a:rPr lang="en-US" sz="1600" b="1" i="1" smtClean="0">
                            <a:latin typeface="Cambria Math" panose="02040503050406030204" pitchFamily="18" charset="0"/>
                          </a:rPr>
                          <m:t>𝒋</m:t>
                        </m:r>
                      </m:sub>
                    </m:sSub>
                    <m:r>
                      <a:rPr lang="en-US" sz="1600" b="1" i="1" smtClean="0">
                        <a:latin typeface="Cambria Math" panose="02040503050406030204" pitchFamily="18" charset="0"/>
                      </a:rPr>
                      <m:t>,……., </m:t>
                    </m:r>
                    <m:sSub>
                      <m:sSubPr>
                        <m:ctrlPr>
                          <a:rPr lang="en-US" sz="1600" b="1" i="1" smtClean="0">
                            <a:latin typeface="Cambria Math" panose="02040503050406030204" pitchFamily="18" charset="0"/>
                          </a:rPr>
                        </m:ctrlPr>
                      </m:sSubPr>
                      <m:e>
                        <m:r>
                          <a:rPr lang="en-US" sz="1600" b="1" i="1" smtClean="0">
                            <a:latin typeface="Cambria Math" panose="02040503050406030204" pitchFamily="18" charset="0"/>
                          </a:rPr>
                          <m:t>𝑺</m:t>
                        </m:r>
                      </m:e>
                      <m:sub>
                        <m:r>
                          <a:rPr lang="en-US" sz="1600" b="1" i="1" smtClean="0">
                            <a:latin typeface="Cambria Math" panose="02040503050406030204" pitchFamily="18" charset="0"/>
                          </a:rPr>
                          <m:t>𝑸𝒋</m:t>
                        </m:r>
                      </m:sub>
                    </m:sSub>
                  </m:oMath>
                </a14:m>
                <a:r>
                  <a:rPr lang="en-US" sz="1600" b="0" dirty="0"/>
                  <a:t> in a </a:t>
                </a:r>
                <a14:m>
                  <m:oMath xmlns:m="http://schemas.openxmlformats.org/officeDocument/2006/math">
                    <m:r>
                      <a:rPr lang="en-US" sz="1600" b="0" i="0" smtClean="0">
                        <a:latin typeface="Cambria Math" panose="02040503050406030204" pitchFamily="18" charset="0"/>
                      </a:rPr>
                      <m:t>(</m:t>
                    </m:r>
                    <m:r>
                      <m:rPr>
                        <m:sty m:val="p"/>
                      </m:rPr>
                      <a:rPr lang="en-US" sz="1600" b="0" i="0" smtClean="0">
                        <a:latin typeface="Cambria Math" panose="02040503050406030204" pitchFamily="18" charset="0"/>
                      </a:rPr>
                      <m:t>QB</m:t>
                    </m:r>
                    <m:r>
                      <a:rPr lang="en-US" sz="1600" b="0" i="0" smtClean="0">
                        <a:latin typeface="Cambria Math" panose="02040503050406030204" pitchFamily="18" charset="0"/>
                      </a:rPr>
                      <m:t> </m:t>
                    </m:r>
                    <m:r>
                      <a:rPr lang="en-US" sz="1600" b="0" i="1" smtClean="0">
                        <a:latin typeface="Cambria Math" panose="02040503050406030204" pitchFamily="18" charset="0"/>
                      </a:rPr>
                      <m:t>∗</m:t>
                    </m:r>
                    <m:r>
                      <a:rPr lang="en-US" sz="1600" b="0" i="1" smtClean="0">
                        <a:latin typeface="Cambria Math" panose="02040503050406030204" pitchFamily="18" charset="0"/>
                      </a:rPr>
                      <m:t>1</m:t>
                    </m:r>
                    <m:r>
                      <a:rPr lang="en-US" sz="1600" b="0" i="1" smtClean="0">
                        <a:latin typeface="Cambria Math" panose="02040503050406030204" pitchFamily="18" charset="0"/>
                      </a:rPr>
                      <m:t> </m:t>
                    </m:r>
                    <m:r>
                      <a:rPr lang="en-US" sz="1600" b="0" i="0" smtClean="0">
                        <a:latin typeface="Cambria Math" panose="02040503050406030204" pitchFamily="18" charset="0"/>
                      </a:rPr>
                      <m:t>)</m:t>
                    </m:r>
                  </m:oMath>
                </a14:m>
                <a:endParaRPr lang="en-US" sz="1600" b="0" dirty="0"/>
              </a:p>
              <a:p>
                <a:r>
                  <a:rPr lang="en-US" sz="1600" dirty="0"/>
                  <a:t>This vector is processed by a </a:t>
                </a:r>
                <a14:m>
                  <m:oMath xmlns:m="http://schemas.openxmlformats.org/officeDocument/2006/math">
                    <m:r>
                      <a:rPr lang="en-US" sz="1600" b="0" i="1" smtClean="0">
                        <a:latin typeface="Cambria Math" panose="02040503050406030204" pitchFamily="18" charset="0"/>
                      </a:rPr>
                      <m:t>𝑄</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𝑀</m:t>
                        </m:r>
                      </m:e>
                      <m:sub>
                        <m:r>
                          <a:rPr lang="en-US" sz="1600" b="0" i="1" smtClean="0">
                            <a:latin typeface="Cambria Math" panose="02040503050406030204" pitchFamily="18" charset="0"/>
                          </a:rPr>
                          <m:t>𝑇</m:t>
                        </m:r>
                      </m:sub>
                    </m:sSub>
                    <m:r>
                      <a:rPr lang="en-US" sz="1600" b="0" i="1" smtClean="0">
                        <a:latin typeface="Cambria Math" panose="02040503050406030204" pitchFamily="18" charset="0"/>
                      </a:rPr>
                      <m:t> ∗</m:t>
                    </m:r>
                    <m:r>
                      <a:rPr lang="en-US" sz="1600" b="0" i="1" smtClean="0">
                        <a:latin typeface="Cambria Math" panose="02040503050406030204" pitchFamily="18" charset="0"/>
                      </a:rPr>
                      <m:t>𝑄𝐵</m:t>
                    </m:r>
                  </m:oMath>
                </a14:m>
                <a:r>
                  <a:rPr lang="en-US" sz="1600" dirty="0"/>
                  <a:t> precoder matrix </a:t>
                </a:r>
                <a14:m>
                  <m:oMath xmlns:m="http://schemas.openxmlformats.org/officeDocument/2006/math">
                    <m:r>
                      <a:rPr lang="en-US" sz="1600" b="1" i="1" smtClean="0">
                        <a:latin typeface="Cambria Math" panose="02040503050406030204" pitchFamily="18" charset="0"/>
                      </a:rPr>
                      <m:t>𝑭</m:t>
                    </m:r>
                  </m:oMath>
                </a14:m>
                <a:r>
                  <a:rPr lang="en-US" sz="1600" dirty="0"/>
                  <a:t> to get </a:t>
                </a:r>
                <a14:m>
                  <m:oMath xmlns:m="http://schemas.openxmlformats.org/officeDocument/2006/math">
                    <m:r>
                      <a:rPr lang="en-US" sz="1600" b="0" i="1" smtClean="0">
                        <a:latin typeface="Cambria Math" panose="02040503050406030204" pitchFamily="18" charset="0"/>
                      </a:rPr>
                      <m:t>𝑄</m:t>
                    </m:r>
                  </m:oMath>
                </a14:m>
                <a:r>
                  <a:rPr lang="en-US" sz="1600" dirty="0"/>
                  <a:t> vectors of size </a:t>
                </a:r>
                <a14:m>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𝑀</m:t>
                        </m:r>
                      </m:e>
                      <m:sub>
                        <m:r>
                          <a:rPr lang="en-US" sz="1600" b="0" i="1" smtClean="0">
                            <a:latin typeface="Cambria Math" panose="02040503050406030204" pitchFamily="18" charset="0"/>
                          </a:rPr>
                          <m:t>𝑇</m:t>
                        </m:r>
                      </m:sub>
                    </m:sSub>
                    <m:r>
                      <a:rPr lang="en-US" sz="1600" b="0" i="1" smtClean="0">
                        <a:latin typeface="Cambria Math" panose="02040503050406030204" pitchFamily="18" charset="0"/>
                      </a:rPr>
                      <m:t> ∗</m:t>
                    </m:r>
                    <m:r>
                      <a:rPr lang="en-US" sz="1600" b="0" i="1" smtClean="0">
                        <a:latin typeface="Cambria Math" panose="02040503050406030204" pitchFamily="18" charset="0"/>
                      </a:rPr>
                      <m:t>1</m:t>
                    </m:r>
                  </m:oMath>
                </a14:m>
                <a:r>
                  <a:rPr lang="en-US" sz="1600" dirty="0"/>
                  <a:t> each.</a:t>
                </a:r>
              </a:p>
              <a:p>
                <a:pPr>
                  <a:lnSpc>
                    <a:spcPct val="100000"/>
                  </a:lnSpc>
                </a:pPr>
                <a:r>
                  <a:rPr lang="en-US" sz="1600" dirty="0"/>
                  <a:t>The OFDM time waveform is then generated by taking </a:t>
                </a:r>
                <a14:m>
                  <m:oMath xmlns:m="http://schemas.openxmlformats.org/officeDocument/2006/math">
                    <m:r>
                      <a:rPr lang="en-US" sz="1600" b="0" i="1" smtClean="0">
                        <a:latin typeface="Cambria Math" panose="02040503050406030204" pitchFamily="18" charset="0"/>
                      </a:rPr>
                      <m:t>𝑄</m:t>
                    </m:r>
                  </m:oMath>
                </a14:m>
                <a:r>
                  <a:rPr lang="en-US" sz="1600" dirty="0"/>
                  <a:t>-point vectors inverse fast Fourier transform(IFFT) </a:t>
                </a:r>
                <a:r>
                  <a:rPr lang="en-US" sz="1600"/>
                  <a:t>of     the </a:t>
                </a:r>
                <a:r>
                  <a:rPr lang="en-US" sz="1600" dirty="0"/>
                  <a:t>above data block.</a:t>
                </a:r>
              </a:p>
              <a:p>
                <a:pPr>
                  <a:lnSpc>
                    <a:spcPct val="100000"/>
                  </a:lnSpc>
                </a:pPr>
                <a:r>
                  <a:rPr lang="en-US" sz="1600" dirty="0"/>
                  <a:t>A cyclic prefix of length </a:t>
                </a:r>
                <a14:m>
                  <m:oMath xmlns:m="http://schemas.openxmlformats.org/officeDocument/2006/math">
                    <m:r>
                      <a:rPr lang="en-US" sz="1600" b="0" i="1" smtClean="0">
                        <a:latin typeface="Cambria Math" panose="02040503050406030204" pitchFamily="18" charset="0"/>
                      </a:rPr>
                      <m:t>𝐿</m:t>
                    </m:r>
                    <m:r>
                      <a:rPr lang="en-US" sz="1600" b="0" i="1" smtClean="0">
                        <a:latin typeface="Cambria Math" panose="02040503050406030204" pitchFamily="18" charset="0"/>
                      </a:rPr>
                      <m:t>−</m:t>
                    </m:r>
                    <m:r>
                      <a:rPr lang="en-US" sz="1600" b="0" i="1" smtClean="0">
                        <a:latin typeface="Cambria Math" panose="02040503050406030204" pitchFamily="18" charset="0"/>
                      </a:rPr>
                      <m:t>1</m:t>
                    </m:r>
                  </m:oMath>
                </a14:m>
                <a:r>
                  <a:rPr lang="en-US" sz="1600" dirty="0"/>
                  <a:t> symbol vectors is then added to the beginning of the time waveform and launched into MIMO channel</a:t>
                </a:r>
              </a:p>
              <a:p>
                <a:pPr>
                  <a:lnSpc>
                    <a:spcPct val="100000"/>
                  </a:lnSpc>
                </a:pPr>
                <a:r>
                  <a:rPr lang="en-US" sz="1600" dirty="0"/>
                  <a:t>At the receiver the first and last </a:t>
                </a:r>
                <a14:m>
                  <m:oMath xmlns:m="http://schemas.openxmlformats.org/officeDocument/2006/math">
                    <m:r>
                      <a:rPr lang="en-US" sz="1600" b="0" i="1" smtClean="0">
                        <a:latin typeface="Cambria Math" panose="02040503050406030204" pitchFamily="18" charset="0"/>
                      </a:rPr>
                      <m:t>𝐿</m:t>
                    </m:r>
                  </m:oMath>
                </a14:m>
                <a:r>
                  <a:rPr lang="en-US" sz="1600" dirty="0"/>
                  <a:t> symbol vectors in the received time waveform are ignored.</a:t>
                </a:r>
              </a:p>
              <a:p>
                <a:pPr>
                  <a:lnSpc>
                    <a:spcPct val="100000"/>
                  </a:lnSpc>
                </a:pPr>
                <a:r>
                  <a:rPr lang="en-US" sz="1600" dirty="0"/>
                  <a:t>A </a:t>
                </a:r>
                <a14:m>
                  <m:oMath xmlns:m="http://schemas.openxmlformats.org/officeDocument/2006/math">
                    <m:r>
                      <a:rPr lang="en-US" sz="1600" b="0" i="1" smtClean="0">
                        <a:latin typeface="Cambria Math" panose="02040503050406030204" pitchFamily="18" charset="0"/>
                      </a:rPr>
                      <m:t>𝑄</m:t>
                    </m:r>
                  </m:oMath>
                </a14:m>
                <a:r>
                  <a:rPr lang="en-US" sz="1600" dirty="0"/>
                  <a:t>-point vector FFT of the resulting time waveform is taken, the output of which is then processed by a </a:t>
                </a:r>
                <a14:m>
                  <m:oMath xmlns:m="http://schemas.openxmlformats.org/officeDocument/2006/math">
                    <m:r>
                      <a:rPr lang="en-US" sz="1600" b="0" i="1" smtClean="0">
                        <a:latin typeface="Cambria Math" panose="02040503050406030204" pitchFamily="18" charset="0"/>
                      </a:rPr>
                      <m:t>𝑄𝐵</m:t>
                    </m:r>
                    <m:r>
                      <a:rPr lang="en-US" sz="1600" b="0" i="1" smtClean="0">
                        <a:latin typeface="Cambria Math" panose="02040503050406030204" pitchFamily="18" charset="0"/>
                      </a:rPr>
                      <m:t> ∗</m:t>
                    </m:r>
                    <m:r>
                      <a:rPr lang="en-US" sz="1600" b="0" i="1" smtClean="0">
                        <a:latin typeface="Cambria Math" panose="02040503050406030204" pitchFamily="18" charset="0"/>
                      </a:rPr>
                      <m:t>𝑄</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𝑀</m:t>
                        </m:r>
                      </m:e>
                      <m:sub>
                        <m:r>
                          <a:rPr lang="en-US" sz="1600" b="0" i="1" smtClean="0">
                            <a:latin typeface="Cambria Math" panose="02040503050406030204" pitchFamily="18" charset="0"/>
                          </a:rPr>
                          <m:t>𝑅</m:t>
                        </m:r>
                      </m:sub>
                    </m:sSub>
                  </m:oMath>
                </a14:m>
                <a:r>
                  <a:rPr lang="en-US" sz="1600" dirty="0"/>
                  <a:t> linear decoder to get the received data block, </a:t>
                </a:r>
                <a14:m>
                  <m:oMath xmlns:m="http://schemas.openxmlformats.org/officeDocument/2006/math">
                    <m:acc>
                      <m:accPr>
                        <m:chr m:val="̂"/>
                        <m:ctrlPr>
                          <a:rPr lang="en-US" sz="1600" b="1" i="1" smtClean="0">
                            <a:latin typeface="Cambria Math" panose="02040503050406030204" pitchFamily="18" charset="0"/>
                          </a:rPr>
                        </m:ctrlPr>
                      </m:accPr>
                      <m:e>
                        <m:r>
                          <a:rPr lang="en-US" sz="1600" b="1" i="1" smtClean="0">
                            <a:latin typeface="Cambria Math" panose="02040503050406030204" pitchFamily="18" charset="0"/>
                          </a:rPr>
                          <m:t>𝑺</m:t>
                        </m:r>
                      </m:e>
                    </m:acc>
                    <m:r>
                      <a:rPr lang="en-US" sz="1600" b="1" i="1" dirty="0" smtClean="0">
                        <a:latin typeface="Cambria Math" panose="02040503050406030204" pitchFamily="18" charset="0"/>
                      </a:rPr>
                      <m:t>.</m:t>
                    </m:r>
                  </m:oMath>
                </a14:m>
                <a:endParaRPr lang="en-US" sz="1600" dirty="0"/>
              </a:p>
              <a:p>
                <a:pPr>
                  <a:lnSpc>
                    <a:spcPct val="100000"/>
                  </a:lnSpc>
                </a:pPr>
                <a:endParaRPr lang="en-US" sz="1600" dirty="0"/>
              </a:p>
            </p:txBody>
          </p:sp>
        </mc:Choice>
        <mc:Fallback xmlns="">
          <p:sp>
            <p:nvSpPr>
              <p:cNvPr id="3" name="Content Placeholder 2">
                <a:extLst>
                  <a:ext uri="{FF2B5EF4-FFF2-40B4-BE49-F238E27FC236}">
                    <a16:creationId xmlns:a16="http://schemas.microsoft.com/office/drawing/2014/main" id="{FFEDC4E4-0318-7533-E31F-91BDC9B1A27F}"/>
                  </a:ext>
                </a:extLst>
              </p:cNvPr>
              <p:cNvSpPr>
                <a:spLocks noGrp="1" noRot="1" noChangeAspect="1" noMove="1" noResize="1" noEditPoints="1" noAdjustHandles="1" noChangeArrowheads="1" noChangeShapeType="1" noTextEdit="1"/>
              </p:cNvSpPr>
              <p:nvPr>
                <p:ph idx="1"/>
              </p:nvPr>
            </p:nvSpPr>
            <p:spPr>
              <a:blipFill>
                <a:blip r:embed="rId2"/>
                <a:stretch>
                  <a:fillRect l="-348" t="-943" r="-116" b="-17790"/>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3FEECFB7-B938-D79F-3ABA-F88A7248F2A6}"/>
              </a:ext>
            </a:extLst>
          </p:cNvPr>
          <p:cNvSpPr>
            <a:spLocks noGrp="1"/>
          </p:cNvSpPr>
          <p:nvPr>
            <p:ph type="sldNum" sz="quarter" idx="12"/>
          </p:nvPr>
        </p:nvSpPr>
        <p:spPr/>
        <p:txBody>
          <a:bodyPr/>
          <a:lstStyle/>
          <a:p>
            <a:fld id="{A439D109-9F59-4B0B-8E20-D6D3A384B1F1}" type="slidenum">
              <a:rPr lang="ko-KR" altLang="en-US" smtClean="0"/>
              <a:t>10</a:t>
            </a:fld>
            <a:endParaRPr lang="ko-KR" altLang="en-US"/>
          </a:p>
        </p:txBody>
      </p:sp>
    </p:spTree>
    <p:extLst>
      <p:ext uri="{BB962C8B-B14F-4D97-AF65-F5344CB8AC3E}">
        <p14:creationId xmlns:p14="http://schemas.microsoft.com/office/powerpoint/2010/main" val="14973187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47496-182F-1020-5827-1CC663C902F3}"/>
              </a:ext>
            </a:extLst>
          </p:cNvPr>
          <p:cNvSpPr>
            <a:spLocks noGrp="1"/>
          </p:cNvSpPr>
          <p:nvPr>
            <p:ph type="title"/>
          </p:nvPr>
        </p:nvSpPr>
        <p:spPr/>
        <p:txBody>
          <a:bodyPr/>
          <a:lstStyle/>
          <a:p>
            <a:r>
              <a:rPr lang="en-US" dirty="0"/>
              <a:t>System Model</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DBE9252-2D73-0CC9-380D-B17B284E54D2}"/>
                  </a:ext>
                </a:extLst>
              </p:cNvPr>
              <p:cNvSpPr>
                <a:spLocks noGrp="1"/>
              </p:cNvSpPr>
              <p:nvPr>
                <p:ph idx="1"/>
              </p:nvPr>
            </p:nvSpPr>
            <p:spPr/>
            <p:txBody>
              <a:bodyPr/>
              <a:lstStyle/>
              <a:p>
                <a:r>
                  <a:rPr lang="en-US" sz="1600" b="1" dirty="0"/>
                  <a:t>C. Multicarrier System</a:t>
                </a:r>
              </a:p>
              <a:p>
                <a:r>
                  <a:rPr lang="en-US" sz="1600" dirty="0"/>
                  <a:t>Mathematically, the above procedure can be represented as </a:t>
                </a:r>
              </a:p>
              <a:p>
                <a:pPr algn="r"/>
                <a14:m>
                  <m:oMath xmlns:m="http://schemas.openxmlformats.org/officeDocument/2006/math">
                    <m:sSub>
                      <m:sSubPr>
                        <m:ctrlPr>
                          <a:rPr lang="en-US" sz="1600" b="1" i="1" dirty="0" smtClean="0">
                            <a:latin typeface="Cambria Math" panose="02040503050406030204" pitchFamily="18" charset="0"/>
                          </a:rPr>
                        </m:ctrlPr>
                      </m:sSubPr>
                      <m:e>
                        <m:acc>
                          <m:accPr>
                            <m:chr m:val="̂"/>
                            <m:ctrlPr>
                              <a:rPr lang="en-US" sz="1600" b="1" i="1" smtClean="0">
                                <a:latin typeface="Cambria Math" panose="02040503050406030204" pitchFamily="18" charset="0"/>
                              </a:rPr>
                            </m:ctrlPr>
                          </m:accPr>
                          <m:e>
                            <m:r>
                              <a:rPr lang="en-US" sz="1600" b="1" i="1" smtClean="0">
                                <a:latin typeface="Cambria Math" panose="02040503050406030204" pitchFamily="18" charset="0"/>
                              </a:rPr>
                              <m:t>𝑺</m:t>
                            </m:r>
                          </m:e>
                        </m:acc>
                      </m:e>
                      <m:sub>
                        <m:r>
                          <a:rPr lang="en-US" sz="1600" b="1" i="1" dirty="0" smtClean="0">
                            <a:latin typeface="Cambria Math" panose="02040503050406030204" pitchFamily="18" charset="0"/>
                          </a:rPr>
                          <m:t>𝒋</m:t>
                        </m:r>
                      </m:sub>
                    </m:sSub>
                    <m:r>
                      <a:rPr lang="en-US" sz="1600" b="1" i="1" dirty="0" smtClean="0">
                        <a:latin typeface="Cambria Math" panose="02040503050406030204" pitchFamily="18" charset="0"/>
                      </a:rPr>
                      <m:t>=</m:t>
                    </m:r>
                    <m:r>
                      <a:rPr lang="en-US" sz="1600" b="1" i="1" dirty="0" smtClean="0">
                        <a:latin typeface="Cambria Math" panose="02040503050406030204" pitchFamily="18" charset="0"/>
                      </a:rPr>
                      <m:t>𝑮</m:t>
                    </m:r>
                    <m:d>
                      <m:dPr>
                        <m:ctrlPr>
                          <a:rPr lang="en-US" sz="1600" b="1" i="1" dirty="0" smtClean="0">
                            <a:latin typeface="Cambria Math" panose="02040503050406030204" pitchFamily="18" charset="0"/>
                          </a:rPr>
                        </m:ctrlPr>
                      </m:dPr>
                      <m:e>
                        <m:sSup>
                          <m:sSupPr>
                            <m:ctrlPr>
                              <a:rPr lang="en-US" sz="1600" b="1" i="1" dirty="0" smtClean="0">
                                <a:latin typeface="Cambria Math" panose="02040503050406030204" pitchFamily="18" charset="0"/>
                              </a:rPr>
                            </m:ctrlPr>
                          </m:sSupPr>
                          <m:e>
                            <m:sSub>
                              <m:sSubPr>
                                <m:ctrlPr>
                                  <a:rPr lang="en-US" sz="1600" b="1" i="1" dirty="0" smtClean="0">
                                    <a:latin typeface="Cambria Math" panose="02040503050406030204" pitchFamily="18" charset="0"/>
                                  </a:rPr>
                                </m:ctrlPr>
                              </m:sSubPr>
                              <m:e>
                                <m:r>
                                  <a:rPr lang="en-US" sz="1600" b="1" i="1" dirty="0" smtClean="0">
                                    <a:latin typeface="Cambria Math" panose="02040503050406030204" pitchFamily="18" charset="0"/>
                                  </a:rPr>
                                  <m:t>𝑶</m:t>
                                </m:r>
                              </m:e>
                              <m:sub>
                                <m:r>
                                  <a:rPr lang="en-US" sz="1600" b="1" i="1" dirty="0" smtClean="0">
                                    <a:latin typeface="Cambria Math" panose="02040503050406030204" pitchFamily="18" charset="0"/>
                                  </a:rPr>
                                  <m:t>𝑸</m:t>
                                </m:r>
                              </m:sub>
                            </m:sSub>
                          </m:e>
                          <m:sup>
                            <m:r>
                              <a:rPr lang="en-US" sz="1600" b="1" i="1" dirty="0" smtClean="0">
                                <a:latin typeface="Cambria Math" panose="02040503050406030204" pitchFamily="18" charset="0"/>
                              </a:rPr>
                              <m:t>∗</m:t>
                            </m:r>
                          </m:sup>
                        </m:sSup>
                        <m:r>
                          <a:rPr lang="en-US" sz="1600" b="1" i="1" dirty="0" smtClean="0">
                            <a:latin typeface="Cambria Math" panose="02040503050406030204" pitchFamily="18" charset="0"/>
                          </a:rPr>
                          <m:t> ⊗</m:t>
                        </m:r>
                        <m:sSub>
                          <m:sSubPr>
                            <m:ctrlPr>
                              <a:rPr lang="en-US" sz="1600" b="1" i="1" dirty="0" smtClean="0">
                                <a:latin typeface="Cambria Math" panose="02040503050406030204" pitchFamily="18" charset="0"/>
                              </a:rPr>
                            </m:ctrlPr>
                          </m:sSubPr>
                          <m:e>
                            <m:r>
                              <a:rPr lang="en-US" sz="1600" b="1" i="1" dirty="0" smtClean="0">
                                <a:latin typeface="Cambria Math" panose="02040503050406030204" pitchFamily="18" charset="0"/>
                              </a:rPr>
                              <m:t>𝑰</m:t>
                            </m:r>
                          </m:e>
                          <m:sub>
                            <m:sSub>
                              <m:sSubPr>
                                <m:ctrlPr>
                                  <a:rPr lang="en-US" sz="1600" b="0" i="1" dirty="0" smtClean="0">
                                    <a:latin typeface="Cambria Math" panose="02040503050406030204" pitchFamily="18" charset="0"/>
                                  </a:rPr>
                                </m:ctrlPr>
                              </m:sSubPr>
                              <m:e>
                                <m:r>
                                  <a:rPr lang="en-US" sz="1600" b="0" i="1" dirty="0" smtClean="0">
                                    <a:latin typeface="Cambria Math" panose="02040503050406030204" pitchFamily="18" charset="0"/>
                                  </a:rPr>
                                  <m:t>𝑀</m:t>
                                </m:r>
                              </m:e>
                              <m:sub>
                                <m:r>
                                  <a:rPr lang="en-US" sz="1600" b="0" i="1" dirty="0" smtClean="0">
                                    <a:latin typeface="Cambria Math" panose="02040503050406030204" pitchFamily="18" charset="0"/>
                                  </a:rPr>
                                  <m:t>𝑅</m:t>
                                </m:r>
                              </m:sub>
                            </m:sSub>
                            <m:r>
                              <a:rPr lang="en-US" sz="1600" b="1" i="1" dirty="0" smtClean="0">
                                <a:latin typeface="Cambria Math" panose="02040503050406030204" pitchFamily="18" charset="0"/>
                              </a:rPr>
                              <m:t> ∗</m:t>
                            </m:r>
                            <m:sSub>
                              <m:sSubPr>
                                <m:ctrlPr>
                                  <a:rPr lang="en-US" sz="1600" b="0" i="1" dirty="0" smtClean="0">
                                    <a:latin typeface="Cambria Math" panose="02040503050406030204" pitchFamily="18" charset="0"/>
                                  </a:rPr>
                                </m:ctrlPr>
                              </m:sSubPr>
                              <m:e>
                                <m:r>
                                  <a:rPr lang="en-US" sz="1600" b="0" i="1" dirty="0" smtClean="0">
                                    <a:latin typeface="Cambria Math" panose="02040503050406030204" pitchFamily="18" charset="0"/>
                                  </a:rPr>
                                  <m:t>𝑀</m:t>
                                </m:r>
                              </m:e>
                              <m:sub>
                                <m:r>
                                  <a:rPr lang="en-US" sz="1600" b="0" i="1" dirty="0" smtClean="0">
                                    <a:latin typeface="Cambria Math" panose="02040503050406030204" pitchFamily="18" charset="0"/>
                                  </a:rPr>
                                  <m:t>𝑅</m:t>
                                </m:r>
                              </m:sub>
                            </m:sSub>
                          </m:sub>
                        </m:sSub>
                      </m:e>
                    </m:d>
                    <m:acc>
                      <m:accPr>
                        <m:chr m:val="̃"/>
                        <m:ctrlPr>
                          <a:rPr lang="en-US" sz="1600" b="1" i="1" dirty="0" smtClean="0">
                            <a:latin typeface="Cambria Math" panose="02040503050406030204" pitchFamily="18" charset="0"/>
                          </a:rPr>
                        </m:ctrlPr>
                      </m:accPr>
                      <m:e>
                        <m:r>
                          <a:rPr lang="en-US" sz="1600" b="1" i="1" dirty="0" smtClean="0">
                            <a:latin typeface="Cambria Math" panose="02040503050406030204" pitchFamily="18" charset="0"/>
                          </a:rPr>
                          <m:t>𝑯</m:t>
                        </m:r>
                      </m:e>
                    </m:acc>
                    <m:d>
                      <m:dPr>
                        <m:ctrlPr>
                          <a:rPr lang="en-US" sz="1600" b="1" i="1" dirty="0" smtClean="0">
                            <a:latin typeface="Cambria Math" panose="02040503050406030204" pitchFamily="18" charset="0"/>
                          </a:rPr>
                        </m:ctrlPr>
                      </m:dPr>
                      <m:e>
                        <m:sSub>
                          <m:sSubPr>
                            <m:ctrlPr>
                              <a:rPr lang="en-US" sz="1600" b="1" i="1" dirty="0" smtClean="0">
                                <a:latin typeface="Cambria Math" panose="02040503050406030204" pitchFamily="18" charset="0"/>
                              </a:rPr>
                            </m:ctrlPr>
                          </m:sSubPr>
                          <m:e>
                            <m:acc>
                              <m:accPr>
                                <m:chr m:val="̃"/>
                                <m:ctrlPr>
                                  <a:rPr lang="en-US" sz="1600" b="1" i="1" dirty="0" smtClean="0">
                                    <a:latin typeface="Cambria Math" panose="02040503050406030204" pitchFamily="18" charset="0"/>
                                  </a:rPr>
                                </m:ctrlPr>
                              </m:accPr>
                              <m:e>
                                <m:r>
                                  <a:rPr lang="en-US" sz="1600" b="1" i="1" dirty="0" smtClean="0">
                                    <a:latin typeface="Cambria Math" panose="02040503050406030204" pitchFamily="18" charset="0"/>
                                  </a:rPr>
                                  <m:t>𝑶</m:t>
                                </m:r>
                              </m:e>
                            </m:acc>
                          </m:e>
                          <m:sub>
                            <m:r>
                              <a:rPr lang="en-US" sz="1600" b="1" i="1" dirty="0" smtClean="0">
                                <a:latin typeface="Cambria Math" panose="02040503050406030204" pitchFamily="18" charset="0"/>
                              </a:rPr>
                              <m:t>𝑸</m:t>
                            </m:r>
                          </m:sub>
                        </m:sSub>
                        <m:r>
                          <a:rPr lang="en-US" sz="1600" b="1" i="1" dirty="0" smtClean="0">
                            <a:latin typeface="Cambria Math" panose="02040503050406030204" pitchFamily="18" charset="0"/>
                          </a:rPr>
                          <m:t>⊗</m:t>
                        </m:r>
                        <m:sSub>
                          <m:sSubPr>
                            <m:ctrlPr>
                              <a:rPr lang="en-US" sz="1600" b="1" i="1" dirty="0" smtClean="0">
                                <a:latin typeface="Cambria Math" panose="02040503050406030204" pitchFamily="18" charset="0"/>
                              </a:rPr>
                            </m:ctrlPr>
                          </m:sSubPr>
                          <m:e>
                            <m:r>
                              <a:rPr lang="en-US" sz="1600" b="1" i="1" dirty="0" smtClean="0">
                                <a:latin typeface="Cambria Math" panose="02040503050406030204" pitchFamily="18" charset="0"/>
                              </a:rPr>
                              <m:t>𝑰</m:t>
                            </m:r>
                          </m:e>
                          <m:sub>
                            <m:sSub>
                              <m:sSubPr>
                                <m:ctrlPr>
                                  <a:rPr lang="en-US" sz="1600" b="0" i="1" dirty="0" smtClean="0">
                                    <a:latin typeface="Cambria Math" panose="02040503050406030204" pitchFamily="18" charset="0"/>
                                  </a:rPr>
                                </m:ctrlPr>
                              </m:sSubPr>
                              <m:e>
                                <m:r>
                                  <a:rPr lang="en-US" sz="1600" b="0" i="1" dirty="0" smtClean="0">
                                    <a:latin typeface="Cambria Math" panose="02040503050406030204" pitchFamily="18" charset="0"/>
                                  </a:rPr>
                                  <m:t>𝑀</m:t>
                                </m:r>
                              </m:e>
                              <m:sub>
                                <m:r>
                                  <a:rPr lang="en-US" sz="1600" b="0" i="1" dirty="0" smtClean="0">
                                    <a:latin typeface="Cambria Math" panose="02040503050406030204" pitchFamily="18" charset="0"/>
                                  </a:rPr>
                                  <m:t>𝑇</m:t>
                                </m:r>
                              </m:sub>
                            </m:sSub>
                            <m:r>
                              <a:rPr lang="en-US" sz="1600" b="0" i="1" dirty="0" smtClean="0">
                                <a:latin typeface="Cambria Math" panose="02040503050406030204" pitchFamily="18" charset="0"/>
                              </a:rPr>
                              <m:t> ∗</m:t>
                            </m:r>
                            <m:sSub>
                              <m:sSubPr>
                                <m:ctrlPr>
                                  <a:rPr lang="en-US" sz="1600" b="0" i="1" dirty="0" smtClean="0">
                                    <a:latin typeface="Cambria Math" panose="02040503050406030204" pitchFamily="18" charset="0"/>
                                  </a:rPr>
                                </m:ctrlPr>
                              </m:sSubPr>
                              <m:e>
                                <m:r>
                                  <a:rPr lang="en-US" sz="1600" b="0" i="1" dirty="0" smtClean="0">
                                    <a:latin typeface="Cambria Math" panose="02040503050406030204" pitchFamily="18" charset="0"/>
                                  </a:rPr>
                                  <m:t>𝑀</m:t>
                                </m:r>
                              </m:e>
                              <m:sub>
                                <m:r>
                                  <a:rPr lang="en-US" sz="1600" b="0" i="1" dirty="0" smtClean="0">
                                    <a:latin typeface="Cambria Math" panose="02040503050406030204" pitchFamily="18" charset="0"/>
                                  </a:rPr>
                                  <m:t>𝑇</m:t>
                                </m:r>
                              </m:sub>
                            </m:sSub>
                          </m:sub>
                        </m:sSub>
                      </m:e>
                    </m:d>
                    <m:r>
                      <a:rPr lang="en-US" sz="1600" b="1" i="1" dirty="0" smtClean="0">
                        <a:latin typeface="Cambria Math" panose="02040503050406030204" pitchFamily="18" charset="0"/>
                      </a:rPr>
                      <m:t>𝑭</m:t>
                    </m:r>
                    <m:sSub>
                      <m:sSubPr>
                        <m:ctrlPr>
                          <a:rPr lang="en-US" sz="1600" b="1" i="1" dirty="0" smtClean="0">
                            <a:latin typeface="Cambria Math" panose="02040503050406030204" pitchFamily="18" charset="0"/>
                          </a:rPr>
                        </m:ctrlPr>
                      </m:sSubPr>
                      <m:e>
                        <m:r>
                          <a:rPr lang="en-US" sz="1600" b="1" i="1" dirty="0" smtClean="0">
                            <a:latin typeface="Cambria Math" panose="02040503050406030204" pitchFamily="18" charset="0"/>
                          </a:rPr>
                          <m:t>𝑺</m:t>
                        </m:r>
                      </m:e>
                      <m:sub>
                        <m:r>
                          <a:rPr lang="en-US" sz="1600" b="0" i="1" dirty="0" smtClean="0">
                            <a:latin typeface="Cambria Math" panose="02040503050406030204" pitchFamily="18" charset="0"/>
                          </a:rPr>
                          <m:t>𝑗</m:t>
                        </m:r>
                      </m:sub>
                    </m:sSub>
                    <m:r>
                      <a:rPr lang="en-US" sz="1600" b="1" i="1" dirty="0" smtClean="0">
                        <a:latin typeface="Cambria Math" panose="02040503050406030204" pitchFamily="18" charset="0"/>
                      </a:rPr>
                      <m:t>+</m:t>
                    </m:r>
                    <m:r>
                      <a:rPr lang="en-US" sz="1600" b="1" i="1" dirty="0" smtClean="0">
                        <a:latin typeface="Cambria Math" panose="02040503050406030204" pitchFamily="18" charset="0"/>
                      </a:rPr>
                      <m:t>𝑮</m:t>
                    </m:r>
                    <m:d>
                      <m:dPr>
                        <m:ctrlPr>
                          <a:rPr lang="en-US" sz="1600" b="1" i="1" dirty="0" smtClean="0">
                            <a:latin typeface="Cambria Math" panose="02040503050406030204" pitchFamily="18" charset="0"/>
                          </a:rPr>
                        </m:ctrlPr>
                      </m:dPr>
                      <m:e>
                        <m:sSub>
                          <m:sSubPr>
                            <m:ctrlPr>
                              <a:rPr lang="en-US" sz="1600" b="1" i="1" dirty="0">
                                <a:latin typeface="Cambria Math" panose="02040503050406030204" pitchFamily="18" charset="0"/>
                              </a:rPr>
                            </m:ctrlPr>
                          </m:sSubPr>
                          <m:e>
                            <m:acc>
                              <m:accPr>
                                <m:chr m:val="̃"/>
                                <m:ctrlPr>
                                  <a:rPr lang="en-US" sz="1600" b="1" i="1" dirty="0">
                                    <a:latin typeface="Cambria Math" panose="02040503050406030204" pitchFamily="18" charset="0"/>
                                  </a:rPr>
                                </m:ctrlPr>
                              </m:accPr>
                              <m:e>
                                <m:r>
                                  <a:rPr lang="en-US" sz="1600" b="1" i="1" dirty="0">
                                    <a:latin typeface="Cambria Math" panose="02040503050406030204" pitchFamily="18" charset="0"/>
                                  </a:rPr>
                                  <m:t>𝑶</m:t>
                                </m:r>
                              </m:e>
                            </m:acc>
                          </m:e>
                          <m:sub>
                            <m:r>
                              <a:rPr lang="en-US" sz="1600" b="1" i="1" dirty="0">
                                <a:latin typeface="Cambria Math" panose="02040503050406030204" pitchFamily="18" charset="0"/>
                              </a:rPr>
                              <m:t>𝑸</m:t>
                            </m:r>
                          </m:sub>
                        </m:sSub>
                        <m:r>
                          <a:rPr lang="en-US" sz="1600" b="1" i="1" dirty="0">
                            <a:latin typeface="Cambria Math" panose="02040503050406030204" pitchFamily="18" charset="0"/>
                          </a:rPr>
                          <m:t>⊗</m:t>
                        </m:r>
                        <m:sSub>
                          <m:sSubPr>
                            <m:ctrlPr>
                              <a:rPr lang="en-US" sz="1600" b="1" i="1" dirty="0">
                                <a:latin typeface="Cambria Math" panose="02040503050406030204" pitchFamily="18" charset="0"/>
                              </a:rPr>
                            </m:ctrlPr>
                          </m:sSubPr>
                          <m:e>
                            <m:r>
                              <a:rPr lang="en-US" sz="1600" b="1" i="1" dirty="0">
                                <a:latin typeface="Cambria Math" panose="02040503050406030204" pitchFamily="18" charset="0"/>
                              </a:rPr>
                              <m:t>𝑰</m:t>
                            </m:r>
                          </m:e>
                          <m:sub>
                            <m:sSub>
                              <m:sSubPr>
                                <m:ctrlPr>
                                  <a:rPr lang="en-US" sz="1600" i="1" dirty="0">
                                    <a:latin typeface="Cambria Math" panose="02040503050406030204" pitchFamily="18" charset="0"/>
                                  </a:rPr>
                                </m:ctrlPr>
                              </m:sSubPr>
                              <m:e>
                                <m:r>
                                  <a:rPr lang="en-US" sz="1600" i="1" dirty="0">
                                    <a:latin typeface="Cambria Math" panose="02040503050406030204" pitchFamily="18" charset="0"/>
                                  </a:rPr>
                                  <m:t>𝑀</m:t>
                                </m:r>
                              </m:e>
                              <m:sub>
                                <m:r>
                                  <a:rPr lang="en-US" sz="1600" b="0" i="1" dirty="0" smtClean="0">
                                    <a:latin typeface="Cambria Math" panose="02040503050406030204" pitchFamily="18" charset="0"/>
                                  </a:rPr>
                                  <m:t>𝑅</m:t>
                                </m:r>
                              </m:sub>
                            </m:sSub>
                            <m:r>
                              <a:rPr lang="en-US" sz="1600" i="1" dirty="0">
                                <a:latin typeface="Cambria Math" panose="02040503050406030204" pitchFamily="18" charset="0"/>
                              </a:rPr>
                              <m:t> ∗</m:t>
                            </m:r>
                            <m:sSub>
                              <m:sSubPr>
                                <m:ctrlPr>
                                  <a:rPr lang="en-US" sz="1600" i="1" dirty="0">
                                    <a:latin typeface="Cambria Math" panose="02040503050406030204" pitchFamily="18" charset="0"/>
                                  </a:rPr>
                                </m:ctrlPr>
                              </m:sSubPr>
                              <m:e>
                                <m:r>
                                  <a:rPr lang="en-US" sz="1600" i="1" dirty="0">
                                    <a:latin typeface="Cambria Math" panose="02040503050406030204" pitchFamily="18" charset="0"/>
                                  </a:rPr>
                                  <m:t>𝑀</m:t>
                                </m:r>
                              </m:e>
                              <m:sub>
                                <m:r>
                                  <a:rPr lang="en-US" sz="1600" b="0" i="1" dirty="0" smtClean="0">
                                    <a:latin typeface="Cambria Math" panose="02040503050406030204" pitchFamily="18" charset="0"/>
                                  </a:rPr>
                                  <m:t>𝑅</m:t>
                                </m:r>
                              </m:sub>
                            </m:sSub>
                          </m:sub>
                        </m:sSub>
                      </m:e>
                    </m:d>
                    <m:sSub>
                      <m:sSubPr>
                        <m:ctrlPr>
                          <a:rPr lang="en-US" sz="1600" b="1" i="1" dirty="0" smtClean="0">
                            <a:latin typeface="Cambria Math" panose="02040503050406030204" pitchFamily="18" charset="0"/>
                          </a:rPr>
                        </m:ctrlPr>
                      </m:sSubPr>
                      <m:e>
                        <m:r>
                          <a:rPr lang="en-US" sz="1600" b="1" i="1" dirty="0" smtClean="0">
                            <a:latin typeface="Cambria Math" panose="02040503050406030204" pitchFamily="18" charset="0"/>
                          </a:rPr>
                          <m:t>𝑵</m:t>
                        </m:r>
                      </m:e>
                      <m:sub>
                        <m:r>
                          <a:rPr lang="en-US" sz="1600" b="0" i="1" dirty="0" smtClean="0">
                            <a:latin typeface="Cambria Math" panose="02040503050406030204" pitchFamily="18" charset="0"/>
                          </a:rPr>
                          <m:t>𝑗</m:t>
                        </m:r>
                      </m:sub>
                    </m:sSub>
                  </m:oMath>
                </a14:m>
                <a:r>
                  <a:rPr lang="en-US" sz="1600" dirty="0"/>
                  <a:t>                                                                    (5)</a:t>
                </a:r>
              </a:p>
              <a:p>
                <a14:m>
                  <m:oMath xmlns:m="http://schemas.openxmlformats.org/officeDocument/2006/math">
                    <m:acc>
                      <m:accPr>
                        <m:chr m:val="̃"/>
                        <m:ctrlPr>
                          <a:rPr lang="en-US" sz="1600" b="1" i="1" smtClean="0">
                            <a:latin typeface="Cambria Math" panose="02040503050406030204" pitchFamily="18" charset="0"/>
                          </a:rPr>
                        </m:ctrlPr>
                      </m:accPr>
                      <m:e>
                        <m:r>
                          <a:rPr lang="en-US" sz="1600" b="1" i="1" smtClean="0">
                            <a:latin typeface="Cambria Math" panose="02040503050406030204" pitchFamily="18" charset="0"/>
                          </a:rPr>
                          <m:t>𝑯</m:t>
                        </m:r>
                      </m:e>
                    </m:acc>
                    <m:r>
                      <a:rPr lang="en-US" sz="1600" b="1" i="1" dirty="0" smtClean="0">
                        <a:latin typeface="Cambria Math" panose="02040503050406030204" pitchFamily="18" charset="0"/>
                      </a:rPr>
                      <m:t>=</m:t>
                    </m:r>
                    <m:sSub>
                      <m:sSubPr>
                        <m:ctrlPr>
                          <a:rPr lang="en-US" sz="1600" b="1" i="1" dirty="0" smtClean="0">
                            <a:latin typeface="Cambria Math" panose="02040503050406030204" pitchFamily="18" charset="0"/>
                          </a:rPr>
                        </m:ctrlPr>
                      </m:sSubPr>
                      <m:e>
                        <m:d>
                          <m:dPr>
                            <m:ctrlPr>
                              <a:rPr lang="en-US" sz="1600" b="1" i="1" dirty="0" smtClean="0">
                                <a:latin typeface="Cambria Math" panose="02040503050406030204" pitchFamily="18" charset="0"/>
                              </a:rPr>
                            </m:ctrlPr>
                          </m:dPr>
                          <m:e>
                            <m:m>
                              <m:mPr>
                                <m:mcs>
                                  <m:mc>
                                    <m:mcPr>
                                      <m:count m:val="3"/>
                                      <m:mcJc m:val="center"/>
                                    </m:mcPr>
                                  </m:mc>
                                </m:mcs>
                                <m:ctrlPr>
                                  <a:rPr lang="en-US" sz="1600" b="1" i="1" dirty="0" smtClean="0">
                                    <a:latin typeface="Cambria Math" panose="02040503050406030204" pitchFamily="18" charset="0"/>
                                  </a:rPr>
                                </m:ctrlPr>
                              </m:mPr>
                              <m:mr>
                                <m:e>
                                  <m:sSub>
                                    <m:sSubPr>
                                      <m:ctrlPr>
                                        <a:rPr lang="en-US" sz="1600" b="0" i="1" dirty="0" smtClean="0">
                                          <a:latin typeface="Cambria Math" panose="02040503050406030204" pitchFamily="18" charset="0"/>
                                        </a:rPr>
                                      </m:ctrlPr>
                                    </m:sSubPr>
                                    <m:e>
                                      <m:r>
                                        <m:rPr>
                                          <m:brk m:alnAt="7"/>
                                        </m:rPr>
                                        <a:rPr lang="en-US" sz="1600" b="0" i="1" dirty="0" smtClean="0">
                                          <a:latin typeface="Cambria Math" panose="02040503050406030204" pitchFamily="18" charset="0"/>
                                        </a:rPr>
                                        <m:t>𝐻</m:t>
                                      </m:r>
                                    </m:e>
                                    <m:sub>
                                      <m:r>
                                        <m:rPr>
                                          <m:brk m:alnAt="7"/>
                                        </m:rPr>
                                        <a:rPr lang="en-US" sz="1600" b="0" i="1" dirty="0" smtClean="0">
                                          <a:latin typeface="Cambria Math" panose="02040503050406030204" pitchFamily="18" charset="0"/>
                                        </a:rPr>
                                        <m:t>𝐿</m:t>
                                      </m:r>
                                    </m:sub>
                                  </m:sSub>
                                </m:e>
                                <m:e>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𝐻</m:t>
                                      </m:r>
                                    </m:e>
                                    <m:sub>
                                      <m:r>
                                        <a:rPr lang="en-US" sz="1600" b="0" i="1" smtClean="0">
                                          <a:latin typeface="Cambria Math" panose="02040503050406030204" pitchFamily="18" charset="0"/>
                                        </a:rPr>
                                        <m:t>1</m:t>
                                      </m:r>
                                    </m:sub>
                                  </m:sSub>
                                </m:e>
                                <m:e>
                                  <m:r>
                                    <a:rPr lang="en-US" sz="1600" b="0" i="1" smtClean="0">
                                      <a:latin typeface="Cambria Math" panose="02040503050406030204" pitchFamily="18" charset="0"/>
                                    </a:rPr>
                                    <m:t>0</m:t>
                                  </m:r>
                                </m:e>
                              </m:mr>
                              <m:mr>
                                <m:e>
                                  <m:r>
                                    <a:rPr lang="en-US" sz="1600" b="0" i="1" smtClean="0">
                                      <a:latin typeface="Cambria Math" panose="02040503050406030204" pitchFamily="18" charset="0"/>
                                    </a:rPr>
                                    <m:t>0</m:t>
                                  </m:r>
                                </m:e>
                                <m:e>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𝐻</m:t>
                                      </m:r>
                                    </m:e>
                                    <m:sub>
                                      <m:r>
                                        <a:rPr lang="en-US" sz="1600" b="0" i="1" smtClean="0">
                                          <a:latin typeface="Cambria Math" panose="02040503050406030204" pitchFamily="18" charset="0"/>
                                        </a:rPr>
                                        <m:t>𝐿</m:t>
                                      </m:r>
                                    </m:sub>
                                  </m:sSub>
                                </m:e>
                                <m:e>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𝐻</m:t>
                                      </m:r>
                                    </m:e>
                                    <m:sub>
                                      <m:r>
                                        <a:rPr lang="en-US" sz="1600" b="0" i="1" smtClean="0">
                                          <a:latin typeface="Cambria Math" panose="02040503050406030204" pitchFamily="18" charset="0"/>
                                        </a:rPr>
                                        <m:t>1</m:t>
                                      </m:r>
                                    </m:sub>
                                  </m:sSub>
                                </m:e>
                              </m:mr>
                              <m:mr>
                                <m:e>
                                  <m:r>
                                    <a:rPr lang="en-US" sz="1600" b="0" i="1" smtClean="0">
                                      <a:latin typeface="Cambria Math" panose="02040503050406030204" pitchFamily="18" charset="0"/>
                                    </a:rPr>
                                    <m:t>0</m:t>
                                  </m:r>
                                </m:e>
                                <m:e>
                                  <m:r>
                                    <a:rPr lang="en-US" sz="1600" b="0" i="1" smtClean="0">
                                      <a:latin typeface="Cambria Math" panose="02040503050406030204" pitchFamily="18" charset="0"/>
                                    </a:rPr>
                                    <m:t>0</m:t>
                                  </m:r>
                                </m:e>
                                <m:e>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𝐻</m:t>
                                      </m:r>
                                    </m:e>
                                    <m:sub>
                                      <m:r>
                                        <a:rPr lang="en-US" sz="1600" b="0" i="1" smtClean="0">
                                          <a:latin typeface="Cambria Math" panose="02040503050406030204" pitchFamily="18" charset="0"/>
                                        </a:rPr>
                                        <m:t>𝐿</m:t>
                                      </m:r>
                                    </m:sub>
                                  </m:sSub>
                                  <m:r>
                                    <a:rPr lang="en-US" sz="1600" b="0" i="1" smtClean="0">
                                      <a:latin typeface="Cambria Math" panose="02040503050406030204" pitchFamily="18" charset="0"/>
                                    </a:rPr>
                                    <m:t>  …..</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𝐻</m:t>
                                      </m:r>
                                    </m:e>
                                    <m:sub>
                                      <m:r>
                                        <a:rPr lang="en-US" sz="1600" b="0" i="1" smtClean="0">
                                          <a:latin typeface="Cambria Math" panose="02040503050406030204" pitchFamily="18" charset="0"/>
                                        </a:rPr>
                                        <m:t>1</m:t>
                                      </m:r>
                                    </m:sub>
                                  </m:sSub>
                                </m:e>
                              </m:mr>
                            </m:m>
                          </m:e>
                        </m:d>
                      </m:e>
                      <m:sub>
                        <m:r>
                          <a:rPr lang="en-US" sz="1600" b="0" i="1" dirty="0" smtClean="0">
                            <a:latin typeface="Cambria Math" panose="02040503050406030204" pitchFamily="18" charset="0"/>
                          </a:rPr>
                          <m:t>𝑄</m:t>
                        </m:r>
                        <m:sSub>
                          <m:sSubPr>
                            <m:ctrlPr>
                              <a:rPr lang="en-US" sz="1600" i="1" dirty="0" smtClean="0">
                                <a:latin typeface="Cambria Math" panose="02040503050406030204" pitchFamily="18" charset="0"/>
                              </a:rPr>
                            </m:ctrlPr>
                          </m:sSubPr>
                          <m:e>
                            <m:r>
                              <a:rPr lang="en-US" sz="1600" b="0" i="1" dirty="0" smtClean="0">
                                <a:latin typeface="Cambria Math" panose="02040503050406030204" pitchFamily="18" charset="0"/>
                              </a:rPr>
                              <m:t>𝑀</m:t>
                            </m:r>
                          </m:e>
                          <m:sub>
                            <m:r>
                              <a:rPr lang="en-US" sz="1600" b="0" i="1" dirty="0" smtClean="0">
                                <a:latin typeface="Cambria Math" panose="02040503050406030204" pitchFamily="18" charset="0"/>
                              </a:rPr>
                              <m:t>𝑅</m:t>
                            </m:r>
                          </m:sub>
                        </m:sSub>
                        <m:r>
                          <a:rPr lang="en-US" sz="1600" b="0" i="1" dirty="0">
                            <a:latin typeface="Cambria Math" panose="02040503050406030204" pitchFamily="18" charset="0"/>
                          </a:rPr>
                          <m:t>∗</m:t>
                        </m:r>
                        <m:d>
                          <m:dPr>
                            <m:ctrlPr>
                              <a:rPr lang="en-US" sz="1600" i="1" dirty="0" smtClean="0">
                                <a:latin typeface="Cambria Math" panose="02040503050406030204" pitchFamily="18" charset="0"/>
                              </a:rPr>
                            </m:ctrlPr>
                          </m:dPr>
                          <m:e>
                            <m:r>
                              <a:rPr lang="en-US" sz="1600" b="0" i="1" dirty="0" smtClean="0">
                                <a:latin typeface="Cambria Math" panose="02040503050406030204" pitchFamily="18" charset="0"/>
                              </a:rPr>
                              <m:t>𝑄</m:t>
                            </m:r>
                            <m:r>
                              <a:rPr lang="en-US" sz="1600" b="0" i="1" dirty="0" smtClean="0">
                                <a:latin typeface="Cambria Math" panose="02040503050406030204" pitchFamily="18" charset="0"/>
                              </a:rPr>
                              <m:t>+</m:t>
                            </m:r>
                            <m:r>
                              <a:rPr lang="en-US" sz="1600" b="0" i="1" dirty="0" smtClean="0">
                                <a:latin typeface="Cambria Math" panose="02040503050406030204" pitchFamily="18" charset="0"/>
                              </a:rPr>
                              <m:t>𝐿</m:t>
                            </m:r>
                            <m:r>
                              <a:rPr lang="en-US" sz="1600" b="0" i="1" dirty="0" smtClean="0">
                                <a:latin typeface="Cambria Math" panose="02040503050406030204" pitchFamily="18" charset="0"/>
                              </a:rPr>
                              <m:t>−</m:t>
                            </m:r>
                            <m:r>
                              <a:rPr lang="en-US" sz="1600" b="0" i="1" dirty="0" smtClean="0">
                                <a:latin typeface="Cambria Math" panose="02040503050406030204" pitchFamily="18" charset="0"/>
                              </a:rPr>
                              <m:t>1</m:t>
                            </m:r>
                          </m:e>
                        </m:d>
                        <m:sSub>
                          <m:sSubPr>
                            <m:ctrlPr>
                              <a:rPr lang="en-US" sz="1600" i="1" dirty="0" smtClean="0">
                                <a:latin typeface="Cambria Math" panose="02040503050406030204" pitchFamily="18" charset="0"/>
                              </a:rPr>
                            </m:ctrlPr>
                          </m:sSubPr>
                          <m:e>
                            <m:r>
                              <a:rPr lang="en-US" sz="1600" b="0" i="1" dirty="0" smtClean="0">
                                <a:latin typeface="Cambria Math" panose="02040503050406030204" pitchFamily="18" charset="0"/>
                              </a:rPr>
                              <m:t>𝑀</m:t>
                            </m:r>
                          </m:e>
                          <m:sub>
                            <m:r>
                              <a:rPr lang="en-US" sz="1600" b="0" i="1" dirty="0" smtClean="0">
                                <a:latin typeface="Cambria Math" panose="02040503050406030204" pitchFamily="18" charset="0"/>
                              </a:rPr>
                              <m:t>𝑇</m:t>
                            </m:r>
                          </m:sub>
                        </m:sSub>
                      </m:sub>
                    </m:sSub>
                  </m:oMath>
                </a14:m>
                <a:endParaRPr lang="en-US" sz="1600" dirty="0"/>
              </a:p>
              <a:p>
                <a:r>
                  <a:rPr lang="en-US" sz="1600" dirty="0"/>
                  <a:t>Note that </a:t>
                </a:r>
                <a14:m>
                  <m:oMath xmlns:m="http://schemas.openxmlformats.org/officeDocument/2006/math">
                    <m:sSub>
                      <m:sSubPr>
                        <m:ctrlPr>
                          <a:rPr lang="en-US" sz="1600" b="1" i="1" dirty="0" smtClean="0">
                            <a:latin typeface="Cambria Math" panose="02040503050406030204" pitchFamily="18" charset="0"/>
                          </a:rPr>
                        </m:ctrlPr>
                      </m:sSubPr>
                      <m:e>
                        <m:acc>
                          <m:accPr>
                            <m:chr m:val="̅"/>
                            <m:ctrlPr>
                              <a:rPr lang="en-US" sz="1600" b="0" i="1" smtClean="0">
                                <a:latin typeface="Cambria Math" panose="02040503050406030204" pitchFamily="18" charset="0"/>
                              </a:rPr>
                            </m:ctrlPr>
                          </m:accPr>
                          <m:e>
                            <m:r>
                              <a:rPr lang="en-US" sz="1600" b="0" i="1" smtClean="0">
                                <a:latin typeface="Cambria Math" panose="02040503050406030204" pitchFamily="18" charset="0"/>
                              </a:rPr>
                              <m:t>𝑂</m:t>
                            </m:r>
                          </m:e>
                        </m:acc>
                      </m:e>
                      <m:sub>
                        <m:r>
                          <a:rPr lang="en-US" sz="1600" b="1" i="1" dirty="0" smtClean="0">
                            <a:latin typeface="Cambria Math" panose="02040503050406030204" pitchFamily="18" charset="0"/>
                          </a:rPr>
                          <m:t>𝑸</m:t>
                        </m:r>
                      </m:sub>
                    </m:sSub>
                  </m:oMath>
                </a14:m>
                <a:r>
                  <a:rPr lang="en-US" sz="1600" dirty="0"/>
                  <a:t> is the </a:t>
                </a:r>
                <a14:m>
                  <m:oMath xmlns:m="http://schemas.openxmlformats.org/officeDocument/2006/math">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𝑄</m:t>
                        </m:r>
                        <m:r>
                          <a:rPr lang="en-US" sz="1600" b="0" i="1" smtClean="0">
                            <a:latin typeface="Cambria Math" panose="02040503050406030204" pitchFamily="18" charset="0"/>
                          </a:rPr>
                          <m:t>+</m:t>
                        </m:r>
                        <m:r>
                          <a:rPr lang="en-US" sz="1600" b="0" i="1" smtClean="0">
                            <a:latin typeface="Cambria Math" panose="02040503050406030204" pitchFamily="18" charset="0"/>
                          </a:rPr>
                          <m:t>𝐿</m:t>
                        </m:r>
                      </m:e>
                    </m:d>
                    <m:r>
                      <a:rPr lang="en-US" sz="1600" b="0" i="1" smtClean="0">
                        <a:latin typeface="Cambria Math" panose="02040503050406030204" pitchFamily="18" charset="0"/>
                      </a:rPr>
                      <m:t> ∗</m:t>
                    </m:r>
                    <m:r>
                      <a:rPr lang="en-US" sz="1600" b="0" i="1" smtClean="0">
                        <a:latin typeface="Cambria Math" panose="02040503050406030204" pitchFamily="18" charset="0"/>
                      </a:rPr>
                      <m:t>𝑄</m:t>
                    </m:r>
                  </m:oMath>
                </a14:m>
                <a:r>
                  <a:rPr lang="en-US" sz="1600" dirty="0"/>
                  <a:t> matrix obtained by taking a </a:t>
                </a:r>
                <a14:m>
                  <m:oMath xmlns:m="http://schemas.openxmlformats.org/officeDocument/2006/math">
                    <m:r>
                      <a:rPr lang="en-US" sz="1600" b="0" i="1" smtClean="0">
                        <a:latin typeface="Cambria Math" panose="02040503050406030204" pitchFamily="18" charset="0"/>
                      </a:rPr>
                      <m:t>𝑄</m:t>
                    </m:r>
                    <m:r>
                      <a:rPr lang="en-US" sz="1600" b="0" i="1" smtClean="0">
                        <a:latin typeface="Cambria Math" panose="02040503050406030204" pitchFamily="18" charset="0"/>
                      </a:rPr>
                      <m:t> ∗</m:t>
                    </m:r>
                    <m:r>
                      <a:rPr lang="en-US" sz="1600" b="0" i="1" smtClean="0">
                        <a:latin typeface="Cambria Math" panose="02040503050406030204" pitchFamily="18" charset="0"/>
                      </a:rPr>
                      <m:t>𝑄</m:t>
                    </m:r>
                  </m:oMath>
                </a14:m>
                <a:r>
                  <a:rPr lang="en-US" sz="1600" dirty="0"/>
                  <a:t> IFFT matrix </a:t>
                </a:r>
                <a14:m>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𝑂</m:t>
                        </m:r>
                      </m:e>
                      <m:sub>
                        <m:r>
                          <a:rPr lang="en-US" sz="1600" b="0" i="1" smtClean="0">
                            <a:latin typeface="Cambria Math" panose="02040503050406030204" pitchFamily="18" charset="0"/>
                          </a:rPr>
                          <m:t>𝑄</m:t>
                        </m:r>
                      </m:sub>
                    </m:sSub>
                  </m:oMath>
                </a14:m>
                <a:r>
                  <a:rPr lang="en-US" sz="1600" dirty="0"/>
                  <a:t> and adding the last </a:t>
                </a:r>
                <a14:m>
                  <m:oMath xmlns:m="http://schemas.openxmlformats.org/officeDocument/2006/math">
                    <m:r>
                      <a:rPr lang="en-US" sz="1600" b="0" i="1" smtClean="0">
                        <a:latin typeface="Cambria Math" panose="02040503050406030204" pitchFamily="18" charset="0"/>
                      </a:rPr>
                      <m:t>𝐿</m:t>
                    </m:r>
                  </m:oMath>
                </a14:m>
                <a:r>
                  <a:rPr lang="en-US" sz="1600" dirty="0"/>
                  <a:t> rows on top, creating the so-called cyclic prefix.</a:t>
                </a:r>
              </a:p>
              <a:p>
                <a:r>
                  <a:rPr lang="en-US" sz="1600" dirty="0"/>
                  <a:t>Defining </a:t>
                </a:r>
                <a14:m>
                  <m:oMath xmlns:m="http://schemas.openxmlformats.org/officeDocument/2006/math">
                    <m:acc>
                      <m:accPr>
                        <m:chr m:val="̃"/>
                        <m:ctrlPr>
                          <a:rPr lang="en-US" sz="1600" b="1" i="1" smtClean="0">
                            <a:latin typeface="Cambria Math" panose="02040503050406030204" pitchFamily="18" charset="0"/>
                          </a:rPr>
                        </m:ctrlPr>
                      </m:accPr>
                      <m:e>
                        <m:r>
                          <a:rPr lang="en-US" sz="1600" b="1" i="1" smtClean="0">
                            <a:latin typeface="Cambria Math" panose="02040503050406030204" pitchFamily="18" charset="0"/>
                          </a:rPr>
                          <m:t>𝑯</m:t>
                        </m:r>
                      </m:e>
                    </m:acc>
                    <m:r>
                      <a:rPr lang="en-US" sz="1600" b="1" i="1" dirty="0" smtClean="0">
                        <a:latin typeface="Cambria Math" panose="02040503050406030204" pitchFamily="18" charset="0"/>
                      </a:rPr>
                      <m:t> ≔</m:t>
                    </m:r>
                    <m:d>
                      <m:dPr>
                        <m:ctrlPr>
                          <a:rPr lang="en-US" sz="1600" b="1" i="1" dirty="0" smtClean="0">
                            <a:latin typeface="Cambria Math" panose="02040503050406030204" pitchFamily="18" charset="0"/>
                          </a:rPr>
                        </m:ctrlPr>
                      </m:dPr>
                      <m:e>
                        <m:sSubSup>
                          <m:sSubSupPr>
                            <m:ctrlPr>
                              <a:rPr lang="en-US" sz="1600" b="1" i="1" dirty="0" smtClean="0">
                                <a:latin typeface="Cambria Math" panose="02040503050406030204" pitchFamily="18" charset="0"/>
                              </a:rPr>
                            </m:ctrlPr>
                          </m:sSubSupPr>
                          <m:e>
                            <m:r>
                              <a:rPr lang="en-US" sz="1600" b="1" i="1" dirty="0" smtClean="0">
                                <a:latin typeface="Cambria Math" panose="02040503050406030204" pitchFamily="18" charset="0"/>
                              </a:rPr>
                              <m:t>𝑶</m:t>
                            </m:r>
                          </m:e>
                          <m:sub>
                            <m:r>
                              <a:rPr lang="en-US" sz="1600" b="1" i="1" dirty="0" smtClean="0">
                                <a:latin typeface="Cambria Math" panose="02040503050406030204" pitchFamily="18" charset="0"/>
                              </a:rPr>
                              <m:t>𝑸</m:t>
                            </m:r>
                          </m:sub>
                          <m:sup>
                            <m:r>
                              <a:rPr lang="en-US" sz="1600" b="1" i="1" dirty="0" smtClean="0">
                                <a:latin typeface="Cambria Math" panose="02040503050406030204" pitchFamily="18" charset="0"/>
                              </a:rPr>
                              <m:t>∗</m:t>
                            </m:r>
                          </m:sup>
                        </m:sSubSup>
                        <m:r>
                          <a:rPr lang="en-US" sz="1600" b="1" i="1" dirty="0" smtClean="0">
                            <a:latin typeface="Cambria Math" panose="02040503050406030204" pitchFamily="18" charset="0"/>
                          </a:rPr>
                          <m:t>⊗</m:t>
                        </m:r>
                        <m:sSub>
                          <m:sSubPr>
                            <m:ctrlPr>
                              <a:rPr lang="en-US" sz="1600" b="0" i="1" dirty="0" smtClean="0">
                                <a:latin typeface="Cambria Math" panose="02040503050406030204" pitchFamily="18" charset="0"/>
                              </a:rPr>
                            </m:ctrlPr>
                          </m:sSubPr>
                          <m:e>
                            <m:r>
                              <a:rPr lang="en-US" sz="1600" b="1" i="1" dirty="0" smtClean="0">
                                <a:latin typeface="Cambria Math" panose="02040503050406030204" pitchFamily="18" charset="0"/>
                              </a:rPr>
                              <m:t>𝑰</m:t>
                            </m:r>
                          </m:e>
                          <m:sub>
                            <m:sSub>
                              <m:sSubPr>
                                <m:ctrlPr>
                                  <a:rPr lang="en-US" sz="1600" b="0" i="1" dirty="0" smtClean="0">
                                    <a:latin typeface="Cambria Math" panose="02040503050406030204" pitchFamily="18" charset="0"/>
                                  </a:rPr>
                                </m:ctrlPr>
                              </m:sSubPr>
                              <m:e>
                                <m:r>
                                  <a:rPr lang="en-US" sz="1600" b="0" i="1" dirty="0" smtClean="0">
                                    <a:latin typeface="Cambria Math" panose="02040503050406030204" pitchFamily="18" charset="0"/>
                                  </a:rPr>
                                  <m:t>𝑀</m:t>
                                </m:r>
                              </m:e>
                              <m:sub>
                                <m:r>
                                  <a:rPr lang="en-US" sz="1600" b="0" i="1" dirty="0" smtClean="0">
                                    <a:latin typeface="Cambria Math" panose="02040503050406030204" pitchFamily="18" charset="0"/>
                                  </a:rPr>
                                  <m:t>𝑅</m:t>
                                </m:r>
                              </m:sub>
                            </m:sSub>
                            <m:r>
                              <a:rPr lang="en-US" sz="1600" b="0" i="1" dirty="0" smtClean="0">
                                <a:latin typeface="Cambria Math" panose="02040503050406030204" pitchFamily="18" charset="0"/>
                              </a:rPr>
                              <m:t> ∗</m:t>
                            </m:r>
                            <m:sSub>
                              <m:sSubPr>
                                <m:ctrlPr>
                                  <a:rPr lang="en-US" sz="1600" b="0" i="1" dirty="0" smtClean="0">
                                    <a:latin typeface="Cambria Math" panose="02040503050406030204" pitchFamily="18" charset="0"/>
                                  </a:rPr>
                                </m:ctrlPr>
                              </m:sSubPr>
                              <m:e>
                                <m:r>
                                  <a:rPr lang="en-US" sz="1600" b="0" i="1" dirty="0" smtClean="0">
                                    <a:latin typeface="Cambria Math" panose="02040503050406030204" pitchFamily="18" charset="0"/>
                                  </a:rPr>
                                  <m:t>𝑀</m:t>
                                </m:r>
                              </m:e>
                              <m:sub>
                                <m:r>
                                  <a:rPr lang="en-US" sz="1600" b="0" i="1" dirty="0" smtClean="0">
                                    <a:latin typeface="Cambria Math" panose="02040503050406030204" pitchFamily="18" charset="0"/>
                                  </a:rPr>
                                  <m:t>𝑅</m:t>
                                </m:r>
                              </m:sub>
                            </m:sSub>
                          </m:sub>
                        </m:sSub>
                      </m:e>
                    </m:d>
                    <m:r>
                      <a:rPr lang="en-US" sz="1600" b="0" i="1" dirty="0" smtClean="0">
                        <a:latin typeface="Cambria Math" panose="02040503050406030204" pitchFamily="18" charset="0"/>
                      </a:rPr>
                      <m:t> </m:t>
                    </m:r>
                    <m:acc>
                      <m:accPr>
                        <m:chr m:val="̃"/>
                        <m:ctrlPr>
                          <a:rPr lang="en-US" sz="1600" b="1" i="1" dirty="0" smtClean="0">
                            <a:latin typeface="Cambria Math" panose="02040503050406030204" pitchFamily="18" charset="0"/>
                          </a:rPr>
                        </m:ctrlPr>
                      </m:accPr>
                      <m:e>
                        <m:r>
                          <a:rPr lang="en-US" sz="1600" b="1" i="1" dirty="0" smtClean="0">
                            <a:latin typeface="Cambria Math" panose="02040503050406030204" pitchFamily="18" charset="0"/>
                          </a:rPr>
                          <m:t>𝑯</m:t>
                        </m:r>
                      </m:e>
                    </m:acc>
                    <m:r>
                      <a:rPr lang="en-US" sz="1600" b="1" i="1" dirty="0" smtClean="0">
                        <a:latin typeface="Cambria Math" panose="02040503050406030204" pitchFamily="18" charset="0"/>
                      </a:rPr>
                      <m:t> </m:t>
                    </m:r>
                    <m:d>
                      <m:dPr>
                        <m:ctrlPr>
                          <a:rPr lang="en-US" sz="1600" b="0" i="1" dirty="0" smtClean="0">
                            <a:latin typeface="Cambria Math" panose="02040503050406030204" pitchFamily="18" charset="0"/>
                          </a:rPr>
                        </m:ctrlPr>
                      </m:dPr>
                      <m:e>
                        <m:sSub>
                          <m:sSubPr>
                            <m:ctrlPr>
                              <a:rPr lang="en-US" sz="1600" b="1" i="1" dirty="0" smtClean="0">
                                <a:latin typeface="Cambria Math" panose="02040503050406030204" pitchFamily="18" charset="0"/>
                              </a:rPr>
                            </m:ctrlPr>
                          </m:sSubPr>
                          <m:e>
                            <m:acc>
                              <m:accPr>
                                <m:chr m:val="̃"/>
                                <m:ctrlPr>
                                  <a:rPr lang="en-US" sz="1600" b="1" i="1" dirty="0" smtClean="0">
                                    <a:latin typeface="Cambria Math" panose="02040503050406030204" pitchFamily="18" charset="0"/>
                                  </a:rPr>
                                </m:ctrlPr>
                              </m:accPr>
                              <m:e>
                                <m:r>
                                  <a:rPr lang="en-US" sz="1600" b="1" i="1" dirty="0" smtClean="0">
                                    <a:latin typeface="Cambria Math" panose="02040503050406030204" pitchFamily="18" charset="0"/>
                                  </a:rPr>
                                  <m:t>𝑶</m:t>
                                </m:r>
                              </m:e>
                            </m:acc>
                          </m:e>
                          <m:sub>
                            <m:r>
                              <a:rPr lang="en-US" sz="1600" b="1" i="1" dirty="0" smtClean="0">
                                <a:latin typeface="Cambria Math" panose="02040503050406030204" pitchFamily="18" charset="0"/>
                              </a:rPr>
                              <m:t>𝑸</m:t>
                            </m:r>
                          </m:sub>
                        </m:sSub>
                        <m:r>
                          <a:rPr lang="en-US" sz="1600" b="0" i="1" dirty="0" smtClean="0">
                            <a:latin typeface="Cambria Math" panose="02040503050406030204" pitchFamily="18" charset="0"/>
                          </a:rPr>
                          <m:t>⊗</m:t>
                        </m:r>
                        <m:sSub>
                          <m:sSubPr>
                            <m:ctrlPr>
                              <a:rPr lang="en-US" sz="1600" b="0" i="1" dirty="0" smtClean="0">
                                <a:latin typeface="Cambria Math" panose="02040503050406030204" pitchFamily="18" charset="0"/>
                              </a:rPr>
                            </m:ctrlPr>
                          </m:sSubPr>
                          <m:e>
                            <m:r>
                              <a:rPr lang="en-US" sz="1600" b="1" i="1" dirty="0" smtClean="0">
                                <a:latin typeface="Cambria Math" panose="02040503050406030204" pitchFamily="18" charset="0"/>
                              </a:rPr>
                              <m:t>𝑰</m:t>
                            </m:r>
                          </m:e>
                          <m:sub>
                            <m:sSub>
                              <m:sSubPr>
                                <m:ctrlPr>
                                  <a:rPr lang="en-US" sz="1600" b="0" i="1" dirty="0" smtClean="0">
                                    <a:latin typeface="Cambria Math" panose="02040503050406030204" pitchFamily="18" charset="0"/>
                                  </a:rPr>
                                </m:ctrlPr>
                              </m:sSubPr>
                              <m:e>
                                <m:r>
                                  <a:rPr lang="en-US" sz="1600" b="0" i="1" dirty="0" smtClean="0">
                                    <a:latin typeface="Cambria Math" panose="02040503050406030204" pitchFamily="18" charset="0"/>
                                  </a:rPr>
                                  <m:t>𝑀</m:t>
                                </m:r>
                              </m:e>
                              <m:sub>
                                <m:r>
                                  <a:rPr lang="en-US" sz="1600" b="0" i="1" dirty="0" smtClean="0">
                                    <a:latin typeface="Cambria Math" panose="02040503050406030204" pitchFamily="18" charset="0"/>
                                  </a:rPr>
                                  <m:t>𝑇</m:t>
                                </m:r>
                              </m:sub>
                            </m:sSub>
                            <m:r>
                              <a:rPr lang="en-US" sz="1600" b="0" i="1" dirty="0" smtClean="0">
                                <a:latin typeface="Cambria Math" panose="02040503050406030204" pitchFamily="18" charset="0"/>
                              </a:rPr>
                              <m:t> ∗</m:t>
                            </m:r>
                            <m:sSub>
                              <m:sSubPr>
                                <m:ctrlPr>
                                  <a:rPr lang="en-US" sz="1600" b="0" i="1" dirty="0" smtClean="0">
                                    <a:latin typeface="Cambria Math" panose="02040503050406030204" pitchFamily="18" charset="0"/>
                                  </a:rPr>
                                </m:ctrlPr>
                              </m:sSubPr>
                              <m:e>
                                <m:r>
                                  <a:rPr lang="en-US" sz="1600" b="0" i="1" dirty="0" smtClean="0">
                                    <a:latin typeface="Cambria Math" panose="02040503050406030204" pitchFamily="18" charset="0"/>
                                  </a:rPr>
                                  <m:t>𝑀</m:t>
                                </m:r>
                              </m:e>
                              <m:sub>
                                <m:r>
                                  <a:rPr lang="en-US" sz="1600" b="0" i="1" dirty="0" smtClean="0">
                                    <a:latin typeface="Cambria Math" panose="02040503050406030204" pitchFamily="18" charset="0"/>
                                  </a:rPr>
                                  <m:t>𝑇</m:t>
                                </m:r>
                              </m:sub>
                            </m:sSub>
                          </m:sub>
                        </m:sSub>
                      </m:e>
                    </m:d>
                    <m:r>
                      <a:rPr lang="en-US" sz="1600" b="0" i="1" dirty="0" smtClean="0">
                        <a:latin typeface="Cambria Math" panose="02040503050406030204" pitchFamily="18" charset="0"/>
                      </a:rPr>
                      <m:t>=</m:t>
                    </m:r>
                    <m:r>
                      <a:rPr lang="en-US" sz="1600" b="0" i="1" dirty="0" smtClean="0">
                        <a:latin typeface="Cambria Math" panose="02040503050406030204" pitchFamily="18" charset="0"/>
                      </a:rPr>
                      <m:t>𝑑𝑖𝑔</m:t>
                    </m:r>
                    <m:d>
                      <m:dPr>
                        <m:ctrlPr>
                          <a:rPr lang="en-US" sz="1600" b="0" i="1" dirty="0" smtClean="0">
                            <a:latin typeface="Cambria Math" panose="02040503050406030204" pitchFamily="18" charset="0"/>
                          </a:rPr>
                        </m:ctrlPr>
                      </m:dPr>
                      <m:e>
                        <m:sSub>
                          <m:sSubPr>
                            <m:ctrlPr>
                              <a:rPr lang="en-US" sz="1600" b="0" i="1" dirty="0" smtClean="0">
                                <a:latin typeface="Cambria Math" panose="02040503050406030204" pitchFamily="18" charset="0"/>
                              </a:rPr>
                            </m:ctrlPr>
                          </m:sSubPr>
                          <m:e>
                            <m:acc>
                              <m:accPr>
                                <m:chr m:val="̃"/>
                                <m:ctrlPr>
                                  <a:rPr lang="en-US" sz="1600" b="0" i="1" dirty="0" smtClean="0">
                                    <a:latin typeface="Cambria Math" panose="02040503050406030204" pitchFamily="18" charset="0"/>
                                  </a:rPr>
                                </m:ctrlPr>
                              </m:accPr>
                              <m:e>
                                <m:r>
                                  <a:rPr lang="en-US" sz="1600" b="1" i="1" dirty="0" smtClean="0">
                                    <a:latin typeface="Cambria Math" panose="02040503050406030204" pitchFamily="18" charset="0"/>
                                  </a:rPr>
                                  <m:t>𝑯</m:t>
                                </m:r>
                              </m:e>
                            </m:acc>
                          </m:e>
                          <m:sub>
                            <m:r>
                              <a:rPr lang="en-US" sz="1600" b="0" i="1" dirty="0" smtClean="0">
                                <a:latin typeface="Cambria Math" panose="02040503050406030204" pitchFamily="18" charset="0"/>
                              </a:rPr>
                              <m:t>1</m:t>
                            </m:r>
                          </m:sub>
                        </m:sSub>
                        <m:r>
                          <a:rPr lang="en-US" sz="1600" b="0" i="1" dirty="0" smtClean="0">
                            <a:latin typeface="Cambria Math" panose="02040503050406030204" pitchFamily="18" charset="0"/>
                          </a:rPr>
                          <m:t>,…….., </m:t>
                        </m:r>
                        <m:sSub>
                          <m:sSubPr>
                            <m:ctrlPr>
                              <a:rPr lang="en-US" sz="1600" b="0" i="1" dirty="0" smtClean="0">
                                <a:latin typeface="Cambria Math" panose="02040503050406030204" pitchFamily="18" charset="0"/>
                              </a:rPr>
                            </m:ctrlPr>
                          </m:sSubPr>
                          <m:e>
                            <m:acc>
                              <m:accPr>
                                <m:chr m:val="̃"/>
                                <m:ctrlPr>
                                  <a:rPr lang="en-US" sz="1600" b="0" i="1" dirty="0" smtClean="0">
                                    <a:latin typeface="Cambria Math" panose="02040503050406030204" pitchFamily="18" charset="0"/>
                                  </a:rPr>
                                </m:ctrlPr>
                              </m:accPr>
                              <m:e>
                                <m:r>
                                  <a:rPr lang="en-US" sz="1600" b="1" i="1" dirty="0" smtClean="0">
                                    <a:latin typeface="Cambria Math" panose="02040503050406030204" pitchFamily="18" charset="0"/>
                                  </a:rPr>
                                  <m:t>𝑯</m:t>
                                </m:r>
                              </m:e>
                            </m:acc>
                          </m:e>
                          <m:sub>
                            <m:r>
                              <a:rPr lang="en-US" sz="1600" b="0" i="1" dirty="0" smtClean="0">
                                <a:latin typeface="Cambria Math" panose="02040503050406030204" pitchFamily="18" charset="0"/>
                              </a:rPr>
                              <m:t>𝑄</m:t>
                            </m:r>
                          </m:sub>
                        </m:sSub>
                      </m:e>
                    </m:d>
                  </m:oMath>
                </a14:m>
                <a:r>
                  <a:rPr lang="en-US" sz="1600" dirty="0"/>
                  <a:t> to be a </a:t>
                </a:r>
                <a14:m>
                  <m:oMath xmlns:m="http://schemas.openxmlformats.org/officeDocument/2006/math">
                    <m:r>
                      <a:rPr lang="en-US" sz="1600" b="0" i="1" smtClean="0">
                        <a:latin typeface="Cambria Math" panose="02040503050406030204" pitchFamily="18" charset="0"/>
                      </a:rPr>
                      <m:t>𝑄</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𝑀</m:t>
                        </m:r>
                      </m:e>
                      <m:sub>
                        <m:r>
                          <a:rPr lang="en-US" sz="1600" b="0" i="1" smtClean="0">
                            <a:latin typeface="Cambria Math" panose="02040503050406030204" pitchFamily="18" charset="0"/>
                          </a:rPr>
                          <m:t>𝑅</m:t>
                        </m:r>
                      </m:sub>
                    </m:sSub>
                    <m:r>
                      <a:rPr lang="en-US" sz="1600" b="0" i="1" smtClean="0">
                        <a:latin typeface="Cambria Math" panose="02040503050406030204" pitchFamily="18" charset="0"/>
                      </a:rPr>
                      <m:t> ∗</m:t>
                    </m:r>
                    <m:r>
                      <a:rPr lang="en-US" sz="1600" b="0" i="1" smtClean="0">
                        <a:latin typeface="Cambria Math" panose="02040503050406030204" pitchFamily="18" charset="0"/>
                      </a:rPr>
                      <m:t>𝑄</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𝑀</m:t>
                        </m:r>
                      </m:e>
                      <m:sub>
                        <m:r>
                          <a:rPr lang="en-US" sz="1600" b="0" i="1" smtClean="0">
                            <a:latin typeface="Cambria Math" panose="02040503050406030204" pitchFamily="18" charset="0"/>
                          </a:rPr>
                          <m:t>𝑇</m:t>
                        </m:r>
                      </m:sub>
                    </m:sSub>
                  </m:oMath>
                </a14:m>
                <a:r>
                  <a:rPr lang="en-US" sz="1600" dirty="0"/>
                  <a:t> block diagonal matrix made from the MIMO transfer function values at the frequency bins </a:t>
                </a:r>
                <a14:m>
                  <m:oMath xmlns:m="http://schemas.openxmlformats.org/officeDocument/2006/math">
                    <m:d>
                      <m:dPr>
                        <m:ctrlPr>
                          <a:rPr lang="en-US" sz="1600" b="0" i="1" smtClean="0">
                            <a:latin typeface="Cambria Math" panose="02040503050406030204" pitchFamily="18" charset="0"/>
                          </a:rPr>
                        </m:ctrlPr>
                      </m:dPr>
                      <m:e>
                        <m:r>
                          <a:rPr lang="en-US" sz="1600" b="0" i="1" smtClean="0">
                            <a:latin typeface="Cambria Math" panose="02040503050406030204" pitchFamily="18" charset="0"/>
                          </a:rPr>
                          <m:t>1</m:t>
                        </m:r>
                        <m:r>
                          <a:rPr lang="en-US" sz="1600" b="0" i="1" smtClean="0">
                            <a:latin typeface="Cambria Math" panose="02040503050406030204" pitchFamily="18" charset="0"/>
                          </a:rPr>
                          <m:t>,</m:t>
                        </m:r>
                        <m:r>
                          <a:rPr lang="en-US" sz="1600" b="0" i="1" smtClean="0">
                            <a:latin typeface="Cambria Math" panose="02040503050406030204" pitchFamily="18" charset="0"/>
                          </a:rPr>
                          <m:t>2</m:t>
                        </m:r>
                        <m:r>
                          <a:rPr lang="en-US" sz="1600" b="0" i="1" smtClean="0">
                            <a:latin typeface="Cambria Math" panose="02040503050406030204" pitchFamily="18" charset="0"/>
                          </a:rPr>
                          <m:t>,……</m:t>
                        </m:r>
                        <m:r>
                          <a:rPr lang="en-US" sz="1600" b="0" i="1" smtClean="0">
                            <a:latin typeface="Cambria Math" panose="02040503050406030204" pitchFamily="18" charset="0"/>
                          </a:rPr>
                          <m:t>𝑄</m:t>
                        </m:r>
                      </m:e>
                    </m:d>
                    <m:r>
                      <a:rPr lang="en-US" sz="1600" b="0" i="1" smtClean="0">
                        <a:latin typeface="Cambria Math" panose="02040503050406030204" pitchFamily="18" charset="0"/>
                      </a:rPr>
                      <m:t>,</m:t>
                    </m:r>
                  </m:oMath>
                </a14:m>
                <a:r>
                  <a:rPr lang="en-US" sz="1600" dirty="0"/>
                  <a:t> we can write from (5).</a:t>
                </a:r>
              </a:p>
              <a:p>
                <a14:m>
                  <m:oMath xmlns:m="http://schemas.openxmlformats.org/officeDocument/2006/math">
                    <m:sSub>
                      <m:sSubPr>
                        <m:ctrlPr>
                          <a:rPr lang="en-US" sz="1600" b="1" i="1" dirty="0" smtClean="0">
                            <a:latin typeface="Cambria Math" panose="02040503050406030204" pitchFamily="18" charset="0"/>
                          </a:rPr>
                        </m:ctrlPr>
                      </m:sSubPr>
                      <m:e>
                        <m:acc>
                          <m:accPr>
                            <m:chr m:val="̂"/>
                            <m:ctrlPr>
                              <a:rPr lang="en-US" sz="1600" b="1" i="1" smtClean="0">
                                <a:latin typeface="Cambria Math" panose="02040503050406030204" pitchFamily="18" charset="0"/>
                              </a:rPr>
                            </m:ctrlPr>
                          </m:accPr>
                          <m:e>
                            <m:r>
                              <a:rPr lang="en-US" sz="1600" b="1" i="1" smtClean="0">
                                <a:latin typeface="Cambria Math" panose="02040503050406030204" pitchFamily="18" charset="0"/>
                              </a:rPr>
                              <m:t>𝑺</m:t>
                            </m:r>
                          </m:e>
                        </m:acc>
                      </m:e>
                      <m:sub>
                        <m:r>
                          <a:rPr lang="en-US" sz="1600" b="1" i="1" dirty="0" smtClean="0">
                            <a:latin typeface="Cambria Math" panose="02040503050406030204" pitchFamily="18" charset="0"/>
                          </a:rPr>
                          <m:t>𝒋</m:t>
                        </m:r>
                      </m:sub>
                    </m:sSub>
                    <m:r>
                      <a:rPr lang="en-US" sz="1600" b="1" i="1" dirty="0" smtClean="0">
                        <a:latin typeface="Cambria Math" panose="02040503050406030204" pitchFamily="18" charset="0"/>
                      </a:rPr>
                      <m:t>=</m:t>
                    </m:r>
                    <m:r>
                      <a:rPr lang="en-US" sz="1600" b="1" i="1" dirty="0" smtClean="0">
                        <a:latin typeface="Cambria Math" panose="02040503050406030204" pitchFamily="18" charset="0"/>
                      </a:rPr>
                      <m:t>𝑮</m:t>
                    </m:r>
                    <m:acc>
                      <m:accPr>
                        <m:chr m:val="̃"/>
                        <m:ctrlPr>
                          <a:rPr lang="en-US" sz="1600" b="1" i="1" dirty="0" smtClean="0">
                            <a:latin typeface="Cambria Math" panose="02040503050406030204" pitchFamily="18" charset="0"/>
                          </a:rPr>
                        </m:ctrlPr>
                      </m:accPr>
                      <m:e>
                        <m:r>
                          <a:rPr lang="en-US" sz="1600" b="1" i="1" dirty="0" smtClean="0">
                            <a:latin typeface="Cambria Math" panose="02040503050406030204" pitchFamily="18" charset="0"/>
                          </a:rPr>
                          <m:t>𝑯</m:t>
                        </m:r>
                      </m:e>
                    </m:acc>
                    <m:r>
                      <a:rPr lang="en-US" sz="1600" b="1" i="1" dirty="0" smtClean="0">
                        <a:latin typeface="Cambria Math" panose="02040503050406030204" pitchFamily="18" charset="0"/>
                      </a:rPr>
                      <m:t>𝑭</m:t>
                    </m:r>
                    <m:sSub>
                      <m:sSubPr>
                        <m:ctrlPr>
                          <a:rPr lang="en-US" sz="1600" b="1" i="1" dirty="0" smtClean="0">
                            <a:latin typeface="Cambria Math" panose="02040503050406030204" pitchFamily="18" charset="0"/>
                          </a:rPr>
                        </m:ctrlPr>
                      </m:sSubPr>
                      <m:e>
                        <m:r>
                          <a:rPr lang="en-US" sz="1600" b="1" i="1" dirty="0" smtClean="0">
                            <a:latin typeface="Cambria Math" panose="02040503050406030204" pitchFamily="18" charset="0"/>
                          </a:rPr>
                          <m:t>𝑺</m:t>
                        </m:r>
                      </m:e>
                      <m:sub>
                        <m:r>
                          <a:rPr lang="en-US" sz="1600" b="0" i="1" dirty="0" smtClean="0">
                            <a:latin typeface="Cambria Math" panose="02040503050406030204" pitchFamily="18" charset="0"/>
                          </a:rPr>
                          <m:t>𝑗</m:t>
                        </m:r>
                      </m:sub>
                    </m:sSub>
                    <m:r>
                      <a:rPr lang="en-US" sz="1600" b="1" i="1" dirty="0" smtClean="0">
                        <a:latin typeface="Cambria Math" panose="02040503050406030204" pitchFamily="18" charset="0"/>
                      </a:rPr>
                      <m:t>+</m:t>
                    </m:r>
                    <m:r>
                      <a:rPr lang="en-US" sz="1600" b="1" i="1" dirty="0" smtClean="0">
                        <a:latin typeface="Cambria Math" panose="02040503050406030204" pitchFamily="18" charset="0"/>
                      </a:rPr>
                      <m:t>𝑮</m:t>
                    </m:r>
                    <m:r>
                      <a:rPr lang="en-US" sz="1600" b="1" i="1" dirty="0" smtClean="0">
                        <a:latin typeface="Cambria Math" panose="02040503050406030204" pitchFamily="18" charset="0"/>
                      </a:rPr>
                      <m:t> </m:t>
                    </m:r>
                    <m:sSub>
                      <m:sSubPr>
                        <m:ctrlPr>
                          <a:rPr lang="en-US" sz="1600" b="1" i="1" dirty="0" smtClean="0">
                            <a:latin typeface="Cambria Math" panose="02040503050406030204" pitchFamily="18" charset="0"/>
                          </a:rPr>
                        </m:ctrlPr>
                      </m:sSubPr>
                      <m:e>
                        <m:acc>
                          <m:accPr>
                            <m:chr m:val="̃"/>
                            <m:ctrlPr>
                              <a:rPr lang="en-US" sz="1600" b="1" i="1" dirty="0" smtClean="0">
                                <a:latin typeface="Cambria Math" panose="02040503050406030204" pitchFamily="18" charset="0"/>
                              </a:rPr>
                            </m:ctrlPr>
                          </m:accPr>
                          <m:e>
                            <m:r>
                              <a:rPr lang="en-US" sz="1600" b="1" i="1" dirty="0" smtClean="0">
                                <a:latin typeface="Cambria Math" panose="02040503050406030204" pitchFamily="18" charset="0"/>
                              </a:rPr>
                              <m:t>𝑵</m:t>
                            </m:r>
                          </m:e>
                        </m:acc>
                      </m:e>
                      <m:sub>
                        <m:r>
                          <a:rPr lang="en-US" sz="1600" b="0" i="1" dirty="0" smtClean="0">
                            <a:latin typeface="Cambria Math" panose="02040503050406030204" pitchFamily="18" charset="0"/>
                          </a:rPr>
                          <m:t>𝑗</m:t>
                        </m:r>
                      </m:sub>
                    </m:sSub>
                    <m:r>
                      <a:rPr lang="en-US" sz="1600" b="1" i="1" dirty="0" smtClean="0">
                        <a:latin typeface="Cambria Math" panose="02040503050406030204" pitchFamily="18" charset="0"/>
                      </a:rPr>
                      <m:t> </m:t>
                    </m:r>
                  </m:oMath>
                </a14:m>
                <a:endParaRPr lang="en-US" sz="1600" dirty="0"/>
              </a:p>
              <a:p>
                <a:r>
                  <a:rPr lang="en-US" sz="1600" dirty="0"/>
                  <a:t>Which has a similar form to (1). The advantage of using the OFDM approach is that an equivalent channel         matrix which is block diagonal enforces a similar structure upon the optimal precoder and decoder, which            simplifies the transmitter and receiver structure.</a:t>
                </a:r>
              </a:p>
              <a:p>
                <a:endParaRPr lang="en-US" sz="1600" dirty="0"/>
              </a:p>
              <a:p>
                <a:endParaRPr lang="en-US" sz="2000" b="1" dirty="0"/>
              </a:p>
            </p:txBody>
          </p:sp>
        </mc:Choice>
        <mc:Fallback xmlns="">
          <p:sp>
            <p:nvSpPr>
              <p:cNvPr id="3" name="Content Placeholder 2">
                <a:extLst>
                  <a:ext uri="{FF2B5EF4-FFF2-40B4-BE49-F238E27FC236}">
                    <a16:creationId xmlns:a16="http://schemas.microsoft.com/office/drawing/2014/main" id="{8DBE9252-2D73-0CC9-380D-B17B284E54D2}"/>
                  </a:ext>
                </a:extLst>
              </p:cNvPr>
              <p:cNvSpPr>
                <a:spLocks noGrp="1" noRot="1" noChangeAspect="1" noMove="1" noResize="1" noEditPoints="1" noAdjustHandles="1" noChangeArrowheads="1" noChangeShapeType="1" noTextEdit="1"/>
              </p:cNvSpPr>
              <p:nvPr>
                <p:ph idx="1"/>
              </p:nvPr>
            </p:nvSpPr>
            <p:spPr>
              <a:blipFill>
                <a:blip r:embed="rId2"/>
                <a:stretch>
                  <a:fillRect l="-232" t="-943" r="-406"/>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60DF8F7A-A8FA-02D4-C6E8-D7747442D7B8}"/>
              </a:ext>
            </a:extLst>
          </p:cNvPr>
          <p:cNvSpPr>
            <a:spLocks noGrp="1"/>
          </p:cNvSpPr>
          <p:nvPr>
            <p:ph type="sldNum" sz="quarter" idx="12"/>
          </p:nvPr>
        </p:nvSpPr>
        <p:spPr/>
        <p:txBody>
          <a:bodyPr/>
          <a:lstStyle/>
          <a:p>
            <a:fld id="{A439D109-9F59-4B0B-8E20-D6D3A384B1F1}" type="slidenum">
              <a:rPr lang="ko-KR" altLang="en-US" smtClean="0"/>
              <a:t>11</a:t>
            </a:fld>
            <a:endParaRPr lang="ko-KR" altLang="en-US"/>
          </a:p>
        </p:txBody>
      </p:sp>
    </p:spTree>
    <p:extLst>
      <p:ext uri="{BB962C8B-B14F-4D97-AF65-F5344CB8AC3E}">
        <p14:creationId xmlns:p14="http://schemas.microsoft.com/office/powerpoint/2010/main" val="20649803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A6E5E-4890-E8B7-BFA1-EEA379A59FAC}"/>
              </a:ext>
            </a:extLst>
          </p:cNvPr>
          <p:cNvSpPr>
            <a:spLocks noGrp="1"/>
          </p:cNvSpPr>
          <p:nvPr>
            <p:ph type="title"/>
          </p:nvPr>
        </p:nvSpPr>
        <p:spPr/>
        <p:txBody>
          <a:bodyPr/>
          <a:lstStyle/>
          <a:p>
            <a:r>
              <a:rPr lang="en-US" dirty="0"/>
              <a:t>Problem Formulation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3E3785C-6F2F-387D-DB42-617388BF6900}"/>
                  </a:ext>
                </a:extLst>
              </p:cNvPr>
              <p:cNvSpPr>
                <a:spLocks noGrp="1"/>
              </p:cNvSpPr>
              <p:nvPr>
                <p:ph idx="1"/>
              </p:nvPr>
            </p:nvSpPr>
            <p:spPr/>
            <p:txBody>
              <a:bodyPr/>
              <a:lstStyle/>
              <a:p>
                <a:r>
                  <a:rPr lang="en-US" sz="1600" dirty="0"/>
                  <a:t>We will use the system equation for a </a:t>
                </a:r>
                <a:r>
                  <a:rPr lang="en-US" sz="1600" dirty="0">
                    <a:solidFill>
                      <a:schemeClr val="accent1">
                        <a:lumMod val="75000"/>
                      </a:schemeClr>
                    </a:solidFill>
                  </a:rPr>
                  <a:t>single carrier </a:t>
                </a:r>
                <a:r>
                  <a:rPr lang="en-US" sz="1600" dirty="0"/>
                  <a:t>system in a </a:t>
                </a:r>
                <a:r>
                  <a:rPr lang="en-US" sz="1600" dirty="0">
                    <a:solidFill>
                      <a:schemeClr val="accent1">
                        <a:lumMod val="75000"/>
                      </a:schemeClr>
                    </a:solidFill>
                  </a:rPr>
                  <a:t>flat-fading</a:t>
                </a:r>
                <a:r>
                  <a:rPr lang="en-US" sz="1600" dirty="0"/>
                  <a:t>  channel.</a:t>
                </a:r>
              </a:p>
              <a:p>
                <a:r>
                  <a:rPr lang="en-US" sz="1600" dirty="0"/>
                  <a:t>It is also applicable </a:t>
                </a:r>
                <a:r>
                  <a:rPr lang="en-US" sz="1600" dirty="0">
                    <a:solidFill>
                      <a:schemeClr val="accent1">
                        <a:lumMod val="75000"/>
                      </a:schemeClr>
                    </a:solidFill>
                  </a:rPr>
                  <a:t>delay spread </a:t>
                </a:r>
                <a:r>
                  <a:rPr lang="en-US" sz="1600" dirty="0"/>
                  <a:t>in </a:t>
                </a:r>
                <a:r>
                  <a:rPr lang="en-US" sz="1600" dirty="0">
                    <a:solidFill>
                      <a:schemeClr val="accent1">
                        <a:lumMod val="75000"/>
                      </a:schemeClr>
                    </a:solidFill>
                  </a:rPr>
                  <a:t>single carrier </a:t>
                </a:r>
                <a:r>
                  <a:rPr lang="en-US" sz="1600" dirty="0"/>
                  <a:t>and </a:t>
                </a:r>
                <a:r>
                  <a:rPr lang="en-US" sz="1600" dirty="0">
                    <a:solidFill>
                      <a:schemeClr val="accent1">
                        <a:lumMod val="75000"/>
                      </a:schemeClr>
                    </a:solidFill>
                  </a:rPr>
                  <a:t>multicarrier</a:t>
                </a:r>
                <a:r>
                  <a:rPr lang="en-US" sz="1600" dirty="0"/>
                  <a:t> systems.</a:t>
                </a:r>
              </a:p>
              <a:p>
                <a:r>
                  <a:rPr lang="en-US" sz="1600" dirty="0"/>
                  <a:t>Our goal is to design the </a:t>
                </a:r>
                <a14:m>
                  <m:oMath xmlns:m="http://schemas.openxmlformats.org/officeDocument/2006/math">
                    <m:r>
                      <a:rPr lang="en-US" sz="1600" b="1" i="1" smtClean="0">
                        <a:latin typeface="Cambria Math" panose="02040503050406030204" pitchFamily="18" charset="0"/>
                      </a:rPr>
                      <m:t>𝑭</m:t>
                    </m:r>
                  </m:oMath>
                </a14:m>
                <a:r>
                  <a:rPr lang="en-US" sz="1600" dirty="0"/>
                  <a:t> and </a:t>
                </a:r>
                <a14:m>
                  <m:oMath xmlns:m="http://schemas.openxmlformats.org/officeDocument/2006/math">
                    <m:r>
                      <a:rPr lang="en-US" sz="1600" b="1" i="1" smtClean="0">
                        <a:latin typeface="Cambria Math" panose="02040503050406030204" pitchFamily="18" charset="0"/>
                      </a:rPr>
                      <m:t>𝑮</m:t>
                    </m:r>
                  </m:oMath>
                </a14:m>
                <a:r>
                  <a:rPr lang="en-US" sz="1600" dirty="0"/>
                  <a:t> matrices </a:t>
                </a:r>
              </a:p>
              <a:p>
                <a:r>
                  <a:rPr lang="en-US" sz="1600" dirty="0"/>
                  <a:t>To </a:t>
                </a:r>
                <a:r>
                  <a:rPr lang="en-US" sz="1600" dirty="0">
                    <a:solidFill>
                      <a:schemeClr val="accent1">
                        <a:lumMod val="75000"/>
                      </a:schemeClr>
                    </a:solidFill>
                  </a:rPr>
                  <a:t>minimize</a:t>
                </a:r>
                <a:r>
                  <a:rPr lang="en-US" sz="1600" dirty="0"/>
                  <a:t> </a:t>
                </a:r>
                <a14:m>
                  <m:oMath xmlns:m="http://schemas.openxmlformats.org/officeDocument/2006/math">
                    <m:r>
                      <a:rPr lang="en-US" sz="1600" b="0" i="1" smtClean="0">
                        <a:latin typeface="Cambria Math" panose="02040503050406030204" pitchFamily="18" charset="0"/>
                      </a:rPr>
                      <m:t>𝐸</m:t>
                    </m:r>
                    <m:d>
                      <m:dPr>
                        <m:begChr m:val="["/>
                        <m:endChr m:val="]"/>
                        <m:ctrlPr>
                          <a:rPr lang="en-US" sz="1600" b="0" i="1" smtClean="0">
                            <a:latin typeface="Cambria Math" panose="02040503050406030204" pitchFamily="18" charset="0"/>
                          </a:rPr>
                        </m:ctrlPr>
                      </m:dPr>
                      <m:e>
                        <m:sSup>
                          <m:sSupPr>
                            <m:ctrlPr>
                              <a:rPr lang="en-US" sz="1600" b="0" i="1" smtClean="0">
                                <a:latin typeface="Cambria Math" panose="02040503050406030204" pitchFamily="18" charset="0"/>
                              </a:rPr>
                            </m:ctrlPr>
                          </m:sSupPr>
                          <m:e>
                            <m:r>
                              <a:rPr lang="en-US" sz="1600" b="1" i="1" smtClean="0">
                                <a:latin typeface="Cambria Math" panose="02040503050406030204" pitchFamily="18" charset="0"/>
                              </a:rPr>
                              <m:t>𝒆</m:t>
                            </m:r>
                          </m:e>
                          <m:sup>
                            <m:r>
                              <a:rPr lang="en-US" sz="1600" b="0" i="1" smtClean="0">
                                <a:latin typeface="Cambria Math" panose="02040503050406030204" pitchFamily="18" charset="0"/>
                              </a:rPr>
                              <m:t>∗</m:t>
                            </m:r>
                          </m:sup>
                        </m:sSup>
                        <m:sSup>
                          <m:sSupPr>
                            <m:ctrlPr>
                              <a:rPr lang="en-US" sz="1600" b="0" i="1" smtClean="0">
                                <a:latin typeface="Cambria Math" panose="02040503050406030204" pitchFamily="18" charset="0"/>
                              </a:rPr>
                            </m:ctrlPr>
                          </m:sSupPr>
                          <m:e>
                            <m:r>
                              <a:rPr lang="en-US" sz="1600" b="1" i="1" smtClean="0">
                                <a:latin typeface="Cambria Math" panose="02040503050406030204" pitchFamily="18" charset="0"/>
                              </a:rPr>
                              <m:t>𝑾</m:t>
                            </m:r>
                          </m:e>
                          <m:sup>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1</m:t>
                                </m:r>
                              </m:num>
                              <m:den>
                                <m:r>
                                  <a:rPr lang="en-US" sz="1600" b="0" i="1" smtClean="0">
                                    <a:latin typeface="Cambria Math" panose="02040503050406030204" pitchFamily="18" charset="0"/>
                                  </a:rPr>
                                  <m:t>2</m:t>
                                </m:r>
                              </m:den>
                            </m:f>
                          </m:sup>
                        </m:sSup>
                        <m:r>
                          <a:rPr lang="en-US" sz="1600" b="0" i="1" smtClean="0">
                            <a:latin typeface="Cambria Math" panose="02040503050406030204" pitchFamily="18" charset="0"/>
                          </a:rPr>
                          <m:t> </m:t>
                        </m:r>
                        <m:sSup>
                          <m:sSupPr>
                            <m:ctrlPr>
                              <a:rPr lang="en-US" sz="1600" b="0" i="1" smtClean="0">
                                <a:latin typeface="Cambria Math" panose="02040503050406030204" pitchFamily="18" charset="0"/>
                              </a:rPr>
                            </m:ctrlPr>
                          </m:sSupPr>
                          <m:e>
                            <m:r>
                              <a:rPr lang="en-US" sz="1600" b="1" i="1" smtClean="0">
                                <a:latin typeface="Cambria Math" panose="02040503050406030204" pitchFamily="18" charset="0"/>
                              </a:rPr>
                              <m:t>𝑾</m:t>
                            </m:r>
                          </m:e>
                          <m:sup>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1</m:t>
                                </m:r>
                              </m:num>
                              <m:den>
                                <m:r>
                                  <a:rPr lang="en-US" sz="1600" b="0" i="1" smtClean="0">
                                    <a:latin typeface="Cambria Math" panose="02040503050406030204" pitchFamily="18" charset="0"/>
                                  </a:rPr>
                                  <m:t>2</m:t>
                                </m:r>
                              </m:den>
                            </m:f>
                          </m:sup>
                        </m:sSup>
                        <m:r>
                          <a:rPr lang="en-US" sz="1600" b="1" i="1" smtClean="0">
                            <a:latin typeface="Cambria Math" panose="02040503050406030204" pitchFamily="18" charset="0"/>
                          </a:rPr>
                          <m:t>𝒆</m:t>
                        </m:r>
                      </m:e>
                    </m:d>
                  </m:oMath>
                </a14:m>
                <a:r>
                  <a:rPr lang="en-US" sz="1600" dirty="0"/>
                  <a:t> where </a:t>
                </a:r>
                <a14:m>
                  <m:oMath xmlns:m="http://schemas.openxmlformats.org/officeDocument/2006/math">
                    <m:r>
                      <a:rPr lang="en-US" sz="1600" b="1" i="1" smtClean="0">
                        <a:latin typeface="Cambria Math" panose="02040503050406030204" pitchFamily="18" charset="0"/>
                      </a:rPr>
                      <m:t>𝒆</m:t>
                    </m:r>
                    <m:r>
                      <a:rPr lang="en-US" sz="1600" b="0" i="1" smtClean="0">
                        <a:latin typeface="Cambria Math" panose="02040503050406030204" pitchFamily="18" charset="0"/>
                      </a:rPr>
                      <m:t>=</m:t>
                    </m:r>
                    <m:r>
                      <a:rPr lang="en-US" sz="1600" b="1" i="1" smtClean="0">
                        <a:latin typeface="Cambria Math" panose="02040503050406030204" pitchFamily="18" charset="0"/>
                      </a:rPr>
                      <m:t>𝒔</m:t>
                    </m:r>
                    <m:r>
                      <a:rPr lang="en-US" sz="1600" b="0" i="1" smtClean="0">
                        <a:latin typeface="Cambria Math" panose="02040503050406030204" pitchFamily="18" charset="0"/>
                      </a:rPr>
                      <m:t>−(</m:t>
                    </m:r>
                    <m:r>
                      <a:rPr lang="en-US" sz="1600" b="1" i="1" smtClean="0">
                        <a:latin typeface="Cambria Math" panose="02040503050406030204" pitchFamily="18" charset="0"/>
                      </a:rPr>
                      <m:t>𝑮𝑯𝑭𝒔</m:t>
                    </m:r>
                    <m:r>
                      <a:rPr lang="en-US" sz="1600" b="0" i="1" smtClean="0">
                        <a:latin typeface="Cambria Math" panose="02040503050406030204" pitchFamily="18" charset="0"/>
                      </a:rPr>
                      <m:t>+</m:t>
                    </m:r>
                    <m:r>
                      <a:rPr lang="en-US" sz="1600" b="1" i="1" smtClean="0">
                        <a:latin typeface="Cambria Math" panose="02040503050406030204" pitchFamily="18" charset="0"/>
                      </a:rPr>
                      <m:t>𝑮𝒏</m:t>
                    </m:r>
                    <m:r>
                      <a:rPr lang="en-US" sz="1600" b="0" i="1" smtClean="0">
                        <a:latin typeface="Cambria Math" panose="02040503050406030204" pitchFamily="18" charset="0"/>
                      </a:rPr>
                      <m:t>)</m:t>
                    </m:r>
                  </m:oMath>
                </a14:m>
                <a:r>
                  <a:rPr lang="en-US" sz="1600" dirty="0"/>
                  <a:t> is </a:t>
                </a:r>
                <a14:m>
                  <m:oMath xmlns:m="http://schemas.openxmlformats.org/officeDocument/2006/math">
                    <m:r>
                      <a:rPr lang="en-US" sz="1600" b="0" i="1" smtClean="0">
                        <a:latin typeface="Cambria Math" panose="02040503050406030204" pitchFamily="18" charset="0"/>
                      </a:rPr>
                      <m:t>𝐵</m:t>
                    </m:r>
                    <m:r>
                      <a:rPr lang="en-US" sz="1600" b="0" i="1" smtClean="0">
                        <a:latin typeface="Cambria Math" panose="02040503050406030204" pitchFamily="18" charset="0"/>
                      </a:rPr>
                      <m:t> ∗</m:t>
                    </m:r>
                    <m:r>
                      <a:rPr lang="en-US" sz="1600" b="0" i="1" smtClean="0">
                        <a:latin typeface="Cambria Math" panose="02040503050406030204" pitchFamily="18" charset="0"/>
                      </a:rPr>
                      <m:t>1</m:t>
                    </m:r>
                  </m:oMath>
                </a14:m>
                <a:r>
                  <a:rPr lang="en-US" sz="1600" dirty="0"/>
                  <a:t> error vector.</a:t>
                </a:r>
              </a:p>
              <a:p>
                <a14:m>
                  <m:oMath xmlns:m="http://schemas.openxmlformats.org/officeDocument/2006/math">
                    <m:sSup>
                      <m:sSupPr>
                        <m:ctrlPr>
                          <a:rPr lang="en-US" sz="1600" b="0" i="1" smtClean="0">
                            <a:latin typeface="Cambria Math" panose="02040503050406030204" pitchFamily="18" charset="0"/>
                          </a:rPr>
                        </m:ctrlPr>
                      </m:sSupPr>
                      <m:e>
                        <m:r>
                          <a:rPr lang="en-US" sz="1600" b="1" i="1" smtClean="0">
                            <a:latin typeface="Cambria Math" panose="02040503050406030204" pitchFamily="18" charset="0"/>
                          </a:rPr>
                          <m:t>𝑾</m:t>
                        </m:r>
                      </m:e>
                      <m:sup>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1</m:t>
                            </m:r>
                          </m:num>
                          <m:den>
                            <m:r>
                              <a:rPr lang="en-US" sz="1600" b="0" i="1" smtClean="0">
                                <a:latin typeface="Cambria Math" panose="02040503050406030204" pitchFamily="18" charset="0"/>
                              </a:rPr>
                              <m:t>2</m:t>
                            </m:r>
                          </m:den>
                        </m:f>
                      </m:sup>
                    </m:sSup>
                  </m:oMath>
                </a14:m>
                <a:r>
                  <a:rPr lang="en-US" sz="1600" dirty="0"/>
                  <a:t> is the </a:t>
                </a:r>
                <a14:m>
                  <m:oMath xmlns:m="http://schemas.openxmlformats.org/officeDocument/2006/math">
                    <m:r>
                      <a:rPr lang="en-US" sz="1600" b="0" i="1" smtClean="0">
                        <a:latin typeface="Cambria Math" panose="02040503050406030204" pitchFamily="18" charset="0"/>
                      </a:rPr>
                      <m:t>𝐵</m:t>
                    </m:r>
                    <m:r>
                      <a:rPr lang="en-US" sz="1600" b="0" i="1" smtClean="0">
                        <a:latin typeface="Cambria Math" panose="02040503050406030204" pitchFamily="18" charset="0"/>
                      </a:rPr>
                      <m:t> ∗</m:t>
                    </m:r>
                    <m:r>
                      <a:rPr lang="en-US" sz="1600" b="0" i="1" smtClean="0">
                        <a:latin typeface="Cambria Math" panose="02040503050406030204" pitchFamily="18" charset="0"/>
                      </a:rPr>
                      <m:t>𝐵</m:t>
                    </m:r>
                  </m:oMath>
                </a14:m>
                <a:r>
                  <a:rPr lang="en-US" sz="1600" dirty="0"/>
                  <a:t> square root of a </a:t>
                </a:r>
                <a:r>
                  <a:rPr lang="en-US" sz="1600" dirty="0">
                    <a:solidFill>
                      <a:schemeClr val="accent1">
                        <a:lumMod val="75000"/>
                      </a:schemeClr>
                    </a:solidFill>
                  </a:rPr>
                  <a:t>diagonal positive definite</a:t>
                </a:r>
                <a:r>
                  <a:rPr lang="en-US" sz="1600" dirty="0"/>
                  <a:t> weight matrix </a:t>
                </a:r>
                <a14:m>
                  <m:oMath xmlns:m="http://schemas.openxmlformats.org/officeDocument/2006/math">
                    <m:r>
                      <a:rPr lang="en-US" sz="1600" b="1" i="1" smtClean="0">
                        <a:latin typeface="Cambria Math" panose="02040503050406030204" pitchFamily="18" charset="0"/>
                      </a:rPr>
                      <m:t>𝑾</m:t>
                    </m:r>
                  </m:oMath>
                </a14:m>
                <a:r>
                  <a:rPr lang="en-US" sz="1600" b="1" dirty="0"/>
                  <a:t>.</a:t>
                </a:r>
              </a:p>
              <a:p>
                <a:r>
                  <a:rPr lang="en-US" sz="1600" dirty="0"/>
                  <a:t>Mathematically the problem statement as follows:</a:t>
                </a:r>
              </a:p>
              <a:p>
                <a14:m>
                  <m:oMath xmlns:m="http://schemas.openxmlformats.org/officeDocument/2006/math">
                    <m:func>
                      <m:funcPr>
                        <m:ctrlPr>
                          <a:rPr lang="en-US" sz="1600" i="1" smtClean="0">
                            <a:latin typeface="Cambria Math" panose="02040503050406030204" pitchFamily="18" charset="0"/>
                          </a:rPr>
                        </m:ctrlPr>
                      </m:funcPr>
                      <m:fName>
                        <m:limLow>
                          <m:limLowPr>
                            <m:ctrlPr>
                              <a:rPr lang="en-US" sz="1600" i="1" smtClean="0">
                                <a:latin typeface="Cambria Math" panose="02040503050406030204" pitchFamily="18" charset="0"/>
                              </a:rPr>
                            </m:ctrlPr>
                          </m:limLowPr>
                          <m:e>
                            <m:r>
                              <m:rPr>
                                <m:sty m:val="p"/>
                              </m:rPr>
                              <a:rPr lang="en-US" sz="1600" i="0" smtClean="0">
                                <a:latin typeface="Cambria Math" panose="02040503050406030204" pitchFamily="18" charset="0"/>
                              </a:rPr>
                              <m:t>min</m:t>
                            </m:r>
                          </m:e>
                          <m:lim>
                            <m:r>
                              <a:rPr lang="en-US" sz="1600" b="1" i="1" smtClean="0">
                                <a:latin typeface="Cambria Math" panose="02040503050406030204" pitchFamily="18" charset="0"/>
                              </a:rPr>
                              <m:t>𝑮</m:t>
                            </m:r>
                            <m:r>
                              <a:rPr lang="en-US" sz="1600" b="1" i="1" smtClean="0">
                                <a:latin typeface="Cambria Math" panose="02040503050406030204" pitchFamily="18" charset="0"/>
                              </a:rPr>
                              <m:t>,</m:t>
                            </m:r>
                            <m:r>
                              <a:rPr lang="en-US" sz="1600" b="1" i="1" smtClean="0">
                                <a:latin typeface="Cambria Math" panose="02040503050406030204" pitchFamily="18" charset="0"/>
                              </a:rPr>
                              <m:t>𝑭</m:t>
                            </m:r>
                          </m:lim>
                        </m:limLow>
                      </m:fName>
                      <m:e>
                        <m:r>
                          <a:rPr lang="en-US" sz="1600" b="0" i="1" smtClean="0">
                            <a:latin typeface="Cambria Math" panose="02040503050406030204" pitchFamily="18" charset="0"/>
                          </a:rPr>
                          <m:t>𝑐</m:t>
                        </m:r>
                        <m:d>
                          <m:dPr>
                            <m:ctrlPr>
                              <a:rPr lang="en-US" sz="1600" b="0" i="1" smtClean="0">
                                <a:latin typeface="Cambria Math" panose="02040503050406030204" pitchFamily="18" charset="0"/>
                              </a:rPr>
                            </m:ctrlPr>
                          </m:dPr>
                          <m:e>
                            <m:r>
                              <a:rPr lang="en-US" sz="1600" b="1" i="1" smtClean="0">
                                <a:latin typeface="Cambria Math" panose="02040503050406030204" pitchFamily="18" charset="0"/>
                              </a:rPr>
                              <m:t>𝑮</m:t>
                            </m:r>
                            <m:r>
                              <a:rPr lang="en-US" sz="1600" b="0" i="1" smtClean="0">
                                <a:latin typeface="Cambria Math" panose="02040503050406030204" pitchFamily="18" charset="0"/>
                              </a:rPr>
                              <m:t>,</m:t>
                            </m:r>
                            <m:r>
                              <a:rPr lang="en-US" sz="1600" b="1" i="1" smtClean="0">
                                <a:latin typeface="Cambria Math" panose="02040503050406030204" pitchFamily="18" charset="0"/>
                              </a:rPr>
                              <m:t>𝑭</m:t>
                            </m:r>
                          </m:e>
                        </m:d>
                        <m:r>
                          <a:rPr lang="en-US" sz="1600" b="0" i="1" smtClean="0">
                            <a:latin typeface="Cambria Math" panose="02040503050406030204" pitchFamily="18" charset="0"/>
                          </a:rPr>
                          <m:t>=</m:t>
                        </m:r>
                        <m:r>
                          <a:rPr lang="en-US" sz="1600" b="0" i="1" smtClean="0">
                            <a:latin typeface="Cambria Math" panose="02040503050406030204" pitchFamily="18" charset="0"/>
                          </a:rPr>
                          <m:t>𝐸</m:t>
                        </m:r>
                        <m:sSup>
                          <m:sSupPr>
                            <m:ctrlPr>
                              <a:rPr lang="en-US" sz="1600" b="0" i="1" smtClean="0">
                                <a:latin typeface="Cambria Math" panose="02040503050406030204" pitchFamily="18" charset="0"/>
                              </a:rPr>
                            </m:ctrlPr>
                          </m:sSupPr>
                          <m:e>
                            <m:d>
                              <m:dPr>
                                <m:begChr m:val="|"/>
                                <m:endChr m:val="|"/>
                                <m:ctrlPr>
                                  <a:rPr lang="en-US" sz="1600" b="0" i="1" smtClean="0">
                                    <a:latin typeface="Cambria Math" panose="02040503050406030204" pitchFamily="18" charset="0"/>
                                  </a:rPr>
                                </m:ctrlPr>
                              </m:dPr>
                              <m:e>
                                <m:d>
                                  <m:dPr>
                                    <m:begChr m:val="|"/>
                                    <m:endChr m:val="|"/>
                                    <m:ctrlPr>
                                      <a:rPr lang="en-US" sz="1600" b="0" i="1" smtClean="0">
                                        <a:latin typeface="Cambria Math" panose="02040503050406030204" pitchFamily="18" charset="0"/>
                                      </a:rPr>
                                    </m:ctrlPr>
                                  </m:dPr>
                                  <m:e>
                                    <m:sSup>
                                      <m:sSupPr>
                                        <m:ctrlPr>
                                          <a:rPr lang="en-US" sz="1600" b="0" i="1" smtClean="0">
                                            <a:latin typeface="Cambria Math" panose="02040503050406030204" pitchFamily="18" charset="0"/>
                                          </a:rPr>
                                        </m:ctrlPr>
                                      </m:sSupPr>
                                      <m:e>
                                        <m:r>
                                          <a:rPr lang="en-US" sz="1600" b="1" i="1" smtClean="0">
                                            <a:latin typeface="Cambria Math" panose="02040503050406030204" pitchFamily="18" charset="0"/>
                                          </a:rPr>
                                          <m:t>𝑾</m:t>
                                        </m:r>
                                      </m:e>
                                      <m:sup>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1</m:t>
                                            </m:r>
                                          </m:num>
                                          <m:den>
                                            <m:r>
                                              <a:rPr lang="en-US" sz="1600" b="0" i="1" smtClean="0">
                                                <a:latin typeface="Cambria Math" panose="02040503050406030204" pitchFamily="18" charset="0"/>
                                              </a:rPr>
                                              <m:t>2</m:t>
                                            </m:r>
                                          </m:den>
                                        </m:f>
                                      </m:sup>
                                    </m:sSup>
                                    <m:r>
                                      <a:rPr lang="en-US" sz="1600" b="1" i="1" smtClean="0">
                                        <a:latin typeface="Cambria Math" panose="02040503050406030204" pitchFamily="18" charset="0"/>
                                      </a:rPr>
                                      <m:t>𝒆</m:t>
                                    </m:r>
                                  </m:e>
                                </m:d>
                              </m:e>
                            </m:d>
                          </m:e>
                          <m:sup>
                            <m:r>
                              <a:rPr lang="en-US" sz="1600" b="0" i="1" smtClean="0">
                                <a:latin typeface="Cambria Math" panose="02040503050406030204" pitchFamily="18" charset="0"/>
                              </a:rPr>
                              <m:t>2</m:t>
                            </m:r>
                          </m:sup>
                        </m:sSup>
                      </m:e>
                    </m:func>
                  </m:oMath>
                </a14:m>
                <a:endParaRPr lang="en-US" sz="1600" dirty="0"/>
              </a:p>
              <a:p>
                <a:pPr algn="r"/>
                <a:r>
                  <a:rPr lang="en-US" sz="1600" dirty="0"/>
                  <a:t>Subject to : </a:t>
                </a:r>
                <a14:m>
                  <m:oMath xmlns:m="http://schemas.openxmlformats.org/officeDocument/2006/math">
                    <m:r>
                      <a:rPr lang="en-US" sz="1600" b="0" i="1" smtClean="0">
                        <a:latin typeface="Cambria Math" panose="02040503050406030204" pitchFamily="18" charset="0"/>
                      </a:rPr>
                      <m:t>𝑡𝑟</m:t>
                    </m:r>
                    <m:d>
                      <m:dPr>
                        <m:ctrlPr>
                          <a:rPr lang="en-US" sz="1600" b="0" i="1" smtClean="0">
                            <a:latin typeface="Cambria Math" panose="02040503050406030204" pitchFamily="18" charset="0"/>
                          </a:rPr>
                        </m:ctrlPr>
                      </m:dPr>
                      <m:e>
                        <m:r>
                          <a:rPr lang="en-US" sz="1600" b="1" i="1" smtClean="0">
                            <a:latin typeface="Cambria Math" panose="02040503050406030204" pitchFamily="18" charset="0"/>
                          </a:rPr>
                          <m:t>𝑭</m:t>
                        </m:r>
                        <m:sSup>
                          <m:sSupPr>
                            <m:ctrlPr>
                              <a:rPr lang="en-US" sz="1600" b="1" i="1" smtClean="0">
                                <a:latin typeface="Cambria Math" panose="02040503050406030204" pitchFamily="18" charset="0"/>
                              </a:rPr>
                            </m:ctrlPr>
                          </m:sSupPr>
                          <m:e>
                            <m:r>
                              <a:rPr lang="en-US" sz="1600" b="1" i="1" smtClean="0">
                                <a:latin typeface="Cambria Math" panose="02040503050406030204" pitchFamily="18" charset="0"/>
                              </a:rPr>
                              <m:t>𝑭</m:t>
                            </m:r>
                          </m:e>
                          <m:sup>
                            <m:r>
                              <a:rPr lang="en-US" sz="1600" b="1" i="1" smtClean="0">
                                <a:latin typeface="Cambria Math" panose="02040503050406030204" pitchFamily="18" charset="0"/>
                              </a:rPr>
                              <m:t>∗</m:t>
                            </m:r>
                          </m:sup>
                        </m:sSup>
                      </m:e>
                    </m:d>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𝑝</m:t>
                        </m:r>
                      </m:e>
                      <m:sub>
                        <m:r>
                          <a:rPr lang="en-US" sz="1600" b="0" i="1" smtClean="0">
                            <a:latin typeface="Cambria Math" panose="02040503050406030204" pitchFamily="18" charset="0"/>
                          </a:rPr>
                          <m:t>0</m:t>
                        </m:r>
                      </m:sub>
                    </m:sSub>
                  </m:oMath>
                </a14:m>
                <a:r>
                  <a:rPr lang="en-US" sz="1600" dirty="0"/>
                  <a:t>                                                                                                                                     (7)</a:t>
                </a:r>
              </a:p>
              <a:p>
                <a:pPr algn="r"/>
                <a14:m>
                  <m:oMath xmlns:m="http://schemas.openxmlformats.org/officeDocument/2006/math">
                    <m:r>
                      <a:rPr lang="en-US" sz="1600" b="0" i="1" smtClean="0">
                        <a:latin typeface="Cambria Math" panose="02040503050406030204" pitchFamily="18" charset="0"/>
                      </a:rPr>
                      <m:t>𝑐</m:t>
                    </m:r>
                    <m:d>
                      <m:dPr>
                        <m:ctrlPr>
                          <a:rPr lang="en-US" sz="1600" b="0" i="1" smtClean="0">
                            <a:latin typeface="Cambria Math" panose="02040503050406030204" pitchFamily="18" charset="0"/>
                          </a:rPr>
                        </m:ctrlPr>
                      </m:dPr>
                      <m:e>
                        <m:r>
                          <a:rPr lang="en-US" sz="1600" b="1" i="1" smtClean="0">
                            <a:latin typeface="Cambria Math" panose="02040503050406030204" pitchFamily="18" charset="0"/>
                          </a:rPr>
                          <m:t>𝑮</m:t>
                        </m:r>
                        <m:r>
                          <a:rPr lang="en-US" sz="1600" b="1" i="1" smtClean="0">
                            <a:latin typeface="Cambria Math" panose="02040503050406030204" pitchFamily="18" charset="0"/>
                          </a:rPr>
                          <m:t>,</m:t>
                        </m:r>
                        <m:r>
                          <a:rPr lang="en-US" sz="1600" b="1" i="1" smtClean="0">
                            <a:latin typeface="Cambria Math" panose="02040503050406030204" pitchFamily="18" charset="0"/>
                          </a:rPr>
                          <m:t>𝑭</m:t>
                        </m:r>
                      </m:e>
                    </m:d>
                    <m:r>
                      <a:rPr lang="en-US" sz="1600" b="0" i="1" smtClean="0">
                        <a:latin typeface="Cambria Math" panose="02040503050406030204" pitchFamily="18" charset="0"/>
                      </a:rPr>
                      <m:t>=</m:t>
                    </m:r>
                    <m:r>
                      <a:rPr lang="en-US" sz="1600" b="0" i="1" smtClean="0">
                        <a:latin typeface="Cambria Math" panose="02040503050406030204" pitchFamily="18" charset="0"/>
                      </a:rPr>
                      <m:t>𝐸</m:t>
                    </m:r>
                    <m:sSup>
                      <m:sSupPr>
                        <m:ctrlPr>
                          <a:rPr lang="en-US" sz="1600" b="0" i="1" smtClean="0">
                            <a:latin typeface="Cambria Math" panose="02040503050406030204" pitchFamily="18" charset="0"/>
                          </a:rPr>
                        </m:ctrlPr>
                      </m:sSupPr>
                      <m:e>
                        <m:d>
                          <m:dPr>
                            <m:begChr m:val="|"/>
                            <m:endChr m:val="|"/>
                            <m:ctrlPr>
                              <a:rPr lang="en-US" sz="1600" b="0" i="1" smtClean="0">
                                <a:latin typeface="Cambria Math" panose="02040503050406030204" pitchFamily="18" charset="0"/>
                              </a:rPr>
                            </m:ctrlPr>
                          </m:dPr>
                          <m:e>
                            <m:d>
                              <m:dPr>
                                <m:begChr m:val="|"/>
                                <m:endChr m:val="|"/>
                                <m:ctrlPr>
                                  <a:rPr lang="en-US" sz="1600" b="0" i="1" smtClean="0">
                                    <a:latin typeface="Cambria Math" panose="02040503050406030204" pitchFamily="18" charset="0"/>
                                  </a:rPr>
                                </m:ctrlPr>
                              </m:dPr>
                              <m:e>
                                <m:sSup>
                                  <m:sSupPr>
                                    <m:ctrlPr>
                                      <a:rPr lang="en-US" sz="1600" b="0" i="1" smtClean="0">
                                        <a:latin typeface="Cambria Math" panose="02040503050406030204" pitchFamily="18" charset="0"/>
                                      </a:rPr>
                                    </m:ctrlPr>
                                  </m:sSupPr>
                                  <m:e>
                                    <m:r>
                                      <a:rPr lang="en-US" sz="1600" b="1" i="1" smtClean="0">
                                        <a:latin typeface="Cambria Math" panose="02040503050406030204" pitchFamily="18" charset="0"/>
                                      </a:rPr>
                                      <m:t>𝑾</m:t>
                                    </m:r>
                                  </m:e>
                                  <m:sup>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1</m:t>
                                        </m:r>
                                      </m:num>
                                      <m:den>
                                        <m:r>
                                          <a:rPr lang="en-US" sz="1600" b="0" i="1" smtClean="0">
                                            <a:latin typeface="Cambria Math" panose="02040503050406030204" pitchFamily="18" charset="0"/>
                                          </a:rPr>
                                          <m:t>2</m:t>
                                        </m:r>
                                      </m:den>
                                    </m:f>
                                  </m:sup>
                                </m:sSup>
                                <m:r>
                                  <a:rPr lang="en-US" sz="1600" b="1" i="1" smtClean="0">
                                    <a:latin typeface="Cambria Math" panose="02040503050406030204" pitchFamily="18" charset="0"/>
                                  </a:rPr>
                                  <m:t>𝒆</m:t>
                                </m:r>
                              </m:e>
                            </m:d>
                          </m:e>
                        </m:d>
                      </m:e>
                      <m:sup>
                        <m:r>
                          <a:rPr lang="en-US" sz="1600" b="0" i="1" smtClean="0">
                            <a:latin typeface="Cambria Math" panose="02040503050406030204" pitchFamily="18" charset="0"/>
                          </a:rPr>
                          <m:t>2</m:t>
                        </m:r>
                      </m:sup>
                    </m:sSup>
                    <m:r>
                      <a:rPr lang="en-US" sz="1600" b="0" i="1" smtClean="0">
                        <a:latin typeface="Cambria Math" panose="02040503050406030204" pitchFamily="18" charset="0"/>
                      </a:rPr>
                      <m:t>=</m:t>
                    </m:r>
                    <m:r>
                      <a:rPr lang="en-US" sz="1600" b="0" i="1" smtClean="0">
                        <a:latin typeface="Cambria Math" panose="02040503050406030204" pitchFamily="18" charset="0"/>
                      </a:rPr>
                      <m:t>𝐸</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𝑡𝑟</m:t>
                        </m:r>
                        <m:d>
                          <m:dPr>
                            <m:begChr m:val="["/>
                            <m:endChr m:val="]"/>
                            <m:ctrlPr>
                              <a:rPr lang="en-US" sz="1600" b="0" i="1" smtClean="0">
                                <a:latin typeface="Cambria Math" panose="02040503050406030204" pitchFamily="18" charset="0"/>
                              </a:rPr>
                            </m:ctrlPr>
                          </m:dPr>
                          <m:e>
                            <m:sSup>
                              <m:sSupPr>
                                <m:ctrlPr>
                                  <a:rPr lang="en-US" sz="1600" b="0" i="1" smtClean="0">
                                    <a:latin typeface="Cambria Math" panose="02040503050406030204" pitchFamily="18" charset="0"/>
                                  </a:rPr>
                                </m:ctrlPr>
                              </m:sSupPr>
                              <m:e>
                                <m:r>
                                  <a:rPr lang="en-US" sz="1600" b="1" i="1" smtClean="0">
                                    <a:latin typeface="Cambria Math" panose="02040503050406030204" pitchFamily="18" charset="0"/>
                                  </a:rPr>
                                  <m:t>𝑾</m:t>
                                </m:r>
                              </m:e>
                              <m:sup>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1</m:t>
                                    </m:r>
                                  </m:num>
                                  <m:den>
                                    <m:r>
                                      <a:rPr lang="en-US" sz="1600" b="0" i="1" smtClean="0">
                                        <a:latin typeface="Cambria Math" panose="02040503050406030204" pitchFamily="18" charset="0"/>
                                      </a:rPr>
                                      <m:t>2</m:t>
                                    </m:r>
                                  </m:den>
                                </m:f>
                              </m:sup>
                            </m:sSup>
                            <m:r>
                              <a:rPr lang="en-US" sz="1600" b="1" i="1" smtClean="0">
                                <a:latin typeface="Cambria Math" panose="02040503050406030204" pitchFamily="18" charset="0"/>
                              </a:rPr>
                              <m:t>𝒆</m:t>
                            </m:r>
                            <m:sSup>
                              <m:sSupPr>
                                <m:ctrlPr>
                                  <a:rPr lang="en-US" sz="1600" b="1" i="1" smtClean="0">
                                    <a:latin typeface="Cambria Math" panose="02040503050406030204" pitchFamily="18" charset="0"/>
                                  </a:rPr>
                                </m:ctrlPr>
                              </m:sSupPr>
                              <m:e>
                                <m:r>
                                  <a:rPr lang="en-US" sz="1600" b="1" i="1" smtClean="0">
                                    <a:latin typeface="Cambria Math" panose="02040503050406030204" pitchFamily="18" charset="0"/>
                                  </a:rPr>
                                  <m:t>𝒆</m:t>
                                </m:r>
                              </m:e>
                              <m:sup>
                                <m:r>
                                  <a:rPr lang="en-US" sz="1600" b="1" i="1" smtClean="0">
                                    <a:latin typeface="Cambria Math" panose="02040503050406030204" pitchFamily="18" charset="0"/>
                                  </a:rPr>
                                  <m:t>∗</m:t>
                                </m:r>
                              </m:sup>
                            </m:sSup>
                            <m:sSup>
                              <m:sSupPr>
                                <m:ctrlPr>
                                  <a:rPr lang="en-US" sz="1600" b="0" i="1" smtClean="0">
                                    <a:latin typeface="Cambria Math" panose="02040503050406030204" pitchFamily="18" charset="0"/>
                                  </a:rPr>
                                </m:ctrlPr>
                              </m:sSupPr>
                              <m:e>
                                <m:sSup>
                                  <m:sSupPr>
                                    <m:ctrlPr>
                                      <a:rPr lang="en-US" sz="1600" b="0" i="1" smtClean="0">
                                        <a:latin typeface="Cambria Math" panose="02040503050406030204" pitchFamily="18" charset="0"/>
                                      </a:rPr>
                                    </m:ctrlPr>
                                  </m:sSupPr>
                                  <m:e>
                                    <m:r>
                                      <a:rPr lang="en-US" sz="1600" b="1" i="1" smtClean="0">
                                        <a:latin typeface="Cambria Math" panose="02040503050406030204" pitchFamily="18" charset="0"/>
                                      </a:rPr>
                                      <m:t>𝑾</m:t>
                                    </m:r>
                                  </m:e>
                                  <m:sup>
                                    <m:r>
                                      <a:rPr lang="en-US" sz="1600" b="0" i="1" smtClean="0">
                                        <a:latin typeface="Cambria Math" panose="02040503050406030204" pitchFamily="18" charset="0"/>
                                      </a:rPr>
                                      <m:t>∗</m:t>
                                    </m:r>
                                  </m:sup>
                                </m:sSup>
                              </m:e>
                              <m:sup>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1</m:t>
                                    </m:r>
                                  </m:num>
                                  <m:den>
                                    <m:r>
                                      <a:rPr lang="en-US" sz="1600" b="0" i="1" smtClean="0">
                                        <a:latin typeface="Cambria Math" panose="02040503050406030204" pitchFamily="18" charset="0"/>
                                      </a:rPr>
                                      <m:t>2</m:t>
                                    </m:r>
                                  </m:den>
                                </m:f>
                              </m:sup>
                            </m:sSup>
                          </m:e>
                        </m:d>
                      </m:e>
                    </m:d>
                    <m:r>
                      <a:rPr lang="en-US" sz="1600" b="0" i="1" smtClean="0">
                        <a:latin typeface="Cambria Math" panose="02040503050406030204" pitchFamily="18" charset="0"/>
                      </a:rPr>
                      <m:t>=</m:t>
                    </m:r>
                    <m:r>
                      <a:rPr lang="en-US" sz="1600" b="0" i="1" smtClean="0">
                        <a:latin typeface="Cambria Math" panose="02040503050406030204" pitchFamily="18" charset="0"/>
                      </a:rPr>
                      <m:t>𝑡𝑟</m:t>
                    </m:r>
                    <m:d>
                      <m:dPr>
                        <m:ctrlPr>
                          <a:rPr lang="en-US" sz="1600" b="0" i="1" smtClean="0">
                            <a:latin typeface="Cambria Math" panose="02040503050406030204" pitchFamily="18" charset="0"/>
                          </a:rPr>
                        </m:ctrlPr>
                      </m:dPr>
                      <m:e>
                        <m:r>
                          <a:rPr lang="en-US" sz="1600" b="1" i="1" smtClean="0">
                            <a:latin typeface="Cambria Math" panose="02040503050406030204" pitchFamily="18" charset="0"/>
                          </a:rPr>
                          <m:t>𝑾</m:t>
                        </m:r>
                        <m:r>
                          <a:rPr lang="en-US" sz="1600" b="0" i="1" smtClean="0">
                            <a:latin typeface="Cambria Math" panose="02040503050406030204" pitchFamily="18" charset="0"/>
                          </a:rPr>
                          <m:t> ∗</m:t>
                        </m:r>
                        <m:sSub>
                          <m:sSubPr>
                            <m:ctrlPr>
                              <a:rPr lang="en-US" sz="1600" b="1" i="1" smtClean="0">
                                <a:latin typeface="Cambria Math" panose="02040503050406030204" pitchFamily="18" charset="0"/>
                              </a:rPr>
                            </m:ctrlPr>
                          </m:sSubPr>
                          <m:e>
                            <m:r>
                              <a:rPr lang="en-US" sz="1600" b="1" i="1" smtClean="0">
                                <a:latin typeface="Cambria Math" panose="02040503050406030204" pitchFamily="18" charset="0"/>
                              </a:rPr>
                              <m:t>𝑹</m:t>
                            </m:r>
                          </m:e>
                          <m:sub>
                            <m:r>
                              <a:rPr lang="en-US" sz="1600" b="1" i="1" smtClean="0">
                                <a:latin typeface="Cambria Math" panose="02040503050406030204" pitchFamily="18" charset="0"/>
                              </a:rPr>
                              <m:t>𝒆</m:t>
                            </m:r>
                          </m:sub>
                        </m:sSub>
                        <m:d>
                          <m:dPr>
                            <m:ctrlPr>
                              <a:rPr lang="en-US" sz="1600" b="0" i="1" smtClean="0">
                                <a:latin typeface="Cambria Math" panose="02040503050406030204" pitchFamily="18" charset="0"/>
                              </a:rPr>
                            </m:ctrlPr>
                          </m:dPr>
                          <m:e>
                            <m:r>
                              <a:rPr lang="en-US" sz="1600" b="1" i="1" smtClean="0">
                                <a:latin typeface="Cambria Math" panose="02040503050406030204" pitchFamily="18" charset="0"/>
                              </a:rPr>
                              <m:t>𝑮</m:t>
                            </m:r>
                            <m:r>
                              <a:rPr lang="en-US" sz="1600" b="1" i="1" smtClean="0">
                                <a:latin typeface="Cambria Math" panose="02040503050406030204" pitchFamily="18" charset="0"/>
                              </a:rPr>
                              <m:t>,</m:t>
                            </m:r>
                            <m:r>
                              <a:rPr lang="en-US" sz="1600" b="1" i="1" smtClean="0">
                                <a:latin typeface="Cambria Math" panose="02040503050406030204" pitchFamily="18" charset="0"/>
                              </a:rPr>
                              <m:t>𝑭</m:t>
                            </m:r>
                          </m:e>
                        </m:d>
                      </m:e>
                    </m:d>
                  </m:oMath>
                </a14:m>
                <a:r>
                  <a:rPr lang="en-US" sz="1600" dirty="0"/>
                  <a:t>                                                                             (8)</a:t>
                </a:r>
              </a:p>
              <a:p>
                <a:r>
                  <a:rPr lang="en-US" sz="1600" dirty="0"/>
                  <a:t>Where </a:t>
                </a:r>
                <a14:m>
                  <m:oMath xmlns:m="http://schemas.openxmlformats.org/officeDocument/2006/math">
                    <m:sSub>
                      <m:sSubPr>
                        <m:ctrlPr>
                          <a:rPr lang="en-US" sz="1600" b="1" i="1" smtClean="0">
                            <a:latin typeface="Cambria Math" panose="02040503050406030204" pitchFamily="18" charset="0"/>
                          </a:rPr>
                        </m:ctrlPr>
                      </m:sSubPr>
                      <m:e>
                        <m:r>
                          <a:rPr lang="en-US" sz="1600" b="1" i="1" smtClean="0">
                            <a:latin typeface="Cambria Math" panose="02040503050406030204" pitchFamily="18" charset="0"/>
                          </a:rPr>
                          <m:t>𝑹</m:t>
                        </m:r>
                      </m:e>
                      <m:sub>
                        <m:r>
                          <a:rPr lang="en-US" sz="1600" b="1" i="1" smtClean="0">
                            <a:latin typeface="Cambria Math" panose="02040503050406030204" pitchFamily="18" charset="0"/>
                          </a:rPr>
                          <m:t>𝒆</m:t>
                        </m:r>
                      </m:sub>
                    </m:sSub>
                    <m:d>
                      <m:dPr>
                        <m:ctrlPr>
                          <a:rPr lang="en-US" sz="1600" b="1" i="1" smtClean="0">
                            <a:latin typeface="Cambria Math" panose="02040503050406030204" pitchFamily="18" charset="0"/>
                          </a:rPr>
                        </m:ctrlPr>
                      </m:dPr>
                      <m:e>
                        <m:r>
                          <a:rPr lang="en-US" sz="1600" b="1" i="1" smtClean="0">
                            <a:latin typeface="Cambria Math" panose="02040503050406030204" pitchFamily="18" charset="0"/>
                          </a:rPr>
                          <m:t>𝑮</m:t>
                        </m:r>
                        <m:r>
                          <a:rPr lang="en-US" sz="1600" b="1" i="1" smtClean="0">
                            <a:latin typeface="Cambria Math" panose="02040503050406030204" pitchFamily="18" charset="0"/>
                          </a:rPr>
                          <m:t>,</m:t>
                        </m:r>
                        <m:r>
                          <a:rPr lang="en-US" sz="1600" b="1" i="1" smtClean="0">
                            <a:latin typeface="Cambria Math" panose="02040503050406030204" pitchFamily="18" charset="0"/>
                          </a:rPr>
                          <m:t>𝑭</m:t>
                        </m:r>
                      </m:e>
                    </m:d>
                  </m:oMath>
                </a14:m>
                <a:r>
                  <a:rPr lang="en-US" sz="1600" dirty="0"/>
                  <a:t> is the error </a:t>
                </a:r>
                <a:r>
                  <a:rPr lang="en-US" sz="1600" dirty="0">
                    <a:solidFill>
                      <a:schemeClr val="accent1">
                        <a:lumMod val="75000"/>
                      </a:schemeClr>
                    </a:solidFill>
                  </a:rPr>
                  <a:t>covariance</a:t>
                </a:r>
                <a:r>
                  <a:rPr lang="en-US" sz="1600" dirty="0"/>
                  <a:t> matrix, defined as </a:t>
                </a:r>
                <a14:m>
                  <m:oMath xmlns:m="http://schemas.openxmlformats.org/officeDocument/2006/math">
                    <m:sSub>
                      <m:sSubPr>
                        <m:ctrlPr>
                          <a:rPr lang="en-US" sz="1600" b="1" i="1" smtClean="0">
                            <a:latin typeface="Cambria Math" panose="02040503050406030204" pitchFamily="18" charset="0"/>
                          </a:rPr>
                        </m:ctrlPr>
                      </m:sSubPr>
                      <m:e>
                        <m:r>
                          <a:rPr lang="en-US" sz="1600" b="1" i="1" smtClean="0">
                            <a:latin typeface="Cambria Math" panose="02040503050406030204" pitchFamily="18" charset="0"/>
                          </a:rPr>
                          <m:t>𝑹</m:t>
                        </m:r>
                      </m:e>
                      <m:sub>
                        <m:r>
                          <a:rPr lang="en-US" sz="1600" b="1" i="1" smtClean="0">
                            <a:latin typeface="Cambria Math" panose="02040503050406030204" pitchFamily="18" charset="0"/>
                          </a:rPr>
                          <m:t>𝒆</m:t>
                        </m:r>
                      </m:sub>
                    </m:sSub>
                    <m:d>
                      <m:dPr>
                        <m:ctrlPr>
                          <a:rPr lang="en-US" sz="1600" b="1" i="1" smtClean="0">
                            <a:latin typeface="Cambria Math" panose="02040503050406030204" pitchFamily="18" charset="0"/>
                          </a:rPr>
                        </m:ctrlPr>
                      </m:dPr>
                      <m:e>
                        <m:r>
                          <a:rPr lang="en-US" sz="1600" b="1" i="1" smtClean="0">
                            <a:latin typeface="Cambria Math" panose="02040503050406030204" pitchFamily="18" charset="0"/>
                          </a:rPr>
                          <m:t>𝑮</m:t>
                        </m:r>
                        <m:r>
                          <a:rPr lang="en-US" sz="1600" b="1" i="1" smtClean="0">
                            <a:latin typeface="Cambria Math" panose="02040503050406030204" pitchFamily="18" charset="0"/>
                          </a:rPr>
                          <m:t>,</m:t>
                        </m:r>
                        <m:r>
                          <a:rPr lang="en-US" sz="1600" b="1" i="1" smtClean="0">
                            <a:latin typeface="Cambria Math" panose="02040503050406030204" pitchFamily="18" charset="0"/>
                          </a:rPr>
                          <m:t>𝑭</m:t>
                        </m:r>
                      </m:e>
                    </m:d>
                    <m:r>
                      <a:rPr lang="en-US" sz="1600" b="0" i="1" smtClean="0">
                        <a:latin typeface="Cambria Math" panose="02040503050406030204" pitchFamily="18" charset="0"/>
                      </a:rPr>
                      <m:t>≔</m:t>
                    </m:r>
                    <m:r>
                      <a:rPr lang="en-US" sz="1600" b="1" i="1" smtClean="0">
                        <a:latin typeface="Cambria Math" panose="02040503050406030204" pitchFamily="18" charset="0"/>
                      </a:rPr>
                      <m:t>𝑬</m:t>
                    </m:r>
                    <m:r>
                      <a:rPr lang="en-US" sz="1600" b="1" i="1" smtClean="0">
                        <a:latin typeface="Cambria Math" panose="02040503050406030204" pitchFamily="18" charset="0"/>
                      </a:rPr>
                      <m:t>(</m:t>
                    </m:r>
                    <m:r>
                      <a:rPr lang="en-US" sz="1600" b="1" i="1" smtClean="0">
                        <a:latin typeface="Cambria Math" panose="02040503050406030204" pitchFamily="18" charset="0"/>
                      </a:rPr>
                      <m:t>𝒆</m:t>
                    </m:r>
                    <m:sSup>
                      <m:sSupPr>
                        <m:ctrlPr>
                          <a:rPr lang="en-US" sz="1600" b="1" i="1" smtClean="0">
                            <a:latin typeface="Cambria Math" panose="02040503050406030204" pitchFamily="18" charset="0"/>
                          </a:rPr>
                        </m:ctrlPr>
                      </m:sSupPr>
                      <m:e>
                        <m:r>
                          <a:rPr lang="en-US" sz="1600" b="1" i="1" smtClean="0">
                            <a:latin typeface="Cambria Math" panose="02040503050406030204" pitchFamily="18" charset="0"/>
                          </a:rPr>
                          <m:t>𝒆</m:t>
                        </m:r>
                      </m:e>
                      <m:sup>
                        <m:r>
                          <a:rPr lang="en-US" sz="1600" b="1" i="1" smtClean="0">
                            <a:latin typeface="Cambria Math" panose="02040503050406030204" pitchFamily="18" charset="0"/>
                          </a:rPr>
                          <m:t>∗</m:t>
                        </m:r>
                      </m:sup>
                    </m:sSup>
                    <m:r>
                      <a:rPr lang="en-US" sz="1600" b="1" i="1" smtClean="0">
                        <a:latin typeface="Cambria Math" panose="02040503050406030204" pitchFamily="18" charset="0"/>
                      </a:rPr>
                      <m:t>)</m:t>
                    </m:r>
                  </m:oMath>
                </a14:m>
                <a:endParaRPr lang="en-US" sz="1600" b="1" dirty="0"/>
              </a:p>
              <a:p>
                <a:endParaRPr lang="en-US" sz="1600" dirty="0"/>
              </a:p>
            </p:txBody>
          </p:sp>
        </mc:Choice>
        <mc:Fallback>
          <p:sp>
            <p:nvSpPr>
              <p:cNvPr id="3" name="Content Placeholder 2">
                <a:extLst>
                  <a:ext uri="{FF2B5EF4-FFF2-40B4-BE49-F238E27FC236}">
                    <a16:creationId xmlns:a16="http://schemas.microsoft.com/office/drawing/2014/main" id="{C3E3785C-6F2F-387D-DB42-617388BF6900}"/>
                  </a:ext>
                </a:extLst>
              </p:cNvPr>
              <p:cNvSpPr>
                <a:spLocks noGrp="1" noRot="1" noChangeAspect="1" noMove="1" noResize="1" noEditPoints="1" noAdjustHandles="1" noChangeArrowheads="1" noChangeShapeType="1" noTextEdit="1"/>
              </p:cNvSpPr>
              <p:nvPr>
                <p:ph idx="1"/>
              </p:nvPr>
            </p:nvSpPr>
            <p:spPr>
              <a:blipFill>
                <a:blip r:embed="rId2"/>
                <a:stretch>
                  <a:fillRect l="-232" t="-943" r="-290"/>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C25A69F7-28CD-0057-7AA7-E04D2B162131}"/>
              </a:ext>
            </a:extLst>
          </p:cNvPr>
          <p:cNvSpPr>
            <a:spLocks noGrp="1"/>
          </p:cNvSpPr>
          <p:nvPr>
            <p:ph type="sldNum" sz="quarter" idx="12"/>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fld id="{A439D109-9F59-4B0B-8E20-D6D3A384B1F1}" type="slidenum">
              <a:rPr kumimoji="0" lang="ko-KR" altLang="en-US" sz="1400" b="0" i="0" u="none" strike="noStrike" kern="1200" cap="none" spc="0" normalizeH="0" baseline="0" noProof="0" smtClean="0">
                <a:ln>
                  <a:noFill/>
                </a:ln>
                <a:solidFill>
                  <a:prstClr val="black"/>
                </a:solidFill>
                <a:effectLst/>
                <a:uLnTx/>
                <a:uFillTx/>
                <a:latin typeface="맑은 고딕"/>
                <a:ea typeface="맑은 고딕" panose="020B0503020000020004" pitchFamily="50" charset="-127"/>
                <a:cs typeface="+mn-cs"/>
              </a:rPr>
              <a:pPr marL="0" marR="0" lvl="0" indent="0" algn="l" defTabSz="914400" rtl="0" eaLnBrk="1" fontAlgn="auto" latinLnBrk="1" hangingPunct="1">
                <a:lnSpc>
                  <a:spcPct val="100000"/>
                </a:lnSpc>
                <a:spcBef>
                  <a:spcPts val="0"/>
                </a:spcBef>
                <a:spcAft>
                  <a:spcPts val="0"/>
                </a:spcAft>
                <a:buClrTx/>
                <a:buSzTx/>
                <a:buFontTx/>
                <a:buNone/>
                <a:tabLst/>
                <a:defRPr/>
              </a:pPr>
              <a:t>12</a:t>
            </a:fld>
            <a:endParaRPr kumimoji="0" lang="ko-KR" altLang="en-US" sz="1400" b="0" i="0" u="none" strike="noStrike" kern="1200" cap="none" spc="0" normalizeH="0" baseline="0" noProof="0">
              <a:ln>
                <a:noFill/>
              </a:ln>
              <a:solidFill>
                <a:prstClr val="black"/>
              </a:solidFill>
              <a:effectLst/>
              <a:uLnTx/>
              <a:uFillTx/>
              <a:latin typeface="맑은 고딕"/>
              <a:ea typeface="맑은 고딕" panose="020B0503020000020004" pitchFamily="50" charset="-127"/>
              <a:cs typeface="+mn-cs"/>
            </a:endParaRPr>
          </a:p>
        </p:txBody>
      </p:sp>
    </p:spTree>
    <p:extLst>
      <p:ext uri="{BB962C8B-B14F-4D97-AF65-F5344CB8AC3E}">
        <p14:creationId xmlns:p14="http://schemas.microsoft.com/office/powerpoint/2010/main" val="5246847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227E6-141B-DC6C-8FA5-30221D2C3190}"/>
              </a:ext>
            </a:extLst>
          </p:cNvPr>
          <p:cNvSpPr>
            <a:spLocks noGrp="1"/>
          </p:cNvSpPr>
          <p:nvPr>
            <p:ph type="title"/>
          </p:nvPr>
        </p:nvSpPr>
        <p:spPr/>
        <p:txBody>
          <a:bodyPr/>
          <a:lstStyle/>
          <a:p>
            <a:r>
              <a:rPr lang="en-US" dirty="0"/>
              <a:t>Problem Formulation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F871EC9-39BC-AD0F-5B0B-FCC5B303DAE8}"/>
                  </a:ext>
                </a:extLst>
              </p:cNvPr>
              <p:cNvSpPr>
                <a:spLocks noGrp="1"/>
              </p:cNvSpPr>
              <p:nvPr>
                <p:ph idx="1"/>
              </p:nvPr>
            </p:nvSpPr>
            <p:spPr>
              <a:xfrm>
                <a:off x="838200" y="1649691"/>
                <a:ext cx="10515600" cy="4960834"/>
              </a:xfrm>
            </p:spPr>
            <p:txBody>
              <a:bodyPr/>
              <a:lstStyle/>
              <a:p>
                <a14:m>
                  <m:oMath xmlns:m="http://schemas.openxmlformats.org/officeDocument/2006/math">
                    <m:sSub>
                      <m:sSubPr>
                        <m:ctrlPr>
                          <a:rPr lang="en-US" sz="1600" b="1" i="1" smtClean="0">
                            <a:latin typeface="Cambria Math" panose="02040503050406030204" pitchFamily="18" charset="0"/>
                          </a:rPr>
                        </m:ctrlPr>
                      </m:sSubPr>
                      <m:e>
                        <m:r>
                          <a:rPr lang="en-US" sz="1600" b="1" i="1" smtClean="0">
                            <a:latin typeface="Cambria Math" panose="02040503050406030204" pitchFamily="18" charset="0"/>
                          </a:rPr>
                          <m:t>𝑹</m:t>
                        </m:r>
                      </m:e>
                      <m:sub>
                        <m:r>
                          <a:rPr lang="en-US" sz="1600" b="1" i="1" smtClean="0">
                            <a:latin typeface="Cambria Math" panose="02040503050406030204" pitchFamily="18" charset="0"/>
                          </a:rPr>
                          <m:t>𝒆</m:t>
                        </m:r>
                      </m:sub>
                    </m:sSub>
                    <m:d>
                      <m:dPr>
                        <m:ctrlPr>
                          <a:rPr lang="en-US" sz="1600" b="1" i="1" smtClean="0">
                            <a:latin typeface="Cambria Math" panose="02040503050406030204" pitchFamily="18" charset="0"/>
                          </a:rPr>
                        </m:ctrlPr>
                      </m:dPr>
                      <m:e>
                        <m:r>
                          <a:rPr lang="en-US" sz="1600" b="1" i="1" smtClean="0">
                            <a:latin typeface="Cambria Math" panose="02040503050406030204" pitchFamily="18" charset="0"/>
                          </a:rPr>
                          <m:t>𝑮</m:t>
                        </m:r>
                        <m:r>
                          <a:rPr lang="en-US" sz="1600" b="1" i="1" smtClean="0">
                            <a:latin typeface="Cambria Math" panose="02040503050406030204" pitchFamily="18" charset="0"/>
                          </a:rPr>
                          <m:t>,</m:t>
                        </m:r>
                        <m:r>
                          <a:rPr lang="en-US" sz="1600" b="1" i="1" smtClean="0">
                            <a:latin typeface="Cambria Math" panose="02040503050406030204" pitchFamily="18" charset="0"/>
                          </a:rPr>
                          <m:t>𝑭</m:t>
                        </m:r>
                      </m:e>
                    </m:d>
                    <m:r>
                      <a:rPr lang="en-US" sz="1600" b="0" i="1" smtClean="0">
                        <a:latin typeface="Cambria Math" panose="02040503050406030204" pitchFamily="18" charset="0"/>
                      </a:rPr>
                      <m:t>=</m:t>
                    </m:r>
                    <m:d>
                      <m:dPr>
                        <m:ctrlPr>
                          <a:rPr lang="en-US" sz="1600" b="0" i="1" smtClean="0">
                            <a:latin typeface="Cambria Math" panose="02040503050406030204" pitchFamily="18" charset="0"/>
                          </a:rPr>
                        </m:ctrlPr>
                      </m:dPr>
                      <m:e>
                        <m:r>
                          <a:rPr lang="en-US" sz="1600" b="1" i="1" smtClean="0">
                            <a:latin typeface="Cambria Math" panose="02040503050406030204" pitchFamily="18" charset="0"/>
                          </a:rPr>
                          <m:t>𝑮𝑯𝑭</m:t>
                        </m:r>
                        <m:r>
                          <a:rPr lang="en-US" sz="1600" b="0" i="1" smtClean="0">
                            <a:latin typeface="Cambria Math" panose="02040503050406030204" pitchFamily="18" charset="0"/>
                          </a:rPr>
                          <m:t>−</m:t>
                        </m:r>
                        <m:r>
                          <a:rPr lang="en-US" sz="1600" b="1" i="1" smtClean="0">
                            <a:latin typeface="Cambria Math" panose="02040503050406030204" pitchFamily="18" charset="0"/>
                          </a:rPr>
                          <m:t>𝑰</m:t>
                        </m:r>
                      </m:e>
                    </m:d>
                    <m:sSup>
                      <m:sSupPr>
                        <m:ctrlPr>
                          <a:rPr lang="en-US" sz="1600" b="0" i="1" smtClean="0">
                            <a:latin typeface="Cambria Math" panose="02040503050406030204" pitchFamily="18" charset="0"/>
                          </a:rPr>
                        </m:ctrlPr>
                      </m:sSupPr>
                      <m:e>
                        <m:d>
                          <m:dPr>
                            <m:ctrlPr>
                              <a:rPr lang="en-US" sz="1600" b="0" i="1" smtClean="0">
                                <a:latin typeface="Cambria Math" panose="02040503050406030204" pitchFamily="18" charset="0"/>
                              </a:rPr>
                            </m:ctrlPr>
                          </m:dPr>
                          <m:e>
                            <m:r>
                              <a:rPr lang="en-US" sz="1600" b="1" i="1" smtClean="0">
                                <a:latin typeface="Cambria Math" panose="02040503050406030204" pitchFamily="18" charset="0"/>
                              </a:rPr>
                              <m:t>𝑮𝑯𝑭</m:t>
                            </m:r>
                            <m:r>
                              <a:rPr lang="en-US" sz="1600" b="0" i="1" smtClean="0">
                                <a:latin typeface="Cambria Math" panose="02040503050406030204" pitchFamily="18" charset="0"/>
                              </a:rPr>
                              <m:t>−</m:t>
                            </m:r>
                            <m:r>
                              <a:rPr lang="en-US" sz="1600" b="1" i="1" smtClean="0">
                                <a:latin typeface="Cambria Math" panose="02040503050406030204" pitchFamily="18" charset="0"/>
                              </a:rPr>
                              <m:t>𝑰</m:t>
                            </m:r>
                          </m:e>
                        </m:d>
                      </m:e>
                      <m:sup>
                        <m:r>
                          <a:rPr lang="en-US" sz="1600" b="0" i="1" smtClean="0">
                            <a:latin typeface="Cambria Math" panose="02040503050406030204" pitchFamily="18" charset="0"/>
                          </a:rPr>
                          <m:t>∗</m:t>
                        </m:r>
                      </m:sup>
                    </m:sSup>
                    <m:r>
                      <a:rPr lang="en-US" sz="1600" b="0" i="1" smtClean="0">
                        <a:latin typeface="Cambria Math" panose="02040503050406030204" pitchFamily="18" charset="0"/>
                      </a:rPr>
                      <m:t>+</m:t>
                    </m:r>
                    <m:r>
                      <a:rPr lang="en-US" sz="1600" b="1" i="1" smtClean="0">
                        <a:latin typeface="Cambria Math" panose="02040503050406030204" pitchFamily="18" charset="0"/>
                      </a:rPr>
                      <m:t>𝑮</m:t>
                    </m:r>
                    <m:sSub>
                      <m:sSubPr>
                        <m:ctrlPr>
                          <a:rPr lang="en-US" sz="1600" b="1" i="1" smtClean="0">
                            <a:latin typeface="Cambria Math" panose="02040503050406030204" pitchFamily="18" charset="0"/>
                          </a:rPr>
                        </m:ctrlPr>
                      </m:sSubPr>
                      <m:e>
                        <m:r>
                          <a:rPr lang="en-US" sz="1600" b="1" i="1" smtClean="0">
                            <a:latin typeface="Cambria Math" panose="02040503050406030204" pitchFamily="18" charset="0"/>
                          </a:rPr>
                          <m:t>𝑹</m:t>
                        </m:r>
                      </m:e>
                      <m:sub>
                        <m:r>
                          <a:rPr lang="en-US" sz="1600" b="1" i="1" smtClean="0">
                            <a:latin typeface="Cambria Math" panose="02040503050406030204" pitchFamily="18" charset="0"/>
                          </a:rPr>
                          <m:t>𝒏𝒏</m:t>
                        </m:r>
                      </m:sub>
                    </m:sSub>
                    <m:sSup>
                      <m:sSupPr>
                        <m:ctrlPr>
                          <a:rPr lang="en-US" sz="1600" b="1" i="1" smtClean="0">
                            <a:latin typeface="Cambria Math" panose="02040503050406030204" pitchFamily="18" charset="0"/>
                          </a:rPr>
                        </m:ctrlPr>
                      </m:sSupPr>
                      <m:e>
                        <m:r>
                          <a:rPr lang="en-US" sz="1600" b="1" i="1" smtClean="0">
                            <a:latin typeface="Cambria Math" panose="02040503050406030204" pitchFamily="18" charset="0"/>
                          </a:rPr>
                          <m:t>𝑮</m:t>
                        </m:r>
                      </m:e>
                      <m:sup>
                        <m:r>
                          <a:rPr lang="en-US" sz="1600" b="1" i="1" smtClean="0">
                            <a:latin typeface="Cambria Math" panose="02040503050406030204" pitchFamily="18" charset="0"/>
                          </a:rPr>
                          <m:t>∗</m:t>
                        </m:r>
                      </m:sup>
                    </m:sSup>
                  </m:oMath>
                </a14:m>
                <a:r>
                  <a:rPr lang="en-US" sz="1600" b="0" i="1" dirty="0">
                    <a:latin typeface="Cambria Math" panose="02040503050406030204" pitchFamily="18" charset="0"/>
                  </a:rPr>
                  <a:t>                                                                                                                                     </a:t>
                </a:r>
                <a:r>
                  <a:rPr lang="en-US" sz="1600" b="0" dirty="0">
                    <a:latin typeface="Cambria Math" panose="02040503050406030204" pitchFamily="18" charset="0"/>
                  </a:rPr>
                  <a:t>(9)</a:t>
                </a:r>
                <a:endParaRPr lang="en-US" sz="1600" b="0" i="1" dirty="0">
                  <a:latin typeface="Cambria Math" panose="02040503050406030204" pitchFamily="18" charset="0"/>
                </a:endParaRPr>
              </a:p>
              <a:p>
                <a14:m>
                  <m:oMath xmlns:m="http://schemas.openxmlformats.org/officeDocument/2006/math">
                    <m:r>
                      <a:rPr lang="en-US" sz="1600" b="0" i="1" smtClean="0">
                        <a:latin typeface="Cambria Math" panose="02040503050406030204" pitchFamily="18" charset="0"/>
                      </a:rPr>
                      <m:t>𝐿</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𝜇</m:t>
                        </m:r>
                        <m:r>
                          <a:rPr lang="en-US" sz="1600" b="0" i="1" smtClean="0">
                            <a:latin typeface="Cambria Math" panose="02040503050406030204" pitchFamily="18" charset="0"/>
                          </a:rPr>
                          <m:t>,</m:t>
                        </m:r>
                        <m:r>
                          <a:rPr lang="en-US" sz="1600" b="1" i="1" smtClean="0">
                            <a:latin typeface="Cambria Math" panose="02040503050406030204" pitchFamily="18" charset="0"/>
                          </a:rPr>
                          <m:t>𝑮</m:t>
                        </m:r>
                        <m:r>
                          <a:rPr lang="en-US" sz="1600" b="1" i="1" smtClean="0">
                            <a:latin typeface="Cambria Math" panose="02040503050406030204" pitchFamily="18" charset="0"/>
                          </a:rPr>
                          <m:t>,</m:t>
                        </m:r>
                        <m:r>
                          <a:rPr lang="en-US" sz="1600" b="1" i="1" smtClean="0">
                            <a:latin typeface="Cambria Math" panose="02040503050406030204" pitchFamily="18" charset="0"/>
                          </a:rPr>
                          <m:t>𝑭</m:t>
                        </m:r>
                      </m:e>
                    </m:d>
                    <m:r>
                      <a:rPr lang="en-US" sz="1600" b="0" i="1" smtClean="0">
                        <a:latin typeface="Cambria Math" panose="02040503050406030204" pitchFamily="18" charset="0"/>
                      </a:rPr>
                      <m:t>=</m:t>
                    </m:r>
                    <m:r>
                      <a:rPr lang="en-US" sz="1600" b="0" i="1" smtClean="0">
                        <a:latin typeface="Cambria Math" panose="02040503050406030204" pitchFamily="18" charset="0"/>
                      </a:rPr>
                      <m:t>𝑐</m:t>
                    </m:r>
                    <m:d>
                      <m:dPr>
                        <m:ctrlPr>
                          <a:rPr lang="en-US" sz="1600" b="0" i="1" smtClean="0">
                            <a:latin typeface="Cambria Math" panose="02040503050406030204" pitchFamily="18" charset="0"/>
                          </a:rPr>
                        </m:ctrlPr>
                      </m:dPr>
                      <m:e>
                        <m:r>
                          <a:rPr lang="en-US" sz="1600" b="1" i="1" smtClean="0">
                            <a:latin typeface="Cambria Math" panose="02040503050406030204" pitchFamily="18" charset="0"/>
                          </a:rPr>
                          <m:t>𝑮</m:t>
                        </m:r>
                        <m:r>
                          <a:rPr lang="en-US" sz="1600" b="0" i="1" smtClean="0">
                            <a:latin typeface="Cambria Math" panose="02040503050406030204" pitchFamily="18" charset="0"/>
                          </a:rPr>
                          <m:t>,</m:t>
                        </m:r>
                        <m:r>
                          <a:rPr lang="en-US" sz="1600" b="1" i="1" smtClean="0">
                            <a:latin typeface="Cambria Math" panose="02040503050406030204" pitchFamily="18" charset="0"/>
                          </a:rPr>
                          <m:t>𝑭</m:t>
                        </m:r>
                      </m:e>
                    </m:d>
                    <m:r>
                      <a:rPr lang="en-US" sz="1600" b="0" i="1" smtClean="0">
                        <a:latin typeface="Cambria Math" panose="02040503050406030204" pitchFamily="18" charset="0"/>
                      </a:rPr>
                      <m:t>+</m:t>
                    </m:r>
                    <m:r>
                      <a:rPr lang="en-US" sz="1600" b="0" i="1" smtClean="0">
                        <a:latin typeface="Cambria Math" panose="02040503050406030204" pitchFamily="18" charset="0"/>
                      </a:rPr>
                      <m:t>𝜇</m:t>
                    </m:r>
                    <m:r>
                      <a:rPr lang="en-US" sz="1600" b="0" i="1" smtClean="0">
                        <a:latin typeface="Cambria Math" panose="02040503050406030204" pitchFamily="18" charset="0"/>
                      </a:rPr>
                      <m:t>[</m:t>
                    </m:r>
                    <m:r>
                      <a:rPr lang="en-US" sz="1600" b="0" i="1" smtClean="0">
                        <a:latin typeface="Cambria Math" panose="02040503050406030204" pitchFamily="18" charset="0"/>
                      </a:rPr>
                      <m:t>𝑡𝑟</m:t>
                    </m:r>
                    <m:d>
                      <m:dPr>
                        <m:ctrlPr>
                          <a:rPr lang="en-US" sz="1600" b="0" i="1" smtClean="0">
                            <a:latin typeface="Cambria Math" panose="02040503050406030204" pitchFamily="18" charset="0"/>
                          </a:rPr>
                        </m:ctrlPr>
                      </m:dPr>
                      <m:e>
                        <m:r>
                          <a:rPr lang="en-US" sz="1600" b="1" i="1" smtClean="0">
                            <a:latin typeface="Cambria Math" panose="02040503050406030204" pitchFamily="18" charset="0"/>
                          </a:rPr>
                          <m:t>𝑭</m:t>
                        </m:r>
                        <m:sSup>
                          <m:sSupPr>
                            <m:ctrlPr>
                              <a:rPr lang="en-US" sz="1600" b="1" i="1" smtClean="0">
                                <a:latin typeface="Cambria Math" panose="02040503050406030204" pitchFamily="18" charset="0"/>
                              </a:rPr>
                            </m:ctrlPr>
                          </m:sSupPr>
                          <m:e>
                            <m:r>
                              <a:rPr lang="en-US" sz="1600" b="1" i="1" smtClean="0">
                                <a:latin typeface="Cambria Math" panose="02040503050406030204" pitchFamily="18" charset="0"/>
                              </a:rPr>
                              <m:t>𝑭</m:t>
                            </m:r>
                          </m:e>
                          <m:sup>
                            <m:r>
                              <a:rPr lang="en-US" sz="1600" b="1" i="1" smtClean="0">
                                <a:latin typeface="Cambria Math" panose="02040503050406030204" pitchFamily="18" charset="0"/>
                              </a:rPr>
                              <m:t>∗</m:t>
                            </m:r>
                          </m:sup>
                        </m:sSup>
                      </m:e>
                    </m:d>
                    <m:r>
                      <a:rPr lang="en-US" sz="1600" b="0" i="1" smtClean="0">
                        <a:latin typeface="Cambria Math" panose="02040503050406030204" pitchFamily="18" charset="0"/>
                      </a:rPr>
                      <m:t> −</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𝑝</m:t>
                        </m:r>
                      </m:e>
                      <m:sub>
                        <m:r>
                          <a:rPr lang="en-US" sz="1600" b="0" i="1" smtClean="0">
                            <a:latin typeface="Cambria Math" panose="02040503050406030204" pitchFamily="18" charset="0"/>
                          </a:rPr>
                          <m:t>0</m:t>
                        </m:r>
                      </m:sub>
                    </m:sSub>
                    <m:r>
                      <a:rPr lang="en-US" sz="1600" b="0" i="1" smtClean="0">
                        <a:latin typeface="Cambria Math" panose="02040503050406030204" pitchFamily="18" charset="0"/>
                      </a:rPr>
                      <m:t>]</m:t>
                    </m:r>
                  </m:oMath>
                </a14:m>
                <a:r>
                  <a:rPr lang="en-US" sz="1600" dirty="0"/>
                  <a:t>                                                                                                              (10)</a:t>
                </a:r>
              </a:p>
              <a:p>
                <a:r>
                  <a:rPr lang="en-US" sz="1600" dirty="0"/>
                  <a:t>Using (8) and (9) in (10), we can write</a:t>
                </a:r>
              </a:p>
              <a:p>
                <a:pPr algn="r"/>
                <a14:m>
                  <m:oMath xmlns:m="http://schemas.openxmlformats.org/officeDocument/2006/math">
                    <m:r>
                      <a:rPr lang="en-US" sz="1600" b="0" i="1" smtClean="0">
                        <a:latin typeface="Cambria Math" panose="02040503050406030204" pitchFamily="18" charset="0"/>
                      </a:rPr>
                      <m:t>𝐿</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𝜇</m:t>
                        </m:r>
                        <m:r>
                          <a:rPr lang="en-US" sz="1600" b="0" i="1" smtClean="0">
                            <a:latin typeface="Cambria Math" panose="02040503050406030204" pitchFamily="18" charset="0"/>
                          </a:rPr>
                          <m:t>,</m:t>
                        </m:r>
                        <m:r>
                          <a:rPr lang="en-US" sz="1600" b="1" i="1" smtClean="0">
                            <a:latin typeface="Cambria Math" panose="02040503050406030204" pitchFamily="18" charset="0"/>
                          </a:rPr>
                          <m:t>𝑮</m:t>
                        </m:r>
                        <m:r>
                          <a:rPr lang="en-US" sz="1600" b="1" i="1" smtClean="0">
                            <a:latin typeface="Cambria Math" panose="02040503050406030204" pitchFamily="18" charset="0"/>
                          </a:rPr>
                          <m:t>,</m:t>
                        </m:r>
                        <m:r>
                          <a:rPr lang="en-US" sz="1600" b="1" i="1" smtClean="0">
                            <a:latin typeface="Cambria Math" panose="02040503050406030204" pitchFamily="18" charset="0"/>
                          </a:rPr>
                          <m:t>𝑭</m:t>
                        </m:r>
                      </m:e>
                    </m:d>
                    <m:r>
                      <a:rPr lang="en-US" sz="1600" b="0" i="1" smtClean="0">
                        <a:latin typeface="Cambria Math" panose="02040503050406030204" pitchFamily="18" charset="0"/>
                      </a:rPr>
                      <m:t>=</m:t>
                    </m:r>
                    <m:r>
                      <a:rPr lang="en-US" sz="1600" b="0" i="1" smtClean="0">
                        <a:latin typeface="Cambria Math" panose="02040503050406030204" pitchFamily="18" charset="0"/>
                      </a:rPr>
                      <m:t>𝑡𝑟</m:t>
                    </m:r>
                    <m:d>
                      <m:dPr>
                        <m:begChr m:val="["/>
                        <m:endChr m:val="]"/>
                        <m:ctrlPr>
                          <a:rPr lang="en-US" sz="1600" b="0" i="1" smtClean="0">
                            <a:latin typeface="Cambria Math" panose="02040503050406030204" pitchFamily="18" charset="0"/>
                          </a:rPr>
                        </m:ctrlPr>
                      </m:dPr>
                      <m:e>
                        <m:r>
                          <a:rPr lang="en-US" sz="1600" b="1" i="1" smtClean="0">
                            <a:latin typeface="Cambria Math" panose="02040503050406030204" pitchFamily="18" charset="0"/>
                          </a:rPr>
                          <m:t>𝑾</m:t>
                        </m:r>
                        <m:d>
                          <m:dPr>
                            <m:ctrlPr>
                              <a:rPr lang="en-US" sz="1600" b="0" i="1" smtClean="0">
                                <a:latin typeface="Cambria Math" panose="02040503050406030204" pitchFamily="18" charset="0"/>
                              </a:rPr>
                            </m:ctrlPr>
                          </m:dPr>
                          <m:e>
                            <m:r>
                              <a:rPr lang="en-US" sz="1600" b="1" i="1" smtClean="0">
                                <a:latin typeface="Cambria Math" panose="02040503050406030204" pitchFamily="18" charset="0"/>
                              </a:rPr>
                              <m:t>𝑮𝑯𝑭</m:t>
                            </m:r>
                            <m:r>
                              <a:rPr lang="en-US" sz="1600" b="0" i="1" smtClean="0">
                                <a:latin typeface="Cambria Math" panose="02040503050406030204" pitchFamily="18" charset="0"/>
                              </a:rPr>
                              <m:t>−</m:t>
                            </m:r>
                            <m:r>
                              <a:rPr lang="en-US" sz="1600" b="1" i="1" smtClean="0">
                                <a:latin typeface="Cambria Math" panose="02040503050406030204" pitchFamily="18" charset="0"/>
                              </a:rPr>
                              <m:t>𝑰</m:t>
                            </m:r>
                          </m:e>
                        </m:d>
                        <m:sSup>
                          <m:sSupPr>
                            <m:ctrlPr>
                              <a:rPr lang="en-US" sz="1600" b="0" i="1" smtClean="0">
                                <a:latin typeface="Cambria Math" panose="02040503050406030204" pitchFamily="18" charset="0"/>
                              </a:rPr>
                            </m:ctrlPr>
                          </m:sSupPr>
                          <m:e>
                            <m:d>
                              <m:dPr>
                                <m:ctrlPr>
                                  <a:rPr lang="en-US" sz="1600" b="0" i="1" smtClean="0">
                                    <a:latin typeface="Cambria Math" panose="02040503050406030204" pitchFamily="18" charset="0"/>
                                  </a:rPr>
                                </m:ctrlPr>
                              </m:dPr>
                              <m:e>
                                <m:r>
                                  <a:rPr lang="en-US" sz="1600" b="1" i="1" smtClean="0">
                                    <a:latin typeface="Cambria Math" panose="02040503050406030204" pitchFamily="18" charset="0"/>
                                  </a:rPr>
                                  <m:t>𝑮𝑯𝑭</m:t>
                                </m:r>
                                <m:r>
                                  <a:rPr lang="en-US" sz="1600" b="0" i="1" smtClean="0">
                                    <a:latin typeface="Cambria Math" panose="02040503050406030204" pitchFamily="18" charset="0"/>
                                  </a:rPr>
                                  <m:t>−</m:t>
                                </m:r>
                                <m:r>
                                  <a:rPr lang="en-US" sz="1600" b="1" i="1" smtClean="0">
                                    <a:latin typeface="Cambria Math" panose="02040503050406030204" pitchFamily="18" charset="0"/>
                                  </a:rPr>
                                  <m:t>𝑰</m:t>
                                </m:r>
                              </m:e>
                            </m:d>
                          </m:e>
                          <m:sup>
                            <m:r>
                              <a:rPr lang="en-US" sz="1600" b="0" i="1" smtClean="0">
                                <a:latin typeface="Cambria Math" panose="02040503050406030204" pitchFamily="18" charset="0"/>
                              </a:rPr>
                              <m:t>∗</m:t>
                            </m:r>
                          </m:sup>
                        </m:sSup>
                        <m:r>
                          <a:rPr lang="en-US" sz="1600" b="0" i="1" smtClean="0">
                            <a:latin typeface="Cambria Math" panose="02040503050406030204" pitchFamily="18" charset="0"/>
                          </a:rPr>
                          <m:t>+</m:t>
                        </m:r>
                        <m:r>
                          <a:rPr lang="en-US" sz="1600" b="1" i="1" smtClean="0">
                            <a:latin typeface="Cambria Math" panose="02040503050406030204" pitchFamily="18" charset="0"/>
                          </a:rPr>
                          <m:t>𝑾𝑮</m:t>
                        </m:r>
                        <m:sSub>
                          <m:sSubPr>
                            <m:ctrlPr>
                              <a:rPr lang="en-US" sz="1600" b="1" i="1" smtClean="0">
                                <a:latin typeface="Cambria Math" panose="02040503050406030204" pitchFamily="18" charset="0"/>
                              </a:rPr>
                            </m:ctrlPr>
                          </m:sSubPr>
                          <m:e>
                            <m:r>
                              <a:rPr lang="en-US" sz="1600" b="1" i="1" smtClean="0">
                                <a:latin typeface="Cambria Math" panose="02040503050406030204" pitchFamily="18" charset="0"/>
                              </a:rPr>
                              <m:t>𝑹</m:t>
                            </m:r>
                          </m:e>
                          <m:sub>
                            <m:r>
                              <a:rPr lang="en-US" sz="1600" b="1" i="1" smtClean="0">
                                <a:latin typeface="Cambria Math" panose="02040503050406030204" pitchFamily="18" charset="0"/>
                              </a:rPr>
                              <m:t>𝒏𝒏</m:t>
                            </m:r>
                          </m:sub>
                        </m:sSub>
                        <m:sSup>
                          <m:sSupPr>
                            <m:ctrlPr>
                              <a:rPr lang="en-US" sz="1600" b="1" i="1" smtClean="0">
                                <a:latin typeface="Cambria Math" panose="02040503050406030204" pitchFamily="18" charset="0"/>
                              </a:rPr>
                            </m:ctrlPr>
                          </m:sSupPr>
                          <m:e>
                            <m:r>
                              <a:rPr lang="en-US" sz="1600" b="1" i="1" smtClean="0">
                                <a:latin typeface="Cambria Math" panose="02040503050406030204" pitchFamily="18" charset="0"/>
                              </a:rPr>
                              <m:t>𝑮</m:t>
                            </m:r>
                          </m:e>
                          <m:sup>
                            <m:r>
                              <a:rPr lang="en-US" sz="1600" b="1" i="1" smtClean="0">
                                <a:latin typeface="Cambria Math" panose="02040503050406030204" pitchFamily="18" charset="0"/>
                              </a:rPr>
                              <m:t>∗</m:t>
                            </m:r>
                          </m:sup>
                        </m:sSup>
                      </m:e>
                    </m:d>
                    <m:r>
                      <a:rPr lang="en-US" sz="1600" b="0" i="1" smtClean="0">
                        <a:latin typeface="Cambria Math" panose="02040503050406030204" pitchFamily="18" charset="0"/>
                      </a:rPr>
                      <m:t>+</m:t>
                    </m:r>
                    <m:r>
                      <a:rPr lang="en-US" sz="1600" b="0" i="1" smtClean="0">
                        <a:latin typeface="Cambria Math" panose="02040503050406030204" pitchFamily="18" charset="0"/>
                      </a:rPr>
                      <m:t>𝜇</m:t>
                    </m:r>
                    <m:r>
                      <a:rPr lang="en-US" sz="1600" b="0" i="1" smtClean="0">
                        <a:latin typeface="Cambria Math" panose="02040503050406030204" pitchFamily="18" charset="0"/>
                      </a:rPr>
                      <m:t> [</m:t>
                    </m:r>
                    <m:r>
                      <a:rPr lang="en-US" sz="1600" b="0" i="1" smtClean="0">
                        <a:latin typeface="Cambria Math" panose="02040503050406030204" pitchFamily="18" charset="0"/>
                      </a:rPr>
                      <m:t>𝑡𝑟</m:t>
                    </m:r>
                    <m:d>
                      <m:dPr>
                        <m:ctrlPr>
                          <a:rPr lang="en-US" sz="1600" b="0" i="1" smtClean="0">
                            <a:latin typeface="Cambria Math" panose="02040503050406030204" pitchFamily="18" charset="0"/>
                          </a:rPr>
                        </m:ctrlPr>
                      </m:dPr>
                      <m:e>
                        <m:r>
                          <a:rPr lang="en-US" sz="1600" b="1" i="1" smtClean="0">
                            <a:latin typeface="Cambria Math" panose="02040503050406030204" pitchFamily="18" charset="0"/>
                          </a:rPr>
                          <m:t>𝑭</m:t>
                        </m:r>
                        <m:sSup>
                          <m:sSupPr>
                            <m:ctrlPr>
                              <a:rPr lang="en-US" sz="1600" b="1" i="1" smtClean="0">
                                <a:latin typeface="Cambria Math" panose="02040503050406030204" pitchFamily="18" charset="0"/>
                              </a:rPr>
                            </m:ctrlPr>
                          </m:sSupPr>
                          <m:e>
                            <m:r>
                              <a:rPr lang="en-US" sz="1600" b="1" i="1" smtClean="0">
                                <a:latin typeface="Cambria Math" panose="02040503050406030204" pitchFamily="18" charset="0"/>
                              </a:rPr>
                              <m:t>𝑭</m:t>
                            </m:r>
                          </m:e>
                          <m:sup>
                            <m:r>
                              <a:rPr lang="en-US" sz="1600" b="1" i="1" smtClean="0">
                                <a:latin typeface="Cambria Math" panose="02040503050406030204" pitchFamily="18" charset="0"/>
                              </a:rPr>
                              <m:t>∗</m:t>
                            </m:r>
                          </m:sup>
                        </m:sSup>
                      </m:e>
                    </m:d>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𝑝</m:t>
                        </m:r>
                      </m:e>
                      <m:sub>
                        <m:r>
                          <a:rPr lang="en-US" sz="1600" b="0" i="1" smtClean="0">
                            <a:latin typeface="Cambria Math" panose="02040503050406030204" pitchFamily="18" charset="0"/>
                          </a:rPr>
                          <m:t>0</m:t>
                        </m:r>
                      </m:sub>
                    </m:sSub>
                    <m:r>
                      <a:rPr lang="en-US" sz="1600" b="0" i="1" smtClean="0">
                        <a:latin typeface="Cambria Math" panose="02040503050406030204" pitchFamily="18" charset="0"/>
                      </a:rPr>
                      <m:t>]</m:t>
                    </m:r>
                  </m:oMath>
                </a14:m>
                <a:r>
                  <a:rPr lang="en-US" sz="1600" dirty="0"/>
                  <a:t>                                                           (11)</a:t>
                </a:r>
              </a:p>
              <a:p>
                <a:r>
                  <a:rPr lang="en-US" sz="1600" dirty="0"/>
                  <a:t>The following KKT conditions are necessary and sufficient for optimally: </a:t>
                </a:r>
                <a14:m>
                  <m:oMath xmlns:m="http://schemas.openxmlformats.org/officeDocument/2006/math">
                    <m:r>
                      <a:rPr lang="en-US" sz="1600" b="1" i="1" smtClean="0">
                        <a:latin typeface="Cambria Math" panose="02040503050406030204" pitchFamily="18" charset="0"/>
                      </a:rPr>
                      <m:t>𝑮</m:t>
                    </m:r>
                  </m:oMath>
                </a14:m>
                <a:r>
                  <a:rPr lang="en-US" sz="1600" dirty="0"/>
                  <a:t> and </a:t>
                </a:r>
                <a14:m>
                  <m:oMath xmlns:m="http://schemas.openxmlformats.org/officeDocument/2006/math">
                    <m:r>
                      <a:rPr lang="en-US" sz="1600" b="1" i="1" smtClean="0">
                        <a:latin typeface="Cambria Math" panose="02040503050406030204" pitchFamily="18" charset="0"/>
                      </a:rPr>
                      <m:t>𝑭</m:t>
                    </m:r>
                  </m:oMath>
                </a14:m>
                <a:r>
                  <a:rPr lang="en-US" sz="1600" dirty="0"/>
                  <a:t> are optimal if and only if there   is a </a:t>
                </a:r>
                <a14:m>
                  <m:oMath xmlns:m="http://schemas.openxmlformats.org/officeDocument/2006/math">
                    <m:r>
                      <a:rPr lang="en-US" sz="1600" b="0" i="1" smtClean="0">
                        <a:latin typeface="Cambria Math" panose="02040503050406030204" pitchFamily="18" charset="0"/>
                      </a:rPr>
                      <m:t>𝜇</m:t>
                    </m:r>
                  </m:oMath>
                </a14:m>
                <a:r>
                  <a:rPr lang="en-US" sz="1600" dirty="0"/>
                  <a:t> that together with </a:t>
                </a:r>
                <a14:m>
                  <m:oMath xmlns:m="http://schemas.openxmlformats.org/officeDocument/2006/math">
                    <m:r>
                      <a:rPr lang="en-US" sz="1600" b="1" i="1" smtClean="0">
                        <a:latin typeface="Cambria Math" panose="02040503050406030204" pitchFamily="18" charset="0"/>
                      </a:rPr>
                      <m:t>𝑮</m:t>
                    </m:r>
                  </m:oMath>
                </a14:m>
                <a:r>
                  <a:rPr lang="en-US" sz="1600" dirty="0"/>
                  <a:t> and </a:t>
                </a:r>
                <a14:m>
                  <m:oMath xmlns:m="http://schemas.openxmlformats.org/officeDocument/2006/math">
                    <m:r>
                      <a:rPr lang="en-US" sz="1600" b="1" i="1" smtClean="0">
                        <a:latin typeface="Cambria Math" panose="02040503050406030204" pitchFamily="18" charset="0"/>
                      </a:rPr>
                      <m:t>𝑭</m:t>
                    </m:r>
                  </m:oMath>
                </a14:m>
                <a:r>
                  <a:rPr lang="en-US" sz="1600" dirty="0"/>
                  <a:t> satisfy the conditions</a:t>
                </a:r>
              </a:p>
              <a:p>
                <a:pPr algn="r"/>
                <a14:m>
                  <m:oMath xmlns:m="http://schemas.openxmlformats.org/officeDocument/2006/math">
                    <m:sSub>
                      <m:sSubPr>
                        <m:ctrlPr>
                          <a:rPr lang="en-US" sz="1600" b="0" i="1" smtClean="0">
                            <a:latin typeface="Cambria Math" panose="02040503050406030204" pitchFamily="18" charset="0"/>
                            <a:ea typeface="Cambria Math" panose="02040503050406030204" pitchFamily="18" charset="0"/>
                          </a:rPr>
                        </m:ctrlPr>
                      </m:sSubPr>
                      <m:e>
                        <m:r>
                          <m:rPr>
                            <m:sty m:val="p"/>
                          </m:rPr>
                          <a:rPr lang="en-US" sz="1600" i="1" smtClean="0">
                            <a:latin typeface="Cambria Math" panose="02040503050406030204" pitchFamily="18" charset="0"/>
                            <a:ea typeface="Cambria Math" panose="02040503050406030204" pitchFamily="18" charset="0"/>
                          </a:rPr>
                          <m:t>∇</m:t>
                        </m:r>
                      </m:e>
                      <m:sub>
                        <m:r>
                          <a:rPr lang="en-US" sz="1600" b="0" i="1" smtClean="0">
                            <a:latin typeface="Cambria Math" panose="02040503050406030204" pitchFamily="18" charset="0"/>
                            <a:ea typeface="Cambria Math" panose="02040503050406030204" pitchFamily="18" charset="0"/>
                          </a:rPr>
                          <m:t>𝐺</m:t>
                        </m:r>
                      </m:sub>
                    </m:sSub>
                    <m:r>
                      <a:rPr lang="en-US" sz="1600" b="0" i="1" smtClean="0">
                        <a:latin typeface="Cambria Math" panose="02040503050406030204" pitchFamily="18" charset="0"/>
                        <a:ea typeface="Cambria Math" panose="02040503050406030204" pitchFamily="18" charset="0"/>
                      </a:rPr>
                      <m:t>𝐿</m:t>
                    </m:r>
                    <m:d>
                      <m:dPr>
                        <m:ctrlPr>
                          <a:rPr lang="en-US" sz="1600" b="0" i="1" smtClean="0">
                            <a:latin typeface="Cambria Math" panose="02040503050406030204" pitchFamily="18" charset="0"/>
                            <a:ea typeface="Cambria Math" panose="02040503050406030204" pitchFamily="18" charset="0"/>
                          </a:rPr>
                        </m:ctrlPr>
                      </m:dPr>
                      <m:e>
                        <m:r>
                          <a:rPr lang="en-US" sz="1600" b="0" i="1" smtClean="0">
                            <a:latin typeface="Cambria Math" panose="02040503050406030204" pitchFamily="18" charset="0"/>
                            <a:ea typeface="Cambria Math" panose="02040503050406030204" pitchFamily="18" charset="0"/>
                          </a:rPr>
                          <m:t>𝜇</m:t>
                        </m:r>
                        <m:r>
                          <a:rPr lang="en-US" sz="1600" b="0" i="1" smtClean="0">
                            <a:latin typeface="Cambria Math" panose="02040503050406030204" pitchFamily="18" charset="0"/>
                            <a:ea typeface="Cambria Math" panose="02040503050406030204" pitchFamily="18" charset="0"/>
                          </a:rPr>
                          <m:t>,</m:t>
                        </m:r>
                        <m:r>
                          <a:rPr lang="en-US" sz="1600" b="1" i="1" smtClean="0">
                            <a:latin typeface="Cambria Math" panose="02040503050406030204" pitchFamily="18" charset="0"/>
                            <a:ea typeface="Cambria Math" panose="02040503050406030204" pitchFamily="18" charset="0"/>
                          </a:rPr>
                          <m:t>𝑮</m:t>
                        </m:r>
                        <m:r>
                          <a:rPr lang="en-US" sz="1600" b="1" i="1" smtClean="0">
                            <a:latin typeface="Cambria Math" panose="02040503050406030204" pitchFamily="18" charset="0"/>
                            <a:ea typeface="Cambria Math" panose="02040503050406030204" pitchFamily="18" charset="0"/>
                          </a:rPr>
                          <m:t>,</m:t>
                        </m:r>
                        <m:r>
                          <a:rPr lang="en-US" sz="1600" b="1" i="1" smtClean="0">
                            <a:latin typeface="Cambria Math" panose="02040503050406030204" pitchFamily="18" charset="0"/>
                            <a:ea typeface="Cambria Math" panose="02040503050406030204" pitchFamily="18" charset="0"/>
                          </a:rPr>
                          <m:t>𝑭</m:t>
                        </m:r>
                      </m:e>
                    </m:d>
                    <m:r>
                      <a:rPr lang="en-US" sz="1600" b="0" i="1" smtClean="0">
                        <a:latin typeface="Cambria Math" panose="02040503050406030204" pitchFamily="18" charset="0"/>
                        <a:ea typeface="Cambria Math" panose="02040503050406030204" pitchFamily="18" charset="0"/>
                      </a:rPr>
                      <m:t>=0</m:t>
                    </m:r>
                  </m:oMath>
                </a14:m>
                <a:r>
                  <a:rPr lang="en-US" sz="1600" dirty="0"/>
                  <a:t>                                                                                                                                                (12)</a:t>
                </a:r>
              </a:p>
              <a:p>
                <a:pPr algn="r"/>
                <a14:m>
                  <m:oMath xmlns:m="http://schemas.openxmlformats.org/officeDocument/2006/math">
                    <m:sSub>
                      <m:sSubPr>
                        <m:ctrlPr>
                          <a:rPr lang="en-US" sz="1600" b="0" i="1" smtClean="0">
                            <a:latin typeface="Cambria Math" panose="02040503050406030204" pitchFamily="18" charset="0"/>
                          </a:rPr>
                        </m:ctrlPr>
                      </m:sSubPr>
                      <m:e>
                        <m:r>
                          <m:rPr>
                            <m:sty m:val="p"/>
                          </m:rPr>
                          <a:rPr lang="en-US" sz="1600" b="0" i="0" smtClean="0">
                            <a:latin typeface="Cambria Math" panose="02040503050406030204" pitchFamily="18" charset="0"/>
                          </a:rPr>
                          <m:t>∇</m:t>
                        </m:r>
                      </m:e>
                      <m:sub>
                        <m:r>
                          <a:rPr lang="en-US" sz="1600" b="0" i="1" smtClean="0">
                            <a:latin typeface="Cambria Math" panose="02040503050406030204" pitchFamily="18" charset="0"/>
                          </a:rPr>
                          <m:t>𝐹</m:t>
                        </m:r>
                      </m:sub>
                    </m:sSub>
                    <m:r>
                      <a:rPr lang="en-US" sz="1600" b="0" i="1" smtClean="0">
                        <a:latin typeface="Cambria Math" panose="02040503050406030204" pitchFamily="18" charset="0"/>
                      </a:rPr>
                      <m:t>𝐿</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𝜇</m:t>
                        </m:r>
                        <m:r>
                          <a:rPr lang="en-US" sz="1600" b="0" i="1" smtClean="0">
                            <a:latin typeface="Cambria Math" panose="02040503050406030204" pitchFamily="18" charset="0"/>
                          </a:rPr>
                          <m:t>,</m:t>
                        </m:r>
                        <m:r>
                          <a:rPr lang="en-US" sz="1600" b="1" i="1" smtClean="0">
                            <a:latin typeface="Cambria Math" panose="02040503050406030204" pitchFamily="18" charset="0"/>
                          </a:rPr>
                          <m:t>𝑮</m:t>
                        </m:r>
                        <m:r>
                          <a:rPr lang="en-US" sz="1600" b="0" i="1" smtClean="0">
                            <a:latin typeface="Cambria Math" panose="02040503050406030204" pitchFamily="18" charset="0"/>
                          </a:rPr>
                          <m:t>,</m:t>
                        </m:r>
                        <m:r>
                          <a:rPr lang="en-US" sz="1600" b="1" i="1" smtClean="0">
                            <a:latin typeface="Cambria Math" panose="02040503050406030204" pitchFamily="18" charset="0"/>
                          </a:rPr>
                          <m:t>𝑭</m:t>
                        </m:r>
                      </m:e>
                    </m:d>
                    <m:r>
                      <a:rPr lang="en-US" sz="1600" b="0" i="1" smtClean="0">
                        <a:latin typeface="Cambria Math" panose="02040503050406030204" pitchFamily="18" charset="0"/>
                      </a:rPr>
                      <m:t>=0</m:t>
                    </m:r>
                  </m:oMath>
                </a14:m>
                <a:r>
                  <a:rPr lang="en-US" sz="1600" dirty="0"/>
                  <a:t>                                                                                                                                                (13)</a:t>
                </a:r>
              </a:p>
              <a:p>
                <a:pPr algn="r"/>
                <a14:m>
                  <m:oMath xmlns:m="http://schemas.openxmlformats.org/officeDocument/2006/math">
                    <m:r>
                      <a:rPr lang="en-US" sz="1600" b="0" i="1" smtClean="0">
                        <a:latin typeface="Cambria Math" panose="02040503050406030204" pitchFamily="18" charset="0"/>
                      </a:rPr>
                      <m:t>𝜇</m:t>
                    </m:r>
                    <m:r>
                      <a:rPr lang="en-US" sz="1600" b="0" i="1" smtClean="0">
                        <a:latin typeface="Cambria Math" panose="02040503050406030204" pitchFamily="18" charset="0"/>
                      </a:rPr>
                      <m:t>≥0;   </m:t>
                    </m:r>
                    <m:r>
                      <a:rPr lang="en-US" sz="1600" b="0" i="1" smtClean="0">
                        <a:latin typeface="Cambria Math" panose="02040503050406030204" pitchFamily="18" charset="0"/>
                      </a:rPr>
                      <m:t>𝑡𝑟</m:t>
                    </m:r>
                    <m:d>
                      <m:dPr>
                        <m:ctrlPr>
                          <a:rPr lang="en-US" sz="1600" b="0" i="1" smtClean="0">
                            <a:latin typeface="Cambria Math" panose="02040503050406030204" pitchFamily="18" charset="0"/>
                          </a:rPr>
                        </m:ctrlPr>
                      </m:dPr>
                      <m:e>
                        <m:r>
                          <a:rPr lang="en-US" sz="1600" b="1" i="1" smtClean="0">
                            <a:latin typeface="Cambria Math" panose="02040503050406030204" pitchFamily="18" charset="0"/>
                          </a:rPr>
                          <m:t>𝑭</m:t>
                        </m:r>
                        <m:sSup>
                          <m:sSupPr>
                            <m:ctrlPr>
                              <a:rPr lang="en-US" sz="1600" b="1" i="1" smtClean="0">
                                <a:latin typeface="Cambria Math" panose="02040503050406030204" pitchFamily="18" charset="0"/>
                              </a:rPr>
                            </m:ctrlPr>
                          </m:sSupPr>
                          <m:e>
                            <m:r>
                              <a:rPr lang="en-US" sz="1600" b="1" i="1" smtClean="0">
                                <a:latin typeface="Cambria Math" panose="02040503050406030204" pitchFamily="18" charset="0"/>
                              </a:rPr>
                              <m:t>𝑭</m:t>
                            </m:r>
                          </m:e>
                          <m:sup>
                            <m:r>
                              <a:rPr lang="en-US" sz="1600" b="1" i="1" smtClean="0">
                                <a:latin typeface="Cambria Math" panose="02040503050406030204" pitchFamily="18" charset="0"/>
                              </a:rPr>
                              <m:t>∗</m:t>
                            </m:r>
                          </m:sup>
                        </m:sSup>
                      </m:e>
                    </m:d>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𝑝</m:t>
                        </m:r>
                      </m:e>
                      <m:sub>
                        <m:r>
                          <a:rPr lang="en-US" sz="1600" b="0" i="1" smtClean="0">
                            <a:latin typeface="Cambria Math" panose="02040503050406030204" pitchFamily="18" charset="0"/>
                          </a:rPr>
                          <m:t>0</m:t>
                        </m:r>
                      </m:sub>
                    </m:sSub>
                    <m:r>
                      <a:rPr lang="en-US" sz="1600" b="0" i="1" smtClean="0">
                        <a:latin typeface="Cambria Math" panose="02040503050406030204" pitchFamily="18" charset="0"/>
                      </a:rPr>
                      <m:t>≤0</m:t>
                    </m:r>
                  </m:oMath>
                </a14:m>
                <a:r>
                  <a:rPr lang="en-US" sz="1600" dirty="0"/>
                  <a:t>                                                                                                                                  (14)</a:t>
                </a:r>
              </a:p>
              <a:p>
                <a:pPr algn="r"/>
                <a14:m>
                  <m:oMath xmlns:m="http://schemas.openxmlformats.org/officeDocument/2006/math">
                    <m:r>
                      <a:rPr lang="en-US" sz="1600" b="0" i="1" smtClean="0">
                        <a:latin typeface="Cambria Math" panose="02040503050406030204" pitchFamily="18" charset="0"/>
                      </a:rPr>
                      <m:t>𝜇</m:t>
                    </m:r>
                    <m:d>
                      <m:dPr>
                        <m:begChr m:val="["/>
                        <m:endChr m:val="]"/>
                        <m:ctrlPr>
                          <a:rPr lang="en-US" sz="1600" b="0" i="1" smtClean="0">
                            <a:latin typeface="Cambria Math" panose="02040503050406030204" pitchFamily="18" charset="0"/>
                          </a:rPr>
                        </m:ctrlPr>
                      </m:dPr>
                      <m:e>
                        <m:r>
                          <a:rPr lang="en-US" sz="1600" b="0" i="1" smtClean="0">
                            <a:latin typeface="Cambria Math" panose="02040503050406030204" pitchFamily="18" charset="0"/>
                          </a:rPr>
                          <m:t>𝑡𝑟</m:t>
                        </m:r>
                        <m:d>
                          <m:dPr>
                            <m:ctrlPr>
                              <a:rPr lang="en-US" sz="1600" b="0" i="1" smtClean="0">
                                <a:latin typeface="Cambria Math" panose="02040503050406030204" pitchFamily="18" charset="0"/>
                              </a:rPr>
                            </m:ctrlPr>
                          </m:dPr>
                          <m:e>
                            <m:r>
                              <a:rPr lang="en-US" sz="1600" b="1" i="1" smtClean="0">
                                <a:latin typeface="Cambria Math" panose="02040503050406030204" pitchFamily="18" charset="0"/>
                              </a:rPr>
                              <m:t>𝑭</m:t>
                            </m:r>
                            <m:sSup>
                              <m:sSupPr>
                                <m:ctrlPr>
                                  <a:rPr lang="en-US" sz="1600" b="1" i="1" smtClean="0">
                                    <a:latin typeface="Cambria Math" panose="02040503050406030204" pitchFamily="18" charset="0"/>
                                  </a:rPr>
                                </m:ctrlPr>
                              </m:sSupPr>
                              <m:e>
                                <m:r>
                                  <a:rPr lang="en-US" sz="1600" b="1" i="1" smtClean="0">
                                    <a:latin typeface="Cambria Math" panose="02040503050406030204" pitchFamily="18" charset="0"/>
                                  </a:rPr>
                                  <m:t>𝑭</m:t>
                                </m:r>
                              </m:e>
                              <m:sup>
                                <m:r>
                                  <a:rPr lang="en-US" sz="1600" b="1" i="1" smtClean="0">
                                    <a:latin typeface="Cambria Math" panose="02040503050406030204" pitchFamily="18" charset="0"/>
                                  </a:rPr>
                                  <m:t>∗</m:t>
                                </m:r>
                              </m:sup>
                            </m:sSup>
                          </m:e>
                        </m:d>
                        <m:r>
                          <a:rPr lang="en-US" sz="1600" b="0" i="1" smtClean="0">
                            <a:latin typeface="Cambria Math" panose="02040503050406030204" pitchFamily="18" charset="0"/>
                          </a:rPr>
                          <m:t> −</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𝑝</m:t>
                            </m:r>
                          </m:e>
                          <m:sub>
                            <m:r>
                              <a:rPr lang="en-US" sz="1600" b="0" i="1" smtClean="0">
                                <a:latin typeface="Cambria Math" panose="02040503050406030204" pitchFamily="18" charset="0"/>
                              </a:rPr>
                              <m:t>0</m:t>
                            </m:r>
                          </m:sub>
                        </m:sSub>
                      </m:e>
                    </m:d>
                    <m:r>
                      <a:rPr lang="en-US" sz="1600" b="0" i="1" smtClean="0">
                        <a:latin typeface="Cambria Math" panose="02040503050406030204" pitchFamily="18" charset="0"/>
                      </a:rPr>
                      <m:t>=0</m:t>
                    </m:r>
                  </m:oMath>
                </a14:m>
                <a:r>
                  <a:rPr lang="en-US" sz="1600" dirty="0"/>
                  <a:t>                                                                                                                                         (15)</a:t>
                </a:r>
              </a:p>
              <a:p>
                <a:r>
                  <a:rPr lang="en-US" sz="1600" dirty="0"/>
                  <a:t>Using (11) in (12) and (13), we get the following relations between </a:t>
                </a:r>
                <a14:m>
                  <m:oMath xmlns:m="http://schemas.openxmlformats.org/officeDocument/2006/math">
                    <m:r>
                      <a:rPr lang="en-US" sz="1600" b="1" i="1" smtClean="0">
                        <a:latin typeface="Cambria Math" panose="02040503050406030204" pitchFamily="18" charset="0"/>
                      </a:rPr>
                      <m:t>𝑮</m:t>
                    </m:r>
                  </m:oMath>
                </a14:m>
                <a:r>
                  <a:rPr lang="en-US" sz="1600" dirty="0"/>
                  <a:t> and </a:t>
                </a:r>
                <a14:m>
                  <m:oMath xmlns:m="http://schemas.openxmlformats.org/officeDocument/2006/math">
                    <m:r>
                      <a:rPr lang="en-US" sz="1600" b="1" i="1" smtClean="0">
                        <a:latin typeface="Cambria Math" panose="02040503050406030204" pitchFamily="18" charset="0"/>
                      </a:rPr>
                      <m:t>𝑭</m:t>
                    </m:r>
                  </m:oMath>
                </a14:m>
                <a:r>
                  <a:rPr lang="en-US" sz="1600" dirty="0"/>
                  <a:t>, respectively:</a:t>
                </a:r>
              </a:p>
              <a:p>
                <a:pPr algn="r"/>
                <a14:m>
                  <m:oMath xmlns:m="http://schemas.openxmlformats.org/officeDocument/2006/math">
                    <m:r>
                      <a:rPr lang="en-US" sz="1600" b="1" i="1" smtClean="0">
                        <a:latin typeface="Cambria Math" panose="02040503050406030204" pitchFamily="18" charset="0"/>
                      </a:rPr>
                      <m:t>𝑯𝑭</m:t>
                    </m:r>
                    <m:r>
                      <a:rPr lang="en-US" sz="1600" b="0" i="1" smtClean="0">
                        <a:latin typeface="Cambria Math" panose="02040503050406030204" pitchFamily="18" charset="0"/>
                      </a:rPr>
                      <m:t>=</m:t>
                    </m:r>
                    <m:r>
                      <a:rPr lang="en-US" sz="1600" b="1" i="1" smtClean="0">
                        <a:latin typeface="Cambria Math" panose="02040503050406030204" pitchFamily="18" charset="0"/>
                      </a:rPr>
                      <m:t>𝑯𝑭</m:t>
                    </m:r>
                    <m:sSup>
                      <m:sSupPr>
                        <m:ctrlPr>
                          <a:rPr lang="en-US" sz="1600" b="1" i="1" smtClean="0">
                            <a:latin typeface="Cambria Math" panose="02040503050406030204" pitchFamily="18" charset="0"/>
                          </a:rPr>
                        </m:ctrlPr>
                      </m:sSupPr>
                      <m:e>
                        <m:r>
                          <a:rPr lang="en-US" sz="1600" b="1" i="1" smtClean="0">
                            <a:latin typeface="Cambria Math" panose="02040503050406030204" pitchFamily="18" charset="0"/>
                          </a:rPr>
                          <m:t>𝑭</m:t>
                        </m:r>
                      </m:e>
                      <m:sup>
                        <m:r>
                          <a:rPr lang="en-US" sz="1600" b="1" i="1" smtClean="0">
                            <a:latin typeface="Cambria Math" panose="02040503050406030204" pitchFamily="18" charset="0"/>
                          </a:rPr>
                          <m:t>∗</m:t>
                        </m:r>
                      </m:sup>
                    </m:sSup>
                    <m:sSup>
                      <m:sSupPr>
                        <m:ctrlPr>
                          <a:rPr lang="en-US" sz="1600" b="1" i="1" smtClean="0">
                            <a:latin typeface="Cambria Math" panose="02040503050406030204" pitchFamily="18" charset="0"/>
                          </a:rPr>
                        </m:ctrlPr>
                      </m:sSupPr>
                      <m:e>
                        <m:r>
                          <a:rPr lang="en-US" sz="1600" b="1" i="1" smtClean="0">
                            <a:latin typeface="Cambria Math" panose="02040503050406030204" pitchFamily="18" charset="0"/>
                          </a:rPr>
                          <m:t>𝑯</m:t>
                        </m:r>
                      </m:e>
                      <m:sup>
                        <m:r>
                          <a:rPr lang="en-US" sz="1600" b="1" i="1" smtClean="0">
                            <a:latin typeface="Cambria Math" panose="02040503050406030204" pitchFamily="18" charset="0"/>
                          </a:rPr>
                          <m:t>∗</m:t>
                        </m:r>
                      </m:sup>
                    </m:sSup>
                    <m:sSup>
                      <m:sSupPr>
                        <m:ctrlPr>
                          <a:rPr lang="en-US" sz="1600" b="1" i="1" smtClean="0">
                            <a:latin typeface="Cambria Math" panose="02040503050406030204" pitchFamily="18" charset="0"/>
                          </a:rPr>
                        </m:ctrlPr>
                      </m:sSupPr>
                      <m:e>
                        <m:r>
                          <a:rPr lang="en-US" sz="1600" b="1" i="1" smtClean="0">
                            <a:latin typeface="Cambria Math" panose="02040503050406030204" pitchFamily="18" charset="0"/>
                          </a:rPr>
                          <m:t>𝑮</m:t>
                        </m:r>
                      </m:e>
                      <m:sup>
                        <m:r>
                          <a:rPr lang="en-US" sz="1600" b="1" i="1" smtClean="0">
                            <a:latin typeface="Cambria Math" panose="02040503050406030204" pitchFamily="18" charset="0"/>
                          </a:rPr>
                          <m:t>∗</m:t>
                        </m:r>
                      </m:sup>
                    </m:sSup>
                    <m:r>
                      <a:rPr lang="en-US" sz="1600" b="0" i="1" smtClean="0">
                        <a:latin typeface="Cambria Math" panose="02040503050406030204" pitchFamily="18" charset="0"/>
                      </a:rPr>
                      <m:t>+</m:t>
                    </m:r>
                    <m:sSub>
                      <m:sSubPr>
                        <m:ctrlPr>
                          <a:rPr lang="en-US" sz="1600" b="1" i="1" smtClean="0">
                            <a:latin typeface="Cambria Math" panose="02040503050406030204" pitchFamily="18" charset="0"/>
                          </a:rPr>
                        </m:ctrlPr>
                      </m:sSubPr>
                      <m:e>
                        <m:r>
                          <a:rPr lang="en-US" sz="1600" b="1" i="1" smtClean="0">
                            <a:latin typeface="Cambria Math" panose="02040503050406030204" pitchFamily="18" charset="0"/>
                          </a:rPr>
                          <m:t>𝑹</m:t>
                        </m:r>
                      </m:e>
                      <m:sub>
                        <m:r>
                          <a:rPr lang="en-US" sz="1600" b="1" i="1" smtClean="0">
                            <a:latin typeface="Cambria Math" panose="02040503050406030204" pitchFamily="18" charset="0"/>
                          </a:rPr>
                          <m:t>𝒏𝒏</m:t>
                        </m:r>
                      </m:sub>
                    </m:sSub>
                    <m:sSup>
                      <m:sSupPr>
                        <m:ctrlPr>
                          <a:rPr lang="en-US" sz="1600" b="0" i="1" smtClean="0">
                            <a:latin typeface="Cambria Math" panose="02040503050406030204" pitchFamily="18" charset="0"/>
                          </a:rPr>
                        </m:ctrlPr>
                      </m:sSupPr>
                      <m:e>
                        <m:r>
                          <a:rPr lang="en-US" sz="1600" b="1" i="1" smtClean="0">
                            <a:latin typeface="Cambria Math" panose="02040503050406030204" pitchFamily="18" charset="0"/>
                          </a:rPr>
                          <m:t>𝑮</m:t>
                        </m:r>
                      </m:e>
                      <m:sup>
                        <m:r>
                          <a:rPr lang="en-US" sz="1600" b="0" i="1" smtClean="0">
                            <a:latin typeface="Cambria Math" panose="02040503050406030204" pitchFamily="18" charset="0"/>
                          </a:rPr>
                          <m:t>∗</m:t>
                        </m:r>
                      </m:sup>
                    </m:sSup>
                  </m:oMath>
                </a14:m>
                <a:r>
                  <a:rPr lang="en-US" sz="1600" b="0" dirty="0"/>
                  <a:t>                                                                                                                                 (16)</a:t>
                </a:r>
              </a:p>
              <a:p>
                <a:pPr algn="r"/>
                <a14:m>
                  <m:oMath xmlns:m="http://schemas.openxmlformats.org/officeDocument/2006/math">
                    <m:r>
                      <a:rPr lang="en-US" sz="1600" b="1" i="1" smtClean="0">
                        <a:latin typeface="Cambria Math" panose="02040503050406030204" pitchFamily="18" charset="0"/>
                      </a:rPr>
                      <m:t>𝑾𝑮𝑯</m:t>
                    </m:r>
                    <m:r>
                      <a:rPr lang="en-US" sz="1600" b="0" i="1" smtClean="0">
                        <a:latin typeface="Cambria Math" panose="02040503050406030204" pitchFamily="18" charset="0"/>
                      </a:rPr>
                      <m:t>=</m:t>
                    </m:r>
                    <m:sSup>
                      <m:sSupPr>
                        <m:ctrlPr>
                          <a:rPr lang="en-US" sz="1600" b="0" i="1" smtClean="0">
                            <a:latin typeface="Cambria Math" panose="02040503050406030204" pitchFamily="18" charset="0"/>
                          </a:rPr>
                        </m:ctrlPr>
                      </m:sSupPr>
                      <m:e>
                        <m:r>
                          <a:rPr lang="en-US" sz="1600" b="1" i="1" smtClean="0">
                            <a:latin typeface="Cambria Math" panose="02040503050406030204" pitchFamily="18" charset="0"/>
                          </a:rPr>
                          <m:t>𝑭</m:t>
                        </m:r>
                      </m:e>
                      <m:sup>
                        <m:r>
                          <a:rPr lang="en-US" sz="1600" b="0" i="1" smtClean="0">
                            <a:latin typeface="Cambria Math" panose="02040503050406030204" pitchFamily="18" charset="0"/>
                          </a:rPr>
                          <m:t>∗</m:t>
                        </m:r>
                      </m:sup>
                    </m:sSup>
                    <m:sSup>
                      <m:sSupPr>
                        <m:ctrlPr>
                          <a:rPr lang="en-US" sz="1600" b="0" i="1" smtClean="0">
                            <a:latin typeface="Cambria Math" panose="02040503050406030204" pitchFamily="18" charset="0"/>
                          </a:rPr>
                        </m:ctrlPr>
                      </m:sSupPr>
                      <m:e>
                        <m:r>
                          <a:rPr lang="en-US" sz="1600" b="1" i="1" smtClean="0">
                            <a:latin typeface="Cambria Math" panose="02040503050406030204" pitchFamily="18" charset="0"/>
                          </a:rPr>
                          <m:t>𝑯</m:t>
                        </m:r>
                      </m:e>
                      <m:sup>
                        <m:r>
                          <a:rPr lang="en-US" sz="1600" b="0" i="1" smtClean="0">
                            <a:latin typeface="Cambria Math" panose="02040503050406030204" pitchFamily="18" charset="0"/>
                          </a:rPr>
                          <m:t>∗</m:t>
                        </m:r>
                      </m:sup>
                    </m:sSup>
                    <m:sSup>
                      <m:sSupPr>
                        <m:ctrlPr>
                          <a:rPr lang="en-US" sz="1600" b="0" i="1" smtClean="0">
                            <a:latin typeface="Cambria Math" panose="02040503050406030204" pitchFamily="18" charset="0"/>
                          </a:rPr>
                        </m:ctrlPr>
                      </m:sSupPr>
                      <m:e>
                        <m:r>
                          <a:rPr lang="en-US" sz="1600" b="1" i="1" smtClean="0">
                            <a:latin typeface="Cambria Math" panose="02040503050406030204" pitchFamily="18" charset="0"/>
                          </a:rPr>
                          <m:t>𝑮</m:t>
                        </m:r>
                      </m:e>
                      <m:sup>
                        <m:r>
                          <a:rPr lang="en-US" sz="1600" b="0" i="1" smtClean="0">
                            <a:latin typeface="Cambria Math" panose="02040503050406030204" pitchFamily="18" charset="0"/>
                          </a:rPr>
                          <m:t>∗</m:t>
                        </m:r>
                      </m:sup>
                    </m:sSup>
                    <m:r>
                      <a:rPr lang="en-US" sz="1600" b="1" i="1" smtClean="0">
                        <a:latin typeface="Cambria Math" panose="02040503050406030204" pitchFamily="18" charset="0"/>
                      </a:rPr>
                      <m:t>𝑾𝑮𝑯</m:t>
                    </m:r>
                    <m:r>
                      <a:rPr lang="en-US" sz="1600" b="0" i="1" smtClean="0">
                        <a:latin typeface="Cambria Math" panose="02040503050406030204" pitchFamily="18" charset="0"/>
                      </a:rPr>
                      <m:t>+</m:t>
                    </m:r>
                    <m:r>
                      <a:rPr lang="en-US" sz="1600" b="0" i="1" smtClean="0">
                        <a:latin typeface="Cambria Math" panose="02040503050406030204" pitchFamily="18" charset="0"/>
                      </a:rPr>
                      <m:t>𝜇</m:t>
                    </m:r>
                    <m:sSup>
                      <m:sSupPr>
                        <m:ctrlPr>
                          <a:rPr lang="en-US" sz="1600" b="1" i="1" smtClean="0">
                            <a:latin typeface="Cambria Math" panose="02040503050406030204" pitchFamily="18" charset="0"/>
                          </a:rPr>
                        </m:ctrlPr>
                      </m:sSupPr>
                      <m:e>
                        <m:r>
                          <a:rPr lang="en-US" sz="1600" b="1" i="1" smtClean="0">
                            <a:latin typeface="Cambria Math" panose="02040503050406030204" pitchFamily="18" charset="0"/>
                          </a:rPr>
                          <m:t>𝑮</m:t>
                        </m:r>
                      </m:e>
                      <m:sup>
                        <m:r>
                          <a:rPr lang="en-US" sz="1600" b="1" i="1" smtClean="0">
                            <a:latin typeface="Cambria Math" panose="02040503050406030204" pitchFamily="18" charset="0"/>
                          </a:rPr>
                          <m:t>∗</m:t>
                        </m:r>
                      </m:sup>
                    </m:sSup>
                  </m:oMath>
                </a14:m>
                <a:r>
                  <a:rPr lang="en-US" sz="1600" dirty="0"/>
                  <a:t>                                                                                                                              (17)</a:t>
                </a:r>
              </a:p>
              <a:p>
                <a:r>
                  <a:rPr lang="en-US" sz="1600" dirty="0"/>
                  <a:t>To obtain (16) and (17), we have used the fact that </a:t>
                </a:r>
                <a14:m>
                  <m:oMath xmlns:m="http://schemas.openxmlformats.org/officeDocument/2006/math">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𝑡𝑟</m:t>
                            </m:r>
                            <m:d>
                              <m:dPr>
                                <m:ctrlPr>
                                  <a:rPr lang="en-US" sz="1600" b="0" i="1" smtClean="0">
                                    <a:latin typeface="Cambria Math" panose="02040503050406030204" pitchFamily="18" charset="0"/>
                                  </a:rPr>
                                </m:ctrlPr>
                              </m:dPr>
                              <m:e>
                                <m:r>
                                  <a:rPr lang="en-US" sz="1600" b="1" i="1" smtClean="0">
                                    <a:latin typeface="Cambria Math" panose="02040503050406030204" pitchFamily="18" charset="0"/>
                                  </a:rPr>
                                  <m:t>𝑨𝑿𝑩</m:t>
                                </m:r>
                              </m:e>
                            </m:d>
                          </m:e>
                        </m:d>
                      </m:num>
                      <m:den>
                        <m:r>
                          <a:rPr lang="en-US" sz="1600" b="0" i="1" smtClean="0">
                            <a:latin typeface="Cambria Math" panose="02040503050406030204" pitchFamily="18" charset="0"/>
                          </a:rPr>
                          <m:t>𝜕</m:t>
                        </m:r>
                        <m:r>
                          <a:rPr lang="en-US" sz="1600" b="1" i="1" smtClean="0">
                            <a:latin typeface="Cambria Math" panose="02040503050406030204" pitchFamily="18" charset="0"/>
                          </a:rPr>
                          <m:t>𝑿</m:t>
                        </m:r>
                      </m:den>
                    </m:f>
                    <m:r>
                      <a:rPr lang="en-US" sz="1600" b="0" i="1" smtClean="0">
                        <a:latin typeface="Cambria Math" panose="02040503050406030204" pitchFamily="18" charset="0"/>
                      </a:rPr>
                      <m:t>=</m:t>
                    </m:r>
                    <m:r>
                      <a:rPr lang="en-US" sz="1600" b="1" i="1" smtClean="0">
                        <a:latin typeface="Cambria Math" panose="02040503050406030204" pitchFamily="18" charset="0"/>
                      </a:rPr>
                      <m:t>𝑩𝑨</m:t>
                    </m:r>
                  </m:oMath>
                </a14:m>
                <a:r>
                  <a:rPr lang="en-US" sz="1600" dirty="0"/>
                  <a:t> and  </a:t>
                </a:r>
                <a14:m>
                  <m:oMath xmlns:m="http://schemas.openxmlformats.org/officeDocument/2006/math">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𝑡𝑟</m:t>
                            </m:r>
                            <m:d>
                              <m:dPr>
                                <m:ctrlPr>
                                  <a:rPr lang="en-US" sz="1600" b="1" i="1" smtClean="0">
                                    <a:latin typeface="Cambria Math" panose="02040503050406030204" pitchFamily="18" charset="0"/>
                                  </a:rPr>
                                </m:ctrlPr>
                              </m:dPr>
                              <m:e>
                                <m:r>
                                  <a:rPr lang="en-US" sz="1600" b="1" i="1" smtClean="0">
                                    <a:latin typeface="Cambria Math" panose="02040503050406030204" pitchFamily="18" charset="0"/>
                                  </a:rPr>
                                  <m:t>𝑨</m:t>
                                </m:r>
                                <m:sSup>
                                  <m:sSupPr>
                                    <m:ctrlPr>
                                      <a:rPr lang="en-US" sz="1600" b="1" i="1" smtClean="0">
                                        <a:latin typeface="Cambria Math" panose="02040503050406030204" pitchFamily="18" charset="0"/>
                                      </a:rPr>
                                    </m:ctrlPr>
                                  </m:sSupPr>
                                  <m:e>
                                    <m:r>
                                      <a:rPr lang="en-US" sz="1600" b="1" i="1" smtClean="0">
                                        <a:latin typeface="Cambria Math" panose="02040503050406030204" pitchFamily="18" charset="0"/>
                                      </a:rPr>
                                      <m:t>𝑿</m:t>
                                    </m:r>
                                  </m:e>
                                  <m:sup>
                                    <m:r>
                                      <a:rPr lang="en-US" sz="1600" b="1" i="1" smtClean="0">
                                        <a:latin typeface="Cambria Math" panose="02040503050406030204" pitchFamily="18" charset="0"/>
                                      </a:rPr>
                                      <m:t>∗</m:t>
                                    </m:r>
                                  </m:sup>
                                </m:sSup>
                                <m:r>
                                  <a:rPr lang="en-US" sz="1600" b="1" i="1" smtClean="0">
                                    <a:latin typeface="Cambria Math" panose="02040503050406030204" pitchFamily="18" charset="0"/>
                                  </a:rPr>
                                  <m:t>𝑩</m:t>
                                </m:r>
                              </m:e>
                            </m:d>
                          </m:e>
                        </m:d>
                      </m:num>
                      <m:den>
                        <m:r>
                          <a:rPr lang="en-US" sz="1600" b="0" i="1" smtClean="0">
                            <a:latin typeface="Cambria Math" panose="02040503050406030204" pitchFamily="18" charset="0"/>
                          </a:rPr>
                          <m:t>𝜕</m:t>
                        </m:r>
                        <m:r>
                          <a:rPr lang="en-US" sz="1600" b="1" i="1" smtClean="0">
                            <a:latin typeface="Cambria Math" panose="02040503050406030204" pitchFamily="18" charset="0"/>
                          </a:rPr>
                          <m:t>𝑿</m:t>
                        </m:r>
                      </m:den>
                    </m:f>
                    <m:r>
                      <a:rPr lang="en-US" sz="1600" b="0" i="1" smtClean="0">
                        <a:latin typeface="Cambria Math" panose="02040503050406030204" pitchFamily="18" charset="0"/>
                      </a:rPr>
                      <m:t>=0</m:t>
                    </m:r>
                  </m:oMath>
                </a14:m>
                <a:endParaRPr lang="en-US" sz="1600" dirty="0"/>
              </a:p>
            </p:txBody>
          </p:sp>
        </mc:Choice>
        <mc:Fallback xmlns="">
          <p:sp>
            <p:nvSpPr>
              <p:cNvPr id="3" name="Content Placeholder 2">
                <a:extLst>
                  <a:ext uri="{FF2B5EF4-FFF2-40B4-BE49-F238E27FC236}">
                    <a16:creationId xmlns:a16="http://schemas.microsoft.com/office/drawing/2014/main" id="{EF871EC9-39BC-AD0F-5B0B-FCC5B303DAE8}"/>
                  </a:ext>
                </a:extLst>
              </p:cNvPr>
              <p:cNvSpPr>
                <a:spLocks noGrp="1" noRot="1" noChangeAspect="1" noMove="1" noResize="1" noEditPoints="1" noAdjustHandles="1" noChangeArrowheads="1" noChangeShapeType="1" noTextEdit="1"/>
              </p:cNvSpPr>
              <p:nvPr>
                <p:ph idx="1"/>
              </p:nvPr>
            </p:nvSpPr>
            <p:spPr>
              <a:xfrm>
                <a:off x="838200" y="1649691"/>
                <a:ext cx="10515600" cy="4960834"/>
              </a:xfrm>
              <a:blipFill>
                <a:blip r:embed="rId2"/>
                <a:stretch>
                  <a:fillRect l="-232" t="-984" r="-290"/>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2D0F04ED-86EB-FE84-7EB6-8D33DE2A6038}"/>
              </a:ext>
            </a:extLst>
          </p:cNvPr>
          <p:cNvSpPr>
            <a:spLocks noGrp="1"/>
          </p:cNvSpPr>
          <p:nvPr>
            <p:ph type="sldNum" sz="quarter" idx="12"/>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fld id="{A439D109-9F59-4B0B-8E20-D6D3A384B1F1}" type="slidenum">
              <a:rPr kumimoji="0" lang="ko-KR" altLang="en-US" sz="1400" b="0" i="0" u="none" strike="noStrike" kern="1200" cap="none" spc="0" normalizeH="0" baseline="0" noProof="0" smtClean="0">
                <a:ln>
                  <a:noFill/>
                </a:ln>
                <a:solidFill>
                  <a:prstClr val="black"/>
                </a:solidFill>
                <a:effectLst/>
                <a:uLnTx/>
                <a:uFillTx/>
                <a:latin typeface="맑은 고딕"/>
                <a:ea typeface="맑은 고딕" panose="020B0503020000020004" pitchFamily="50" charset="-127"/>
                <a:cs typeface="+mn-cs"/>
              </a:rPr>
              <a:pPr marL="0" marR="0" lvl="0" indent="0" algn="l" defTabSz="914400" rtl="0" eaLnBrk="1" fontAlgn="auto" latinLnBrk="1" hangingPunct="1">
                <a:lnSpc>
                  <a:spcPct val="100000"/>
                </a:lnSpc>
                <a:spcBef>
                  <a:spcPts val="0"/>
                </a:spcBef>
                <a:spcAft>
                  <a:spcPts val="0"/>
                </a:spcAft>
                <a:buClrTx/>
                <a:buSzTx/>
                <a:buFontTx/>
                <a:buNone/>
                <a:tabLst/>
                <a:defRPr/>
              </a:pPr>
              <a:t>13</a:t>
            </a:fld>
            <a:endParaRPr kumimoji="0" lang="ko-KR" altLang="en-US" sz="1400" b="0" i="0" u="none" strike="noStrike" kern="1200" cap="none" spc="0" normalizeH="0" baseline="0" noProof="0">
              <a:ln>
                <a:noFill/>
              </a:ln>
              <a:solidFill>
                <a:prstClr val="black"/>
              </a:solidFill>
              <a:effectLst/>
              <a:uLnTx/>
              <a:uFillTx/>
              <a:latin typeface="맑은 고딕"/>
              <a:ea typeface="맑은 고딕" panose="020B0503020000020004" pitchFamily="50" charset="-127"/>
              <a:cs typeface="+mn-cs"/>
            </a:endParaRPr>
          </a:p>
        </p:txBody>
      </p:sp>
    </p:spTree>
    <p:extLst>
      <p:ext uri="{BB962C8B-B14F-4D97-AF65-F5344CB8AC3E}">
        <p14:creationId xmlns:p14="http://schemas.microsoft.com/office/powerpoint/2010/main" val="34556302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CE0B2-CBB8-1C59-F390-33623AAE3B8B}"/>
              </a:ext>
            </a:extLst>
          </p:cNvPr>
          <p:cNvSpPr>
            <a:spLocks noGrp="1"/>
          </p:cNvSpPr>
          <p:nvPr>
            <p:ph type="title"/>
          </p:nvPr>
        </p:nvSpPr>
        <p:spPr/>
        <p:txBody>
          <a:bodyPr/>
          <a:lstStyle/>
          <a:p>
            <a:r>
              <a:rPr lang="en-US" dirty="0">
                <a:latin typeface="Arial"/>
                <a:cs typeface="Arial"/>
              </a:rPr>
              <a:t>Optimum Precoder and Decoder </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FD05C05-EC5A-F540-EA6D-EFF288D11BEB}"/>
                  </a:ext>
                </a:extLst>
              </p:cNvPr>
              <p:cNvSpPr>
                <a:spLocks noGrp="1"/>
              </p:cNvSpPr>
              <p:nvPr>
                <p:ph idx="1"/>
              </p:nvPr>
            </p:nvSpPr>
            <p:spPr/>
            <p:txBody>
              <a:bodyPr vert="horz" lIns="91440" tIns="45720" rIns="91440" bIns="45720" rtlCol="0" anchor="t">
                <a:noAutofit/>
              </a:bodyPr>
              <a:lstStyle/>
              <a:p>
                <a:r>
                  <a:rPr lang="en-US" sz="1600" dirty="0">
                    <a:latin typeface="Arial"/>
                    <a:cs typeface="Arial"/>
                  </a:rPr>
                  <a:t>We solve (16) and (17) to derive the optimum precoder and decoder</a:t>
                </a:r>
              </a:p>
              <a:p>
                <a:r>
                  <a:rPr lang="en-US" sz="1600" dirty="0">
                    <a:latin typeface="Arial"/>
                    <a:cs typeface="Arial"/>
                  </a:rPr>
                  <a:t>Let us define eigenvalue decomposition (EVD)</a:t>
                </a:r>
              </a:p>
              <a:p>
                <a:pPr algn="r"/>
                <a14:m>
                  <m:oMath xmlns:m="http://schemas.openxmlformats.org/officeDocument/2006/math">
                    <m:sSup>
                      <m:sSupPr>
                        <m:ctrlPr>
                          <a:rPr lang="en-GB" sz="1600" b="1" i="1" smtClean="0">
                            <a:latin typeface="Cambria Math" panose="02040503050406030204" pitchFamily="18" charset="0"/>
                            <a:cs typeface="Arial"/>
                          </a:rPr>
                        </m:ctrlPr>
                      </m:sSupPr>
                      <m:e>
                        <m:r>
                          <a:rPr lang="en-GB" sz="1600" b="1" i="1" smtClean="0">
                            <a:latin typeface="Cambria Math" panose="02040503050406030204" pitchFamily="18" charset="0"/>
                            <a:cs typeface="Arial"/>
                          </a:rPr>
                          <m:t>𝑯</m:t>
                        </m:r>
                      </m:e>
                      <m:sup>
                        <m:r>
                          <a:rPr lang="en-GB" sz="1600" b="1" i="1" smtClean="0">
                            <a:latin typeface="Cambria Math" panose="02040503050406030204" pitchFamily="18" charset="0"/>
                            <a:cs typeface="Arial"/>
                          </a:rPr>
                          <m:t>∗</m:t>
                        </m:r>
                      </m:sup>
                    </m:sSup>
                    <m:sSubSup>
                      <m:sSubSupPr>
                        <m:ctrlPr>
                          <a:rPr lang="en-GB" sz="1600" b="1" i="1" smtClean="0">
                            <a:latin typeface="Cambria Math" panose="02040503050406030204" pitchFamily="18" charset="0"/>
                            <a:cs typeface="Arial"/>
                          </a:rPr>
                        </m:ctrlPr>
                      </m:sSubSupPr>
                      <m:e>
                        <m:r>
                          <a:rPr lang="en-GB" sz="1600" b="1" i="1" smtClean="0">
                            <a:latin typeface="Cambria Math" panose="02040503050406030204" pitchFamily="18" charset="0"/>
                            <a:cs typeface="Arial"/>
                          </a:rPr>
                          <m:t>𝑹</m:t>
                        </m:r>
                      </m:e>
                      <m:sub>
                        <m:r>
                          <a:rPr lang="en-GB" sz="1600" b="1" i="1" smtClean="0">
                            <a:latin typeface="Cambria Math" panose="02040503050406030204" pitchFamily="18" charset="0"/>
                            <a:cs typeface="Arial"/>
                          </a:rPr>
                          <m:t>𝒏𝒏</m:t>
                        </m:r>
                      </m:sub>
                      <m:sup>
                        <m:r>
                          <a:rPr lang="en-GB" sz="1600" b="1" i="1" smtClean="0">
                            <a:latin typeface="Cambria Math" panose="02040503050406030204" pitchFamily="18" charset="0"/>
                            <a:cs typeface="Arial"/>
                          </a:rPr>
                          <m:t>−</m:t>
                        </m:r>
                        <m:r>
                          <a:rPr lang="en-GB" sz="1600" b="1" i="1" smtClean="0">
                            <a:latin typeface="Cambria Math" panose="02040503050406030204" pitchFamily="18" charset="0"/>
                            <a:cs typeface="Arial"/>
                          </a:rPr>
                          <m:t>𝟏</m:t>
                        </m:r>
                      </m:sup>
                    </m:sSubSup>
                    <m:r>
                      <a:rPr lang="en-GB" sz="1600" b="1" i="1" smtClean="0">
                        <a:latin typeface="Cambria Math" panose="02040503050406030204" pitchFamily="18" charset="0"/>
                        <a:cs typeface="Arial"/>
                      </a:rPr>
                      <m:t>𝑯</m:t>
                    </m:r>
                    <m:r>
                      <a:rPr lang="en-GB" sz="1600" b="0" i="1" smtClean="0">
                        <a:latin typeface="Cambria Math" panose="02040503050406030204" pitchFamily="18" charset="0"/>
                        <a:cs typeface="Arial"/>
                      </a:rPr>
                      <m:t>=</m:t>
                    </m:r>
                    <m:d>
                      <m:dPr>
                        <m:ctrlPr>
                          <a:rPr lang="en-GB" sz="1600" b="0" i="1" smtClean="0">
                            <a:latin typeface="Cambria Math" panose="02040503050406030204" pitchFamily="18" charset="0"/>
                            <a:cs typeface="Arial"/>
                          </a:rPr>
                        </m:ctrlPr>
                      </m:dPr>
                      <m:e>
                        <m:r>
                          <a:rPr lang="en-GB" sz="1600" b="1" i="1" smtClean="0">
                            <a:latin typeface="Cambria Math" panose="02040503050406030204" pitchFamily="18" charset="0"/>
                            <a:cs typeface="Arial"/>
                          </a:rPr>
                          <m:t>𝑽</m:t>
                        </m:r>
                        <m:r>
                          <a:rPr lang="en-GB" sz="1600" b="1" i="1" smtClean="0">
                            <a:latin typeface="Cambria Math" panose="02040503050406030204" pitchFamily="18" charset="0"/>
                            <a:cs typeface="Arial"/>
                          </a:rPr>
                          <m:t>   </m:t>
                        </m:r>
                        <m:acc>
                          <m:accPr>
                            <m:chr m:val="̃"/>
                            <m:ctrlPr>
                              <a:rPr lang="en-GB" sz="1600" b="0" i="1" smtClean="0">
                                <a:latin typeface="Cambria Math" panose="02040503050406030204" pitchFamily="18" charset="0"/>
                                <a:cs typeface="Arial"/>
                              </a:rPr>
                            </m:ctrlPr>
                          </m:accPr>
                          <m:e>
                            <m:r>
                              <a:rPr lang="en-GB" sz="1600" b="1" i="1" smtClean="0">
                                <a:latin typeface="Cambria Math" panose="02040503050406030204" pitchFamily="18" charset="0"/>
                                <a:cs typeface="Arial"/>
                              </a:rPr>
                              <m:t>𝑽</m:t>
                            </m:r>
                          </m:e>
                        </m:acc>
                      </m:e>
                    </m:d>
                    <m:r>
                      <a:rPr lang="en-GB" sz="1600" b="0" i="1" smtClean="0">
                        <a:latin typeface="Cambria Math" panose="02040503050406030204" pitchFamily="18" charset="0"/>
                        <a:cs typeface="Arial"/>
                      </a:rPr>
                      <m:t> </m:t>
                    </m:r>
                    <m:d>
                      <m:dPr>
                        <m:ctrlPr>
                          <a:rPr lang="en-GB" sz="1600" b="0" i="1" smtClean="0">
                            <a:latin typeface="Cambria Math" panose="02040503050406030204" pitchFamily="18" charset="0"/>
                            <a:cs typeface="Arial"/>
                          </a:rPr>
                        </m:ctrlPr>
                      </m:dPr>
                      <m:e>
                        <m:m>
                          <m:mPr>
                            <m:mcs>
                              <m:mc>
                                <m:mcPr>
                                  <m:count m:val="2"/>
                                  <m:mcJc m:val="center"/>
                                </m:mcPr>
                              </m:mc>
                            </m:mcs>
                            <m:ctrlPr>
                              <a:rPr lang="en-GB" sz="1600" b="0" i="1" smtClean="0">
                                <a:latin typeface="Cambria Math" panose="02040503050406030204" pitchFamily="18" charset="0"/>
                                <a:cs typeface="Arial"/>
                              </a:rPr>
                            </m:ctrlPr>
                          </m:mPr>
                          <m:mr>
                            <m:e>
                              <m:r>
                                <a:rPr lang="en-GB" sz="1600" b="1" i="1">
                                  <a:solidFill>
                                    <a:prstClr val="black"/>
                                  </a:solidFill>
                                  <a:latin typeface="Cambria Math" panose="02040503050406030204" pitchFamily="18" charset="0"/>
                                  <a:cs typeface="Arial"/>
                                </a:rPr>
                                <m:t>Ʌ</m:t>
                              </m:r>
                            </m:e>
                            <m:e>
                              <m:r>
                                <a:rPr lang="en-GB" sz="1600" b="0" i="1" smtClean="0">
                                  <a:latin typeface="Cambria Math" panose="02040503050406030204" pitchFamily="18" charset="0"/>
                                  <a:cs typeface="Arial"/>
                                </a:rPr>
                                <m:t>0</m:t>
                              </m:r>
                            </m:e>
                          </m:mr>
                          <m:mr>
                            <m:e>
                              <m:r>
                                <a:rPr lang="en-GB" sz="1600" b="0" i="1" smtClean="0">
                                  <a:latin typeface="Cambria Math" panose="02040503050406030204" pitchFamily="18" charset="0"/>
                                  <a:cs typeface="Arial"/>
                                </a:rPr>
                                <m:t>0</m:t>
                              </m:r>
                            </m:e>
                            <m:e>
                              <m:acc>
                                <m:accPr>
                                  <m:chr m:val="̃"/>
                                  <m:ctrlPr>
                                    <a:rPr lang="en-GB" sz="1600" b="0" i="1" smtClean="0">
                                      <a:solidFill>
                                        <a:prstClr val="black"/>
                                      </a:solidFill>
                                      <a:latin typeface="Cambria Math" panose="02040503050406030204" pitchFamily="18" charset="0"/>
                                      <a:cs typeface="Arial"/>
                                    </a:rPr>
                                  </m:ctrlPr>
                                </m:accPr>
                                <m:e>
                                  <m:r>
                                    <a:rPr lang="en-GB" sz="1600" b="1" i="1">
                                      <a:solidFill>
                                        <a:prstClr val="black"/>
                                      </a:solidFill>
                                      <a:latin typeface="Cambria Math" panose="02040503050406030204" pitchFamily="18" charset="0"/>
                                      <a:cs typeface="Arial"/>
                                    </a:rPr>
                                    <m:t>Ʌ</m:t>
                                  </m:r>
                                </m:e>
                              </m:acc>
                            </m:e>
                          </m:mr>
                        </m:m>
                      </m:e>
                    </m:d>
                    <m:r>
                      <a:rPr lang="en-GB" sz="1600" b="0" i="1" smtClean="0">
                        <a:latin typeface="Cambria Math" panose="02040503050406030204" pitchFamily="18" charset="0"/>
                        <a:cs typeface="Arial"/>
                      </a:rPr>
                      <m:t> </m:t>
                    </m:r>
                    <m:sSup>
                      <m:sSupPr>
                        <m:ctrlPr>
                          <a:rPr lang="en-GB" sz="1600" b="0" i="1" smtClean="0">
                            <a:latin typeface="Cambria Math" panose="02040503050406030204" pitchFamily="18" charset="0"/>
                            <a:cs typeface="Arial"/>
                          </a:rPr>
                        </m:ctrlPr>
                      </m:sSupPr>
                      <m:e>
                        <m:d>
                          <m:dPr>
                            <m:ctrlPr>
                              <a:rPr lang="en-GB" sz="1600" b="0" i="1" smtClean="0">
                                <a:latin typeface="Cambria Math" panose="02040503050406030204" pitchFamily="18" charset="0"/>
                                <a:cs typeface="Arial"/>
                              </a:rPr>
                            </m:ctrlPr>
                          </m:dPr>
                          <m:e>
                            <m:r>
                              <a:rPr lang="en-GB" sz="1600" b="1" i="1" smtClean="0">
                                <a:latin typeface="Cambria Math" panose="02040503050406030204" pitchFamily="18" charset="0"/>
                                <a:cs typeface="Arial"/>
                              </a:rPr>
                              <m:t>𝑽</m:t>
                            </m:r>
                            <m:r>
                              <a:rPr lang="en-GB" sz="1600" b="1" i="1" smtClean="0">
                                <a:latin typeface="Cambria Math" panose="02040503050406030204" pitchFamily="18" charset="0"/>
                                <a:cs typeface="Arial"/>
                              </a:rPr>
                              <m:t>  </m:t>
                            </m:r>
                            <m:acc>
                              <m:accPr>
                                <m:chr m:val="̅"/>
                                <m:ctrlPr>
                                  <a:rPr lang="en-GB" sz="1600" b="1" i="1" smtClean="0">
                                    <a:latin typeface="Cambria Math" panose="02040503050406030204" pitchFamily="18" charset="0"/>
                                    <a:cs typeface="Arial"/>
                                  </a:rPr>
                                </m:ctrlPr>
                              </m:accPr>
                              <m:e>
                                <m:r>
                                  <a:rPr lang="en-GB" sz="1600" b="1" i="1" smtClean="0">
                                    <a:latin typeface="Cambria Math" panose="02040503050406030204" pitchFamily="18" charset="0"/>
                                    <a:cs typeface="Arial"/>
                                  </a:rPr>
                                  <m:t>𝑽</m:t>
                                </m:r>
                              </m:e>
                            </m:acc>
                          </m:e>
                        </m:d>
                      </m:e>
                      <m:sup>
                        <m:r>
                          <a:rPr lang="en-GB" sz="1600" b="0" i="1" smtClean="0">
                            <a:latin typeface="Cambria Math" panose="02040503050406030204" pitchFamily="18" charset="0"/>
                            <a:cs typeface="Arial"/>
                          </a:rPr>
                          <m:t>∗</m:t>
                        </m:r>
                      </m:sup>
                    </m:sSup>
                    <m:r>
                      <a:rPr lang="en-GB" sz="1600" b="0" i="1" smtClean="0">
                        <a:latin typeface="Cambria Math" panose="02040503050406030204" pitchFamily="18" charset="0"/>
                        <a:cs typeface="Arial"/>
                      </a:rPr>
                      <m:t> </m:t>
                    </m:r>
                  </m:oMath>
                </a14:m>
                <a:r>
                  <a:rPr lang="en-US" sz="1600" dirty="0">
                    <a:latin typeface="Arial"/>
                    <a:cs typeface="Arial"/>
                  </a:rPr>
                  <a:t>                                                                                   (18)</a:t>
                </a:r>
              </a:p>
              <a:p>
                <a14:m>
                  <m:oMath xmlns:m="http://schemas.openxmlformats.org/officeDocument/2006/math">
                    <m:r>
                      <a:rPr lang="en-GB" sz="1600" b="1" i="1" smtClean="0">
                        <a:latin typeface="Cambria Math" panose="02040503050406030204" pitchFamily="18" charset="0"/>
                        <a:cs typeface="Arial"/>
                      </a:rPr>
                      <m:t>𝑽</m:t>
                    </m:r>
                    <m:r>
                      <a:rPr lang="en-GB" sz="1600" b="0" i="1" smtClean="0">
                        <a:latin typeface="Cambria Math" panose="02040503050406030204" pitchFamily="18" charset="0"/>
                        <a:cs typeface="Arial"/>
                      </a:rPr>
                      <m:t>=</m:t>
                    </m:r>
                    <m:sSub>
                      <m:sSubPr>
                        <m:ctrlPr>
                          <a:rPr lang="en-GB" sz="1600" b="0" i="1" smtClean="0">
                            <a:latin typeface="Cambria Math" panose="02040503050406030204" pitchFamily="18" charset="0"/>
                            <a:cs typeface="Arial"/>
                          </a:rPr>
                        </m:ctrlPr>
                      </m:sSubPr>
                      <m:e>
                        <m:r>
                          <a:rPr lang="en-GB" sz="1600" b="0" i="1" smtClean="0">
                            <a:latin typeface="Cambria Math" panose="02040503050406030204" pitchFamily="18" charset="0"/>
                            <a:cs typeface="Arial"/>
                          </a:rPr>
                          <m:t>𝑀</m:t>
                        </m:r>
                      </m:e>
                      <m:sub>
                        <m:r>
                          <a:rPr lang="en-GB" sz="1600" b="0" i="1" smtClean="0">
                            <a:latin typeface="Cambria Math" panose="02040503050406030204" pitchFamily="18" charset="0"/>
                            <a:cs typeface="Arial"/>
                          </a:rPr>
                          <m:t>𝑇</m:t>
                        </m:r>
                      </m:sub>
                    </m:sSub>
                    <m:r>
                      <a:rPr lang="en-GB" sz="1600" b="0" i="1" smtClean="0">
                        <a:latin typeface="Cambria Math" panose="02040503050406030204" pitchFamily="18" charset="0"/>
                        <a:cs typeface="Arial"/>
                      </a:rPr>
                      <m:t> ∗</m:t>
                    </m:r>
                    <m:r>
                      <a:rPr lang="en-GB" sz="1600" b="0" i="1" smtClean="0">
                        <a:latin typeface="Cambria Math" panose="02040503050406030204" pitchFamily="18" charset="0"/>
                        <a:cs typeface="Arial"/>
                      </a:rPr>
                      <m:t>𝐵</m:t>
                    </m:r>
                  </m:oMath>
                </a14:m>
                <a:r>
                  <a:rPr lang="en-US" sz="1600" dirty="0">
                    <a:latin typeface="Arial"/>
                    <a:cs typeface="Arial"/>
                  </a:rPr>
                  <a:t> orthogonal matrix </a:t>
                </a:r>
              </a:p>
              <a:p>
                <a14:m>
                  <m:oMath xmlns:m="http://schemas.openxmlformats.org/officeDocument/2006/math">
                    <m:r>
                      <a:rPr lang="en-GB" sz="1600" b="0" i="1" smtClean="0">
                        <a:latin typeface="Cambria Math" panose="02040503050406030204" pitchFamily="18" charset="0"/>
                        <a:cs typeface="Arial"/>
                      </a:rPr>
                      <m:t> </m:t>
                    </m:r>
                    <m:r>
                      <a:rPr lang="en-GB" sz="1600" b="1" i="1" smtClean="0">
                        <a:latin typeface="Cambria Math" panose="02040503050406030204" pitchFamily="18" charset="0"/>
                        <a:cs typeface="Arial"/>
                      </a:rPr>
                      <m:t>𝑽</m:t>
                    </m:r>
                  </m:oMath>
                </a14:m>
                <a:r>
                  <a:rPr lang="en-US" sz="1600" dirty="0">
                    <a:latin typeface="Arial"/>
                    <a:cs typeface="Arial"/>
                  </a:rPr>
                  <a:t> forms a basis for the range space of </a:t>
                </a:r>
                <a14:m>
                  <m:oMath xmlns:m="http://schemas.openxmlformats.org/officeDocument/2006/math">
                    <m:sSup>
                      <m:sSupPr>
                        <m:ctrlPr>
                          <a:rPr lang="en-GB" sz="1600" b="1" i="1">
                            <a:latin typeface="Cambria Math" panose="02040503050406030204" pitchFamily="18" charset="0"/>
                            <a:cs typeface="Arial"/>
                          </a:rPr>
                        </m:ctrlPr>
                      </m:sSupPr>
                      <m:e>
                        <m:r>
                          <a:rPr lang="en-GB" sz="1600" b="1" i="1">
                            <a:latin typeface="Cambria Math" panose="02040503050406030204" pitchFamily="18" charset="0"/>
                            <a:cs typeface="Arial"/>
                          </a:rPr>
                          <m:t>𝑯</m:t>
                        </m:r>
                      </m:e>
                      <m:sup>
                        <m:r>
                          <a:rPr lang="en-GB" sz="1600" b="1" i="1">
                            <a:latin typeface="Cambria Math" panose="02040503050406030204" pitchFamily="18" charset="0"/>
                            <a:cs typeface="Arial"/>
                          </a:rPr>
                          <m:t>∗</m:t>
                        </m:r>
                      </m:sup>
                    </m:sSup>
                    <m:sSubSup>
                      <m:sSubSupPr>
                        <m:ctrlPr>
                          <a:rPr lang="en-GB" sz="1600" b="1" i="1">
                            <a:latin typeface="Cambria Math" panose="02040503050406030204" pitchFamily="18" charset="0"/>
                            <a:cs typeface="Arial"/>
                          </a:rPr>
                        </m:ctrlPr>
                      </m:sSubSupPr>
                      <m:e>
                        <m:r>
                          <a:rPr lang="en-GB" sz="1600" b="1" i="1">
                            <a:latin typeface="Cambria Math" panose="02040503050406030204" pitchFamily="18" charset="0"/>
                            <a:cs typeface="Arial"/>
                          </a:rPr>
                          <m:t>𝑹</m:t>
                        </m:r>
                      </m:e>
                      <m:sub>
                        <m:r>
                          <a:rPr lang="en-GB" sz="1600" b="1" i="1">
                            <a:latin typeface="Cambria Math" panose="02040503050406030204" pitchFamily="18" charset="0"/>
                            <a:cs typeface="Arial"/>
                          </a:rPr>
                          <m:t>𝒏𝒏</m:t>
                        </m:r>
                      </m:sub>
                      <m:sup>
                        <m:r>
                          <a:rPr lang="en-GB" sz="1600" b="1" i="1">
                            <a:latin typeface="Cambria Math" panose="02040503050406030204" pitchFamily="18" charset="0"/>
                            <a:cs typeface="Arial"/>
                          </a:rPr>
                          <m:t>−</m:t>
                        </m:r>
                        <m:r>
                          <a:rPr lang="en-GB" sz="1600" b="1" i="1">
                            <a:latin typeface="Cambria Math" panose="02040503050406030204" pitchFamily="18" charset="0"/>
                            <a:cs typeface="Arial"/>
                          </a:rPr>
                          <m:t>𝟏</m:t>
                        </m:r>
                      </m:sup>
                    </m:sSubSup>
                    <m:r>
                      <a:rPr lang="en-GB" sz="1600" b="1" i="1">
                        <a:latin typeface="Cambria Math" panose="02040503050406030204" pitchFamily="18" charset="0"/>
                        <a:cs typeface="Arial"/>
                      </a:rPr>
                      <m:t>𝑯</m:t>
                    </m:r>
                  </m:oMath>
                </a14:m>
                <a:endParaRPr lang="en-US" sz="1600" dirty="0">
                  <a:latin typeface="Arial"/>
                  <a:cs typeface="Arial"/>
                </a:endParaRPr>
              </a:p>
              <a:p>
                <a14:m>
                  <m:oMath xmlns:m="http://schemas.openxmlformats.org/officeDocument/2006/math">
                    <m:r>
                      <a:rPr lang="en-GB" sz="1600" b="0" i="1" smtClean="0">
                        <a:solidFill>
                          <a:prstClr val="black"/>
                        </a:solidFill>
                        <a:latin typeface="Cambria Math" panose="02040503050406030204" pitchFamily="18" charset="0"/>
                        <a:cs typeface="Arial"/>
                      </a:rPr>
                      <m:t>Ʌ</m:t>
                    </m:r>
                  </m:oMath>
                </a14:m>
                <a:r>
                  <a:rPr lang="en-US" sz="1600" dirty="0">
                    <a:latin typeface="Arial"/>
                    <a:cs typeface="Arial"/>
                  </a:rPr>
                  <a:t> = diagonal matrix containing the </a:t>
                </a:r>
                <a14:m>
                  <m:oMath xmlns:m="http://schemas.openxmlformats.org/officeDocument/2006/math">
                    <m:r>
                      <a:rPr lang="en-GB" sz="1600" b="0" i="1" smtClean="0">
                        <a:latin typeface="Cambria Math" panose="02040503050406030204" pitchFamily="18" charset="0"/>
                        <a:cs typeface="Arial"/>
                      </a:rPr>
                      <m:t>𝐵</m:t>
                    </m:r>
                  </m:oMath>
                </a14:m>
                <a:r>
                  <a:rPr lang="en-US" sz="1600" dirty="0">
                    <a:latin typeface="Arial"/>
                    <a:cs typeface="Arial"/>
                  </a:rPr>
                  <a:t> nonzero eigenvalues arranged in a decreasing order</a:t>
                </a:r>
              </a:p>
              <a:p>
                <a14:m>
                  <m:oMath xmlns:m="http://schemas.openxmlformats.org/officeDocument/2006/math">
                    <m:acc>
                      <m:accPr>
                        <m:chr m:val="̃"/>
                        <m:ctrlPr>
                          <a:rPr lang="en-GB" sz="1600" b="0" i="1" smtClean="0">
                            <a:solidFill>
                              <a:prstClr val="black"/>
                            </a:solidFill>
                            <a:latin typeface="Cambria Math" panose="02040503050406030204" pitchFamily="18" charset="0"/>
                            <a:cs typeface="Arial"/>
                          </a:rPr>
                        </m:ctrlPr>
                      </m:accPr>
                      <m:e>
                        <m:r>
                          <a:rPr lang="en-GB" sz="1600" b="0" i="1">
                            <a:solidFill>
                              <a:prstClr val="black"/>
                            </a:solidFill>
                            <a:latin typeface="Cambria Math" panose="02040503050406030204" pitchFamily="18" charset="0"/>
                            <a:cs typeface="Arial"/>
                          </a:rPr>
                          <m:t>Ʌ</m:t>
                        </m:r>
                      </m:e>
                    </m:acc>
                    <m:r>
                      <a:rPr lang="en-GB" sz="1600" b="0" i="1" smtClean="0">
                        <a:solidFill>
                          <a:prstClr val="black"/>
                        </a:solidFill>
                        <a:latin typeface="Cambria Math" panose="02040503050406030204" pitchFamily="18" charset="0"/>
                        <a:cs typeface="Arial"/>
                      </a:rPr>
                      <m:t>=</m:t>
                    </m:r>
                    <m:sSub>
                      <m:sSubPr>
                        <m:ctrlPr>
                          <a:rPr lang="en-GB" sz="1600" b="0" i="1" smtClean="0">
                            <a:solidFill>
                              <a:prstClr val="black"/>
                            </a:solidFill>
                            <a:latin typeface="Cambria Math" panose="02040503050406030204" pitchFamily="18" charset="0"/>
                            <a:cs typeface="Arial"/>
                          </a:rPr>
                        </m:ctrlPr>
                      </m:sSubPr>
                      <m:e>
                        <m:r>
                          <a:rPr lang="en-GB" sz="1600" b="0" i="1" smtClean="0">
                            <a:solidFill>
                              <a:prstClr val="black"/>
                            </a:solidFill>
                            <a:latin typeface="Cambria Math" panose="02040503050406030204" pitchFamily="18" charset="0"/>
                            <a:cs typeface="Arial"/>
                          </a:rPr>
                          <m:t>𝑀</m:t>
                        </m:r>
                      </m:e>
                      <m:sub>
                        <m:r>
                          <a:rPr lang="en-GB" sz="1600" b="0" i="1" smtClean="0">
                            <a:solidFill>
                              <a:prstClr val="black"/>
                            </a:solidFill>
                            <a:latin typeface="Cambria Math" panose="02040503050406030204" pitchFamily="18" charset="0"/>
                            <a:cs typeface="Arial"/>
                          </a:rPr>
                          <m:t>𝑇</m:t>
                        </m:r>
                      </m:sub>
                    </m:sSub>
                    <m:r>
                      <a:rPr lang="en-GB" sz="1600" b="0" i="1" smtClean="0">
                        <a:solidFill>
                          <a:prstClr val="black"/>
                        </a:solidFill>
                        <a:latin typeface="Cambria Math" panose="02040503050406030204" pitchFamily="18" charset="0"/>
                        <a:cs typeface="Arial"/>
                      </a:rPr>
                      <m:t> ∗</m:t>
                    </m:r>
                    <m:d>
                      <m:dPr>
                        <m:ctrlPr>
                          <a:rPr lang="en-GB" sz="1600" b="0" i="1" smtClean="0">
                            <a:solidFill>
                              <a:prstClr val="black"/>
                            </a:solidFill>
                            <a:latin typeface="Cambria Math" panose="02040503050406030204" pitchFamily="18" charset="0"/>
                            <a:cs typeface="Arial"/>
                          </a:rPr>
                        </m:ctrlPr>
                      </m:dPr>
                      <m:e>
                        <m:sSub>
                          <m:sSubPr>
                            <m:ctrlPr>
                              <a:rPr lang="en-GB" sz="1600" b="0" i="1" smtClean="0">
                                <a:solidFill>
                                  <a:prstClr val="black"/>
                                </a:solidFill>
                                <a:latin typeface="Cambria Math" panose="02040503050406030204" pitchFamily="18" charset="0"/>
                                <a:cs typeface="Arial"/>
                              </a:rPr>
                            </m:ctrlPr>
                          </m:sSubPr>
                          <m:e>
                            <m:r>
                              <a:rPr lang="en-GB" sz="1600" b="0" i="1" smtClean="0">
                                <a:solidFill>
                                  <a:prstClr val="black"/>
                                </a:solidFill>
                                <a:latin typeface="Cambria Math" panose="02040503050406030204" pitchFamily="18" charset="0"/>
                                <a:cs typeface="Arial"/>
                              </a:rPr>
                              <m:t>𝑀</m:t>
                            </m:r>
                          </m:e>
                          <m:sub>
                            <m:r>
                              <a:rPr lang="en-GB" sz="1600" b="0" i="1" smtClean="0">
                                <a:solidFill>
                                  <a:prstClr val="black"/>
                                </a:solidFill>
                                <a:latin typeface="Cambria Math" panose="02040503050406030204" pitchFamily="18" charset="0"/>
                                <a:cs typeface="Arial"/>
                              </a:rPr>
                              <m:t>𝑇</m:t>
                            </m:r>
                          </m:sub>
                        </m:sSub>
                        <m:r>
                          <a:rPr lang="en-GB" sz="1600" b="0" i="1" smtClean="0">
                            <a:solidFill>
                              <a:prstClr val="black"/>
                            </a:solidFill>
                            <a:latin typeface="Cambria Math" panose="02040503050406030204" pitchFamily="18" charset="0"/>
                            <a:cs typeface="Arial"/>
                          </a:rPr>
                          <m:t> −</m:t>
                        </m:r>
                        <m:r>
                          <a:rPr lang="en-GB" sz="1600" b="0" i="1" smtClean="0">
                            <a:solidFill>
                              <a:prstClr val="black"/>
                            </a:solidFill>
                            <a:latin typeface="Cambria Math" panose="02040503050406030204" pitchFamily="18" charset="0"/>
                            <a:cs typeface="Arial"/>
                          </a:rPr>
                          <m:t>𝐵</m:t>
                        </m:r>
                      </m:e>
                    </m:d>
                  </m:oMath>
                </a14:m>
                <a:r>
                  <a:rPr lang="en-US" sz="1600" dirty="0">
                    <a:latin typeface="Arial"/>
                    <a:cs typeface="Arial"/>
                  </a:rPr>
                  <a:t> orthogonal matrix</a:t>
                </a:r>
              </a:p>
              <a:p>
                <a:r>
                  <a:rPr lang="en-US" sz="1600" dirty="0">
                    <a:latin typeface="Arial"/>
                    <a:cs typeface="Arial"/>
                  </a:rPr>
                  <a:t> </a:t>
                </a:r>
                <a14:m>
                  <m:oMath xmlns:m="http://schemas.openxmlformats.org/officeDocument/2006/math">
                    <m:acc>
                      <m:accPr>
                        <m:chr m:val="̃"/>
                        <m:ctrlPr>
                          <a:rPr lang="en-GB" sz="1600" b="1" i="1" smtClean="0">
                            <a:solidFill>
                              <a:prstClr val="black"/>
                            </a:solidFill>
                            <a:latin typeface="Cambria Math" panose="02040503050406030204" pitchFamily="18" charset="0"/>
                            <a:cs typeface="Arial"/>
                          </a:rPr>
                        </m:ctrlPr>
                      </m:accPr>
                      <m:e>
                        <m:r>
                          <a:rPr lang="en-GB" sz="1600" b="1" i="1">
                            <a:solidFill>
                              <a:prstClr val="black"/>
                            </a:solidFill>
                            <a:latin typeface="Cambria Math" panose="02040503050406030204" pitchFamily="18" charset="0"/>
                            <a:cs typeface="Arial"/>
                          </a:rPr>
                          <m:t>Ʌ</m:t>
                        </m:r>
                      </m:e>
                    </m:acc>
                  </m:oMath>
                </a14:m>
                <a:r>
                  <a:rPr lang="en-US" sz="1600" dirty="0">
                    <a:latin typeface="Arial"/>
                    <a:cs typeface="Arial"/>
                  </a:rPr>
                  <a:t> constitutes a basis for the null space of </a:t>
                </a:r>
                <a14:m>
                  <m:oMath xmlns:m="http://schemas.openxmlformats.org/officeDocument/2006/math">
                    <m:sSup>
                      <m:sSupPr>
                        <m:ctrlPr>
                          <a:rPr lang="en-GB" sz="1600" b="1" i="1" smtClean="0">
                            <a:latin typeface="Cambria Math" panose="02040503050406030204" pitchFamily="18" charset="0"/>
                            <a:cs typeface="Arial"/>
                          </a:rPr>
                        </m:ctrlPr>
                      </m:sSupPr>
                      <m:e>
                        <m:r>
                          <a:rPr lang="en-GB" sz="1600" b="1" i="1" smtClean="0">
                            <a:latin typeface="Cambria Math" panose="02040503050406030204" pitchFamily="18" charset="0"/>
                            <a:cs typeface="Arial"/>
                          </a:rPr>
                          <m:t>𝑯</m:t>
                        </m:r>
                      </m:e>
                      <m:sup>
                        <m:r>
                          <a:rPr lang="en-GB" sz="1600" b="1" i="1" smtClean="0">
                            <a:latin typeface="Cambria Math" panose="02040503050406030204" pitchFamily="18" charset="0"/>
                            <a:cs typeface="Arial"/>
                          </a:rPr>
                          <m:t>∗</m:t>
                        </m:r>
                      </m:sup>
                    </m:sSup>
                    <m:sSubSup>
                      <m:sSubSupPr>
                        <m:ctrlPr>
                          <a:rPr lang="en-GB" sz="1600" b="1" i="1" smtClean="0">
                            <a:latin typeface="Cambria Math" panose="02040503050406030204" pitchFamily="18" charset="0"/>
                            <a:cs typeface="Arial"/>
                          </a:rPr>
                        </m:ctrlPr>
                      </m:sSubSupPr>
                      <m:e>
                        <m:r>
                          <a:rPr lang="en-GB" sz="1600" b="1" i="1" smtClean="0">
                            <a:latin typeface="Cambria Math" panose="02040503050406030204" pitchFamily="18" charset="0"/>
                            <a:cs typeface="Arial"/>
                          </a:rPr>
                          <m:t>𝑹</m:t>
                        </m:r>
                      </m:e>
                      <m:sub>
                        <m:r>
                          <a:rPr lang="en-GB" sz="1600" b="1" i="1" smtClean="0">
                            <a:latin typeface="Cambria Math" panose="02040503050406030204" pitchFamily="18" charset="0"/>
                            <a:cs typeface="Arial"/>
                          </a:rPr>
                          <m:t>𝒏𝒏</m:t>
                        </m:r>
                      </m:sub>
                      <m:sup>
                        <m:r>
                          <a:rPr lang="en-GB" sz="1600" b="1" i="1" smtClean="0">
                            <a:latin typeface="Cambria Math" panose="02040503050406030204" pitchFamily="18" charset="0"/>
                            <a:cs typeface="Arial"/>
                          </a:rPr>
                          <m:t>−</m:t>
                        </m:r>
                        <m:r>
                          <a:rPr lang="en-GB" sz="1600" b="1" i="1" smtClean="0">
                            <a:latin typeface="Cambria Math" panose="02040503050406030204" pitchFamily="18" charset="0"/>
                            <a:cs typeface="Arial"/>
                          </a:rPr>
                          <m:t>𝟏</m:t>
                        </m:r>
                      </m:sup>
                    </m:sSubSup>
                    <m:r>
                      <a:rPr lang="en-GB" sz="1600" b="1" i="1" smtClean="0">
                        <a:latin typeface="Cambria Math" panose="02040503050406030204" pitchFamily="18" charset="0"/>
                        <a:cs typeface="Arial"/>
                      </a:rPr>
                      <m:t>𝑯</m:t>
                    </m:r>
                  </m:oMath>
                </a14:m>
                <a:endParaRPr lang="en-US" sz="1600" b="1" dirty="0">
                  <a:latin typeface="Arial"/>
                  <a:cs typeface="Arial"/>
                </a:endParaRPr>
              </a:p>
              <a:p>
                <a:r>
                  <a:rPr lang="en-US" sz="1600" dirty="0">
                    <a:latin typeface="Arial"/>
                    <a:cs typeface="Arial"/>
                  </a:rPr>
                  <a:t>Note that rank</a:t>
                </a:r>
                <a14:m>
                  <m:oMath xmlns:m="http://schemas.openxmlformats.org/officeDocument/2006/math">
                    <m:d>
                      <m:dPr>
                        <m:ctrlPr>
                          <a:rPr lang="en-GB" sz="1600" b="0" i="1" smtClean="0">
                            <a:latin typeface="Cambria Math" panose="02040503050406030204" pitchFamily="18" charset="0"/>
                            <a:cs typeface="Arial"/>
                          </a:rPr>
                        </m:ctrlPr>
                      </m:dPr>
                      <m:e>
                        <m:r>
                          <a:rPr lang="en-GB" sz="1600" b="1" i="1" smtClean="0">
                            <a:latin typeface="Cambria Math" panose="02040503050406030204" pitchFamily="18" charset="0"/>
                            <a:cs typeface="Arial"/>
                          </a:rPr>
                          <m:t>𝑯</m:t>
                        </m:r>
                      </m:e>
                    </m:d>
                    <m:r>
                      <a:rPr lang="en-GB" sz="1600" b="0" i="1" smtClean="0">
                        <a:latin typeface="Cambria Math" panose="02040503050406030204" pitchFamily="18" charset="0"/>
                        <a:cs typeface="Arial"/>
                      </a:rPr>
                      <m:t>=</m:t>
                    </m:r>
                    <m:r>
                      <a:rPr lang="en-GB" sz="1600" b="0" i="1" smtClean="0">
                        <a:latin typeface="Cambria Math" panose="02040503050406030204" pitchFamily="18" charset="0"/>
                        <a:cs typeface="Arial"/>
                      </a:rPr>
                      <m:t>𝐵</m:t>
                    </m:r>
                  </m:oMath>
                </a14:m>
                <a:endParaRPr lang="en-US" dirty="0">
                  <a:latin typeface="Arial"/>
                  <a:cs typeface="Arial"/>
                </a:endParaRPr>
              </a:p>
              <a:p>
                <a:endParaRPr lang="en-US" dirty="0">
                  <a:latin typeface="Arial"/>
                  <a:cs typeface="Arial"/>
                </a:endParaRPr>
              </a:p>
              <a:p>
                <a:endParaRPr lang="en-US" dirty="0">
                  <a:latin typeface="Arial"/>
                  <a:cs typeface="Arial"/>
                </a:endParaRPr>
              </a:p>
              <a:p>
                <a:pPr marL="0" indent="0">
                  <a:buNone/>
                </a:pPr>
                <a:endParaRPr lang="en-US" dirty="0">
                  <a:latin typeface="Arial"/>
                  <a:cs typeface="Arial"/>
                </a:endParaRPr>
              </a:p>
              <a:p>
                <a:endParaRPr lang="en-US" dirty="0"/>
              </a:p>
            </p:txBody>
          </p:sp>
        </mc:Choice>
        <mc:Fallback xmlns="">
          <p:sp>
            <p:nvSpPr>
              <p:cNvPr id="3" name="Content Placeholder 2">
                <a:extLst>
                  <a:ext uri="{FF2B5EF4-FFF2-40B4-BE49-F238E27FC236}">
                    <a16:creationId xmlns:a16="http://schemas.microsoft.com/office/drawing/2014/main" id="{7FD05C05-EC5A-F540-EA6D-EFF288D11BEB}"/>
                  </a:ext>
                </a:extLst>
              </p:cNvPr>
              <p:cNvSpPr>
                <a:spLocks noGrp="1" noRot="1" noChangeAspect="1" noMove="1" noResize="1" noEditPoints="1" noAdjustHandles="1" noChangeArrowheads="1" noChangeShapeType="1" noTextEdit="1"/>
              </p:cNvSpPr>
              <p:nvPr>
                <p:ph idx="1"/>
              </p:nvPr>
            </p:nvSpPr>
            <p:spPr>
              <a:blipFill>
                <a:blip r:embed="rId2"/>
                <a:stretch>
                  <a:fillRect l="-232" t="-943" r="-290"/>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70A3FB64-13AB-1FED-6F0C-BED13AA1C9CF}"/>
              </a:ext>
            </a:extLst>
          </p:cNvPr>
          <p:cNvSpPr>
            <a:spLocks noGrp="1"/>
          </p:cNvSpPr>
          <p:nvPr>
            <p:ph type="sldNum" sz="quarter" idx="12"/>
          </p:nvPr>
        </p:nvSpPr>
        <p:spPr/>
        <p:txBody>
          <a:bodyPr/>
          <a:lstStyle/>
          <a:p>
            <a:fld id="{A439D109-9F59-4B0B-8E20-D6D3A384B1F1}" type="slidenum">
              <a:rPr lang="ko-KR" altLang="en-US" smtClean="0"/>
              <a:t>14</a:t>
            </a:fld>
            <a:endParaRPr lang="ko-KR" altLang="en-US"/>
          </a:p>
        </p:txBody>
      </p:sp>
    </p:spTree>
    <p:extLst>
      <p:ext uri="{BB962C8B-B14F-4D97-AF65-F5344CB8AC3E}">
        <p14:creationId xmlns:p14="http://schemas.microsoft.com/office/powerpoint/2010/main" val="41427944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3AF94-4CFA-9578-98A4-FB1E093A1ADB}"/>
              </a:ext>
            </a:extLst>
          </p:cNvPr>
          <p:cNvSpPr>
            <a:spLocks noGrp="1"/>
          </p:cNvSpPr>
          <p:nvPr>
            <p:ph type="title"/>
          </p:nvPr>
        </p:nvSpPr>
        <p:spPr/>
        <p:txBody>
          <a:bodyPr/>
          <a:lstStyle/>
          <a:p>
            <a:r>
              <a:rPr lang="en-US" dirty="0">
                <a:latin typeface="Arial"/>
                <a:cs typeface="Arial"/>
              </a:rPr>
              <a:t>Optimum Precoder and Decoder </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6AAD58B-0CFC-70EA-8030-D285111DEEC5}"/>
                  </a:ext>
                </a:extLst>
              </p:cNvPr>
              <p:cNvSpPr>
                <a:spLocks noGrp="1"/>
              </p:cNvSpPr>
              <p:nvPr>
                <p:ph idx="1"/>
              </p:nvPr>
            </p:nvSpPr>
            <p:spPr/>
            <p:txBody>
              <a:bodyPr/>
              <a:lstStyle/>
              <a:p>
                <a:r>
                  <a:rPr lang="en-GB" sz="1600" dirty="0">
                    <a:solidFill>
                      <a:srgbClr val="0000FF"/>
                    </a:solidFill>
                  </a:rPr>
                  <a:t>Lemma 1:</a:t>
                </a:r>
                <a:r>
                  <a:rPr lang="en-GB" sz="1600" dirty="0"/>
                  <a:t> The optimum </a:t>
                </a:r>
                <a14:m>
                  <m:oMath xmlns:m="http://schemas.openxmlformats.org/officeDocument/2006/math">
                    <m:r>
                      <a:rPr lang="en-GB" sz="1600" b="1" i="1" smtClean="0">
                        <a:latin typeface="Cambria Math" panose="02040503050406030204" pitchFamily="18" charset="0"/>
                      </a:rPr>
                      <m:t>𝑭</m:t>
                    </m:r>
                  </m:oMath>
                </a14:m>
                <a:r>
                  <a:rPr lang="en-US" sz="1600" dirty="0"/>
                  <a:t> and </a:t>
                </a:r>
                <a14:m>
                  <m:oMath xmlns:m="http://schemas.openxmlformats.org/officeDocument/2006/math">
                    <m:r>
                      <a:rPr lang="en-GB" sz="1600" b="1" i="1" smtClean="0">
                        <a:latin typeface="Cambria Math" panose="02040503050406030204" pitchFamily="18" charset="0"/>
                      </a:rPr>
                      <m:t>𝑮</m:t>
                    </m:r>
                  </m:oMath>
                </a14:m>
                <a:r>
                  <a:rPr lang="en-US" sz="1600" dirty="0"/>
                  <a:t> matrices  can be assumed to have the following structure without any loss of   generality</a:t>
                </a:r>
              </a:p>
              <a:p>
                <a14:m>
                  <m:oMath xmlns:m="http://schemas.openxmlformats.org/officeDocument/2006/math">
                    <m:r>
                      <a:rPr lang="en-GB" sz="1600" b="1" i="1" smtClean="0">
                        <a:latin typeface="Cambria Math" panose="02040503050406030204" pitchFamily="18" charset="0"/>
                      </a:rPr>
                      <m:t>𝑭</m:t>
                    </m:r>
                    <m:r>
                      <a:rPr lang="en-GB" sz="1600" b="0" i="1" smtClean="0">
                        <a:latin typeface="Cambria Math" panose="02040503050406030204" pitchFamily="18" charset="0"/>
                      </a:rPr>
                      <m:t>=</m:t>
                    </m:r>
                    <m:r>
                      <a:rPr lang="en-GB" sz="1600" b="1" i="1" smtClean="0">
                        <a:latin typeface="Cambria Math" panose="02040503050406030204" pitchFamily="18" charset="0"/>
                      </a:rPr>
                      <m:t>𝑽</m:t>
                    </m:r>
                    <m:r>
                      <a:rPr lang="en-GB" sz="1600" b="1" i="1" smtClean="0">
                        <a:latin typeface="Cambria Math" panose="02040503050406030204" pitchFamily="18" charset="0"/>
                      </a:rPr>
                      <m:t> </m:t>
                    </m:r>
                    <m:sSub>
                      <m:sSubPr>
                        <m:ctrlPr>
                          <a:rPr lang="en-GB" sz="1600" b="1" i="1" smtClean="0">
                            <a:latin typeface="Cambria Math" panose="02040503050406030204" pitchFamily="18" charset="0"/>
                          </a:rPr>
                        </m:ctrlPr>
                      </m:sSubPr>
                      <m:e>
                        <m:r>
                          <a:rPr lang="en-GB" sz="1600" b="1" i="1" smtClean="0">
                            <a:latin typeface="Cambria Math" panose="02040503050406030204" pitchFamily="18" charset="0"/>
                          </a:rPr>
                          <m:t>𝝓</m:t>
                        </m:r>
                      </m:e>
                      <m:sub>
                        <m:r>
                          <a:rPr lang="en-GB" sz="1600" b="1" i="1" smtClean="0">
                            <a:latin typeface="Cambria Math" panose="02040503050406030204" pitchFamily="18" charset="0"/>
                          </a:rPr>
                          <m:t>𝒇</m:t>
                        </m:r>
                      </m:sub>
                    </m:sSub>
                  </m:oMath>
                </a14:m>
                <a:r>
                  <a:rPr lang="en-US" sz="1600" dirty="0"/>
                  <a:t>                                                                                                                                                            (19)</a:t>
                </a:r>
              </a:p>
              <a:p>
                <a14:m>
                  <m:oMath xmlns:m="http://schemas.openxmlformats.org/officeDocument/2006/math">
                    <m:r>
                      <a:rPr lang="en-GB" sz="1600" b="1" i="1" smtClean="0">
                        <a:latin typeface="Cambria Math" panose="02040503050406030204" pitchFamily="18" charset="0"/>
                      </a:rPr>
                      <m:t>𝑮</m:t>
                    </m:r>
                    <m:r>
                      <a:rPr lang="en-GB" sz="1600" b="0" i="1" smtClean="0">
                        <a:latin typeface="Cambria Math" panose="02040503050406030204" pitchFamily="18" charset="0"/>
                      </a:rPr>
                      <m:t>=</m:t>
                    </m:r>
                    <m:sSub>
                      <m:sSubPr>
                        <m:ctrlPr>
                          <a:rPr lang="en-GB" sz="1600" b="1" i="1" smtClean="0">
                            <a:latin typeface="Cambria Math" panose="02040503050406030204" pitchFamily="18" charset="0"/>
                          </a:rPr>
                        </m:ctrlPr>
                      </m:sSubPr>
                      <m:e>
                        <m:r>
                          <a:rPr lang="en-GB" sz="1600" b="1" i="1" smtClean="0">
                            <a:latin typeface="Cambria Math" panose="02040503050406030204" pitchFamily="18" charset="0"/>
                          </a:rPr>
                          <m:t>𝝓</m:t>
                        </m:r>
                      </m:e>
                      <m:sub>
                        <m:r>
                          <a:rPr lang="en-GB" sz="1600" b="1" i="1" smtClean="0">
                            <a:latin typeface="Cambria Math" panose="02040503050406030204" pitchFamily="18" charset="0"/>
                          </a:rPr>
                          <m:t>𝒈</m:t>
                        </m:r>
                      </m:sub>
                    </m:sSub>
                    <m:sSup>
                      <m:sSupPr>
                        <m:ctrlPr>
                          <a:rPr lang="en-GB" sz="1600" b="1" i="1" smtClean="0">
                            <a:latin typeface="Cambria Math" panose="02040503050406030204" pitchFamily="18" charset="0"/>
                          </a:rPr>
                        </m:ctrlPr>
                      </m:sSupPr>
                      <m:e>
                        <m:r>
                          <a:rPr lang="en-GB" sz="1600" b="1" i="1" smtClean="0">
                            <a:latin typeface="Cambria Math" panose="02040503050406030204" pitchFamily="18" charset="0"/>
                          </a:rPr>
                          <m:t>𝑽</m:t>
                        </m:r>
                      </m:e>
                      <m:sup>
                        <m:r>
                          <a:rPr lang="en-GB" sz="1600" b="1" i="1" smtClean="0">
                            <a:latin typeface="Cambria Math" panose="02040503050406030204" pitchFamily="18" charset="0"/>
                          </a:rPr>
                          <m:t>∗</m:t>
                        </m:r>
                      </m:sup>
                    </m:sSup>
                    <m:sSup>
                      <m:sSupPr>
                        <m:ctrlPr>
                          <a:rPr lang="en-GB" sz="1600" b="1" i="1" smtClean="0">
                            <a:latin typeface="Cambria Math" panose="02040503050406030204" pitchFamily="18" charset="0"/>
                          </a:rPr>
                        </m:ctrlPr>
                      </m:sSupPr>
                      <m:e>
                        <m:r>
                          <a:rPr lang="en-GB" sz="1600" b="1" i="1" smtClean="0">
                            <a:latin typeface="Cambria Math" panose="02040503050406030204" pitchFamily="18" charset="0"/>
                          </a:rPr>
                          <m:t>𝑯</m:t>
                        </m:r>
                      </m:e>
                      <m:sup>
                        <m:r>
                          <a:rPr lang="en-GB" sz="1600" b="1" i="1" smtClean="0">
                            <a:latin typeface="Cambria Math" panose="02040503050406030204" pitchFamily="18" charset="0"/>
                          </a:rPr>
                          <m:t>∗</m:t>
                        </m:r>
                      </m:sup>
                    </m:sSup>
                    <m:sSubSup>
                      <m:sSubSupPr>
                        <m:ctrlPr>
                          <a:rPr lang="en-GB" sz="1600" b="1" i="1" smtClean="0">
                            <a:latin typeface="Cambria Math" panose="02040503050406030204" pitchFamily="18" charset="0"/>
                          </a:rPr>
                        </m:ctrlPr>
                      </m:sSubSupPr>
                      <m:e>
                        <m:r>
                          <a:rPr lang="en-GB" sz="1600" b="1" i="1" smtClean="0">
                            <a:latin typeface="Cambria Math" panose="02040503050406030204" pitchFamily="18" charset="0"/>
                          </a:rPr>
                          <m:t>𝑹</m:t>
                        </m:r>
                      </m:e>
                      <m:sub>
                        <m:r>
                          <a:rPr lang="en-GB" sz="1600" b="1" i="1" smtClean="0">
                            <a:latin typeface="Cambria Math" panose="02040503050406030204" pitchFamily="18" charset="0"/>
                          </a:rPr>
                          <m:t>𝒏𝒏</m:t>
                        </m:r>
                      </m:sub>
                      <m:sup>
                        <m:r>
                          <a:rPr lang="en-GB" sz="1600" b="1" i="1" smtClean="0">
                            <a:latin typeface="Cambria Math" panose="02040503050406030204" pitchFamily="18" charset="0"/>
                          </a:rPr>
                          <m:t>−</m:t>
                        </m:r>
                        <m:r>
                          <a:rPr lang="en-GB" sz="1600" b="1" i="1" smtClean="0">
                            <a:latin typeface="Cambria Math" panose="02040503050406030204" pitchFamily="18" charset="0"/>
                          </a:rPr>
                          <m:t>𝟏</m:t>
                        </m:r>
                      </m:sup>
                    </m:sSubSup>
                  </m:oMath>
                </a14:m>
                <a:r>
                  <a:rPr lang="en-US" sz="1600" dirty="0"/>
                  <a:t>                                                                                                                                                (20)</a:t>
                </a:r>
              </a:p>
              <a:p>
                <a14:m>
                  <m:oMath xmlns:m="http://schemas.openxmlformats.org/officeDocument/2006/math">
                    <m:sSub>
                      <m:sSubPr>
                        <m:ctrlPr>
                          <a:rPr lang="en-GB" sz="1600" b="1" i="1" smtClean="0">
                            <a:latin typeface="Cambria Math" panose="02040503050406030204" pitchFamily="18" charset="0"/>
                          </a:rPr>
                        </m:ctrlPr>
                      </m:sSubPr>
                      <m:e>
                        <m:r>
                          <a:rPr lang="en-GB" sz="1600" b="1" i="1" smtClean="0">
                            <a:latin typeface="Cambria Math" panose="02040503050406030204" pitchFamily="18" charset="0"/>
                          </a:rPr>
                          <m:t>𝝓</m:t>
                        </m:r>
                      </m:e>
                      <m:sub>
                        <m:r>
                          <a:rPr lang="en-GB" sz="1600" b="1" i="1" smtClean="0">
                            <a:latin typeface="Cambria Math" panose="02040503050406030204" pitchFamily="18" charset="0"/>
                          </a:rPr>
                          <m:t>𝒇</m:t>
                        </m:r>
                      </m:sub>
                    </m:sSub>
                  </m:oMath>
                </a14:m>
                <a:r>
                  <a:rPr lang="en-US" sz="1600" dirty="0"/>
                  <a:t> and </a:t>
                </a:r>
                <a14:m>
                  <m:oMath xmlns:m="http://schemas.openxmlformats.org/officeDocument/2006/math">
                    <m:sSub>
                      <m:sSubPr>
                        <m:ctrlPr>
                          <a:rPr lang="en-GB" sz="1600" b="1" i="1" smtClean="0">
                            <a:latin typeface="Cambria Math" panose="02040503050406030204" pitchFamily="18" charset="0"/>
                          </a:rPr>
                        </m:ctrlPr>
                      </m:sSubPr>
                      <m:e>
                        <m:r>
                          <a:rPr lang="en-GB" sz="1600" b="1" i="1" smtClean="0">
                            <a:latin typeface="Cambria Math" panose="02040503050406030204" pitchFamily="18" charset="0"/>
                          </a:rPr>
                          <m:t>𝝓</m:t>
                        </m:r>
                      </m:e>
                      <m:sub>
                        <m:r>
                          <a:rPr lang="en-GB" sz="1600" b="1" i="1" smtClean="0">
                            <a:latin typeface="Cambria Math" panose="02040503050406030204" pitchFamily="18" charset="0"/>
                          </a:rPr>
                          <m:t>𝒈</m:t>
                        </m:r>
                      </m:sub>
                    </m:sSub>
                  </m:oMath>
                </a14:m>
                <a:r>
                  <a:rPr lang="en-US" sz="1600" dirty="0"/>
                  <a:t> are </a:t>
                </a:r>
                <a14:m>
                  <m:oMath xmlns:m="http://schemas.openxmlformats.org/officeDocument/2006/math">
                    <m:r>
                      <a:rPr lang="en-GB" sz="1600" b="0" i="1" smtClean="0">
                        <a:latin typeface="Cambria Math" panose="02040503050406030204" pitchFamily="18" charset="0"/>
                      </a:rPr>
                      <m:t>𝐵</m:t>
                    </m:r>
                    <m:r>
                      <a:rPr lang="en-GB" sz="1600" b="0" i="1" smtClean="0">
                        <a:latin typeface="Cambria Math" panose="02040503050406030204" pitchFamily="18" charset="0"/>
                      </a:rPr>
                      <m:t> ∗</m:t>
                    </m:r>
                    <m:r>
                      <a:rPr lang="en-GB" sz="1600" b="0" i="1" smtClean="0">
                        <a:latin typeface="Cambria Math" panose="02040503050406030204" pitchFamily="18" charset="0"/>
                      </a:rPr>
                      <m:t>𝐵</m:t>
                    </m:r>
                  </m:oMath>
                </a14:m>
                <a:r>
                  <a:rPr lang="en-US" sz="1600" dirty="0"/>
                  <a:t> matrices .</a:t>
                </a:r>
              </a:p>
              <a:p>
                <a:r>
                  <a:rPr lang="en-US" sz="1600" dirty="0">
                    <a:solidFill>
                      <a:srgbClr val="0000FF"/>
                    </a:solidFill>
                  </a:rPr>
                  <a:t>A. Proof of Lemma 1</a:t>
                </a:r>
              </a:p>
              <a:p>
                <a:r>
                  <a:rPr lang="en-US" sz="1600" dirty="0"/>
                  <a:t>Consider </a:t>
                </a:r>
                <a14:m>
                  <m:oMath xmlns:m="http://schemas.openxmlformats.org/officeDocument/2006/math">
                    <m:r>
                      <a:rPr lang="en-GB" sz="1600" b="1" i="1" smtClean="0">
                        <a:latin typeface="Cambria Math" panose="02040503050406030204" pitchFamily="18" charset="0"/>
                      </a:rPr>
                      <m:t>𝑭</m:t>
                    </m:r>
                  </m:oMath>
                </a14:m>
                <a:r>
                  <a:rPr lang="en-US" sz="1600" dirty="0"/>
                  <a:t> and </a:t>
                </a:r>
                <a14:m>
                  <m:oMath xmlns:m="http://schemas.openxmlformats.org/officeDocument/2006/math">
                    <m:r>
                      <a:rPr lang="en-GB" sz="1600" b="1" i="1" smtClean="0">
                        <a:latin typeface="Cambria Math" panose="02040503050406030204" pitchFamily="18" charset="0"/>
                      </a:rPr>
                      <m:t>𝑮</m:t>
                    </m:r>
                    <m:r>
                      <a:rPr lang="en-GB" sz="1600" b="1" i="1" smtClean="0">
                        <a:latin typeface="Cambria Math" panose="02040503050406030204" pitchFamily="18" charset="0"/>
                      </a:rPr>
                      <m:t>=</m:t>
                    </m:r>
                    <m:acc>
                      <m:accPr>
                        <m:chr m:val="̅"/>
                        <m:ctrlPr>
                          <a:rPr lang="en-GB" sz="1600" b="1" i="1" smtClean="0">
                            <a:latin typeface="Cambria Math" panose="02040503050406030204" pitchFamily="18" charset="0"/>
                          </a:rPr>
                        </m:ctrlPr>
                      </m:accPr>
                      <m:e>
                        <m:r>
                          <a:rPr lang="en-GB" sz="1600" b="1" i="1" smtClean="0">
                            <a:latin typeface="Cambria Math" panose="02040503050406030204" pitchFamily="18" charset="0"/>
                          </a:rPr>
                          <m:t>𝑮</m:t>
                        </m:r>
                      </m:e>
                    </m:acc>
                    <m:sSubSup>
                      <m:sSubSupPr>
                        <m:ctrlPr>
                          <a:rPr lang="en-GB" sz="1600" b="1" i="1" dirty="0" smtClean="0">
                            <a:latin typeface="Cambria Math" panose="02040503050406030204" pitchFamily="18" charset="0"/>
                          </a:rPr>
                        </m:ctrlPr>
                      </m:sSubSupPr>
                      <m:e>
                        <m:r>
                          <a:rPr lang="en-GB" sz="1600" b="1" i="1" dirty="0" smtClean="0">
                            <a:latin typeface="Cambria Math" panose="02040503050406030204" pitchFamily="18" charset="0"/>
                          </a:rPr>
                          <m:t>𝑹</m:t>
                        </m:r>
                      </m:e>
                      <m:sub>
                        <m:r>
                          <a:rPr lang="en-GB" sz="1600" b="1" i="1" dirty="0" smtClean="0">
                            <a:latin typeface="Cambria Math" panose="02040503050406030204" pitchFamily="18" charset="0"/>
                          </a:rPr>
                          <m:t>𝒏𝒏</m:t>
                        </m:r>
                      </m:sub>
                      <m:sup>
                        <m:r>
                          <a:rPr lang="en-GB" sz="1600" b="1" i="1" dirty="0" smtClean="0">
                            <a:latin typeface="Cambria Math" panose="02040503050406030204" pitchFamily="18" charset="0"/>
                          </a:rPr>
                          <m:t>−</m:t>
                        </m:r>
                        <m:f>
                          <m:fPr>
                            <m:ctrlPr>
                              <a:rPr lang="en-GB" sz="1600" b="1" i="1" dirty="0" smtClean="0">
                                <a:latin typeface="Cambria Math" panose="02040503050406030204" pitchFamily="18" charset="0"/>
                              </a:rPr>
                            </m:ctrlPr>
                          </m:fPr>
                          <m:num>
                            <m:r>
                              <a:rPr lang="en-GB" sz="1600" b="1" i="1" dirty="0" smtClean="0">
                                <a:latin typeface="Cambria Math" panose="02040503050406030204" pitchFamily="18" charset="0"/>
                              </a:rPr>
                              <m:t>𝟏</m:t>
                            </m:r>
                          </m:num>
                          <m:den>
                            <m:r>
                              <a:rPr lang="en-GB" sz="1600" b="1" i="1" dirty="0" smtClean="0">
                                <a:latin typeface="Cambria Math" panose="02040503050406030204" pitchFamily="18" charset="0"/>
                              </a:rPr>
                              <m:t>𝟐</m:t>
                            </m:r>
                          </m:den>
                        </m:f>
                      </m:sup>
                    </m:sSubSup>
                  </m:oMath>
                </a14:m>
                <a:endParaRPr lang="en-US" sz="1600" b="1" dirty="0"/>
              </a:p>
              <a:p>
                <a:pPr algn="r"/>
                <a14:m>
                  <m:oMath xmlns:m="http://schemas.openxmlformats.org/officeDocument/2006/math">
                    <m:r>
                      <a:rPr lang="en-GB" sz="1600" b="1" i="1" smtClean="0">
                        <a:latin typeface="Cambria Math" panose="02040503050406030204" pitchFamily="18" charset="0"/>
                      </a:rPr>
                      <m:t>𝑭</m:t>
                    </m:r>
                    <m:r>
                      <a:rPr lang="en-GB" sz="1600" b="1" i="1" smtClean="0">
                        <a:latin typeface="Cambria Math" panose="02040503050406030204" pitchFamily="18" charset="0"/>
                      </a:rPr>
                      <m:t>=</m:t>
                    </m:r>
                    <m:r>
                      <a:rPr lang="en-GB" sz="1600" b="1" i="1" smtClean="0">
                        <a:latin typeface="Cambria Math" panose="02040503050406030204" pitchFamily="18" charset="0"/>
                      </a:rPr>
                      <m:t>𝑽</m:t>
                    </m:r>
                    <m:sSub>
                      <m:sSubPr>
                        <m:ctrlPr>
                          <a:rPr lang="en-GB" sz="1600" b="1" i="1" smtClean="0">
                            <a:latin typeface="Cambria Math" panose="02040503050406030204" pitchFamily="18" charset="0"/>
                          </a:rPr>
                        </m:ctrlPr>
                      </m:sSubPr>
                      <m:e>
                        <m:r>
                          <a:rPr lang="en-GB" sz="1600" b="1" i="1" smtClean="0">
                            <a:latin typeface="Cambria Math" panose="02040503050406030204" pitchFamily="18" charset="0"/>
                          </a:rPr>
                          <m:t>𝝓</m:t>
                        </m:r>
                      </m:e>
                      <m:sub>
                        <m:r>
                          <a:rPr lang="en-GB" sz="1600" b="1" i="1" smtClean="0">
                            <a:latin typeface="Cambria Math" panose="02040503050406030204" pitchFamily="18" charset="0"/>
                          </a:rPr>
                          <m:t>𝒇</m:t>
                        </m:r>
                      </m:sub>
                    </m:sSub>
                    <m:r>
                      <a:rPr lang="en-GB" sz="1600" b="1" i="1" smtClean="0">
                        <a:latin typeface="Cambria Math" panose="02040503050406030204" pitchFamily="18" charset="0"/>
                      </a:rPr>
                      <m:t>+</m:t>
                    </m:r>
                    <m:acc>
                      <m:accPr>
                        <m:chr m:val="̃"/>
                        <m:ctrlPr>
                          <a:rPr lang="en-GB" sz="1600" b="1" i="1" smtClean="0">
                            <a:latin typeface="Cambria Math" panose="02040503050406030204" pitchFamily="18" charset="0"/>
                          </a:rPr>
                        </m:ctrlPr>
                      </m:accPr>
                      <m:e>
                        <m:r>
                          <a:rPr lang="en-GB" sz="1600" b="1" i="1" smtClean="0">
                            <a:latin typeface="Cambria Math" panose="02040503050406030204" pitchFamily="18" charset="0"/>
                          </a:rPr>
                          <m:t>𝑽</m:t>
                        </m:r>
                      </m:e>
                    </m:acc>
                    <m:sSub>
                      <m:sSubPr>
                        <m:ctrlPr>
                          <a:rPr lang="en-GB" sz="1600" b="1" i="1" dirty="0" smtClean="0">
                            <a:latin typeface="Cambria Math" panose="02040503050406030204" pitchFamily="18" charset="0"/>
                          </a:rPr>
                        </m:ctrlPr>
                      </m:sSubPr>
                      <m:e>
                        <m:acc>
                          <m:accPr>
                            <m:chr m:val="̃"/>
                            <m:ctrlPr>
                              <a:rPr lang="en-GB" sz="1600" b="1" i="1" dirty="0" smtClean="0">
                                <a:latin typeface="Cambria Math" panose="02040503050406030204" pitchFamily="18" charset="0"/>
                              </a:rPr>
                            </m:ctrlPr>
                          </m:accPr>
                          <m:e>
                            <m:r>
                              <a:rPr lang="en-GB" sz="1600" b="1" i="1" dirty="0" smtClean="0">
                                <a:latin typeface="Cambria Math" panose="02040503050406030204" pitchFamily="18" charset="0"/>
                              </a:rPr>
                              <m:t>𝝓</m:t>
                            </m:r>
                          </m:e>
                        </m:acc>
                      </m:e>
                      <m:sub>
                        <m:r>
                          <a:rPr lang="en-GB" sz="1600" b="1" i="1" dirty="0" smtClean="0">
                            <a:latin typeface="Cambria Math" panose="02040503050406030204" pitchFamily="18" charset="0"/>
                          </a:rPr>
                          <m:t>𝒇</m:t>
                        </m:r>
                      </m:sub>
                    </m:sSub>
                    <m:r>
                      <a:rPr lang="en-GB" sz="1600" b="1" i="1" dirty="0" smtClean="0">
                        <a:latin typeface="Cambria Math" panose="02040503050406030204" pitchFamily="18" charset="0"/>
                      </a:rPr>
                      <m:t>=</m:t>
                    </m:r>
                    <m:sSub>
                      <m:sSubPr>
                        <m:ctrlPr>
                          <a:rPr lang="en-GB" sz="1600" b="1" i="1" dirty="0" smtClean="0">
                            <a:latin typeface="Cambria Math" panose="02040503050406030204" pitchFamily="18" charset="0"/>
                          </a:rPr>
                        </m:ctrlPr>
                      </m:sSubPr>
                      <m:e>
                        <m:r>
                          <a:rPr lang="en-GB" sz="1600" b="1" i="1" dirty="0" smtClean="0">
                            <a:latin typeface="Cambria Math" panose="02040503050406030204" pitchFamily="18" charset="0"/>
                          </a:rPr>
                          <m:t>𝑭</m:t>
                        </m:r>
                      </m:e>
                      <m:sub>
                        <m:r>
                          <a:rPr lang="en-GB" sz="1600" b="1" i="1" dirty="0" smtClean="0">
                            <a:latin typeface="Cambria Math" panose="02040503050406030204" pitchFamily="18" charset="0"/>
                          </a:rPr>
                          <m:t>||</m:t>
                        </m:r>
                      </m:sub>
                    </m:sSub>
                    <m:r>
                      <a:rPr lang="en-GB" sz="1600" b="1" i="1" dirty="0" smtClean="0">
                        <a:latin typeface="Cambria Math" panose="02040503050406030204" pitchFamily="18" charset="0"/>
                      </a:rPr>
                      <m:t>+</m:t>
                    </m:r>
                    <m:r>
                      <a:rPr lang="en-GB" sz="1600" b="1" i="1" dirty="0" smtClean="0">
                        <a:latin typeface="Cambria Math" panose="02040503050406030204" pitchFamily="18" charset="0"/>
                      </a:rPr>
                      <m:t>𝑭</m:t>
                    </m:r>
                    <m:r>
                      <a:rPr lang="en-GB" sz="1600" b="1" i="1" dirty="0" smtClean="0">
                        <a:latin typeface="Cambria Math" panose="02040503050406030204" pitchFamily="18" charset="0"/>
                      </a:rPr>
                      <m:t>̝</m:t>
                    </m:r>
                  </m:oMath>
                </a14:m>
                <a:r>
                  <a:rPr lang="en-US" sz="1600" b="1" dirty="0"/>
                  <a:t>                                                                                                                                  </a:t>
                </a:r>
                <a:r>
                  <a:rPr lang="en-US" sz="1600" dirty="0"/>
                  <a:t>(39)</a:t>
                </a:r>
              </a:p>
              <a:p>
                <a14:m>
                  <m:oMath xmlns:m="http://schemas.openxmlformats.org/officeDocument/2006/math">
                    <m:acc>
                      <m:accPr>
                        <m:chr m:val="̅"/>
                        <m:ctrlPr>
                          <a:rPr lang="en-GB" sz="1600" b="1" i="1" smtClean="0">
                            <a:latin typeface="Cambria Math" panose="02040503050406030204" pitchFamily="18" charset="0"/>
                          </a:rPr>
                        </m:ctrlPr>
                      </m:accPr>
                      <m:e>
                        <m:r>
                          <a:rPr lang="en-GB" sz="1600" b="1" i="1" smtClean="0">
                            <a:latin typeface="Cambria Math" panose="02040503050406030204" pitchFamily="18" charset="0"/>
                          </a:rPr>
                          <m:t>𝑮</m:t>
                        </m:r>
                      </m:e>
                    </m:acc>
                    <m:r>
                      <a:rPr lang="en-GB" sz="1600" b="1" i="1" dirty="0" smtClean="0">
                        <a:latin typeface="Cambria Math" panose="02040503050406030204" pitchFamily="18" charset="0"/>
                      </a:rPr>
                      <m:t>=</m:t>
                    </m:r>
                    <m:sSub>
                      <m:sSubPr>
                        <m:ctrlPr>
                          <a:rPr lang="en-GB" sz="1600" b="1" i="1" dirty="0" smtClean="0">
                            <a:latin typeface="Cambria Math" panose="02040503050406030204" pitchFamily="18" charset="0"/>
                          </a:rPr>
                        </m:ctrlPr>
                      </m:sSubPr>
                      <m:e>
                        <m:r>
                          <a:rPr lang="en-GB" sz="1600" b="1" i="1" dirty="0" smtClean="0">
                            <a:latin typeface="Cambria Math" panose="02040503050406030204" pitchFamily="18" charset="0"/>
                          </a:rPr>
                          <m:t>𝝓</m:t>
                        </m:r>
                      </m:e>
                      <m:sub>
                        <m:r>
                          <a:rPr lang="en-GB" sz="1600" b="1" i="1" dirty="0" smtClean="0">
                            <a:latin typeface="Cambria Math" panose="02040503050406030204" pitchFamily="18" charset="0"/>
                          </a:rPr>
                          <m:t>𝒈</m:t>
                        </m:r>
                      </m:sub>
                    </m:sSub>
                    <m:r>
                      <a:rPr lang="en-GB" sz="1600" b="1" i="1" dirty="0" smtClean="0">
                        <a:latin typeface="Cambria Math" panose="02040503050406030204" pitchFamily="18" charset="0"/>
                      </a:rPr>
                      <m:t> </m:t>
                    </m:r>
                    <m:sSup>
                      <m:sSupPr>
                        <m:ctrlPr>
                          <a:rPr lang="en-GB" sz="1600" b="1" i="1" dirty="0" smtClean="0">
                            <a:latin typeface="Cambria Math" panose="02040503050406030204" pitchFamily="18" charset="0"/>
                          </a:rPr>
                        </m:ctrlPr>
                      </m:sSupPr>
                      <m:e>
                        <m:r>
                          <a:rPr lang="en-GB" sz="1600" b="1" i="1" dirty="0" smtClean="0">
                            <a:latin typeface="Cambria Math" panose="02040503050406030204" pitchFamily="18" charset="0"/>
                          </a:rPr>
                          <m:t>𝑽</m:t>
                        </m:r>
                      </m:e>
                      <m:sup>
                        <m:r>
                          <a:rPr lang="en-GB" sz="1600" b="1" i="1" dirty="0" smtClean="0">
                            <a:latin typeface="Cambria Math" panose="02040503050406030204" pitchFamily="18" charset="0"/>
                          </a:rPr>
                          <m:t>∗</m:t>
                        </m:r>
                      </m:sup>
                    </m:sSup>
                    <m:r>
                      <a:rPr lang="en-GB" sz="1600" b="1" i="1" dirty="0" smtClean="0">
                        <a:latin typeface="Cambria Math" panose="02040503050406030204" pitchFamily="18" charset="0"/>
                      </a:rPr>
                      <m:t> </m:t>
                    </m:r>
                    <m:sSup>
                      <m:sSupPr>
                        <m:ctrlPr>
                          <a:rPr lang="en-GB" sz="1600" b="1" i="1" dirty="0" smtClean="0">
                            <a:latin typeface="Cambria Math" panose="02040503050406030204" pitchFamily="18" charset="0"/>
                          </a:rPr>
                        </m:ctrlPr>
                      </m:sSupPr>
                      <m:e>
                        <m:r>
                          <a:rPr lang="en-GB" sz="1600" b="1" i="1" dirty="0" smtClean="0">
                            <a:latin typeface="Cambria Math" panose="02040503050406030204" pitchFamily="18" charset="0"/>
                          </a:rPr>
                          <m:t>𝑯</m:t>
                        </m:r>
                      </m:e>
                      <m:sup>
                        <m:r>
                          <a:rPr lang="en-GB" sz="1600" b="1" i="1" dirty="0" smtClean="0">
                            <a:latin typeface="Cambria Math" panose="02040503050406030204" pitchFamily="18" charset="0"/>
                          </a:rPr>
                          <m:t>∗</m:t>
                        </m:r>
                      </m:sup>
                    </m:sSup>
                    <m:r>
                      <a:rPr lang="en-GB" sz="1600" b="1" i="1" dirty="0" smtClean="0">
                        <a:latin typeface="Cambria Math" panose="02040503050406030204" pitchFamily="18" charset="0"/>
                      </a:rPr>
                      <m:t> </m:t>
                    </m:r>
                    <m:sSubSup>
                      <m:sSubSupPr>
                        <m:ctrlPr>
                          <a:rPr lang="en-GB" sz="1600" b="1" i="1" dirty="0" smtClean="0">
                            <a:latin typeface="Cambria Math" panose="02040503050406030204" pitchFamily="18" charset="0"/>
                          </a:rPr>
                        </m:ctrlPr>
                      </m:sSubSupPr>
                      <m:e>
                        <m:r>
                          <a:rPr lang="en-GB" sz="1600" b="1" i="1" dirty="0" smtClean="0">
                            <a:latin typeface="Cambria Math" panose="02040503050406030204" pitchFamily="18" charset="0"/>
                          </a:rPr>
                          <m:t>𝑹</m:t>
                        </m:r>
                      </m:e>
                      <m:sub>
                        <m:r>
                          <a:rPr lang="en-GB" sz="1600" b="1" i="1" dirty="0" smtClean="0">
                            <a:latin typeface="Cambria Math" panose="02040503050406030204" pitchFamily="18" charset="0"/>
                          </a:rPr>
                          <m:t>𝒏𝒏</m:t>
                        </m:r>
                      </m:sub>
                      <m:sup>
                        <m:r>
                          <a:rPr lang="en-GB" sz="1600" b="1" i="1" dirty="0" smtClean="0">
                            <a:latin typeface="Cambria Math" panose="02040503050406030204" pitchFamily="18" charset="0"/>
                          </a:rPr>
                          <m:t>−</m:t>
                        </m:r>
                        <m:r>
                          <a:rPr lang="en-GB" sz="1600" b="1" i="1" dirty="0" smtClean="0">
                            <a:latin typeface="Cambria Math" panose="02040503050406030204" pitchFamily="18" charset="0"/>
                          </a:rPr>
                          <m:t>𝟏</m:t>
                        </m:r>
                        <m:r>
                          <a:rPr lang="en-GB" sz="1600" b="1" i="1" dirty="0" smtClean="0">
                            <a:latin typeface="Cambria Math" panose="02040503050406030204" pitchFamily="18" charset="0"/>
                          </a:rPr>
                          <m:t>/</m:t>
                        </m:r>
                        <m:r>
                          <a:rPr lang="en-GB" sz="1600" b="1" i="1" dirty="0" smtClean="0">
                            <a:latin typeface="Cambria Math" panose="02040503050406030204" pitchFamily="18" charset="0"/>
                          </a:rPr>
                          <m:t>𝟐</m:t>
                        </m:r>
                      </m:sup>
                    </m:sSubSup>
                    <m:r>
                      <a:rPr lang="en-GB" sz="1600" b="1" i="1" dirty="0" smtClean="0">
                        <a:latin typeface="Cambria Math" panose="02040503050406030204" pitchFamily="18" charset="0"/>
                      </a:rPr>
                      <m:t>+</m:t>
                    </m:r>
                    <m:sSub>
                      <m:sSubPr>
                        <m:ctrlPr>
                          <a:rPr lang="en-GB" sz="1600" b="1" i="1" dirty="0" smtClean="0">
                            <a:latin typeface="Cambria Math" panose="02040503050406030204" pitchFamily="18" charset="0"/>
                          </a:rPr>
                        </m:ctrlPr>
                      </m:sSubPr>
                      <m:e>
                        <m:acc>
                          <m:accPr>
                            <m:chr m:val="̃"/>
                            <m:ctrlPr>
                              <a:rPr lang="en-GB" sz="1600" b="1" i="1" dirty="0" smtClean="0">
                                <a:latin typeface="Cambria Math" panose="02040503050406030204" pitchFamily="18" charset="0"/>
                              </a:rPr>
                            </m:ctrlPr>
                          </m:accPr>
                          <m:e>
                            <m:r>
                              <a:rPr lang="en-GB" sz="1600" b="1" i="1" dirty="0" smtClean="0">
                                <a:latin typeface="Cambria Math" panose="02040503050406030204" pitchFamily="18" charset="0"/>
                              </a:rPr>
                              <m:t>𝝓</m:t>
                            </m:r>
                          </m:e>
                        </m:acc>
                      </m:e>
                      <m:sub>
                        <m:r>
                          <a:rPr lang="en-GB" sz="1600" b="1" i="1" dirty="0" smtClean="0">
                            <a:latin typeface="Cambria Math" panose="02040503050406030204" pitchFamily="18" charset="0"/>
                          </a:rPr>
                          <m:t>𝒈</m:t>
                        </m:r>
                      </m:sub>
                    </m:sSub>
                    <m:sSup>
                      <m:sSupPr>
                        <m:ctrlPr>
                          <a:rPr lang="en-GB" sz="1600" b="1" i="1" dirty="0" smtClean="0">
                            <a:latin typeface="Cambria Math" panose="02040503050406030204" pitchFamily="18" charset="0"/>
                          </a:rPr>
                        </m:ctrlPr>
                      </m:sSupPr>
                      <m:e>
                        <m:acc>
                          <m:accPr>
                            <m:chr m:val="̃"/>
                            <m:ctrlPr>
                              <a:rPr lang="en-GB" sz="1600" b="1" i="1" dirty="0" smtClean="0">
                                <a:latin typeface="Cambria Math" panose="02040503050406030204" pitchFamily="18" charset="0"/>
                              </a:rPr>
                            </m:ctrlPr>
                          </m:accPr>
                          <m:e>
                            <m:r>
                              <a:rPr lang="en-GB" sz="1600" b="1" i="1" dirty="0" smtClean="0">
                                <a:latin typeface="Cambria Math" panose="02040503050406030204" pitchFamily="18" charset="0"/>
                              </a:rPr>
                              <m:t>𝑽</m:t>
                            </m:r>
                          </m:e>
                        </m:acc>
                      </m:e>
                      <m:sup>
                        <m:r>
                          <a:rPr lang="en-GB" sz="1600" b="1" i="1" dirty="0" smtClean="0">
                            <a:latin typeface="Cambria Math" panose="02040503050406030204" pitchFamily="18" charset="0"/>
                          </a:rPr>
                          <m:t>∗</m:t>
                        </m:r>
                      </m:sup>
                    </m:sSup>
                  </m:oMath>
                </a14:m>
                <a:endParaRPr lang="en-GB" sz="1600" b="1" dirty="0"/>
              </a:p>
              <a:p>
                <a:pPr algn="r"/>
                <a14:m>
                  <m:oMath xmlns:m="http://schemas.openxmlformats.org/officeDocument/2006/math">
                    <m:sSup>
                      <m:sSupPr>
                        <m:ctrlPr>
                          <a:rPr lang="en-GB" sz="1600" b="1" i="1" smtClean="0">
                            <a:latin typeface="Cambria Math" panose="02040503050406030204" pitchFamily="18" charset="0"/>
                          </a:rPr>
                        </m:ctrlPr>
                      </m:sSupPr>
                      <m:e>
                        <m:r>
                          <a:rPr lang="en-GB" sz="1600" b="1" i="1" smtClean="0">
                            <a:latin typeface="Cambria Math" panose="02040503050406030204" pitchFamily="18" charset="0"/>
                          </a:rPr>
                          <m:t>𝑯</m:t>
                        </m:r>
                      </m:e>
                      <m:sup>
                        <m:r>
                          <a:rPr lang="en-GB" sz="1600" b="1" i="1" smtClean="0">
                            <a:latin typeface="Cambria Math" panose="02040503050406030204" pitchFamily="18" charset="0"/>
                          </a:rPr>
                          <m:t>∗</m:t>
                        </m:r>
                      </m:sup>
                    </m:sSup>
                    <m:r>
                      <a:rPr lang="en-GB" sz="1600" b="1" i="1" smtClean="0">
                        <a:latin typeface="Cambria Math" panose="02040503050406030204" pitchFamily="18" charset="0"/>
                      </a:rPr>
                      <m:t> </m:t>
                    </m:r>
                    <m:sSubSup>
                      <m:sSubSupPr>
                        <m:ctrlPr>
                          <a:rPr lang="en-GB" sz="1600" b="1" i="1" smtClean="0">
                            <a:latin typeface="Cambria Math" panose="02040503050406030204" pitchFamily="18" charset="0"/>
                          </a:rPr>
                        </m:ctrlPr>
                      </m:sSubSupPr>
                      <m:e>
                        <m:r>
                          <a:rPr lang="en-GB" sz="1600" b="1" i="1" smtClean="0">
                            <a:latin typeface="Cambria Math" panose="02040503050406030204" pitchFamily="18" charset="0"/>
                          </a:rPr>
                          <m:t>𝑹</m:t>
                        </m:r>
                      </m:e>
                      <m:sub>
                        <m:r>
                          <a:rPr lang="en-GB" sz="1600" b="1" i="1" smtClean="0">
                            <a:latin typeface="Cambria Math" panose="02040503050406030204" pitchFamily="18" charset="0"/>
                          </a:rPr>
                          <m:t>𝒏𝒏</m:t>
                        </m:r>
                      </m:sub>
                      <m:sup>
                        <m:r>
                          <a:rPr lang="en-US" sz="1600" b="0" i="1" smtClean="0">
                            <a:latin typeface="Cambria Math" panose="02040503050406030204" pitchFamily="18" charset="0"/>
                          </a:rPr>
                          <m:t>−</m:t>
                        </m:r>
                        <m:r>
                          <a:rPr lang="en-US" sz="1600" b="0" i="1" smtClean="0">
                            <a:latin typeface="Cambria Math" panose="02040503050406030204" pitchFamily="18" charset="0"/>
                          </a:rPr>
                          <m:t>1</m:t>
                        </m:r>
                        <m:r>
                          <a:rPr lang="en-US" sz="1600" b="0" i="1" smtClean="0">
                            <a:latin typeface="Cambria Math" panose="02040503050406030204" pitchFamily="18" charset="0"/>
                          </a:rPr>
                          <m:t>/</m:t>
                        </m:r>
                        <m:r>
                          <a:rPr lang="en-US" sz="1600" b="0" i="1" smtClean="0">
                            <a:latin typeface="Cambria Math" panose="02040503050406030204" pitchFamily="18" charset="0"/>
                          </a:rPr>
                          <m:t>2</m:t>
                        </m:r>
                      </m:sup>
                    </m:sSubSup>
                    <m:r>
                      <a:rPr lang="en-GB" sz="1600" b="1" i="1" smtClean="0">
                        <a:latin typeface="Cambria Math" panose="02040503050406030204" pitchFamily="18" charset="0"/>
                      </a:rPr>
                      <m:t>=</m:t>
                    </m:r>
                    <m:sSub>
                      <m:sSubPr>
                        <m:ctrlPr>
                          <a:rPr lang="en-GB" sz="1600" b="1" i="1" smtClean="0">
                            <a:latin typeface="Cambria Math" panose="02040503050406030204" pitchFamily="18" charset="0"/>
                          </a:rPr>
                        </m:ctrlPr>
                      </m:sSubPr>
                      <m:e>
                        <m:r>
                          <a:rPr lang="en-GB" sz="1600" b="1" i="1" smtClean="0">
                            <a:latin typeface="Cambria Math" panose="02040503050406030204" pitchFamily="18" charset="0"/>
                          </a:rPr>
                          <m:t>𝑮</m:t>
                        </m:r>
                      </m:e>
                      <m:sub>
                        <m:r>
                          <a:rPr lang="en-GB" sz="1600" b="1" i="1" smtClean="0">
                            <a:latin typeface="Cambria Math" panose="02040503050406030204" pitchFamily="18" charset="0"/>
                          </a:rPr>
                          <m:t>||</m:t>
                        </m:r>
                      </m:sub>
                    </m:sSub>
                    <m:r>
                      <a:rPr lang="en-GB" sz="1600" b="1" i="1" smtClean="0">
                        <a:latin typeface="Cambria Math" panose="02040503050406030204" pitchFamily="18" charset="0"/>
                      </a:rPr>
                      <m:t>+</m:t>
                    </m:r>
                    <m:r>
                      <a:rPr lang="en-GB" sz="1600" b="1" i="1" smtClean="0">
                        <a:latin typeface="Cambria Math" panose="02040503050406030204" pitchFamily="18" charset="0"/>
                      </a:rPr>
                      <m:t>𝑮</m:t>
                    </m:r>
                    <m:r>
                      <a:rPr lang="en-GB" sz="1600" b="1" i="1" smtClean="0">
                        <a:latin typeface="Cambria Math" panose="02040503050406030204" pitchFamily="18" charset="0"/>
                      </a:rPr>
                      <m:t>̝̝</m:t>
                    </m:r>
                  </m:oMath>
                </a14:m>
                <a:r>
                  <a:rPr lang="en-GB" sz="1600" b="1" dirty="0"/>
                  <a:t>                                                                                                                                             </a:t>
                </a:r>
                <a:r>
                  <a:rPr lang="en-GB" sz="1600" dirty="0"/>
                  <a:t>(40)</a:t>
                </a:r>
              </a:p>
              <a:p>
                <a:endParaRPr lang="en-GB" b="1" dirty="0"/>
              </a:p>
              <a:p>
                <a:endParaRPr lang="en-GB" b="1" dirty="0"/>
              </a:p>
            </p:txBody>
          </p:sp>
        </mc:Choice>
        <mc:Fallback>
          <p:sp>
            <p:nvSpPr>
              <p:cNvPr id="3" name="Content Placeholder 2">
                <a:extLst>
                  <a:ext uri="{FF2B5EF4-FFF2-40B4-BE49-F238E27FC236}">
                    <a16:creationId xmlns:a16="http://schemas.microsoft.com/office/drawing/2014/main" id="{56AAD58B-0CFC-70EA-8030-D285111DEEC5}"/>
                  </a:ext>
                </a:extLst>
              </p:cNvPr>
              <p:cNvSpPr>
                <a:spLocks noGrp="1" noRot="1" noChangeAspect="1" noMove="1" noResize="1" noEditPoints="1" noAdjustHandles="1" noChangeArrowheads="1" noChangeShapeType="1" noTextEdit="1"/>
              </p:cNvSpPr>
              <p:nvPr>
                <p:ph idx="1"/>
              </p:nvPr>
            </p:nvSpPr>
            <p:spPr>
              <a:blipFill>
                <a:blip r:embed="rId2"/>
                <a:stretch>
                  <a:fillRect l="-232" t="-943" r="-290"/>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3952C8F3-5397-0D15-B376-915948F2567C}"/>
              </a:ext>
            </a:extLst>
          </p:cNvPr>
          <p:cNvSpPr>
            <a:spLocks noGrp="1"/>
          </p:cNvSpPr>
          <p:nvPr>
            <p:ph type="sldNum" sz="quarter" idx="12"/>
          </p:nvPr>
        </p:nvSpPr>
        <p:spPr/>
        <p:txBody>
          <a:bodyPr/>
          <a:lstStyle/>
          <a:p>
            <a:fld id="{A439D109-9F59-4B0B-8E20-D6D3A384B1F1}" type="slidenum">
              <a:rPr lang="ko-KR" altLang="en-US" smtClean="0"/>
              <a:t>15</a:t>
            </a:fld>
            <a:endParaRPr lang="ko-KR" altLang="en-US"/>
          </a:p>
        </p:txBody>
      </p:sp>
    </p:spTree>
    <p:extLst>
      <p:ext uri="{BB962C8B-B14F-4D97-AF65-F5344CB8AC3E}">
        <p14:creationId xmlns:p14="http://schemas.microsoft.com/office/powerpoint/2010/main" val="16937067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BCD81-DCE2-2D10-11CC-8740CE0854EA}"/>
              </a:ext>
            </a:extLst>
          </p:cNvPr>
          <p:cNvSpPr>
            <a:spLocks noGrp="1"/>
          </p:cNvSpPr>
          <p:nvPr>
            <p:ph type="title"/>
          </p:nvPr>
        </p:nvSpPr>
        <p:spPr/>
        <p:txBody>
          <a:bodyPr/>
          <a:lstStyle/>
          <a:p>
            <a:r>
              <a:rPr lang="en-US" dirty="0">
                <a:latin typeface="Arial"/>
                <a:cs typeface="Arial"/>
              </a:rPr>
              <a:t>Optimum Precoder and Decoder </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8BD1AD47-99D5-4B98-E2F6-06CCC2B642D7}"/>
                  </a:ext>
                </a:extLst>
              </p:cNvPr>
              <p:cNvSpPr>
                <a:spLocks noGrp="1"/>
              </p:cNvSpPr>
              <p:nvPr>
                <p:ph idx="1"/>
              </p:nvPr>
            </p:nvSpPr>
            <p:spPr/>
            <p:txBody>
              <a:bodyPr/>
              <a:lstStyle/>
              <a:p>
                <a:r>
                  <a:rPr lang="en-GB" sz="1600" dirty="0"/>
                  <a:t>Where </a:t>
                </a:r>
                <a14:m>
                  <m:oMath xmlns:m="http://schemas.openxmlformats.org/officeDocument/2006/math">
                    <m:sSub>
                      <m:sSubPr>
                        <m:ctrlPr>
                          <a:rPr lang="en-GB" sz="1600" b="0" i="1" smtClean="0">
                            <a:latin typeface="Cambria Math" panose="02040503050406030204" pitchFamily="18" charset="0"/>
                          </a:rPr>
                        </m:ctrlPr>
                      </m:sSubPr>
                      <m:e>
                        <m:r>
                          <a:rPr lang="en-GB" sz="1600" b="1" i="1" smtClean="0">
                            <a:latin typeface="Cambria Math" panose="02040503050406030204" pitchFamily="18" charset="0"/>
                          </a:rPr>
                          <m:t>𝑭</m:t>
                        </m:r>
                      </m:e>
                      <m:sub>
                        <m:r>
                          <a:rPr lang="en-GB" sz="1600" b="0" i="1" smtClean="0">
                            <a:latin typeface="Cambria Math" panose="02040503050406030204" pitchFamily="18" charset="0"/>
                          </a:rPr>
                          <m:t>||</m:t>
                        </m:r>
                      </m:sub>
                    </m:sSub>
                  </m:oMath>
                </a14:m>
                <a:r>
                  <a:rPr lang="en-GB" sz="1600" b="0" dirty="0"/>
                  <a:t> and </a:t>
                </a:r>
                <a14:m>
                  <m:oMath xmlns:m="http://schemas.openxmlformats.org/officeDocument/2006/math">
                    <m:sSub>
                      <m:sSubPr>
                        <m:ctrlPr>
                          <a:rPr lang="en-GB" sz="1600" b="0" i="1" smtClean="0">
                            <a:latin typeface="Cambria Math" panose="02040503050406030204" pitchFamily="18" charset="0"/>
                          </a:rPr>
                        </m:ctrlPr>
                      </m:sSubPr>
                      <m:e>
                        <m:r>
                          <a:rPr lang="en-GB" sz="1600" b="1" i="1" smtClean="0">
                            <a:latin typeface="Cambria Math" panose="02040503050406030204" pitchFamily="18" charset="0"/>
                          </a:rPr>
                          <m:t>𝑮</m:t>
                        </m:r>
                      </m:e>
                      <m:sub>
                        <m:r>
                          <a:rPr lang="en-GB" sz="1600" b="0" i="1" smtClean="0">
                            <a:latin typeface="Cambria Math" panose="02040503050406030204" pitchFamily="18" charset="0"/>
                          </a:rPr>
                          <m:t>||</m:t>
                        </m:r>
                      </m:sub>
                    </m:sSub>
                  </m:oMath>
                </a14:m>
                <a:r>
                  <a:rPr lang="en-GB" sz="1600" b="0" dirty="0"/>
                  <a:t> are each in the range space of </a:t>
                </a:r>
                <a14:m>
                  <m:oMath xmlns:m="http://schemas.openxmlformats.org/officeDocument/2006/math">
                    <m:sSubSup>
                      <m:sSubSupPr>
                        <m:ctrlPr>
                          <a:rPr lang="en-GB" sz="1600" b="1" i="1" smtClean="0">
                            <a:latin typeface="Cambria Math" panose="02040503050406030204" pitchFamily="18" charset="0"/>
                          </a:rPr>
                        </m:ctrlPr>
                      </m:sSubSupPr>
                      <m:e>
                        <m:r>
                          <a:rPr lang="en-GB" sz="1600" b="1" i="1" smtClean="0">
                            <a:latin typeface="Cambria Math" panose="02040503050406030204" pitchFamily="18" charset="0"/>
                          </a:rPr>
                          <m:t>𝑹</m:t>
                        </m:r>
                      </m:e>
                      <m:sub>
                        <m:r>
                          <a:rPr lang="en-GB" sz="1600" b="1" i="1" smtClean="0">
                            <a:latin typeface="Cambria Math" panose="02040503050406030204" pitchFamily="18" charset="0"/>
                          </a:rPr>
                          <m:t>𝒏𝒏</m:t>
                        </m:r>
                      </m:sub>
                      <m:sup>
                        <m:r>
                          <a:rPr lang="en-GB" sz="1600" b="1" i="1" smtClean="0">
                            <a:latin typeface="Cambria Math" panose="02040503050406030204" pitchFamily="18" charset="0"/>
                          </a:rPr>
                          <m:t>−</m:t>
                        </m:r>
                        <m:r>
                          <a:rPr lang="en-GB" sz="1600" b="1" i="1" smtClean="0">
                            <a:latin typeface="Cambria Math" panose="02040503050406030204" pitchFamily="18" charset="0"/>
                          </a:rPr>
                          <m:t>𝟏</m:t>
                        </m:r>
                        <m:r>
                          <a:rPr lang="en-GB" sz="1600" b="1" i="1" smtClean="0">
                            <a:latin typeface="Cambria Math" panose="02040503050406030204" pitchFamily="18" charset="0"/>
                          </a:rPr>
                          <m:t>/</m:t>
                        </m:r>
                        <m:r>
                          <a:rPr lang="en-GB" sz="1600" b="1" i="1" smtClean="0">
                            <a:latin typeface="Cambria Math" panose="02040503050406030204" pitchFamily="18" charset="0"/>
                          </a:rPr>
                          <m:t>𝟐</m:t>
                        </m:r>
                      </m:sup>
                    </m:sSubSup>
                    <m:r>
                      <a:rPr lang="en-GB" sz="1600" b="1" i="1" smtClean="0">
                        <a:latin typeface="Cambria Math" panose="02040503050406030204" pitchFamily="18" charset="0"/>
                      </a:rPr>
                      <m:t>𝑯</m:t>
                    </m:r>
                  </m:oMath>
                </a14:m>
                <a:endParaRPr lang="en-GB" sz="1600" b="1" dirty="0"/>
              </a:p>
              <a:p>
                <a:r>
                  <a:rPr lang="en-GB" sz="1600" b="0" dirty="0"/>
                  <a:t> and </a:t>
                </a:r>
                <a14:m>
                  <m:oMath xmlns:m="http://schemas.openxmlformats.org/officeDocument/2006/math">
                    <m:r>
                      <a:rPr lang="en-GB" sz="1600" b="1" i="1" smtClean="0">
                        <a:latin typeface="Cambria Math" panose="02040503050406030204" pitchFamily="18" charset="0"/>
                      </a:rPr>
                      <m:t>𝑭</m:t>
                    </m:r>
                    <m:r>
                      <a:rPr lang="en-GB" sz="1600" b="0" i="1" smtClean="0">
                        <a:latin typeface="Cambria Math" panose="02040503050406030204" pitchFamily="18" charset="0"/>
                      </a:rPr>
                      <m:t>̝</m:t>
                    </m:r>
                  </m:oMath>
                </a14:m>
                <a:r>
                  <a:rPr lang="en-GB" sz="1600" b="0" dirty="0"/>
                  <a:t> and </a:t>
                </a:r>
                <a14:m>
                  <m:oMath xmlns:m="http://schemas.openxmlformats.org/officeDocument/2006/math">
                    <m:r>
                      <a:rPr lang="en-GB" sz="1600" b="1" i="1" smtClean="0">
                        <a:latin typeface="Cambria Math" panose="02040503050406030204" pitchFamily="18" charset="0"/>
                      </a:rPr>
                      <m:t>𝑮</m:t>
                    </m:r>
                    <m:r>
                      <a:rPr lang="en-GB" sz="1600" b="1" i="1" smtClean="0">
                        <a:latin typeface="Cambria Math" panose="02040503050406030204" pitchFamily="18" charset="0"/>
                      </a:rPr>
                      <m:t>̝</m:t>
                    </m:r>
                    <m:r>
                      <a:rPr lang="en-GB" sz="1600" b="0" i="1" smtClean="0">
                        <a:latin typeface="Cambria Math" panose="02040503050406030204" pitchFamily="18" charset="0"/>
                      </a:rPr>
                      <m:t>̝</m:t>
                    </m:r>
                  </m:oMath>
                </a14:m>
                <a:r>
                  <a:rPr lang="en-GB" sz="1600" b="0" dirty="0"/>
                  <a:t> are each in the null space of </a:t>
                </a:r>
                <a14:m>
                  <m:oMath xmlns:m="http://schemas.openxmlformats.org/officeDocument/2006/math">
                    <m:sSubSup>
                      <m:sSubSupPr>
                        <m:ctrlPr>
                          <a:rPr lang="en-GB" sz="1600" b="1" i="1" smtClean="0">
                            <a:latin typeface="Cambria Math" panose="02040503050406030204" pitchFamily="18" charset="0"/>
                          </a:rPr>
                        </m:ctrlPr>
                      </m:sSubSupPr>
                      <m:e>
                        <m:r>
                          <a:rPr lang="en-GB" sz="1600" b="1" i="1" smtClean="0">
                            <a:latin typeface="Cambria Math" panose="02040503050406030204" pitchFamily="18" charset="0"/>
                          </a:rPr>
                          <m:t>𝑹</m:t>
                        </m:r>
                      </m:e>
                      <m:sub>
                        <m:r>
                          <a:rPr lang="en-GB" sz="1600" b="1" i="1" smtClean="0">
                            <a:latin typeface="Cambria Math" panose="02040503050406030204" pitchFamily="18" charset="0"/>
                          </a:rPr>
                          <m:t>𝒏𝒏</m:t>
                        </m:r>
                      </m:sub>
                      <m:sup>
                        <m:f>
                          <m:fPr>
                            <m:ctrlPr>
                              <a:rPr lang="en-GB" sz="1600" b="1" i="1" smtClean="0">
                                <a:latin typeface="Cambria Math" panose="02040503050406030204" pitchFamily="18" charset="0"/>
                              </a:rPr>
                            </m:ctrlPr>
                          </m:fPr>
                          <m:num>
                            <m:r>
                              <a:rPr lang="en-GB" sz="1600" b="1" i="1" smtClean="0">
                                <a:latin typeface="Cambria Math" panose="02040503050406030204" pitchFamily="18" charset="0"/>
                              </a:rPr>
                              <m:t>−</m:t>
                            </m:r>
                            <m:r>
                              <a:rPr lang="en-GB" sz="1600" b="1" i="1" smtClean="0">
                                <a:latin typeface="Cambria Math" panose="02040503050406030204" pitchFamily="18" charset="0"/>
                              </a:rPr>
                              <m:t>𝟏</m:t>
                            </m:r>
                          </m:num>
                          <m:den>
                            <m:r>
                              <a:rPr lang="en-GB" sz="1600" b="1" i="1" smtClean="0">
                                <a:latin typeface="Cambria Math" panose="02040503050406030204" pitchFamily="18" charset="0"/>
                              </a:rPr>
                              <m:t>𝟐</m:t>
                            </m:r>
                          </m:den>
                        </m:f>
                      </m:sup>
                    </m:sSubSup>
                    <m:r>
                      <a:rPr lang="en-GB" sz="1600" b="1" i="1" smtClean="0">
                        <a:latin typeface="Cambria Math" panose="02040503050406030204" pitchFamily="18" charset="0"/>
                      </a:rPr>
                      <m:t>𝑯</m:t>
                    </m:r>
                  </m:oMath>
                </a14:m>
                <a:endParaRPr lang="en-GB" sz="1600" b="1" dirty="0"/>
              </a:p>
              <a:p>
                <a14:m>
                  <m:oMath xmlns:m="http://schemas.openxmlformats.org/officeDocument/2006/math">
                    <m:sSub>
                      <m:sSubPr>
                        <m:ctrlPr>
                          <a:rPr lang="en-GB" sz="1600" b="1" i="1" smtClean="0">
                            <a:latin typeface="Cambria Math" panose="02040503050406030204" pitchFamily="18" charset="0"/>
                          </a:rPr>
                        </m:ctrlPr>
                      </m:sSubPr>
                      <m:e>
                        <m:acc>
                          <m:accPr>
                            <m:chr m:val="̃"/>
                            <m:ctrlPr>
                              <a:rPr lang="en-US" sz="1600" b="1" i="1" smtClean="0">
                                <a:latin typeface="Cambria Math" panose="02040503050406030204" pitchFamily="18" charset="0"/>
                              </a:rPr>
                            </m:ctrlPr>
                          </m:accPr>
                          <m:e>
                            <m:r>
                              <a:rPr lang="en-GB" sz="1600" b="1" i="1" smtClean="0">
                                <a:latin typeface="Cambria Math" panose="02040503050406030204" pitchFamily="18" charset="0"/>
                              </a:rPr>
                              <m:t>𝝓</m:t>
                            </m:r>
                          </m:e>
                        </m:acc>
                      </m:e>
                      <m:sub>
                        <m:r>
                          <a:rPr lang="en-GB" sz="1600" b="1" i="1" smtClean="0">
                            <a:latin typeface="Cambria Math" panose="02040503050406030204" pitchFamily="18" charset="0"/>
                          </a:rPr>
                          <m:t>𝒇</m:t>
                        </m:r>
                      </m:sub>
                    </m:sSub>
                  </m:oMath>
                </a14:m>
                <a:r>
                  <a:rPr lang="en-GB" sz="1600" b="1" dirty="0"/>
                  <a:t> </a:t>
                </a:r>
                <a:r>
                  <a:rPr lang="en-GB" sz="1600" b="0" dirty="0"/>
                  <a:t>is any </a:t>
                </a:r>
                <a14:m>
                  <m:oMath xmlns:m="http://schemas.openxmlformats.org/officeDocument/2006/math">
                    <m:d>
                      <m:dPr>
                        <m:ctrlPr>
                          <a:rPr lang="en-GB" sz="1600" b="0" i="1" smtClean="0">
                            <a:latin typeface="Cambria Math" panose="02040503050406030204" pitchFamily="18" charset="0"/>
                          </a:rPr>
                        </m:ctrlPr>
                      </m:dPr>
                      <m:e>
                        <m:sSub>
                          <m:sSubPr>
                            <m:ctrlPr>
                              <a:rPr lang="en-GB" sz="1600" b="0" i="1" smtClean="0">
                                <a:latin typeface="Cambria Math" panose="02040503050406030204" pitchFamily="18" charset="0"/>
                              </a:rPr>
                            </m:ctrlPr>
                          </m:sSubPr>
                          <m:e>
                            <m:r>
                              <a:rPr lang="en-GB" sz="1600" b="0" i="1" smtClean="0">
                                <a:latin typeface="Cambria Math" panose="02040503050406030204" pitchFamily="18" charset="0"/>
                              </a:rPr>
                              <m:t>𝑀</m:t>
                            </m:r>
                          </m:e>
                          <m:sub>
                            <m:r>
                              <a:rPr lang="en-GB" sz="1600" b="0" i="1" smtClean="0">
                                <a:latin typeface="Cambria Math" panose="02040503050406030204" pitchFamily="18" charset="0"/>
                              </a:rPr>
                              <m:t>𝑇</m:t>
                            </m:r>
                          </m:sub>
                        </m:sSub>
                        <m:r>
                          <a:rPr lang="en-GB" sz="1600" b="0" i="1" smtClean="0">
                            <a:latin typeface="Cambria Math" panose="02040503050406030204" pitchFamily="18" charset="0"/>
                          </a:rPr>
                          <m:t> −</m:t>
                        </m:r>
                        <m:r>
                          <a:rPr lang="en-GB" sz="1600" b="0" i="1" smtClean="0">
                            <a:latin typeface="Cambria Math" panose="02040503050406030204" pitchFamily="18" charset="0"/>
                          </a:rPr>
                          <m:t>𝐵</m:t>
                        </m:r>
                      </m:e>
                    </m:d>
                    <m:r>
                      <a:rPr lang="en-GB" sz="1600" b="0" i="1" smtClean="0">
                        <a:latin typeface="Cambria Math" panose="02040503050406030204" pitchFamily="18" charset="0"/>
                      </a:rPr>
                      <m:t>∗</m:t>
                    </m:r>
                    <m:r>
                      <a:rPr lang="en-GB" sz="1600" b="0" i="1" smtClean="0">
                        <a:latin typeface="Cambria Math" panose="02040503050406030204" pitchFamily="18" charset="0"/>
                      </a:rPr>
                      <m:t>𝐵</m:t>
                    </m:r>
                  </m:oMath>
                </a14:m>
                <a:r>
                  <a:rPr lang="en-GB" sz="1600" b="0" dirty="0"/>
                  <a:t> matrix</a:t>
                </a:r>
              </a:p>
              <a:p>
                <a14:m>
                  <m:oMath xmlns:m="http://schemas.openxmlformats.org/officeDocument/2006/math">
                    <m:sSub>
                      <m:sSubPr>
                        <m:ctrlPr>
                          <a:rPr lang="en-GB" sz="1600" b="1" i="1" smtClean="0">
                            <a:latin typeface="Cambria Math" panose="02040503050406030204" pitchFamily="18" charset="0"/>
                          </a:rPr>
                        </m:ctrlPr>
                      </m:sSubPr>
                      <m:e>
                        <m:acc>
                          <m:accPr>
                            <m:chr m:val="̃"/>
                            <m:ctrlPr>
                              <a:rPr lang="en-US" sz="1600" b="1" i="1" smtClean="0">
                                <a:latin typeface="Cambria Math" panose="02040503050406030204" pitchFamily="18" charset="0"/>
                              </a:rPr>
                            </m:ctrlPr>
                          </m:accPr>
                          <m:e>
                            <m:r>
                              <a:rPr lang="en-GB" sz="1600" b="1" i="1" smtClean="0">
                                <a:latin typeface="Cambria Math" panose="02040503050406030204" pitchFamily="18" charset="0"/>
                              </a:rPr>
                              <m:t>𝝓</m:t>
                            </m:r>
                          </m:e>
                        </m:acc>
                      </m:e>
                      <m:sub>
                        <m:r>
                          <a:rPr lang="en-GB" sz="1600" b="1" i="1" smtClean="0">
                            <a:latin typeface="Cambria Math" panose="02040503050406030204" pitchFamily="18" charset="0"/>
                          </a:rPr>
                          <m:t>𝒈</m:t>
                        </m:r>
                      </m:sub>
                    </m:sSub>
                  </m:oMath>
                </a14:m>
                <a:r>
                  <a:rPr lang="en-GB" sz="1600" b="1" dirty="0"/>
                  <a:t> </a:t>
                </a:r>
                <a:r>
                  <a:rPr lang="en-GB" sz="1600" b="0" dirty="0"/>
                  <a:t>is any </a:t>
                </a:r>
                <a14:m>
                  <m:oMath xmlns:m="http://schemas.openxmlformats.org/officeDocument/2006/math">
                    <m:r>
                      <a:rPr lang="en-GB" sz="1600" b="0" i="1" smtClean="0">
                        <a:latin typeface="Cambria Math" panose="02040503050406030204" pitchFamily="18" charset="0"/>
                      </a:rPr>
                      <m:t>𝐵</m:t>
                    </m:r>
                    <m:r>
                      <a:rPr lang="en-GB" sz="1600" b="0" i="1" smtClean="0">
                        <a:latin typeface="Cambria Math" panose="02040503050406030204" pitchFamily="18" charset="0"/>
                      </a:rPr>
                      <m:t> ∗</m:t>
                    </m:r>
                    <m:d>
                      <m:dPr>
                        <m:ctrlPr>
                          <a:rPr lang="en-GB" sz="1600" b="0" i="1" smtClean="0">
                            <a:latin typeface="Cambria Math" panose="02040503050406030204" pitchFamily="18" charset="0"/>
                          </a:rPr>
                        </m:ctrlPr>
                      </m:dPr>
                      <m:e>
                        <m:sSub>
                          <m:sSubPr>
                            <m:ctrlPr>
                              <a:rPr lang="en-GB" sz="1600" b="0" i="1" smtClean="0">
                                <a:latin typeface="Cambria Math" panose="02040503050406030204" pitchFamily="18" charset="0"/>
                              </a:rPr>
                            </m:ctrlPr>
                          </m:sSubPr>
                          <m:e>
                            <m:r>
                              <a:rPr lang="en-GB" sz="1600" b="0" i="1" smtClean="0">
                                <a:latin typeface="Cambria Math" panose="02040503050406030204" pitchFamily="18" charset="0"/>
                              </a:rPr>
                              <m:t>𝑀</m:t>
                            </m:r>
                          </m:e>
                          <m:sub>
                            <m:r>
                              <a:rPr lang="en-GB" sz="1600" b="0" i="1" smtClean="0">
                                <a:latin typeface="Cambria Math" panose="02040503050406030204" pitchFamily="18" charset="0"/>
                              </a:rPr>
                              <m:t>𝑇</m:t>
                            </m:r>
                          </m:sub>
                        </m:sSub>
                        <m:r>
                          <a:rPr lang="en-GB" sz="1600" b="0" i="1" smtClean="0">
                            <a:latin typeface="Cambria Math" panose="02040503050406030204" pitchFamily="18" charset="0"/>
                          </a:rPr>
                          <m:t> −</m:t>
                        </m:r>
                        <m:r>
                          <a:rPr lang="en-GB" sz="1600" b="0" i="1" smtClean="0">
                            <a:latin typeface="Cambria Math" panose="02040503050406030204" pitchFamily="18" charset="0"/>
                          </a:rPr>
                          <m:t>𝐵</m:t>
                        </m:r>
                      </m:e>
                    </m:d>
                  </m:oMath>
                </a14:m>
                <a:r>
                  <a:rPr lang="en-GB" sz="1600" b="0" dirty="0"/>
                  <a:t> matrix</a:t>
                </a:r>
              </a:p>
              <a:p>
                <a:r>
                  <a:rPr lang="en-GB" sz="1600" b="0" dirty="0"/>
                  <a:t>Above decomposition for </a:t>
                </a:r>
                <a14:m>
                  <m:oMath xmlns:m="http://schemas.openxmlformats.org/officeDocument/2006/math">
                    <m:r>
                      <a:rPr lang="en-GB" sz="1600" b="1" i="1" smtClean="0">
                        <a:latin typeface="Cambria Math" panose="02040503050406030204" pitchFamily="18" charset="0"/>
                      </a:rPr>
                      <m:t>𝑮</m:t>
                    </m:r>
                  </m:oMath>
                </a14:m>
                <a:r>
                  <a:rPr lang="en-GB" sz="1600" b="0" dirty="0"/>
                  <a:t> is valid since </a:t>
                </a:r>
                <a14:m>
                  <m:oMath xmlns:m="http://schemas.openxmlformats.org/officeDocument/2006/math">
                    <m:sSubSup>
                      <m:sSubSupPr>
                        <m:ctrlPr>
                          <a:rPr lang="en-GB" sz="1600" b="1" i="1" smtClean="0">
                            <a:latin typeface="Cambria Math" panose="02040503050406030204" pitchFamily="18" charset="0"/>
                          </a:rPr>
                        </m:ctrlPr>
                      </m:sSubSupPr>
                      <m:e>
                        <m:r>
                          <a:rPr lang="en-GB" sz="1600" b="1" i="1" smtClean="0">
                            <a:latin typeface="Cambria Math" panose="02040503050406030204" pitchFamily="18" charset="0"/>
                          </a:rPr>
                          <m:t>𝑹</m:t>
                        </m:r>
                      </m:e>
                      <m:sub>
                        <m:r>
                          <a:rPr lang="en-GB" sz="1600" b="1" i="1" smtClean="0">
                            <a:latin typeface="Cambria Math" panose="02040503050406030204" pitchFamily="18" charset="0"/>
                          </a:rPr>
                          <m:t>𝒏𝒏</m:t>
                        </m:r>
                      </m:sub>
                      <m:sup>
                        <m:r>
                          <a:rPr lang="en-GB" sz="1600" b="1" i="1" smtClean="0">
                            <a:latin typeface="Cambria Math" panose="02040503050406030204" pitchFamily="18" charset="0"/>
                          </a:rPr>
                          <m:t>−</m:t>
                        </m:r>
                        <m:f>
                          <m:fPr>
                            <m:ctrlPr>
                              <a:rPr lang="en-GB" sz="1600" b="1" i="1" smtClean="0">
                                <a:latin typeface="Cambria Math" panose="02040503050406030204" pitchFamily="18" charset="0"/>
                              </a:rPr>
                            </m:ctrlPr>
                          </m:fPr>
                          <m:num>
                            <m:r>
                              <a:rPr lang="en-GB" sz="1600" b="1" i="1" smtClean="0">
                                <a:latin typeface="Cambria Math" panose="02040503050406030204" pitchFamily="18" charset="0"/>
                              </a:rPr>
                              <m:t>𝟏</m:t>
                            </m:r>
                          </m:num>
                          <m:den>
                            <m:r>
                              <a:rPr lang="en-GB" sz="1600" b="1" i="1" smtClean="0">
                                <a:latin typeface="Cambria Math" panose="02040503050406030204" pitchFamily="18" charset="0"/>
                              </a:rPr>
                              <m:t>𝟐</m:t>
                            </m:r>
                          </m:den>
                        </m:f>
                      </m:sup>
                    </m:sSubSup>
                  </m:oMath>
                </a14:m>
                <a:r>
                  <a:rPr lang="en-GB" sz="1600" b="0" dirty="0"/>
                  <a:t> is squared and full rank</a:t>
                </a:r>
              </a:p>
              <a:p>
                <a:r>
                  <a:rPr lang="en-GB" sz="1600" dirty="0"/>
                  <a:t>Imposes no restrictions in our search for optimal </a:t>
                </a:r>
                <a14:m>
                  <m:oMath xmlns:m="http://schemas.openxmlformats.org/officeDocument/2006/math">
                    <m:r>
                      <a:rPr lang="en-GB" sz="1600" b="1" i="1" smtClean="0">
                        <a:latin typeface="Cambria Math" panose="02040503050406030204" pitchFamily="18" charset="0"/>
                      </a:rPr>
                      <m:t>𝑮</m:t>
                    </m:r>
                  </m:oMath>
                </a14:m>
                <a:endParaRPr lang="en-GB" sz="1600" b="1" dirty="0"/>
              </a:p>
              <a:p>
                <a:r>
                  <a:rPr lang="en-GB" sz="1600" dirty="0"/>
                  <a:t>Furthermore, we have</a:t>
                </a:r>
              </a:p>
              <a:p>
                <a:pPr algn="r"/>
                <a14:m>
                  <m:oMath xmlns:m="http://schemas.openxmlformats.org/officeDocument/2006/math">
                    <m:sSup>
                      <m:sSupPr>
                        <m:ctrlPr>
                          <a:rPr lang="en-GB" sz="1600" b="0" i="1" smtClean="0">
                            <a:latin typeface="Cambria Math" panose="02040503050406030204" pitchFamily="18" charset="0"/>
                          </a:rPr>
                        </m:ctrlPr>
                      </m:sSupPr>
                      <m:e>
                        <m:acc>
                          <m:accPr>
                            <m:chr m:val="̝"/>
                            <m:ctrlPr>
                              <a:rPr lang="en-GB" sz="1600" b="0" i="1" smtClean="0">
                                <a:latin typeface="Cambria Math" panose="02040503050406030204" pitchFamily="18" charset="0"/>
                              </a:rPr>
                            </m:ctrlPr>
                          </m:accPr>
                          <m:e>
                            <m:r>
                              <a:rPr lang="en-GB" sz="1600" b="1" i="1" smtClean="0">
                                <a:latin typeface="Cambria Math" panose="02040503050406030204" pitchFamily="18" charset="0"/>
                              </a:rPr>
                              <m:t>𝑭</m:t>
                            </m:r>
                          </m:e>
                        </m:acc>
                      </m:e>
                      <m:sup>
                        <m:r>
                          <a:rPr lang="en-GB" sz="1600" b="0" i="1" smtClean="0">
                            <a:latin typeface="Cambria Math" panose="02040503050406030204" pitchFamily="18" charset="0"/>
                          </a:rPr>
                          <m:t>∗</m:t>
                        </m:r>
                      </m:sup>
                    </m:sSup>
                    <m:sSub>
                      <m:sSubPr>
                        <m:ctrlPr>
                          <a:rPr lang="en-GB" sz="1600" i="1">
                            <a:latin typeface="Cambria Math" panose="02040503050406030204" pitchFamily="18" charset="0"/>
                          </a:rPr>
                        </m:ctrlPr>
                      </m:sSubPr>
                      <m:e>
                        <m:r>
                          <a:rPr lang="en-GB" sz="1600" b="1" i="1">
                            <a:latin typeface="Cambria Math" panose="02040503050406030204" pitchFamily="18" charset="0"/>
                          </a:rPr>
                          <m:t>𝑭</m:t>
                        </m:r>
                      </m:e>
                      <m:sub>
                        <m:r>
                          <a:rPr lang="en-GB" sz="1600" i="1">
                            <a:latin typeface="Cambria Math" panose="02040503050406030204" pitchFamily="18" charset="0"/>
                          </a:rPr>
                          <m:t>||</m:t>
                        </m:r>
                      </m:sub>
                    </m:sSub>
                    <m:r>
                      <a:rPr lang="en-GB" sz="1600" b="0" i="1" smtClean="0">
                        <a:latin typeface="Cambria Math" panose="02040503050406030204" pitchFamily="18" charset="0"/>
                      </a:rPr>
                      <m:t>=</m:t>
                    </m:r>
                    <m:r>
                      <a:rPr lang="en-GB" sz="1600" b="0" i="1" smtClean="0">
                        <a:latin typeface="Cambria Math" panose="02040503050406030204" pitchFamily="18" charset="0"/>
                      </a:rPr>
                      <m:t>0</m:t>
                    </m:r>
                    <m:r>
                      <a:rPr lang="en-GB" sz="1600" b="0" i="1" smtClean="0">
                        <a:latin typeface="Cambria Math" panose="02040503050406030204" pitchFamily="18" charset="0"/>
                      </a:rPr>
                      <m:t>,</m:t>
                    </m:r>
                  </m:oMath>
                </a14:m>
                <a:r>
                  <a:rPr lang="en-GB" sz="1600" dirty="0"/>
                  <a:t> </a:t>
                </a:r>
                <a14:m>
                  <m:oMath xmlns:m="http://schemas.openxmlformats.org/officeDocument/2006/math">
                    <m:sSub>
                      <m:sSubPr>
                        <m:ctrlPr>
                          <a:rPr lang="en-GB" sz="1600" i="1">
                            <a:latin typeface="Cambria Math" panose="02040503050406030204" pitchFamily="18" charset="0"/>
                          </a:rPr>
                        </m:ctrlPr>
                      </m:sSubPr>
                      <m:e>
                        <m:r>
                          <a:rPr lang="en-GB" sz="1600" b="1" i="1">
                            <a:latin typeface="Cambria Math" panose="02040503050406030204" pitchFamily="18" charset="0"/>
                          </a:rPr>
                          <m:t>𝑭</m:t>
                        </m:r>
                      </m:e>
                      <m:sub>
                        <m:r>
                          <a:rPr lang="en-GB" sz="1600" i="1">
                            <a:latin typeface="Cambria Math" panose="02040503050406030204" pitchFamily="18" charset="0"/>
                          </a:rPr>
                          <m:t>||</m:t>
                        </m:r>
                      </m:sub>
                    </m:sSub>
                    <m:sSup>
                      <m:sSupPr>
                        <m:ctrlPr>
                          <a:rPr lang="en-GB" sz="1600" i="1">
                            <a:latin typeface="Cambria Math" panose="02040503050406030204" pitchFamily="18" charset="0"/>
                          </a:rPr>
                        </m:ctrlPr>
                      </m:sSupPr>
                      <m:e>
                        <m:acc>
                          <m:accPr>
                            <m:chr m:val="̝"/>
                            <m:ctrlPr>
                              <a:rPr lang="en-GB" sz="1600" i="1">
                                <a:latin typeface="Cambria Math" panose="02040503050406030204" pitchFamily="18" charset="0"/>
                              </a:rPr>
                            </m:ctrlPr>
                          </m:accPr>
                          <m:e>
                            <m:r>
                              <a:rPr lang="en-GB" sz="1600" b="1" i="1">
                                <a:latin typeface="Cambria Math" panose="02040503050406030204" pitchFamily="18" charset="0"/>
                              </a:rPr>
                              <m:t>𝑭</m:t>
                            </m:r>
                          </m:e>
                        </m:acc>
                      </m:e>
                      <m:sup>
                        <m:r>
                          <a:rPr lang="en-GB" sz="1600" i="1">
                            <a:latin typeface="Cambria Math" panose="02040503050406030204" pitchFamily="18" charset="0"/>
                          </a:rPr>
                          <m:t>∗</m:t>
                        </m:r>
                      </m:sup>
                    </m:sSup>
                    <m:r>
                      <a:rPr lang="en-GB" sz="1600" b="0" i="1" smtClean="0">
                        <a:latin typeface="Cambria Math" panose="02040503050406030204" pitchFamily="18" charset="0"/>
                      </a:rPr>
                      <m:t>=</m:t>
                    </m:r>
                    <m:r>
                      <a:rPr lang="en-GB" sz="1600" b="0" i="1" smtClean="0">
                        <a:latin typeface="Cambria Math" panose="02040503050406030204" pitchFamily="18" charset="0"/>
                      </a:rPr>
                      <m:t>0</m:t>
                    </m:r>
                    <m:r>
                      <a:rPr lang="en-GB" sz="1600" b="0" i="1" smtClean="0">
                        <a:latin typeface="Cambria Math" panose="02040503050406030204" pitchFamily="18" charset="0"/>
                      </a:rPr>
                      <m:t>, </m:t>
                    </m:r>
                    <m:sSubSup>
                      <m:sSubSupPr>
                        <m:ctrlPr>
                          <a:rPr lang="en-GB" sz="1600" b="1" i="1">
                            <a:latin typeface="Cambria Math" panose="02040503050406030204" pitchFamily="18" charset="0"/>
                          </a:rPr>
                        </m:ctrlPr>
                      </m:sSubSupPr>
                      <m:e>
                        <m:r>
                          <a:rPr lang="en-GB" sz="1600" b="1" i="1">
                            <a:latin typeface="Cambria Math" panose="02040503050406030204" pitchFamily="18" charset="0"/>
                          </a:rPr>
                          <m:t>𝑹</m:t>
                        </m:r>
                      </m:e>
                      <m:sub>
                        <m:r>
                          <a:rPr lang="en-GB" sz="1600" b="1" i="1">
                            <a:latin typeface="Cambria Math" panose="02040503050406030204" pitchFamily="18" charset="0"/>
                          </a:rPr>
                          <m:t>𝒏𝒏</m:t>
                        </m:r>
                      </m:sub>
                      <m:sup>
                        <m:f>
                          <m:fPr>
                            <m:ctrlPr>
                              <a:rPr lang="en-GB" sz="1600" b="1" i="1">
                                <a:latin typeface="Cambria Math" panose="02040503050406030204" pitchFamily="18" charset="0"/>
                              </a:rPr>
                            </m:ctrlPr>
                          </m:fPr>
                          <m:num>
                            <m:r>
                              <a:rPr lang="en-GB" sz="1600" b="1" i="1">
                                <a:latin typeface="Cambria Math" panose="02040503050406030204" pitchFamily="18" charset="0"/>
                              </a:rPr>
                              <m:t>−</m:t>
                            </m:r>
                            <m:r>
                              <a:rPr lang="en-GB" sz="1600" b="1" i="1">
                                <a:latin typeface="Cambria Math" panose="02040503050406030204" pitchFamily="18" charset="0"/>
                              </a:rPr>
                              <m:t>𝟏</m:t>
                            </m:r>
                          </m:num>
                          <m:den>
                            <m:r>
                              <a:rPr lang="en-GB" sz="1600" b="1" i="1">
                                <a:latin typeface="Cambria Math" panose="02040503050406030204" pitchFamily="18" charset="0"/>
                              </a:rPr>
                              <m:t>𝟐</m:t>
                            </m:r>
                          </m:den>
                        </m:f>
                      </m:sup>
                    </m:sSubSup>
                    <m:r>
                      <a:rPr lang="en-GB" sz="1600" b="1" i="1">
                        <a:latin typeface="Cambria Math" panose="02040503050406030204" pitchFamily="18" charset="0"/>
                      </a:rPr>
                      <m:t>𝑯</m:t>
                    </m:r>
                    <m:acc>
                      <m:accPr>
                        <m:chr m:val="̝"/>
                        <m:ctrlPr>
                          <a:rPr lang="en-GB" sz="1600" b="1" i="1">
                            <a:latin typeface="Cambria Math" panose="02040503050406030204" pitchFamily="18" charset="0"/>
                          </a:rPr>
                        </m:ctrlPr>
                      </m:accPr>
                      <m:e>
                        <m:r>
                          <a:rPr lang="en-GB" sz="1600" b="1" i="1">
                            <a:latin typeface="Cambria Math" panose="02040503050406030204" pitchFamily="18" charset="0"/>
                          </a:rPr>
                          <m:t>𝑭</m:t>
                        </m:r>
                      </m:e>
                    </m:acc>
                    <m:r>
                      <a:rPr lang="en-GB" sz="1600" b="1" i="1" dirty="0" smtClean="0">
                        <a:latin typeface="Cambria Math" panose="02040503050406030204" pitchFamily="18" charset="0"/>
                      </a:rPr>
                      <m:t>=</m:t>
                    </m:r>
                    <m:r>
                      <a:rPr lang="en-GB" sz="1600" b="0" i="1" dirty="0" smtClean="0">
                        <a:latin typeface="Cambria Math" panose="02040503050406030204" pitchFamily="18" charset="0"/>
                      </a:rPr>
                      <m:t>0</m:t>
                    </m:r>
                  </m:oMath>
                </a14:m>
                <a:r>
                  <a:rPr lang="en-GB" sz="1600" b="1" dirty="0"/>
                  <a:t>                                                                                                                        </a:t>
                </a:r>
                <a:r>
                  <a:rPr lang="en-GB" sz="1600" dirty="0"/>
                  <a:t>(41)</a:t>
                </a:r>
              </a:p>
              <a:p>
                <a:pPr algn="r"/>
                <a14:m>
                  <m:oMath xmlns:m="http://schemas.openxmlformats.org/officeDocument/2006/math">
                    <m:r>
                      <a:rPr lang="en-GB" sz="1600" b="1" i="1" smtClean="0">
                        <a:latin typeface="Cambria Math" panose="02040503050406030204" pitchFamily="18" charset="0"/>
                      </a:rPr>
                      <m:t>𝑮</m:t>
                    </m:r>
                    <m:r>
                      <a:rPr lang="en-GB" sz="1600" b="1" i="1" smtClean="0">
                        <a:latin typeface="Cambria Math" panose="02040503050406030204" pitchFamily="18" charset="0"/>
                      </a:rPr>
                      <m:t>̝</m:t>
                    </m:r>
                    <m:r>
                      <a:rPr lang="en-GB" sz="1600" b="0" i="1" smtClean="0">
                        <a:latin typeface="Cambria Math" panose="02040503050406030204" pitchFamily="18" charset="0"/>
                      </a:rPr>
                      <m:t>̝</m:t>
                    </m:r>
                    <m:sSubSup>
                      <m:sSubSupPr>
                        <m:ctrlPr>
                          <a:rPr lang="en-GB" sz="1600" b="1" i="1" smtClean="0">
                            <a:latin typeface="Cambria Math" panose="02040503050406030204" pitchFamily="18" charset="0"/>
                          </a:rPr>
                        </m:ctrlPr>
                      </m:sSubSupPr>
                      <m:e>
                        <m:r>
                          <a:rPr lang="en-GB" sz="1600" b="1" i="1">
                            <a:latin typeface="Cambria Math" panose="02040503050406030204" pitchFamily="18" charset="0"/>
                          </a:rPr>
                          <m:t>𝑮</m:t>
                        </m:r>
                      </m:e>
                      <m:sub>
                        <m:r>
                          <a:rPr lang="en-GB" sz="1600" i="1">
                            <a:latin typeface="Cambria Math" panose="02040503050406030204" pitchFamily="18" charset="0"/>
                          </a:rPr>
                          <m:t>||</m:t>
                        </m:r>
                      </m:sub>
                      <m:sup>
                        <m:r>
                          <a:rPr lang="en-GB" sz="1600" b="1" i="1" smtClean="0">
                            <a:latin typeface="Cambria Math" panose="02040503050406030204" pitchFamily="18" charset="0"/>
                          </a:rPr>
                          <m:t>∗</m:t>
                        </m:r>
                      </m:sup>
                    </m:sSubSup>
                  </m:oMath>
                </a14:m>
                <a:r>
                  <a:rPr lang="en-GB" sz="1600" dirty="0"/>
                  <a:t>=</a:t>
                </a:r>
                <a14:m>
                  <m:oMath xmlns:m="http://schemas.openxmlformats.org/officeDocument/2006/math">
                    <m:r>
                      <a:rPr lang="en-GB" sz="1600" b="0" i="1" dirty="0" smtClean="0">
                        <a:latin typeface="Cambria Math" panose="02040503050406030204" pitchFamily="18" charset="0"/>
                      </a:rPr>
                      <m:t>0</m:t>
                    </m:r>
                  </m:oMath>
                </a14:m>
                <a:r>
                  <a:rPr lang="en-GB" sz="1600" dirty="0"/>
                  <a:t>, </a:t>
                </a:r>
                <a14:m>
                  <m:oMath xmlns:m="http://schemas.openxmlformats.org/officeDocument/2006/math">
                    <m:sSub>
                      <m:sSubPr>
                        <m:ctrlPr>
                          <a:rPr lang="en-GB" sz="1600" i="1">
                            <a:latin typeface="Cambria Math" panose="02040503050406030204" pitchFamily="18" charset="0"/>
                          </a:rPr>
                        </m:ctrlPr>
                      </m:sSubPr>
                      <m:e>
                        <m:r>
                          <a:rPr lang="en-GB" sz="1600" b="1" i="1">
                            <a:latin typeface="Cambria Math" panose="02040503050406030204" pitchFamily="18" charset="0"/>
                          </a:rPr>
                          <m:t>𝑮</m:t>
                        </m:r>
                      </m:e>
                      <m:sub>
                        <m:r>
                          <a:rPr lang="en-GB" sz="1600" i="1">
                            <a:latin typeface="Cambria Math" panose="02040503050406030204" pitchFamily="18" charset="0"/>
                          </a:rPr>
                          <m:t>||</m:t>
                        </m:r>
                      </m:sub>
                    </m:sSub>
                  </m:oMath>
                </a14:m>
                <a:r>
                  <a:rPr lang="en-GB" sz="1600" b="1" dirty="0"/>
                  <a:t> </a:t>
                </a:r>
                <a14:m>
                  <m:oMath xmlns:m="http://schemas.openxmlformats.org/officeDocument/2006/math">
                    <m:sSup>
                      <m:sSupPr>
                        <m:ctrlPr>
                          <a:rPr lang="en-GB" sz="1600" b="0" i="1" dirty="0" smtClean="0">
                            <a:latin typeface="Cambria Math" panose="02040503050406030204" pitchFamily="18" charset="0"/>
                          </a:rPr>
                        </m:ctrlPr>
                      </m:sSupPr>
                      <m:e>
                        <m:acc>
                          <m:accPr>
                            <m:chr m:val="̝"/>
                            <m:ctrlPr>
                              <a:rPr lang="en-GB" sz="1600" b="1" i="1" dirty="0" smtClean="0">
                                <a:latin typeface="Cambria Math" panose="02040503050406030204" pitchFamily="18" charset="0"/>
                              </a:rPr>
                            </m:ctrlPr>
                          </m:accPr>
                          <m:e>
                            <m:r>
                              <a:rPr lang="en-GB" sz="1600" b="1" i="1" dirty="0" smtClean="0">
                                <a:latin typeface="Cambria Math" panose="02040503050406030204" pitchFamily="18" charset="0"/>
                              </a:rPr>
                              <m:t>𝑮</m:t>
                            </m:r>
                          </m:e>
                        </m:acc>
                      </m:e>
                      <m:sup>
                        <m:r>
                          <a:rPr lang="en-GB" sz="1600" b="0" i="1" dirty="0" smtClean="0">
                            <a:latin typeface="Cambria Math" panose="02040503050406030204" pitchFamily="18" charset="0"/>
                          </a:rPr>
                          <m:t>∗</m:t>
                        </m:r>
                      </m:sup>
                    </m:sSup>
                    <m:r>
                      <a:rPr lang="en-GB" sz="1600" b="0" i="1" dirty="0" smtClean="0">
                        <a:latin typeface="Cambria Math" panose="02040503050406030204" pitchFamily="18" charset="0"/>
                      </a:rPr>
                      <m:t>=</m:t>
                    </m:r>
                    <m:r>
                      <a:rPr lang="en-GB" sz="1600" b="0" i="1" dirty="0" smtClean="0">
                        <a:latin typeface="Cambria Math" panose="02040503050406030204" pitchFamily="18" charset="0"/>
                      </a:rPr>
                      <m:t>0</m:t>
                    </m:r>
                    <m:r>
                      <a:rPr lang="en-GB" sz="1600" b="0" i="1" dirty="0" smtClean="0">
                        <a:latin typeface="Cambria Math" panose="02040503050406030204" pitchFamily="18" charset="0"/>
                      </a:rPr>
                      <m:t>,</m:t>
                    </m:r>
                  </m:oMath>
                </a14:m>
                <a:r>
                  <a:rPr lang="en-GB" sz="1600" dirty="0"/>
                  <a:t> </a:t>
                </a:r>
                <a14:m>
                  <m:oMath xmlns:m="http://schemas.openxmlformats.org/officeDocument/2006/math">
                    <m:acc>
                      <m:accPr>
                        <m:chr m:val="̝"/>
                        <m:ctrlPr>
                          <a:rPr lang="en-GB" sz="1600" b="1" i="1">
                            <a:latin typeface="Cambria Math" panose="02040503050406030204" pitchFamily="18" charset="0"/>
                          </a:rPr>
                        </m:ctrlPr>
                      </m:accPr>
                      <m:e>
                        <m:r>
                          <a:rPr lang="en-GB" sz="1600" b="1" i="1">
                            <a:latin typeface="Cambria Math" panose="02040503050406030204" pitchFamily="18" charset="0"/>
                          </a:rPr>
                          <m:t>𝑮</m:t>
                        </m:r>
                      </m:e>
                    </m:acc>
                    <m:sSubSup>
                      <m:sSubSupPr>
                        <m:ctrlPr>
                          <a:rPr lang="en-GB" sz="1600" b="1" i="1">
                            <a:latin typeface="Cambria Math" panose="02040503050406030204" pitchFamily="18" charset="0"/>
                          </a:rPr>
                        </m:ctrlPr>
                      </m:sSubSupPr>
                      <m:e>
                        <m:r>
                          <a:rPr lang="en-GB" sz="1600" b="1" i="1">
                            <a:latin typeface="Cambria Math" panose="02040503050406030204" pitchFamily="18" charset="0"/>
                          </a:rPr>
                          <m:t>𝑹</m:t>
                        </m:r>
                      </m:e>
                      <m:sub>
                        <m:r>
                          <a:rPr lang="en-GB" sz="1600" b="1" i="1">
                            <a:latin typeface="Cambria Math" panose="02040503050406030204" pitchFamily="18" charset="0"/>
                          </a:rPr>
                          <m:t>𝒏𝒏</m:t>
                        </m:r>
                      </m:sub>
                      <m:sup>
                        <m:f>
                          <m:fPr>
                            <m:ctrlPr>
                              <a:rPr lang="en-GB" sz="1600" b="1" i="1">
                                <a:latin typeface="Cambria Math" panose="02040503050406030204" pitchFamily="18" charset="0"/>
                              </a:rPr>
                            </m:ctrlPr>
                          </m:fPr>
                          <m:num>
                            <m:r>
                              <a:rPr lang="en-GB" sz="1600" b="1" i="1">
                                <a:latin typeface="Cambria Math" panose="02040503050406030204" pitchFamily="18" charset="0"/>
                              </a:rPr>
                              <m:t>−</m:t>
                            </m:r>
                            <m:r>
                              <a:rPr lang="en-GB" sz="1600" b="1" i="1">
                                <a:latin typeface="Cambria Math" panose="02040503050406030204" pitchFamily="18" charset="0"/>
                              </a:rPr>
                              <m:t>𝟏</m:t>
                            </m:r>
                          </m:num>
                          <m:den>
                            <m:r>
                              <a:rPr lang="en-GB" sz="1600" b="1" i="1">
                                <a:latin typeface="Cambria Math" panose="02040503050406030204" pitchFamily="18" charset="0"/>
                              </a:rPr>
                              <m:t>𝟐</m:t>
                            </m:r>
                          </m:den>
                        </m:f>
                      </m:sup>
                    </m:sSubSup>
                    <m:r>
                      <a:rPr lang="en-GB" sz="1600" b="1" i="1">
                        <a:latin typeface="Cambria Math" panose="02040503050406030204" pitchFamily="18" charset="0"/>
                      </a:rPr>
                      <m:t>𝑯</m:t>
                    </m:r>
                    <m:r>
                      <a:rPr lang="en-GB" sz="1600" b="1" i="1" smtClean="0">
                        <a:latin typeface="Cambria Math" panose="02040503050406030204" pitchFamily="18" charset="0"/>
                      </a:rPr>
                      <m:t>=</m:t>
                    </m:r>
                    <m:r>
                      <a:rPr lang="en-GB" sz="1600" b="0" i="1" smtClean="0">
                        <a:latin typeface="Cambria Math" panose="02040503050406030204" pitchFamily="18" charset="0"/>
                      </a:rPr>
                      <m:t>0</m:t>
                    </m:r>
                  </m:oMath>
                </a14:m>
                <a:r>
                  <a:rPr lang="en-GB" sz="1600" b="1" dirty="0"/>
                  <a:t>                                                                                                                          </a:t>
                </a:r>
                <a:r>
                  <a:rPr lang="en-GB" sz="1600" dirty="0"/>
                  <a:t>(42)</a:t>
                </a:r>
              </a:p>
              <a:p>
                <a:endParaRPr lang="en-GB" sz="1600" dirty="0"/>
              </a:p>
              <a:p>
                <a:endParaRPr lang="en-GB" dirty="0"/>
              </a:p>
              <a:p>
                <a:endParaRPr lang="en-GB" dirty="0"/>
              </a:p>
              <a:p>
                <a:endParaRPr lang="en-GB" dirty="0"/>
              </a:p>
              <a:p>
                <a:endParaRPr lang="en-GB" b="0" dirty="0"/>
              </a:p>
              <a:p>
                <a:endParaRPr lang="en-US" dirty="0"/>
              </a:p>
            </p:txBody>
          </p:sp>
        </mc:Choice>
        <mc:Fallback>
          <p:sp>
            <p:nvSpPr>
              <p:cNvPr id="3" name="Content Placeholder 2">
                <a:extLst>
                  <a:ext uri="{FF2B5EF4-FFF2-40B4-BE49-F238E27FC236}">
                    <a16:creationId xmlns:a16="http://schemas.microsoft.com/office/drawing/2014/main" id="{8BD1AD47-99D5-4B98-E2F6-06CCC2B642D7}"/>
                  </a:ext>
                </a:extLst>
              </p:cNvPr>
              <p:cNvSpPr>
                <a:spLocks noGrp="1" noRot="1" noChangeAspect="1" noMove="1" noResize="1" noEditPoints="1" noAdjustHandles="1" noChangeArrowheads="1" noChangeShapeType="1" noTextEdit="1"/>
              </p:cNvSpPr>
              <p:nvPr>
                <p:ph idx="1"/>
              </p:nvPr>
            </p:nvSpPr>
            <p:spPr>
              <a:blipFill>
                <a:blip r:embed="rId2"/>
                <a:stretch>
                  <a:fillRect l="-232" t="-404" r="-290"/>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198041F1-196B-DFDC-B2BB-70EEA92967E2}"/>
              </a:ext>
            </a:extLst>
          </p:cNvPr>
          <p:cNvSpPr>
            <a:spLocks noGrp="1"/>
          </p:cNvSpPr>
          <p:nvPr>
            <p:ph type="sldNum" sz="quarter" idx="12"/>
          </p:nvPr>
        </p:nvSpPr>
        <p:spPr/>
        <p:txBody>
          <a:bodyPr/>
          <a:lstStyle/>
          <a:p>
            <a:fld id="{A439D109-9F59-4B0B-8E20-D6D3A384B1F1}" type="slidenum">
              <a:rPr lang="ko-KR" altLang="en-US" smtClean="0"/>
              <a:t>16</a:t>
            </a:fld>
            <a:endParaRPr lang="ko-KR" altLang="en-US"/>
          </a:p>
        </p:txBody>
      </p:sp>
    </p:spTree>
    <p:extLst>
      <p:ext uri="{BB962C8B-B14F-4D97-AF65-F5344CB8AC3E}">
        <p14:creationId xmlns:p14="http://schemas.microsoft.com/office/powerpoint/2010/main" val="18268999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8C1A7-5912-A85E-9850-F13D8E1F35CE}"/>
              </a:ext>
            </a:extLst>
          </p:cNvPr>
          <p:cNvSpPr>
            <a:spLocks noGrp="1"/>
          </p:cNvSpPr>
          <p:nvPr>
            <p:ph type="title"/>
          </p:nvPr>
        </p:nvSpPr>
        <p:spPr/>
        <p:txBody>
          <a:bodyPr/>
          <a:lstStyle/>
          <a:p>
            <a:r>
              <a:rPr lang="en-GB" dirty="0"/>
              <a:t>Optimum Precoder and Decoder</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7B863F2-EF23-AE4E-15E4-59BEF7110FDD}"/>
                  </a:ext>
                </a:extLst>
              </p:cNvPr>
              <p:cNvSpPr>
                <a:spLocks noGrp="1"/>
              </p:cNvSpPr>
              <p:nvPr>
                <p:ph idx="1"/>
              </p:nvPr>
            </p:nvSpPr>
            <p:spPr/>
            <p:txBody>
              <a:bodyPr/>
              <a:lstStyle/>
              <a:p>
                <a:r>
                  <a:rPr lang="en-GB" sz="1600" dirty="0"/>
                  <a:t>Substituting the pair </a:t>
                </a:r>
                <a14:m>
                  <m:oMath xmlns:m="http://schemas.openxmlformats.org/officeDocument/2006/math">
                    <m:r>
                      <a:rPr lang="en-GB" sz="1600" b="0" i="1" smtClean="0">
                        <a:latin typeface="Cambria Math" panose="02040503050406030204" pitchFamily="18" charset="0"/>
                      </a:rPr>
                      <m:t>(</m:t>
                    </m:r>
                    <m:r>
                      <a:rPr lang="en-GB" sz="1600" b="1" i="1" smtClean="0">
                        <a:latin typeface="Cambria Math" panose="02040503050406030204" pitchFamily="18" charset="0"/>
                      </a:rPr>
                      <m:t>𝑮</m:t>
                    </m:r>
                    <m:sSup>
                      <m:sSupPr>
                        <m:ctrlPr>
                          <a:rPr lang="en-GB" sz="1600" b="1" i="1" smtClean="0">
                            <a:latin typeface="Cambria Math" panose="02040503050406030204" pitchFamily="18" charset="0"/>
                          </a:rPr>
                        </m:ctrlPr>
                      </m:sSupPr>
                      <m:e>
                        <m:sSub>
                          <m:sSubPr>
                            <m:ctrlPr>
                              <a:rPr lang="en-GB" sz="1600" b="1" i="1" dirty="0" smtClean="0">
                                <a:latin typeface="Cambria Math" panose="02040503050406030204" pitchFamily="18" charset="0"/>
                              </a:rPr>
                            </m:ctrlPr>
                          </m:sSubPr>
                          <m:e>
                            <m:acc>
                              <m:accPr>
                                <m:chr m:val="̅"/>
                                <m:ctrlPr>
                                  <a:rPr lang="en-GB" sz="1600" b="1" i="1" smtClean="0">
                                    <a:latin typeface="Cambria Math" panose="02040503050406030204" pitchFamily="18" charset="0"/>
                                  </a:rPr>
                                </m:ctrlPr>
                              </m:accPr>
                              <m:e>
                                <m:r>
                                  <a:rPr lang="en-GB" sz="1600" b="1" i="1" smtClean="0">
                                    <a:latin typeface="Cambria Math" panose="02040503050406030204" pitchFamily="18" charset="0"/>
                                  </a:rPr>
                                  <m:t>𝑹</m:t>
                                </m:r>
                              </m:e>
                            </m:acc>
                          </m:e>
                          <m:sub>
                            <m:r>
                              <a:rPr lang="en-GB" sz="1600" b="1" i="1" dirty="0" smtClean="0">
                                <a:latin typeface="Cambria Math" panose="02040503050406030204" pitchFamily="18" charset="0"/>
                              </a:rPr>
                              <m:t>𝒏𝒏</m:t>
                            </m:r>
                          </m:sub>
                        </m:sSub>
                      </m:e>
                      <m:sup>
                        <m:r>
                          <a:rPr lang="en-GB" sz="1600" b="1" i="1" smtClean="0">
                            <a:latin typeface="Cambria Math" panose="02040503050406030204" pitchFamily="18" charset="0"/>
                          </a:rPr>
                          <m:t>−</m:t>
                        </m:r>
                        <m:f>
                          <m:fPr>
                            <m:ctrlPr>
                              <a:rPr lang="en-GB" sz="1600" b="1" i="1" smtClean="0">
                                <a:latin typeface="Cambria Math" panose="02040503050406030204" pitchFamily="18" charset="0"/>
                              </a:rPr>
                            </m:ctrlPr>
                          </m:fPr>
                          <m:num>
                            <m:r>
                              <a:rPr lang="en-GB" sz="1600" b="1" i="1" smtClean="0">
                                <a:latin typeface="Cambria Math" panose="02040503050406030204" pitchFamily="18" charset="0"/>
                              </a:rPr>
                              <m:t>𝟏</m:t>
                            </m:r>
                          </m:num>
                          <m:den>
                            <m:r>
                              <a:rPr lang="en-GB" sz="1600" b="1" i="1" smtClean="0">
                                <a:latin typeface="Cambria Math" panose="02040503050406030204" pitchFamily="18" charset="0"/>
                              </a:rPr>
                              <m:t>𝟐</m:t>
                            </m:r>
                          </m:den>
                        </m:f>
                      </m:sup>
                    </m:sSup>
                    <m:r>
                      <a:rPr lang="en-GB" sz="1600" b="1" i="1" smtClean="0">
                        <a:latin typeface="Cambria Math" panose="02040503050406030204" pitchFamily="18" charset="0"/>
                      </a:rPr>
                      <m:t>, </m:t>
                    </m:r>
                    <m:r>
                      <a:rPr lang="en-GB" sz="1600" b="1" i="1" smtClean="0">
                        <a:latin typeface="Cambria Math" panose="02040503050406030204" pitchFamily="18" charset="0"/>
                      </a:rPr>
                      <m:t>𝑭</m:t>
                    </m:r>
                    <m:r>
                      <a:rPr lang="en-GB" sz="1600" b="0" i="1" smtClean="0">
                        <a:latin typeface="Cambria Math" panose="02040503050406030204" pitchFamily="18" charset="0"/>
                      </a:rPr>
                      <m:t>)</m:t>
                    </m:r>
                  </m:oMath>
                </a14:m>
                <a:r>
                  <a:rPr lang="en-GB" sz="1600" b="0" dirty="0"/>
                  <a:t> into (16) and (17), respectively we get</a:t>
                </a:r>
              </a:p>
              <a:p>
                <a:pPr algn="r"/>
                <a14:m>
                  <m:oMath xmlns:m="http://schemas.openxmlformats.org/officeDocument/2006/math">
                    <m:r>
                      <a:rPr lang="en-GB" sz="1600" b="1" i="1" smtClean="0">
                        <a:latin typeface="Cambria Math" panose="02040503050406030204" pitchFamily="18" charset="0"/>
                      </a:rPr>
                      <m:t>𝑯𝑭</m:t>
                    </m:r>
                    <m:r>
                      <a:rPr lang="en-GB" sz="1600" b="1" i="1" smtClean="0">
                        <a:latin typeface="Cambria Math" panose="02040503050406030204" pitchFamily="18" charset="0"/>
                      </a:rPr>
                      <m:t>=</m:t>
                    </m:r>
                    <m:r>
                      <a:rPr lang="en-GB" sz="1600" b="1" i="1" smtClean="0">
                        <a:latin typeface="Cambria Math" panose="02040503050406030204" pitchFamily="18" charset="0"/>
                      </a:rPr>
                      <m:t>𝑯𝑭</m:t>
                    </m:r>
                    <m:sSup>
                      <m:sSupPr>
                        <m:ctrlPr>
                          <a:rPr lang="en-GB" sz="1600" b="1" i="1" smtClean="0">
                            <a:latin typeface="Cambria Math" panose="02040503050406030204" pitchFamily="18" charset="0"/>
                          </a:rPr>
                        </m:ctrlPr>
                      </m:sSupPr>
                      <m:e>
                        <m:r>
                          <a:rPr lang="en-GB" sz="1600" b="1" i="1" smtClean="0">
                            <a:latin typeface="Cambria Math" panose="02040503050406030204" pitchFamily="18" charset="0"/>
                          </a:rPr>
                          <m:t>𝑭</m:t>
                        </m:r>
                      </m:e>
                      <m:sup>
                        <m:r>
                          <a:rPr lang="en-GB" sz="1600" b="1" i="1" smtClean="0">
                            <a:latin typeface="Cambria Math" panose="02040503050406030204" pitchFamily="18" charset="0"/>
                          </a:rPr>
                          <m:t>∗</m:t>
                        </m:r>
                      </m:sup>
                    </m:sSup>
                    <m:sSup>
                      <m:sSupPr>
                        <m:ctrlPr>
                          <a:rPr lang="en-GB" sz="1600" b="1" i="1" smtClean="0">
                            <a:latin typeface="Cambria Math" panose="02040503050406030204" pitchFamily="18" charset="0"/>
                          </a:rPr>
                        </m:ctrlPr>
                      </m:sSupPr>
                      <m:e>
                        <m:r>
                          <a:rPr lang="en-GB" sz="1600" b="1" i="1" smtClean="0">
                            <a:latin typeface="Cambria Math" panose="02040503050406030204" pitchFamily="18" charset="0"/>
                          </a:rPr>
                          <m:t>𝑯</m:t>
                        </m:r>
                      </m:e>
                      <m:sup>
                        <m:r>
                          <a:rPr lang="en-GB" sz="1600" b="1" i="1" smtClean="0">
                            <a:latin typeface="Cambria Math" panose="02040503050406030204" pitchFamily="18" charset="0"/>
                          </a:rPr>
                          <m:t>∗</m:t>
                        </m:r>
                      </m:sup>
                    </m:sSup>
                    <m:sSubSup>
                      <m:sSubSupPr>
                        <m:ctrlPr>
                          <a:rPr lang="en-GB" sz="1600" b="1" i="1" smtClean="0">
                            <a:latin typeface="Cambria Math" panose="02040503050406030204" pitchFamily="18" charset="0"/>
                          </a:rPr>
                        </m:ctrlPr>
                      </m:sSubSupPr>
                      <m:e>
                        <m:r>
                          <a:rPr lang="en-GB" sz="1600" b="1" i="1" smtClean="0">
                            <a:latin typeface="Cambria Math" panose="02040503050406030204" pitchFamily="18" charset="0"/>
                          </a:rPr>
                          <m:t>𝑹</m:t>
                        </m:r>
                      </m:e>
                      <m:sub>
                        <m:r>
                          <a:rPr lang="en-GB" sz="1600" b="1" i="1" smtClean="0">
                            <a:latin typeface="Cambria Math" panose="02040503050406030204" pitchFamily="18" charset="0"/>
                          </a:rPr>
                          <m:t>𝒏𝒏</m:t>
                        </m:r>
                      </m:sub>
                      <m:sup>
                        <m:r>
                          <a:rPr lang="en-GB" sz="1600" b="1" i="1" smtClean="0">
                            <a:latin typeface="Cambria Math" panose="02040503050406030204" pitchFamily="18" charset="0"/>
                          </a:rPr>
                          <m:t>−</m:t>
                        </m:r>
                        <m:r>
                          <a:rPr lang="en-GB" sz="1600" b="1" i="1" smtClean="0">
                            <a:latin typeface="Cambria Math" panose="02040503050406030204" pitchFamily="18" charset="0"/>
                          </a:rPr>
                          <m:t>𝟏</m:t>
                        </m:r>
                        <m:r>
                          <a:rPr lang="en-GB" sz="1600" b="1" i="1" smtClean="0">
                            <a:latin typeface="Cambria Math" panose="02040503050406030204" pitchFamily="18" charset="0"/>
                          </a:rPr>
                          <m:t>/</m:t>
                        </m:r>
                        <m:r>
                          <a:rPr lang="en-GB" sz="1600" b="1" i="1" smtClean="0">
                            <a:latin typeface="Cambria Math" panose="02040503050406030204" pitchFamily="18" charset="0"/>
                          </a:rPr>
                          <m:t>𝟐</m:t>
                        </m:r>
                      </m:sup>
                    </m:sSubSup>
                    <m:sSup>
                      <m:sSupPr>
                        <m:ctrlPr>
                          <a:rPr lang="en-GB" sz="1600" b="1" i="1" smtClean="0">
                            <a:latin typeface="Cambria Math" panose="02040503050406030204" pitchFamily="18" charset="0"/>
                          </a:rPr>
                        </m:ctrlPr>
                      </m:sSupPr>
                      <m:e>
                        <m:r>
                          <a:rPr lang="en-GB" sz="1600" b="1" i="1" smtClean="0">
                            <a:latin typeface="Cambria Math" panose="02040503050406030204" pitchFamily="18" charset="0"/>
                          </a:rPr>
                          <m:t>𝑮</m:t>
                        </m:r>
                        <m:r>
                          <a:rPr lang="en-GB" sz="1600" b="1" i="1" smtClean="0">
                            <a:latin typeface="Cambria Math" panose="02040503050406030204" pitchFamily="18" charset="0"/>
                          </a:rPr>
                          <m:t> ̅</m:t>
                        </m:r>
                      </m:e>
                      <m:sup>
                        <m:r>
                          <a:rPr lang="en-GB" sz="1600" b="1" i="1" smtClean="0">
                            <a:latin typeface="Cambria Math" panose="02040503050406030204" pitchFamily="18" charset="0"/>
                          </a:rPr>
                          <m:t>∗</m:t>
                        </m:r>
                      </m:sup>
                    </m:sSup>
                    <m:r>
                      <a:rPr lang="en-GB" sz="1600" b="1" i="1" smtClean="0">
                        <a:latin typeface="Cambria Math" panose="02040503050406030204" pitchFamily="18" charset="0"/>
                      </a:rPr>
                      <m:t>+</m:t>
                    </m:r>
                    <m:sSubSup>
                      <m:sSubSupPr>
                        <m:ctrlPr>
                          <a:rPr lang="en-GB" sz="1600" b="1" i="1" smtClean="0">
                            <a:latin typeface="Cambria Math" panose="02040503050406030204" pitchFamily="18" charset="0"/>
                          </a:rPr>
                        </m:ctrlPr>
                      </m:sSubSupPr>
                      <m:e>
                        <m:r>
                          <a:rPr lang="en-GB" sz="1600" b="1" i="1" smtClean="0">
                            <a:latin typeface="Cambria Math" panose="02040503050406030204" pitchFamily="18" charset="0"/>
                          </a:rPr>
                          <m:t>𝑹</m:t>
                        </m:r>
                      </m:e>
                      <m:sub>
                        <m:r>
                          <a:rPr lang="en-GB" sz="1600" b="1" i="1" smtClean="0">
                            <a:latin typeface="Cambria Math" panose="02040503050406030204" pitchFamily="18" charset="0"/>
                          </a:rPr>
                          <m:t>𝒏𝒏</m:t>
                        </m:r>
                      </m:sub>
                      <m:sup>
                        <m:f>
                          <m:fPr>
                            <m:ctrlPr>
                              <a:rPr lang="en-GB" sz="1600" b="1" i="1" smtClean="0">
                                <a:latin typeface="Cambria Math" panose="02040503050406030204" pitchFamily="18" charset="0"/>
                              </a:rPr>
                            </m:ctrlPr>
                          </m:fPr>
                          <m:num>
                            <m:r>
                              <a:rPr lang="en-GB" sz="1600" b="1" i="1" smtClean="0">
                                <a:latin typeface="Cambria Math" panose="02040503050406030204" pitchFamily="18" charset="0"/>
                              </a:rPr>
                              <m:t>𝟏</m:t>
                            </m:r>
                          </m:num>
                          <m:den>
                            <m:r>
                              <a:rPr lang="en-GB" sz="1600" b="1" i="1" smtClean="0">
                                <a:latin typeface="Cambria Math" panose="02040503050406030204" pitchFamily="18" charset="0"/>
                              </a:rPr>
                              <m:t>𝟐</m:t>
                            </m:r>
                          </m:den>
                        </m:f>
                      </m:sup>
                    </m:sSubSup>
                    <m:sSup>
                      <m:sSupPr>
                        <m:ctrlPr>
                          <a:rPr lang="en-GB" sz="1600" b="1" i="1" smtClean="0">
                            <a:latin typeface="Cambria Math" panose="02040503050406030204" pitchFamily="18" charset="0"/>
                          </a:rPr>
                        </m:ctrlPr>
                      </m:sSupPr>
                      <m:e>
                        <m:acc>
                          <m:accPr>
                            <m:chr m:val="̅"/>
                            <m:ctrlPr>
                              <a:rPr lang="en-GB" sz="1600" b="1" i="1" smtClean="0">
                                <a:latin typeface="Cambria Math" panose="02040503050406030204" pitchFamily="18" charset="0"/>
                              </a:rPr>
                            </m:ctrlPr>
                          </m:accPr>
                          <m:e>
                            <m:r>
                              <a:rPr lang="en-GB" sz="1600" b="1" i="1" smtClean="0">
                                <a:latin typeface="Cambria Math" panose="02040503050406030204" pitchFamily="18" charset="0"/>
                              </a:rPr>
                              <m:t>𝑮</m:t>
                            </m:r>
                          </m:e>
                        </m:acc>
                      </m:e>
                      <m:sup>
                        <m:r>
                          <a:rPr lang="en-GB" sz="1600" b="1" i="1" smtClean="0">
                            <a:latin typeface="Cambria Math" panose="02040503050406030204" pitchFamily="18" charset="0"/>
                          </a:rPr>
                          <m:t>∗</m:t>
                        </m:r>
                      </m:sup>
                    </m:sSup>
                  </m:oMath>
                </a14:m>
                <a:r>
                  <a:rPr lang="en-GB" sz="1600" b="0" dirty="0"/>
                  <a:t>                                                                                                                       (43)</a:t>
                </a:r>
              </a:p>
              <a:p>
                <a:pPr algn="r"/>
                <a14:m>
                  <m:oMath xmlns:m="http://schemas.openxmlformats.org/officeDocument/2006/math">
                    <m:r>
                      <a:rPr lang="en-GB" sz="1600" b="1" i="1" smtClean="0">
                        <a:latin typeface="Cambria Math" panose="02040503050406030204" pitchFamily="18" charset="0"/>
                      </a:rPr>
                      <m:t>𝑾𝑮</m:t>
                    </m:r>
                    <m:sSubSup>
                      <m:sSubSupPr>
                        <m:ctrlPr>
                          <a:rPr lang="en-GB" sz="1600" b="1" i="1" smtClean="0">
                            <a:latin typeface="Cambria Math" panose="02040503050406030204" pitchFamily="18" charset="0"/>
                          </a:rPr>
                        </m:ctrlPr>
                      </m:sSubSupPr>
                      <m:e>
                        <m:acc>
                          <m:accPr>
                            <m:chr m:val="̅"/>
                            <m:ctrlPr>
                              <a:rPr lang="en-GB" sz="1600" b="1" i="1" smtClean="0">
                                <a:latin typeface="Cambria Math" panose="02040503050406030204" pitchFamily="18" charset="0"/>
                              </a:rPr>
                            </m:ctrlPr>
                          </m:accPr>
                          <m:e>
                            <m:r>
                              <a:rPr lang="en-GB" sz="1600" b="1" i="1" smtClean="0">
                                <a:latin typeface="Cambria Math" panose="02040503050406030204" pitchFamily="18" charset="0"/>
                              </a:rPr>
                              <m:t>𝑹</m:t>
                            </m:r>
                          </m:e>
                        </m:acc>
                      </m:e>
                      <m:sub>
                        <m:r>
                          <a:rPr lang="en-GB" sz="1600" b="1" i="1" smtClean="0">
                            <a:latin typeface="Cambria Math" panose="02040503050406030204" pitchFamily="18" charset="0"/>
                          </a:rPr>
                          <m:t>𝒏𝒏</m:t>
                        </m:r>
                      </m:sub>
                      <m:sup>
                        <m:r>
                          <a:rPr lang="en-GB" sz="1600" b="1" i="1" smtClean="0">
                            <a:latin typeface="Cambria Math" panose="02040503050406030204" pitchFamily="18" charset="0"/>
                          </a:rPr>
                          <m:t>−−</m:t>
                        </m:r>
                        <m:f>
                          <m:fPr>
                            <m:ctrlPr>
                              <a:rPr lang="en-GB" sz="1600" b="1" i="1" smtClean="0">
                                <a:latin typeface="Cambria Math" panose="02040503050406030204" pitchFamily="18" charset="0"/>
                              </a:rPr>
                            </m:ctrlPr>
                          </m:fPr>
                          <m:num>
                            <m:r>
                              <a:rPr lang="en-GB" sz="1600" b="1" i="1" smtClean="0">
                                <a:latin typeface="Cambria Math" panose="02040503050406030204" pitchFamily="18" charset="0"/>
                              </a:rPr>
                              <m:t>𝟏</m:t>
                            </m:r>
                          </m:num>
                          <m:den>
                            <m:r>
                              <a:rPr lang="en-GB" sz="1600" b="1" i="1" smtClean="0">
                                <a:latin typeface="Cambria Math" panose="02040503050406030204" pitchFamily="18" charset="0"/>
                              </a:rPr>
                              <m:t>𝟐</m:t>
                            </m:r>
                          </m:den>
                        </m:f>
                      </m:sup>
                    </m:sSubSup>
                    <m:r>
                      <a:rPr lang="en-GB" sz="1600" b="1" i="1" smtClean="0">
                        <a:latin typeface="Cambria Math" panose="02040503050406030204" pitchFamily="18" charset="0"/>
                      </a:rPr>
                      <m:t> </m:t>
                    </m:r>
                    <m:r>
                      <a:rPr lang="en-GB" sz="1600" b="1" i="1" smtClean="0">
                        <a:latin typeface="Cambria Math" panose="02040503050406030204" pitchFamily="18" charset="0"/>
                      </a:rPr>
                      <m:t>𝑯</m:t>
                    </m:r>
                    <m:r>
                      <a:rPr lang="en-GB" sz="1600" b="0" i="1" smtClean="0">
                        <a:latin typeface="Cambria Math" panose="02040503050406030204" pitchFamily="18" charset="0"/>
                      </a:rPr>
                      <m:t>=</m:t>
                    </m:r>
                    <m:sSup>
                      <m:sSupPr>
                        <m:ctrlPr>
                          <a:rPr lang="en-GB" sz="1600" b="1" i="1" smtClean="0">
                            <a:latin typeface="Cambria Math" panose="02040503050406030204" pitchFamily="18" charset="0"/>
                          </a:rPr>
                        </m:ctrlPr>
                      </m:sSupPr>
                      <m:e>
                        <m:r>
                          <a:rPr lang="en-GB" sz="1600" b="1" i="1" smtClean="0">
                            <a:latin typeface="Cambria Math" panose="02040503050406030204" pitchFamily="18" charset="0"/>
                          </a:rPr>
                          <m:t>𝑭</m:t>
                        </m:r>
                      </m:e>
                      <m:sup>
                        <m:r>
                          <a:rPr lang="en-GB" sz="1600" b="1" i="1" smtClean="0">
                            <a:latin typeface="Cambria Math" panose="02040503050406030204" pitchFamily="18" charset="0"/>
                          </a:rPr>
                          <m:t>∗</m:t>
                        </m:r>
                      </m:sup>
                    </m:sSup>
                    <m:sSup>
                      <m:sSupPr>
                        <m:ctrlPr>
                          <a:rPr lang="en-GB" sz="1600" b="1" i="1" smtClean="0">
                            <a:latin typeface="Cambria Math" panose="02040503050406030204" pitchFamily="18" charset="0"/>
                          </a:rPr>
                        </m:ctrlPr>
                      </m:sSupPr>
                      <m:e>
                        <m:r>
                          <a:rPr lang="en-GB" sz="1600" b="1" i="1" smtClean="0">
                            <a:latin typeface="Cambria Math" panose="02040503050406030204" pitchFamily="18" charset="0"/>
                          </a:rPr>
                          <m:t>𝑯</m:t>
                        </m:r>
                      </m:e>
                      <m:sup>
                        <m:r>
                          <a:rPr lang="en-GB" sz="1600" b="1" i="1" smtClean="0">
                            <a:latin typeface="Cambria Math" panose="02040503050406030204" pitchFamily="18" charset="0"/>
                          </a:rPr>
                          <m:t>∗</m:t>
                        </m:r>
                      </m:sup>
                    </m:sSup>
                    <m:sSubSup>
                      <m:sSubSupPr>
                        <m:ctrlPr>
                          <a:rPr lang="en-GB" sz="1600" b="1" i="1" smtClean="0">
                            <a:latin typeface="Cambria Math" panose="02040503050406030204" pitchFamily="18" charset="0"/>
                          </a:rPr>
                        </m:ctrlPr>
                      </m:sSubSupPr>
                      <m:e>
                        <m:r>
                          <a:rPr lang="en-GB" sz="1600" b="1" i="1" smtClean="0">
                            <a:latin typeface="Cambria Math" panose="02040503050406030204" pitchFamily="18" charset="0"/>
                          </a:rPr>
                          <m:t>𝑹</m:t>
                        </m:r>
                      </m:e>
                      <m:sub>
                        <m:r>
                          <a:rPr lang="en-GB" sz="1600" b="1" i="1" smtClean="0">
                            <a:latin typeface="Cambria Math" panose="02040503050406030204" pitchFamily="18" charset="0"/>
                          </a:rPr>
                          <m:t>𝒏𝒏</m:t>
                        </m:r>
                      </m:sub>
                      <m:sup>
                        <m:r>
                          <a:rPr lang="en-GB" sz="1600" b="1" i="1" smtClean="0">
                            <a:latin typeface="Cambria Math" panose="02040503050406030204" pitchFamily="18" charset="0"/>
                          </a:rPr>
                          <m:t>−</m:t>
                        </m:r>
                        <m:d>
                          <m:dPr>
                            <m:ctrlPr>
                              <a:rPr lang="en-GB" sz="1600" b="1" i="1" smtClean="0">
                                <a:latin typeface="Cambria Math" panose="02040503050406030204" pitchFamily="18" charset="0"/>
                              </a:rPr>
                            </m:ctrlPr>
                          </m:dPr>
                          <m:e>
                            <m:f>
                              <m:fPr>
                                <m:ctrlPr>
                                  <a:rPr lang="en-GB" sz="1600" b="1" i="1" smtClean="0">
                                    <a:latin typeface="Cambria Math" panose="02040503050406030204" pitchFamily="18" charset="0"/>
                                  </a:rPr>
                                </m:ctrlPr>
                              </m:fPr>
                              <m:num>
                                <m:r>
                                  <a:rPr lang="en-GB" sz="1600" b="1" i="1" smtClean="0">
                                    <a:latin typeface="Cambria Math" panose="02040503050406030204" pitchFamily="18" charset="0"/>
                                  </a:rPr>
                                  <m:t>𝟏</m:t>
                                </m:r>
                              </m:num>
                              <m:den>
                                <m:r>
                                  <a:rPr lang="en-GB" sz="1600" b="1" i="1" smtClean="0">
                                    <a:latin typeface="Cambria Math" panose="02040503050406030204" pitchFamily="18" charset="0"/>
                                  </a:rPr>
                                  <m:t>𝟐</m:t>
                                </m:r>
                              </m:den>
                            </m:f>
                          </m:e>
                        </m:d>
                      </m:sup>
                    </m:sSubSup>
                    <m:sSup>
                      <m:sSupPr>
                        <m:ctrlPr>
                          <a:rPr lang="en-GB" sz="1600" b="1" i="1" smtClean="0">
                            <a:latin typeface="Cambria Math" panose="02040503050406030204" pitchFamily="18" charset="0"/>
                          </a:rPr>
                        </m:ctrlPr>
                      </m:sSupPr>
                      <m:e>
                        <m:acc>
                          <m:accPr>
                            <m:chr m:val="̅"/>
                            <m:ctrlPr>
                              <a:rPr lang="en-GB" sz="1600" b="1" i="1" smtClean="0">
                                <a:latin typeface="Cambria Math" panose="02040503050406030204" pitchFamily="18" charset="0"/>
                              </a:rPr>
                            </m:ctrlPr>
                          </m:accPr>
                          <m:e>
                            <m:r>
                              <a:rPr lang="en-GB" sz="1600" b="1" i="1" smtClean="0">
                                <a:latin typeface="Cambria Math" panose="02040503050406030204" pitchFamily="18" charset="0"/>
                              </a:rPr>
                              <m:t>𝑮</m:t>
                            </m:r>
                          </m:e>
                        </m:acc>
                      </m:e>
                      <m:sup>
                        <m:r>
                          <a:rPr lang="en-GB" sz="1600" b="1" i="1" smtClean="0">
                            <a:latin typeface="Cambria Math" panose="02040503050406030204" pitchFamily="18" charset="0"/>
                          </a:rPr>
                          <m:t>∗</m:t>
                        </m:r>
                      </m:sup>
                    </m:sSup>
                    <m:r>
                      <a:rPr lang="en-GB" sz="1600" b="1" i="1" smtClean="0">
                        <a:latin typeface="Cambria Math" panose="02040503050406030204" pitchFamily="18" charset="0"/>
                      </a:rPr>
                      <m:t>𝑾</m:t>
                    </m:r>
                    <m:acc>
                      <m:accPr>
                        <m:chr m:val="̅"/>
                        <m:ctrlPr>
                          <a:rPr lang="en-GB" sz="1600" b="1" i="1" smtClean="0">
                            <a:latin typeface="Cambria Math" panose="02040503050406030204" pitchFamily="18" charset="0"/>
                          </a:rPr>
                        </m:ctrlPr>
                      </m:accPr>
                      <m:e>
                        <m:r>
                          <a:rPr lang="en-GB" sz="1600" b="1" i="1" smtClean="0">
                            <a:latin typeface="Cambria Math" panose="02040503050406030204" pitchFamily="18" charset="0"/>
                          </a:rPr>
                          <m:t>𝑮</m:t>
                        </m:r>
                      </m:e>
                    </m:acc>
                    <m:sSubSup>
                      <m:sSubSupPr>
                        <m:ctrlPr>
                          <a:rPr lang="en-GB" sz="1600" b="1" i="1" dirty="0" smtClean="0">
                            <a:latin typeface="Cambria Math" panose="02040503050406030204" pitchFamily="18" charset="0"/>
                          </a:rPr>
                        </m:ctrlPr>
                      </m:sSubSupPr>
                      <m:e>
                        <m:r>
                          <a:rPr lang="en-GB" sz="1600" b="1" i="1" dirty="0" smtClean="0">
                            <a:latin typeface="Cambria Math" panose="02040503050406030204" pitchFamily="18" charset="0"/>
                          </a:rPr>
                          <m:t>𝑹</m:t>
                        </m:r>
                      </m:e>
                      <m:sub>
                        <m:r>
                          <a:rPr lang="en-GB" sz="1600" b="1" i="1" dirty="0" smtClean="0">
                            <a:latin typeface="Cambria Math" panose="02040503050406030204" pitchFamily="18" charset="0"/>
                          </a:rPr>
                          <m:t>𝒏𝒏</m:t>
                        </m:r>
                      </m:sub>
                      <m:sup>
                        <m:r>
                          <a:rPr lang="en-GB" sz="1600" b="1" i="1" dirty="0" smtClean="0">
                            <a:latin typeface="Cambria Math" panose="02040503050406030204" pitchFamily="18" charset="0"/>
                          </a:rPr>
                          <m:t>−</m:t>
                        </m:r>
                        <m:d>
                          <m:dPr>
                            <m:ctrlPr>
                              <a:rPr lang="en-GB" sz="1600" b="1" i="1" dirty="0" smtClean="0">
                                <a:latin typeface="Cambria Math" panose="02040503050406030204" pitchFamily="18" charset="0"/>
                              </a:rPr>
                            </m:ctrlPr>
                          </m:dPr>
                          <m:e>
                            <m:f>
                              <m:fPr>
                                <m:ctrlPr>
                                  <a:rPr lang="en-GB" sz="1600" b="1" i="1" dirty="0" smtClean="0">
                                    <a:latin typeface="Cambria Math" panose="02040503050406030204" pitchFamily="18" charset="0"/>
                                  </a:rPr>
                                </m:ctrlPr>
                              </m:fPr>
                              <m:num>
                                <m:r>
                                  <a:rPr lang="en-GB" sz="1600" b="1" i="1" dirty="0" smtClean="0">
                                    <a:latin typeface="Cambria Math" panose="02040503050406030204" pitchFamily="18" charset="0"/>
                                  </a:rPr>
                                  <m:t>𝟏</m:t>
                                </m:r>
                              </m:num>
                              <m:den>
                                <m:r>
                                  <a:rPr lang="en-GB" sz="1600" b="1" i="1" dirty="0" smtClean="0">
                                    <a:latin typeface="Cambria Math" panose="02040503050406030204" pitchFamily="18" charset="0"/>
                                  </a:rPr>
                                  <m:t>𝟐</m:t>
                                </m:r>
                              </m:den>
                            </m:f>
                          </m:e>
                        </m:d>
                      </m:sup>
                    </m:sSubSup>
                    <m:r>
                      <a:rPr lang="en-GB" sz="1600" b="1" i="1" dirty="0" smtClean="0">
                        <a:latin typeface="Cambria Math" panose="02040503050406030204" pitchFamily="18" charset="0"/>
                      </a:rPr>
                      <m:t>𝑯</m:t>
                    </m:r>
                    <m:r>
                      <a:rPr lang="en-GB" sz="1600" b="0" i="1" dirty="0" smtClean="0">
                        <a:latin typeface="Cambria Math" panose="02040503050406030204" pitchFamily="18" charset="0"/>
                      </a:rPr>
                      <m:t>+</m:t>
                    </m:r>
                    <m:r>
                      <a:rPr lang="en-GB" sz="1600" b="0" i="1" dirty="0" smtClean="0">
                        <a:latin typeface="Cambria Math" panose="02040503050406030204" pitchFamily="18" charset="0"/>
                      </a:rPr>
                      <m:t>𝜇</m:t>
                    </m:r>
                    <m:sSup>
                      <m:sSupPr>
                        <m:ctrlPr>
                          <a:rPr lang="en-GB" sz="1600" b="1" i="1" dirty="0" smtClean="0">
                            <a:latin typeface="Cambria Math" panose="02040503050406030204" pitchFamily="18" charset="0"/>
                          </a:rPr>
                        </m:ctrlPr>
                      </m:sSupPr>
                      <m:e>
                        <m:r>
                          <a:rPr lang="en-GB" sz="1600" b="1" i="1" dirty="0" smtClean="0">
                            <a:latin typeface="Cambria Math" panose="02040503050406030204" pitchFamily="18" charset="0"/>
                          </a:rPr>
                          <m:t>𝑭</m:t>
                        </m:r>
                      </m:e>
                      <m:sup>
                        <m:r>
                          <a:rPr lang="en-GB" sz="1600" b="1" i="1" dirty="0" smtClean="0">
                            <a:latin typeface="Cambria Math" panose="02040503050406030204" pitchFamily="18" charset="0"/>
                          </a:rPr>
                          <m:t>∗</m:t>
                        </m:r>
                      </m:sup>
                    </m:sSup>
                  </m:oMath>
                </a14:m>
                <a:r>
                  <a:rPr lang="en-GB" sz="1600" b="0" dirty="0"/>
                  <a:t>                                                                                                    (44)</a:t>
                </a:r>
              </a:p>
              <a:p>
                <a:r>
                  <a:rPr lang="en-US" sz="1600" dirty="0"/>
                  <a:t>Pre-multiply (43) by </a:t>
                </a:r>
                <a14:m>
                  <m:oMath xmlns:m="http://schemas.openxmlformats.org/officeDocument/2006/math">
                    <m:acc>
                      <m:accPr>
                        <m:chr m:val="̝"/>
                        <m:ctrlPr>
                          <a:rPr lang="en-GB" sz="1600" b="1" i="1" smtClean="0">
                            <a:latin typeface="Cambria Math" panose="02040503050406030204" pitchFamily="18" charset="0"/>
                          </a:rPr>
                        </m:ctrlPr>
                      </m:accPr>
                      <m:e>
                        <m:r>
                          <a:rPr lang="en-GB" sz="1600" b="1" i="1">
                            <a:latin typeface="Cambria Math" panose="02040503050406030204" pitchFamily="18" charset="0"/>
                          </a:rPr>
                          <m:t>𝑮</m:t>
                        </m:r>
                      </m:e>
                    </m:acc>
                    <m:sSubSup>
                      <m:sSubSupPr>
                        <m:ctrlPr>
                          <a:rPr lang="en-GB" sz="1600" b="1" i="1">
                            <a:latin typeface="Cambria Math" panose="02040503050406030204" pitchFamily="18" charset="0"/>
                          </a:rPr>
                        </m:ctrlPr>
                      </m:sSubSupPr>
                      <m:e>
                        <m:r>
                          <a:rPr lang="en-GB" sz="1600" b="1" i="1">
                            <a:latin typeface="Cambria Math" panose="02040503050406030204" pitchFamily="18" charset="0"/>
                          </a:rPr>
                          <m:t>𝑹</m:t>
                        </m:r>
                      </m:e>
                      <m:sub>
                        <m:r>
                          <a:rPr lang="en-GB" sz="1600" b="1" i="1">
                            <a:latin typeface="Cambria Math" panose="02040503050406030204" pitchFamily="18" charset="0"/>
                          </a:rPr>
                          <m:t>𝒏𝒏</m:t>
                        </m:r>
                      </m:sub>
                      <m:sup>
                        <m:f>
                          <m:fPr>
                            <m:ctrlPr>
                              <a:rPr lang="en-GB" sz="1600" b="1" i="1">
                                <a:latin typeface="Cambria Math" panose="02040503050406030204" pitchFamily="18" charset="0"/>
                              </a:rPr>
                            </m:ctrlPr>
                          </m:fPr>
                          <m:num>
                            <m:r>
                              <a:rPr lang="en-GB" sz="1600" b="1" i="1">
                                <a:latin typeface="Cambria Math" panose="02040503050406030204" pitchFamily="18" charset="0"/>
                              </a:rPr>
                              <m:t>−</m:t>
                            </m:r>
                            <m:r>
                              <a:rPr lang="en-GB" sz="1600" b="1" i="1">
                                <a:latin typeface="Cambria Math" panose="02040503050406030204" pitchFamily="18" charset="0"/>
                              </a:rPr>
                              <m:t>𝟏</m:t>
                            </m:r>
                          </m:num>
                          <m:den>
                            <m:r>
                              <a:rPr lang="en-GB" sz="1600" b="1" i="1">
                                <a:latin typeface="Cambria Math" panose="02040503050406030204" pitchFamily="18" charset="0"/>
                              </a:rPr>
                              <m:t>𝟐</m:t>
                            </m:r>
                          </m:den>
                        </m:f>
                      </m:sup>
                    </m:sSubSup>
                  </m:oMath>
                </a14:m>
                <a:r>
                  <a:rPr lang="en-US" sz="1600" dirty="0"/>
                  <a:t> and use (42) to get </a:t>
                </a:r>
                <a14:m>
                  <m:oMath xmlns:m="http://schemas.openxmlformats.org/officeDocument/2006/math">
                    <m:acc>
                      <m:accPr>
                        <m:chr m:val="̝"/>
                        <m:ctrlPr>
                          <a:rPr lang="en-GB" sz="1600" b="1" i="1" smtClean="0">
                            <a:latin typeface="Cambria Math" panose="02040503050406030204" pitchFamily="18" charset="0"/>
                          </a:rPr>
                        </m:ctrlPr>
                      </m:accPr>
                      <m:e>
                        <m:r>
                          <a:rPr lang="en-GB" sz="1600" b="1" i="1">
                            <a:latin typeface="Cambria Math" panose="02040503050406030204" pitchFamily="18" charset="0"/>
                          </a:rPr>
                          <m:t>𝑮</m:t>
                        </m:r>
                      </m:e>
                    </m:acc>
                    <m:sSup>
                      <m:sSupPr>
                        <m:ctrlPr>
                          <a:rPr lang="en-GB" sz="1600" b="1" i="1" dirty="0" smtClean="0">
                            <a:latin typeface="Cambria Math" panose="02040503050406030204" pitchFamily="18" charset="0"/>
                          </a:rPr>
                        </m:ctrlPr>
                      </m:sSupPr>
                      <m:e>
                        <m:acc>
                          <m:accPr>
                            <m:chr m:val="̅"/>
                            <m:ctrlPr>
                              <a:rPr lang="en-GB" sz="1600" b="1" i="1" dirty="0" smtClean="0">
                                <a:latin typeface="Cambria Math" panose="02040503050406030204" pitchFamily="18" charset="0"/>
                              </a:rPr>
                            </m:ctrlPr>
                          </m:accPr>
                          <m:e>
                            <m:r>
                              <a:rPr lang="en-GB" sz="1600" b="1" i="1" dirty="0" smtClean="0">
                                <a:latin typeface="Cambria Math" panose="02040503050406030204" pitchFamily="18" charset="0"/>
                              </a:rPr>
                              <m:t>𝑮</m:t>
                            </m:r>
                          </m:e>
                        </m:acc>
                      </m:e>
                      <m:sup>
                        <m:r>
                          <a:rPr lang="en-GB" sz="1600" b="1" i="1" dirty="0" smtClean="0">
                            <a:latin typeface="Cambria Math" panose="02040503050406030204" pitchFamily="18" charset="0"/>
                          </a:rPr>
                          <m:t>∗</m:t>
                        </m:r>
                      </m:sup>
                    </m:sSup>
                    <m:r>
                      <a:rPr lang="en-GB" sz="1600" b="1" i="1" dirty="0" smtClean="0">
                        <a:latin typeface="Cambria Math" panose="02040503050406030204" pitchFamily="18" charset="0"/>
                      </a:rPr>
                      <m:t>=</m:t>
                    </m:r>
                    <m:r>
                      <a:rPr lang="en-GB" sz="1600" b="0" i="1" dirty="0" smtClean="0">
                        <a:latin typeface="Cambria Math" panose="02040503050406030204" pitchFamily="18" charset="0"/>
                      </a:rPr>
                      <m:t>0</m:t>
                    </m:r>
                    <m:r>
                      <a:rPr lang="en-GB" sz="1600" b="0" i="1" dirty="0" smtClean="0">
                        <a:latin typeface="Cambria Math" panose="02040503050406030204" pitchFamily="18" charset="0"/>
                      </a:rPr>
                      <m:t>⇒</m:t>
                    </m:r>
                    <m:acc>
                      <m:accPr>
                        <m:chr m:val="̅"/>
                        <m:ctrlPr>
                          <a:rPr lang="en-GB" sz="1600" b="1" i="1" dirty="0" smtClean="0">
                            <a:latin typeface="Cambria Math" panose="02040503050406030204" pitchFamily="18" charset="0"/>
                          </a:rPr>
                        </m:ctrlPr>
                      </m:accPr>
                      <m:e>
                        <m:acc>
                          <m:accPr>
                            <m:chr m:val="̝"/>
                            <m:ctrlPr>
                              <a:rPr lang="en-GB" sz="1600" b="1" i="1">
                                <a:latin typeface="Cambria Math" panose="02040503050406030204" pitchFamily="18" charset="0"/>
                              </a:rPr>
                            </m:ctrlPr>
                          </m:accPr>
                          <m:e>
                            <m:r>
                              <a:rPr lang="en-GB" sz="1600" b="1" i="1">
                                <a:latin typeface="Cambria Math" panose="02040503050406030204" pitchFamily="18" charset="0"/>
                              </a:rPr>
                              <m:t>𝑮</m:t>
                            </m:r>
                          </m:e>
                        </m:acc>
                      </m:e>
                    </m:acc>
                    <m:sSup>
                      <m:sSupPr>
                        <m:ctrlPr>
                          <a:rPr lang="en-GB" sz="1600" b="1" i="1" dirty="0">
                            <a:latin typeface="Cambria Math" panose="02040503050406030204" pitchFamily="18" charset="0"/>
                          </a:rPr>
                        </m:ctrlPr>
                      </m:sSupPr>
                      <m:e>
                        <m:acc>
                          <m:accPr>
                            <m:chr m:val="̅"/>
                            <m:ctrlPr>
                              <a:rPr lang="en-GB" sz="1600" b="1" i="1" dirty="0">
                                <a:latin typeface="Cambria Math" panose="02040503050406030204" pitchFamily="18" charset="0"/>
                              </a:rPr>
                            </m:ctrlPr>
                          </m:accPr>
                          <m:e>
                            <m:r>
                              <a:rPr lang="en-GB" sz="1600" b="1" i="1" dirty="0">
                                <a:latin typeface="Cambria Math" panose="02040503050406030204" pitchFamily="18" charset="0"/>
                              </a:rPr>
                              <m:t>𝑮</m:t>
                            </m:r>
                          </m:e>
                        </m:acc>
                      </m:e>
                      <m:sup>
                        <m:r>
                          <a:rPr lang="en-GB" sz="1600" b="1" i="1" dirty="0">
                            <a:latin typeface="Cambria Math" panose="02040503050406030204" pitchFamily="18" charset="0"/>
                          </a:rPr>
                          <m:t>∗</m:t>
                        </m:r>
                      </m:sup>
                    </m:sSup>
                    <m:r>
                      <a:rPr lang="en-GB" sz="1600" b="1" i="1" dirty="0" smtClean="0">
                        <a:latin typeface="Cambria Math" panose="02040503050406030204" pitchFamily="18" charset="0"/>
                      </a:rPr>
                      <m:t>=</m:t>
                    </m:r>
                    <m:r>
                      <a:rPr lang="en-GB" sz="1600" b="0" i="1" dirty="0" smtClean="0">
                        <a:latin typeface="Cambria Math" panose="02040503050406030204" pitchFamily="18" charset="0"/>
                      </a:rPr>
                      <m:t>0</m:t>
                    </m:r>
                    <m:r>
                      <a:rPr lang="en-GB" sz="1600" b="0" i="1" dirty="0" smtClean="0">
                        <a:latin typeface="Cambria Math" panose="02040503050406030204" pitchFamily="18" charset="0"/>
                      </a:rPr>
                      <m:t>⇒</m:t>
                    </m:r>
                    <m:acc>
                      <m:accPr>
                        <m:chr m:val="̅"/>
                        <m:ctrlPr>
                          <a:rPr lang="en-GB" sz="1600" b="1" i="1" dirty="0">
                            <a:latin typeface="Cambria Math" panose="02040503050406030204" pitchFamily="18" charset="0"/>
                          </a:rPr>
                        </m:ctrlPr>
                      </m:accPr>
                      <m:e>
                        <m:acc>
                          <m:accPr>
                            <m:chr m:val="̝"/>
                            <m:ctrlPr>
                              <a:rPr lang="en-GB" sz="1600" b="1" i="1">
                                <a:latin typeface="Cambria Math" panose="02040503050406030204" pitchFamily="18" charset="0"/>
                              </a:rPr>
                            </m:ctrlPr>
                          </m:accPr>
                          <m:e>
                            <m:r>
                              <a:rPr lang="en-GB" sz="1600" b="1" i="1">
                                <a:latin typeface="Cambria Math" panose="02040503050406030204" pitchFamily="18" charset="0"/>
                              </a:rPr>
                              <m:t>𝑮</m:t>
                            </m:r>
                          </m:e>
                        </m:acc>
                      </m:e>
                    </m:acc>
                    <m:r>
                      <a:rPr lang="en-GB" sz="1600" b="1" i="1" smtClean="0">
                        <a:latin typeface="Cambria Math" panose="02040503050406030204" pitchFamily="18" charset="0"/>
                      </a:rPr>
                      <m:t>=</m:t>
                    </m:r>
                    <m:r>
                      <a:rPr lang="en-GB" sz="1600" b="0" i="1" smtClean="0">
                        <a:latin typeface="Cambria Math" panose="02040503050406030204" pitchFamily="18" charset="0"/>
                      </a:rPr>
                      <m:t>0</m:t>
                    </m:r>
                  </m:oMath>
                </a14:m>
                <a:endParaRPr lang="en-US" sz="1600" dirty="0"/>
              </a:p>
              <a:p>
                <a:r>
                  <a:rPr lang="en-US" sz="1600" dirty="0"/>
                  <a:t>Post-multiply (44) by </a:t>
                </a:r>
                <a14:m>
                  <m:oMath xmlns:m="http://schemas.openxmlformats.org/officeDocument/2006/math">
                    <m:r>
                      <a:rPr lang="en-GB" sz="1600" b="1" i="1" smtClean="0">
                        <a:latin typeface="Cambria Math" panose="02040503050406030204" pitchFamily="18" charset="0"/>
                      </a:rPr>
                      <m:t>𝑭</m:t>
                    </m:r>
                    <m:r>
                      <a:rPr lang="en-GB" sz="1600" b="1" i="1" smtClean="0">
                        <a:latin typeface="Cambria Math" panose="02040503050406030204" pitchFamily="18" charset="0"/>
                      </a:rPr>
                      <m:t>̝</m:t>
                    </m:r>
                  </m:oMath>
                </a14:m>
                <a:r>
                  <a:rPr lang="en-US" sz="1600" dirty="0"/>
                  <a:t> and use (41) to get </a:t>
                </a:r>
                <a14:m>
                  <m:oMath xmlns:m="http://schemas.openxmlformats.org/officeDocument/2006/math">
                    <m:sSup>
                      <m:sSupPr>
                        <m:ctrlPr>
                          <a:rPr lang="en-GB" sz="1600" b="1" i="1" smtClean="0">
                            <a:latin typeface="Cambria Math" panose="02040503050406030204" pitchFamily="18" charset="0"/>
                          </a:rPr>
                        </m:ctrlPr>
                      </m:sSupPr>
                      <m:e>
                        <m:acc>
                          <m:accPr>
                            <m:chr m:val="̅"/>
                            <m:ctrlPr>
                              <a:rPr lang="en-GB" sz="1600" b="1" i="1" smtClean="0">
                                <a:latin typeface="Cambria Math" panose="02040503050406030204" pitchFamily="18" charset="0"/>
                              </a:rPr>
                            </m:ctrlPr>
                          </m:accPr>
                          <m:e>
                            <m:r>
                              <a:rPr lang="en-GB" sz="1600" b="1" i="1" smtClean="0">
                                <a:latin typeface="Cambria Math" panose="02040503050406030204" pitchFamily="18" charset="0"/>
                              </a:rPr>
                              <m:t>𝑭</m:t>
                            </m:r>
                          </m:e>
                        </m:acc>
                      </m:e>
                      <m:sup>
                        <m:r>
                          <a:rPr lang="en-GB" sz="1600" b="1" i="1" smtClean="0">
                            <a:latin typeface="Cambria Math" panose="02040503050406030204" pitchFamily="18" charset="0"/>
                          </a:rPr>
                          <m:t>∗</m:t>
                        </m:r>
                      </m:sup>
                    </m:sSup>
                    <m:acc>
                      <m:accPr>
                        <m:chr m:val="̝"/>
                        <m:ctrlPr>
                          <a:rPr lang="en-GB" sz="1600" b="1" i="1" smtClean="0">
                            <a:latin typeface="Cambria Math" panose="02040503050406030204" pitchFamily="18" charset="0"/>
                          </a:rPr>
                        </m:ctrlPr>
                      </m:accPr>
                      <m:e>
                        <m:r>
                          <a:rPr lang="en-GB" sz="1600" b="1" i="1" smtClean="0">
                            <a:latin typeface="Cambria Math" panose="02040503050406030204" pitchFamily="18" charset="0"/>
                          </a:rPr>
                          <m:t>𝑭</m:t>
                        </m:r>
                      </m:e>
                    </m:acc>
                    <m:r>
                      <a:rPr lang="en-GB" sz="1600" b="0" i="1" smtClean="0">
                        <a:latin typeface="Cambria Math" panose="02040503050406030204" pitchFamily="18" charset="0"/>
                      </a:rPr>
                      <m:t>=</m:t>
                    </m:r>
                    <m:r>
                      <a:rPr lang="en-GB" sz="1600" b="0" i="1" smtClean="0">
                        <a:latin typeface="Cambria Math" panose="02040503050406030204" pitchFamily="18" charset="0"/>
                      </a:rPr>
                      <m:t>0</m:t>
                    </m:r>
                    <m:r>
                      <a:rPr lang="en-GB" sz="1600" b="0" i="1" smtClean="0">
                        <a:latin typeface="Cambria Math" panose="02040503050406030204" pitchFamily="18" charset="0"/>
                      </a:rPr>
                      <m:t>⇒</m:t>
                    </m:r>
                    <m:acc>
                      <m:accPr>
                        <m:chr m:val="̝"/>
                        <m:ctrlPr>
                          <a:rPr lang="en-GB" sz="1600" b="0" i="1" dirty="0" smtClean="0">
                            <a:latin typeface="Cambria Math" panose="02040503050406030204" pitchFamily="18" charset="0"/>
                          </a:rPr>
                        </m:ctrlPr>
                      </m:accPr>
                      <m:e>
                        <m:acc>
                          <m:accPr>
                            <m:chr m:val="̅"/>
                            <m:ctrlPr>
                              <a:rPr lang="en-GB" sz="1600" b="1" i="1" smtClean="0">
                                <a:latin typeface="Cambria Math" panose="02040503050406030204" pitchFamily="18" charset="0"/>
                              </a:rPr>
                            </m:ctrlPr>
                          </m:accPr>
                          <m:e>
                            <m:r>
                              <a:rPr lang="en-GB" sz="1600" b="1" i="1" smtClean="0">
                                <a:latin typeface="Cambria Math" panose="02040503050406030204" pitchFamily="18" charset="0"/>
                              </a:rPr>
                              <m:t>𝑭</m:t>
                            </m:r>
                          </m:e>
                        </m:acc>
                      </m:e>
                    </m:acc>
                    <m:r>
                      <a:rPr lang="en-GB" sz="1600" b="0" i="1" dirty="0" smtClean="0">
                        <a:latin typeface="Cambria Math" panose="02040503050406030204" pitchFamily="18" charset="0"/>
                      </a:rPr>
                      <m:t>=</m:t>
                    </m:r>
                    <m:r>
                      <a:rPr lang="en-GB" sz="1600" b="0" i="1" dirty="0" smtClean="0">
                        <a:latin typeface="Cambria Math" panose="02040503050406030204" pitchFamily="18" charset="0"/>
                      </a:rPr>
                      <m:t>0</m:t>
                    </m:r>
                    <m:r>
                      <a:rPr lang="en-GB" sz="1600" b="0" i="1" dirty="0" smtClean="0">
                        <a:latin typeface="Cambria Math" panose="02040503050406030204" pitchFamily="18" charset="0"/>
                      </a:rPr>
                      <m:t>.</m:t>
                    </m:r>
                  </m:oMath>
                </a14:m>
                <a:endParaRPr lang="en-GB" sz="1600" b="0" dirty="0"/>
              </a:p>
              <a:p>
                <a:r>
                  <a:rPr lang="en-US" sz="1600" dirty="0"/>
                  <a:t>Using </a:t>
                </a:r>
                <a14:m>
                  <m:oMath xmlns:m="http://schemas.openxmlformats.org/officeDocument/2006/math">
                    <m:acc>
                      <m:accPr>
                        <m:chr m:val="̝"/>
                        <m:ctrlPr>
                          <a:rPr lang="en-GB" sz="1600" b="0" i="1" dirty="0" smtClean="0">
                            <a:latin typeface="Cambria Math" panose="02040503050406030204" pitchFamily="18" charset="0"/>
                          </a:rPr>
                        </m:ctrlPr>
                      </m:accPr>
                      <m:e>
                        <m:acc>
                          <m:accPr>
                            <m:chr m:val="̅"/>
                            <m:ctrlPr>
                              <a:rPr lang="en-GB" sz="1600" b="1" i="1" smtClean="0">
                                <a:latin typeface="Cambria Math" panose="02040503050406030204" pitchFamily="18" charset="0"/>
                              </a:rPr>
                            </m:ctrlPr>
                          </m:accPr>
                          <m:e>
                            <m:r>
                              <a:rPr lang="en-GB" sz="1600" b="1" i="1" smtClean="0">
                                <a:latin typeface="Cambria Math" panose="02040503050406030204" pitchFamily="18" charset="0"/>
                              </a:rPr>
                              <m:t>𝑭</m:t>
                            </m:r>
                          </m:e>
                        </m:acc>
                      </m:e>
                    </m:acc>
                    <m:r>
                      <a:rPr lang="en-GB" sz="1600" b="0" i="1" smtClean="0">
                        <a:latin typeface="Cambria Math" panose="02040503050406030204" pitchFamily="18" charset="0"/>
                      </a:rPr>
                      <m:t>=</m:t>
                    </m:r>
                    <m:acc>
                      <m:accPr>
                        <m:chr m:val="̅"/>
                        <m:ctrlPr>
                          <a:rPr lang="en-GB" sz="1600" b="1" i="1" dirty="0">
                            <a:latin typeface="Cambria Math" panose="02040503050406030204" pitchFamily="18" charset="0"/>
                          </a:rPr>
                        </m:ctrlPr>
                      </m:accPr>
                      <m:e>
                        <m:acc>
                          <m:accPr>
                            <m:chr m:val="̝"/>
                            <m:ctrlPr>
                              <a:rPr lang="en-GB" sz="1600" b="1" i="1">
                                <a:latin typeface="Cambria Math" panose="02040503050406030204" pitchFamily="18" charset="0"/>
                              </a:rPr>
                            </m:ctrlPr>
                          </m:accPr>
                          <m:e>
                            <m:r>
                              <a:rPr lang="en-GB" sz="1600" b="1" i="1">
                                <a:latin typeface="Cambria Math" panose="02040503050406030204" pitchFamily="18" charset="0"/>
                              </a:rPr>
                              <m:t>𝑮</m:t>
                            </m:r>
                          </m:e>
                        </m:acc>
                      </m:e>
                    </m:acc>
                    <m:r>
                      <a:rPr lang="en-GB" sz="1600" b="1" i="1" smtClean="0">
                        <a:latin typeface="Cambria Math" panose="02040503050406030204" pitchFamily="18" charset="0"/>
                      </a:rPr>
                      <m:t>=</m:t>
                    </m:r>
                    <m:r>
                      <a:rPr lang="en-GB" sz="1600" b="0" i="1" smtClean="0">
                        <a:latin typeface="Cambria Math" panose="02040503050406030204" pitchFamily="18" charset="0"/>
                      </a:rPr>
                      <m:t>0</m:t>
                    </m:r>
                  </m:oMath>
                </a14:m>
                <a:r>
                  <a:rPr lang="en-US" sz="1600" dirty="0"/>
                  <a:t> in (39) and (40), we achieve the desired result</a:t>
                </a:r>
                <a:r>
                  <a:rPr lang="en-US" dirty="0"/>
                  <a:t>.</a:t>
                </a:r>
              </a:p>
            </p:txBody>
          </p:sp>
        </mc:Choice>
        <mc:Fallback>
          <p:sp>
            <p:nvSpPr>
              <p:cNvPr id="3" name="Content Placeholder 2">
                <a:extLst>
                  <a:ext uri="{FF2B5EF4-FFF2-40B4-BE49-F238E27FC236}">
                    <a16:creationId xmlns:a16="http://schemas.microsoft.com/office/drawing/2014/main" id="{17B863F2-EF23-AE4E-15E4-59BEF7110FDD}"/>
                  </a:ext>
                </a:extLst>
              </p:cNvPr>
              <p:cNvSpPr>
                <a:spLocks noGrp="1" noRot="1" noChangeAspect="1" noMove="1" noResize="1" noEditPoints="1" noAdjustHandles="1" noChangeArrowheads="1" noChangeShapeType="1" noTextEdit="1"/>
              </p:cNvSpPr>
              <p:nvPr>
                <p:ph idx="1"/>
              </p:nvPr>
            </p:nvSpPr>
            <p:spPr>
              <a:blipFill>
                <a:blip r:embed="rId2"/>
                <a:stretch>
                  <a:fillRect l="-232" r="-290"/>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78CCA351-DDD6-119D-5CE1-224024A83A03}"/>
              </a:ext>
            </a:extLst>
          </p:cNvPr>
          <p:cNvSpPr>
            <a:spLocks noGrp="1"/>
          </p:cNvSpPr>
          <p:nvPr>
            <p:ph type="sldNum" sz="quarter" idx="12"/>
          </p:nvPr>
        </p:nvSpPr>
        <p:spPr/>
        <p:txBody>
          <a:bodyPr/>
          <a:lstStyle/>
          <a:p>
            <a:fld id="{A439D109-9F59-4B0B-8E20-D6D3A384B1F1}" type="slidenum">
              <a:rPr lang="ko-KR" altLang="en-US" smtClean="0"/>
              <a:t>17</a:t>
            </a:fld>
            <a:endParaRPr lang="ko-KR" altLang="en-US"/>
          </a:p>
        </p:txBody>
      </p:sp>
    </p:spTree>
    <p:extLst>
      <p:ext uri="{BB962C8B-B14F-4D97-AF65-F5344CB8AC3E}">
        <p14:creationId xmlns:p14="http://schemas.microsoft.com/office/powerpoint/2010/main" val="35514007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2DDA6-972B-2236-4ECE-D1C665AF47B8}"/>
              </a:ext>
            </a:extLst>
          </p:cNvPr>
          <p:cNvSpPr>
            <a:spLocks noGrp="1"/>
          </p:cNvSpPr>
          <p:nvPr>
            <p:ph type="title"/>
          </p:nvPr>
        </p:nvSpPr>
        <p:spPr/>
        <p:txBody>
          <a:bodyPr/>
          <a:lstStyle/>
          <a:p>
            <a:r>
              <a:rPr lang="en-GB" dirty="0"/>
              <a:t>Optimum Precoder and Decoder</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8CFEE15-BC5C-5B16-F1E9-C2C8C1B1D9BC}"/>
                  </a:ext>
                </a:extLst>
              </p:cNvPr>
              <p:cNvSpPr>
                <a:spLocks noGrp="1"/>
              </p:cNvSpPr>
              <p:nvPr>
                <p:ph idx="1"/>
              </p:nvPr>
            </p:nvSpPr>
            <p:spPr>
              <a:xfrm>
                <a:off x="838200" y="1649691"/>
                <a:ext cx="10515600" cy="4893722"/>
              </a:xfrm>
            </p:spPr>
            <p:txBody>
              <a:bodyPr/>
              <a:lstStyle/>
              <a:p>
                <a:r>
                  <a:rPr lang="en-GB" sz="1600" dirty="0">
                    <a:solidFill>
                      <a:srgbClr val="0000FF"/>
                    </a:solidFill>
                  </a:rPr>
                  <a:t>Lemma 2:</a:t>
                </a:r>
                <a:r>
                  <a:rPr lang="en-GB" sz="1600" dirty="0"/>
                  <a:t> The matrices </a:t>
                </a:r>
                <a14:m>
                  <m:oMath xmlns:m="http://schemas.openxmlformats.org/officeDocument/2006/math">
                    <m:sSub>
                      <m:sSubPr>
                        <m:ctrlPr>
                          <a:rPr lang="en-GB" sz="1600" b="0" i="1" smtClean="0">
                            <a:latin typeface="Cambria Math" panose="02040503050406030204" pitchFamily="18" charset="0"/>
                          </a:rPr>
                        </m:ctrlPr>
                      </m:sSubPr>
                      <m:e>
                        <m:r>
                          <a:rPr lang="en-GB" sz="1600" b="1" i="1" smtClean="0">
                            <a:latin typeface="Cambria Math" panose="02040503050406030204" pitchFamily="18" charset="0"/>
                          </a:rPr>
                          <m:t>𝝓</m:t>
                        </m:r>
                      </m:e>
                      <m:sub>
                        <m:r>
                          <a:rPr lang="en-GB" sz="1600" b="0" i="1" smtClean="0">
                            <a:latin typeface="Cambria Math" panose="02040503050406030204" pitchFamily="18" charset="0"/>
                          </a:rPr>
                          <m:t>𝑓</m:t>
                        </m:r>
                      </m:sub>
                    </m:sSub>
                  </m:oMath>
                </a14:m>
                <a:r>
                  <a:rPr lang="en-US" sz="1600" dirty="0"/>
                  <a:t> and </a:t>
                </a:r>
                <a14:m>
                  <m:oMath xmlns:m="http://schemas.openxmlformats.org/officeDocument/2006/math">
                    <m:sSub>
                      <m:sSubPr>
                        <m:ctrlPr>
                          <a:rPr lang="en-GB" sz="1600" b="0" i="1" smtClean="0">
                            <a:latin typeface="Cambria Math" panose="02040503050406030204" pitchFamily="18" charset="0"/>
                          </a:rPr>
                        </m:ctrlPr>
                      </m:sSubPr>
                      <m:e>
                        <m:r>
                          <a:rPr lang="en-GB" sz="1600" b="1" i="1" smtClean="0">
                            <a:latin typeface="Cambria Math" panose="02040503050406030204" pitchFamily="18" charset="0"/>
                          </a:rPr>
                          <m:t>𝝓</m:t>
                        </m:r>
                      </m:e>
                      <m:sub>
                        <m:r>
                          <a:rPr lang="en-GB" sz="1600" b="0" i="1" smtClean="0">
                            <a:latin typeface="Cambria Math" panose="02040503050406030204" pitchFamily="18" charset="0"/>
                          </a:rPr>
                          <m:t>𝑔</m:t>
                        </m:r>
                      </m:sub>
                    </m:sSub>
                  </m:oMath>
                </a14:m>
                <a:r>
                  <a:rPr lang="en-US" sz="1600" dirty="0"/>
                  <a:t> in lemma 1 are diagonal with non-negative elements  on the diagonal.              Hence, the optimum precoder and decoder diagonalize </a:t>
                </a:r>
                <a14:m>
                  <m:oMath xmlns:m="http://schemas.openxmlformats.org/officeDocument/2006/math">
                    <m:r>
                      <a:rPr lang="en-GB" sz="1600" b="1" i="1" smtClean="0">
                        <a:latin typeface="Cambria Math" panose="02040503050406030204" pitchFamily="18" charset="0"/>
                      </a:rPr>
                      <m:t>𝑯</m:t>
                    </m:r>
                  </m:oMath>
                </a14:m>
                <a:r>
                  <a:rPr lang="en-US" sz="1600" dirty="0"/>
                  <a:t> into eigen subchannels for any set of error weights.    More exactly, we have </a:t>
                </a:r>
                <a14:m>
                  <m:oMath xmlns:m="http://schemas.openxmlformats.org/officeDocument/2006/math">
                    <m:r>
                      <a:rPr lang="en-GB" sz="1600" b="1" i="1" smtClean="0">
                        <a:latin typeface="Cambria Math" panose="02040503050406030204" pitchFamily="18" charset="0"/>
                      </a:rPr>
                      <m:t>𝑮𝑯𝑭</m:t>
                    </m:r>
                    <m:r>
                      <a:rPr lang="en-GB" sz="1600" b="1" i="1" smtClean="0">
                        <a:latin typeface="Cambria Math" panose="02040503050406030204" pitchFamily="18" charset="0"/>
                      </a:rPr>
                      <m:t>=</m:t>
                    </m:r>
                    <m:sSub>
                      <m:sSubPr>
                        <m:ctrlPr>
                          <a:rPr lang="en-GB" sz="1600" b="1" i="1" smtClean="0">
                            <a:latin typeface="Cambria Math" panose="02040503050406030204" pitchFamily="18" charset="0"/>
                          </a:rPr>
                        </m:ctrlPr>
                      </m:sSubPr>
                      <m:e>
                        <m:r>
                          <a:rPr lang="en-GB" sz="1600" b="1" i="1" smtClean="0">
                            <a:latin typeface="Cambria Math" panose="02040503050406030204" pitchFamily="18" charset="0"/>
                          </a:rPr>
                          <m:t>𝝓</m:t>
                        </m:r>
                      </m:e>
                      <m:sub>
                        <m:r>
                          <a:rPr lang="en-GB" sz="1600" b="1" i="1" smtClean="0">
                            <a:latin typeface="Cambria Math" panose="02040503050406030204" pitchFamily="18" charset="0"/>
                          </a:rPr>
                          <m:t>𝒈</m:t>
                        </m:r>
                      </m:sub>
                    </m:sSub>
                    <m:r>
                      <a:rPr lang="en-US" sz="1600" b="1" i="0" smtClean="0">
                        <a:latin typeface="Cambria Math" panose="02040503050406030204" pitchFamily="18" charset="0"/>
                      </a:rPr>
                      <m:t>𝚲</m:t>
                    </m:r>
                    <m:sSub>
                      <m:sSubPr>
                        <m:ctrlPr>
                          <a:rPr lang="en-GB" sz="1600" b="1" i="1" smtClean="0">
                            <a:latin typeface="Cambria Math" panose="02040503050406030204" pitchFamily="18" charset="0"/>
                          </a:rPr>
                        </m:ctrlPr>
                      </m:sSubPr>
                      <m:e>
                        <m:r>
                          <a:rPr lang="en-GB" sz="1600" b="1" i="1" smtClean="0">
                            <a:latin typeface="Cambria Math" panose="02040503050406030204" pitchFamily="18" charset="0"/>
                          </a:rPr>
                          <m:t>𝝓</m:t>
                        </m:r>
                      </m:e>
                      <m:sub>
                        <m:r>
                          <a:rPr lang="en-GB" sz="1600" b="1" i="1" smtClean="0">
                            <a:latin typeface="Cambria Math" panose="02040503050406030204" pitchFamily="18" charset="0"/>
                          </a:rPr>
                          <m:t>𝒇</m:t>
                        </m:r>
                      </m:sub>
                    </m:sSub>
                  </m:oMath>
                </a14:m>
                <a:r>
                  <a:rPr lang="en-US" sz="1600" dirty="0"/>
                  <a:t>.</a:t>
                </a:r>
              </a:p>
              <a:p>
                <a:r>
                  <a:rPr lang="en-US" sz="1600" dirty="0">
                    <a:solidFill>
                      <a:srgbClr val="0000FF"/>
                    </a:solidFill>
                  </a:rPr>
                  <a:t>B. Proof of Lemma 2</a:t>
                </a:r>
              </a:p>
              <a:p>
                <a:r>
                  <a:rPr lang="en-US" sz="1600" dirty="0"/>
                  <a:t>Premultiplying (16) by </a:t>
                </a:r>
                <a:r>
                  <a:rPr lang="en-US" sz="1600" b="1" dirty="0"/>
                  <a:t>G</a:t>
                </a:r>
                <a:r>
                  <a:rPr lang="en-US" sz="1600" dirty="0"/>
                  <a:t> and post-multiplying (17) by </a:t>
                </a:r>
                <a:r>
                  <a:rPr lang="en-US" sz="1600" b="1" dirty="0"/>
                  <a:t>F</a:t>
                </a:r>
              </a:p>
              <a:p>
                <a14:m>
                  <m:oMath xmlns:m="http://schemas.openxmlformats.org/officeDocument/2006/math">
                    <m:r>
                      <m:rPr>
                        <m:nor/>
                      </m:rPr>
                      <a:rPr lang="en-US" sz="1600" b="1" dirty="0"/>
                      <m:t>G</m:t>
                    </m:r>
                    <m:r>
                      <a:rPr lang="en-US" sz="1600" b="1" i="1" smtClean="0">
                        <a:latin typeface="Cambria Math" panose="02040503050406030204" pitchFamily="18" charset="0"/>
                      </a:rPr>
                      <m:t>𝑯𝑭</m:t>
                    </m:r>
                    <m:r>
                      <a:rPr lang="en-US" sz="1600" b="0" i="1" smtClean="0">
                        <a:latin typeface="Cambria Math" panose="02040503050406030204" pitchFamily="18" charset="0"/>
                      </a:rPr>
                      <m:t>=</m:t>
                    </m:r>
                    <m:r>
                      <m:rPr>
                        <m:nor/>
                      </m:rPr>
                      <a:rPr lang="en-US" sz="1600" b="1" dirty="0"/>
                      <m:t>G</m:t>
                    </m:r>
                    <m:r>
                      <a:rPr lang="en-US" sz="1600" b="1" i="1" smtClean="0">
                        <a:latin typeface="Cambria Math" panose="02040503050406030204" pitchFamily="18" charset="0"/>
                      </a:rPr>
                      <m:t>𝑯𝑭</m:t>
                    </m:r>
                    <m:sSup>
                      <m:sSupPr>
                        <m:ctrlPr>
                          <a:rPr lang="en-US" sz="1600" b="1" i="1" smtClean="0">
                            <a:latin typeface="Cambria Math" panose="02040503050406030204" pitchFamily="18" charset="0"/>
                          </a:rPr>
                        </m:ctrlPr>
                      </m:sSupPr>
                      <m:e>
                        <m:r>
                          <a:rPr lang="en-US" sz="1600" b="1" i="1" smtClean="0">
                            <a:latin typeface="Cambria Math" panose="02040503050406030204" pitchFamily="18" charset="0"/>
                          </a:rPr>
                          <m:t>𝑭</m:t>
                        </m:r>
                      </m:e>
                      <m:sup>
                        <m:r>
                          <a:rPr lang="en-US" sz="1600" b="1" i="1" smtClean="0">
                            <a:latin typeface="Cambria Math" panose="02040503050406030204" pitchFamily="18" charset="0"/>
                          </a:rPr>
                          <m:t>∗</m:t>
                        </m:r>
                      </m:sup>
                    </m:sSup>
                    <m:sSup>
                      <m:sSupPr>
                        <m:ctrlPr>
                          <a:rPr lang="en-US" sz="1600" b="1" i="1" smtClean="0">
                            <a:latin typeface="Cambria Math" panose="02040503050406030204" pitchFamily="18" charset="0"/>
                          </a:rPr>
                        </m:ctrlPr>
                      </m:sSupPr>
                      <m:e>
                        <m:r>
                          <a:rPr lang="en-US" sz="1600" b="1" i="1" smtClean="0">
                            <a:latin typeface="Cambria Math" panose="02040503050406030204" pitchFamily="18" charset="0"/>
                          </a:rPr>
                          <m:t>𝑯</m:t>
                        </m:r>
                      </m:e>
                      <m:sup>
                        <m:r>
                          <a:rPr lang="en-US" sz="1600" b="1" i="1" smtClean="0">
                            <a:latin typeface="Cambria Math" panose="02040503050406030204" pitchFamily="18" charset="0"/>
                          </a:rPr>
                          <m:t>∗</m:t>
                        </m:r>
                      </m:sup>
                    </m:sSup>
                    <m:sSup>
                      <m:sSupPr>
                        <m:ctrlPr>
                          <a:rPr lang="en-US" sz="1600" b="1" i="1" smtClean="0">
                            <a:latin typeface="Cambria Math" panose="02040503050406030204" pitchFamily="18" charset="0"/>
                          </a:rPr>
                        </m:ctrlPr>
                      </m:sSupPr>
                      <m:e>
                        <m:r>
                          <a:rPr lang="en-US" sz="1600" b="1" i="1" smtClean="0">
                            <a:latin typeface="Cambria Math" panose="02040503050406030204" pitchFamily="18" charset="0"/>
                          </a:rPr>
                          <m:t>𝑮</m:t>
                        </m:r>
                      </m:e>
                      <m:sup>
                        <m:r>
                          <a:rPr lang="en-US" sz="1600" b="1" i="1" smtClean="0">
                            <a:latin typeface="Cambria Math" panose="02040503050406030204" pitchFamily="18" charset="0"/>
                          </a:rPr>
                          <m:t>∗</m:t>
                        </m:r>
                      </m:sup>
                    </m:sSup>
                    <m:r>
                      <a:rPr lang="en-US" sz="1600" b="0" i="1" smtClean="0">
                        <a:latin typeface="Cambria Math" panose="02040503050406030204" pitchFamily="18" charset="0"/>
                      </a:rPr>
                      <m:t>+</m:t>
                    </m:r>
                    <m:sSub>
                      <m:sSubPr>
                        <m:ctrlPr>
                          <a:rPr lang="en-US" sz="1600" b="1" i="1" smtClean="0">
                            <a:latin typeface="Cambria Math" panose="02040503050406030204" pitchFamily="18" charset="0"/>
                          </a:rPr>
                        </m:ctrlPr>
                      </m:sSubPr>
                      <m:e>
                        <m:r>
                          <m:rPr>
                            <m:nor/>
                          </m:rPr>
                          <a:rPr lang="en-US" sz="1600" b="1" dirty="0"/>
                          <m:t>G</m:t>
                        </m:r>
                        <m:r>
                          <a:rPr lang="en-US" sz="1600" b="1" i="1" smtClean="0">
                            <a:latin typeface="Cambria Math" panose="02040503050406030204" pitchFamily="18" charset="0"/>
                          </a:rPr>
                          <m:t>𝑹</m:t>
                        </m:r>
                      </m:e>
                      <m:sub>
                        <m:r>
                          <a:rPr lang="en-US" sz="1600" b="1" i="1" smtClean="0">
                            <a:latin typeface="Cambria Math" panose="02040503050406030204" pitchFamily="18" charset="0"/>
                          </a:rPr>
                          <m:t>𝒏𝒏</m:t>
                        </m:r>
                      </m:sub>
                    </m:sSub>
                    <m:sSup>
                      <m:sSupPr>
                        <m:ctrlPr>
                          <a:rPr lang="en-US" sz="1600" b="0" i="1" smtClean="0">
                            <a:latin typeface="Cambria Math" panose="02040503050406030204" pitchFamily="18" charset="0"/>
                          </a:rPr>
                        </m:ctrlPr>
                      </m:sSupPr>
                      <m:e>
                        <m:r>
                          <a:rPr lang="en-US" sz="1600" b="1" i="1" smtClean="0">
                            <a:latin typeface="Cambria Math" panose="02040503050406030204" pitchFamily="18" charset="0"/>
                          </a:rPr>
                          <m:t>𝑮</m:t>
                        </m:r>
                      </m:e>
                      <m:sup>
                        <m:r>
                          <a:rPr lang="en-US" sz="1600" b="0" i="1" smtClean="0">
                            <a:latin typeface="Cambria Math" panose="02040503050406030204" pitchFamily="18" charset="0"/>
                          </a:rPr>
                          <m:t>∗</m:t>
                        </m:r>
                      </m:sup>
                    </m:sSup>
                  </m:oMath>
                </a14:m>
                <a:endParaRPr lang="en-US" sz="1600" b="1" dirty="0"/>
              </a:p>
              <a:p>
                <a14:m>
                  <m:oMath xmlns:m="http://schemas.openxmlformats.org/officeDocument/2006/math">
                    <m:r>
                      <a:rPr lang="en-US" sz="1600" b="1" i="1" smtClean="0">
                        <a:latin typeface="Cambria Math" panose="02040503050406030204" pitchFamily="18" charset="0"/>
                      </a:rPr>
                      <m:t>𝑾𝑮𝑯</m:t>
                    </m:r>
                    <m:r>
                      <m:rPr>
                        <m:nor/>
                      </m:rPr>
                      <a:rPr lang="en-US" sz="1600" b="1" dirty="0"/>
                      <m:t>F</m:t>
                    </m:r>
                    <m:r>
                      <a:rPr lang="en-US" sz="1600" b="0" i="1" smtClean="0">
                        <a:latin typeface="Cambria Math" panose="02040503050406030204" pitchFamily="18" charset="0"/>
                      </a:rPr>
                      <m:t>=</m:t>
                    </m:r>
                    <m:sSup>
                      <m:sSupPr>
                        <m:ctrlPr>
                          <a:rPr lang="en-US" sz="1600" b="0" i="1" smtClean="0">
                            <a:latin typeface="Cambria Math" panose="02040503050406030204" pitchFamily="18" charset="0"/>
                          </a:rPr>
                        </m:ctrlPr>
                      </m:sSupPr>
                      <m:e>
                        <m:r>
                          <a:rPr lang="en-US" sz="1600" b="1" i="1" smtClean="0">
                            <a:latin typeface="Cambria Math" panose="02040503050406030204" pitchFamily="18" charset="0"/>
                          </a:rPr>
                          <m:t>𝑭</m:t>
                        </m:r>
                      </m:e>
                      <m:sup>
                        <m:r>
                          <a:rPr lang="en-US" sz="1600" b="0" i="1" smtClean="0">
                            <a:latin typeface="Cambria Math" panose="02040503050406030204" pitchFamily="18" charset="0"/>
                          </a:rPr>
                          <m:t>∗</m:t>
                        </m:r>
                      </m:sup>
                    </m:sSup>
                    <m:sSup>
                      <m:sSupPr>
                        <m:ctrlPr>
                          <a:rPr lang="en-US" sz="1600" b="0" i="1" smtClean="0">
                            <a:latin typeface="Cambria Math" panose="02040503050406030204" pitchFamily="18" charset="0"/>
                          </a:rPr>
                        </m:ctrlPr>
                      </m:sSupPr>
                      <m:e>
                        <m:r>
                          <a:rPr lang="en-US" sz="1600" b="1" i="1" smtClean="0">
                            <a:latin typeface="Cambria Math" panose="02040503050406030204" pitchFamily="18" charset="0"/>
                          </a:rPr>
                          <m:t>𝑯</m:t>
                        </m:r>
                      </m:e>
                      <m:sup>
                        <m:r>
                          <a:rPr lang="en-US" sz="1600" b="0" i="1" smtClean="0">
                            <a:latin typeface="Cambria Math" panose="02040503050406030204" pitchFamily="18" charset="0"/>
                          </a:rPr>
                          <m:t>∗</m:t>
                        </m:r>
                      </m:sup>
                    </m:sSup>
                    <m:sSup>
                      <m:sSupPr>
                        <m:ctrlPr>
                          <a:rPr lang="en-US" sz="1600" b="0" i="1" smtClean="0">
                            <a:latin typeface="Cambria Math" panose="02040503050406030204" pitchFamily="18" charset="0"/>
                          </a:rPr>
                        </m:ctrlPr>
                      </m:sSupPr>
                      <m:e>
                        <m:r>
                          <a:rPr lang="en-US" sz="1600" b="1" i="1" smtClean="0">
                            <a:latin typeface="Cambria Math" panose="02040503050406030204" pitchFamily="18" charset="0"/>
                          </a:rPr>
                          <m:t>𝑮</m:t>
                        </m:r>
                      </m:e>
                      <m:sup>
                        <m:r>
                          <a:rPr lang="en-US" sz="1600" b="0" i="1" smtClean="0">
                            <a:latin typeface="Cambria Math" panose="02040503050406030204" pitchFamily="18" charset="0"/>
                          </a:rPr>
                          <m:t>∗</m:t>
                        </m:r>
                      </m:sup>
                    </m:sSup>
                    <m:r>
                      <a:rPr lang="en-US" sz="1600" b="1" i="1" smtClean="0">
                        <a:latin typeface="Cambria Math" panose="02040503050406030204" pitchFamily="18" charset="0"/>
                      </a:rPr>
                      <m:t>𝑾𝑮𝑯</m:t>
                    </m:r>
                    <m:r>
                      <m:rPr>
                        <m:nor/>
                      </m:rPr>
                      <a:rPr lang="en-US" sz="1600" b="1" dirty="0"/>
                      <m:t>F</m:t>
                    </m:r>
                    <m:r>
                      <a:rPr lang="en-US" sz="1600" b="0" i="1" smtClean="0">
                        <a:latin typeface="Cambria Math" panose="02040503050406030204" pitchFamily="18" charset="0"/>
                      </a:rPr>
                      <m:t>+</m:t>
                    </m:r>
                    <m:r>
                      <a:rPr lang="en-US" sz="1600" b="0" i="1" smtClean="0">
                        <a:latin typeface="Cambria Math" panose="02040503050406030204" pitchFamily="18" charset="0"/>
                      </a:rPr>
                      <m:t>𝜇</m:t>
                    </m:r>
                    <m:sSup>
                      <m:sSupPr>
                        <m:ctrlPr>
                          <a:rPr lang="en-US" sz="1600" b="1" i="1" smtClean="0">
                            <a:latin typeface="Cambria Math" panose="02040503050406030204" pitchFamily="18" charset="0"/>
                          </a:rPr>
                        </m:ctrlPr>
                      </m:sSupPr>
                      <m:e>
                        <m:r>
                          <a:rPr lang="en-US" sz="1600" b="1" i="1" smtClean="0">
                            <a:latin typeface="Cambria Math" panose="02040503050406030204" pitchFamily="18" charset="0"/>
                          </a:rPr>
                          <m:t>𝑮</m:t>
                        </m:r>
                      </m:e>
                      <m:sup>
                        <m:r>
                          <a:rPr lang="en-US" sz="1600" b="1" i="1" smtClean="0">
                            <a:latin typeface="Cambria Math" panose="02040503050406030204" pitchFamily="18" charset="0"/>
                          </a:rPr>
                          <m:t>∗</m:t>
                        </m:r>
                      </m:sup>
                    </m:sSup>
                    <m:r>
                      <m:rPr>
                        <m:nor/>
                      </m:rPr>
                      <a:rPr lang="en-US" sz="1600" b="1" dirty="0"/>
                      <m:t>F</m:t>
                    </m:r>
                  </m:oMath>
                </a14:m>
                <a:endParaRPr lang="en-US" sz="1600" b="1" dirty="0"/>
              </a:p>
              <a:p>
                <a:r>
                  <a:rPr lang="en-US" sz="1600" dirty="0"/>
                  <a:t>Substituting the value </a:t>
                </a:r>
                <a14:m>
                  <m:oMath xmlns:m="http://schemas.openxmlformats.org/officeDocument/2006/math">
                    <m:r>
                      <a:rPr lang="en-US" sz="1600" b="1" i="1" smtClean="0">
                        <a:latin typeface="Cambria Math" panose="02040503050406030204" pitchFamily="18" charset="0"/>
                      </a:rPr>
                      <m:t>𝑭</m:t>
                    </m:r>
                  </m:oMath>
                </a14:m>
                <a:r>
                  <a:rPr lang="en-US" sz="1600" dirty="0"/>
                  <a:t> and </a:t>
                </a:r>
                <a14:m>
                  <m:oMath xmlns:m="http://schemas.openxmlformats.org/officeDocument/2006/math">
                    <m:r>
                      <a:rPr lang="en-US" sz="1600" b="1" i="1" smtClean="0">
                        <a:latin typeface="Cambria Math" panose="02040503050406030204" pitchFamily="18" charset="0"/>
                      </a:rPr>
                      <m:t>𝑮</m:t>
                    </m:r>
                  </m:oMath>
                </a14:m>
                <a:r>
                  <a:rPr lang="en-US" sz="1600" dirty="0"/>
                  <a:t> from </a:t>
                </a:r>
                <a:r>
                  <a:rPr lang="en-US" sz="1600" dirty="0">
                    <a:solidFill>
                      <a:srgbClr val="0000FF"/>
                    </a:solidFill>
                  </a:rPr>
                  <a:t>lemma 1</a:t>
                </a:r>
              </a:p>
              <a:p>
                <a14:m>
                  <m:oMath xmlns:m="http://schemas.openxmlformats.org/officeDocument/2006/math">
                    <m:sSub>
                      <m:sSubPr>
                        <m:ctrlPr>
                          <a:rPr lang="en-GB" sz="1600" b="1" i="1">
                            <a:latin typeface="Cambria Math" panose="02040503050406030204" pitchFamily="18" charset="0"/>
                          </a:rPr>
                        </m:ctrlPr>
                      </m:sSubPr>
                      <m:e>
                        <m:r>
                          <a:rPr lang="en-GB" sz="1600" b="1" i="1">
                            <a:latin typeface="Cambria Math" panose="02040503050406030204" pitchFamily="18" charset="0"/>
                          </a:rPr>
                          <m:t>𝝓</m:t>
                        </m:r>
                      </m:e>
                      <m:sub>
                        <m:r>
                          <a:rPr lang="en-GB" sz="1600" b="1" i="1">
                            <a:latin typeface="Cambria Math" panose="02040503050406030204" pitchFamily="18" charset="0"/>
                          </a:rPr>
                          <m:t>𝒈</m:t>
                        </m:r>
                      </m:sub>
                    </m:sSub>
                    <m:sSup>
                      <m:sSupPr>
                        <m:ctrlPr>
                          <a:rPr lang="en-GB" sz="1600" b="1" i="1">
                            <a:latin typeface="Cambria Math" panose="02040503050406030204" pitchFamily="18" charset="0"/>
                          </a:rPr>
                        </m:ctrlPr>
                      </m:sSupPr>
                      <m:e>
                        <m:r>
                          <a:rPr lang="en-GB" sz="1600" b="1" i="1">
                            <a:latin typeface="Cambria Math" panose="02040503050406030204" pitchFamily="18" charset="0"/>
                          </a:rPr>
                          <m:t>𝑽</m:t>
                        </m:r>
                      </m:e>
                      <m:sup>
                        <m:r>
                          <a:rPr lang="en-GB" sz="1600" b="1" i="1">
                            <a:latin typeface="Cambria Math" panose="02040503050406030204" pitchFamily="18" charset="0"/>
                          </a:rPr>
                          <m:t>∗</m:t>
                        </m:r>
                      </m:sup>
                    </m:sSup>
                    <m:sSup>
                      <m:sSupPr>
                        <m:ctrlPr>
                          <a:rPr lang="en-GB" sz="1600" b="1" i="1">
                            <a:latin typeface="Cambria Math" panose="02040503050406030204" pitchFamily="18" charset="0"/>
                          </a:rPr>
                        </m:ctrlPr>
                      </m:sSupPr>
                      <m:e>
                        <m:r>
                          <a:rPr lang="en-GB" sz="1600" b="1" i="1">
                            <a:latin typeface="Cambria Math" panose="02040503050406030204" pitchFamily="18" charset="0"/>
                          </a:rPr>
                          <m:t>𝑯</m:t>
                        </m:r>
                      </m:e>
                      <m:sup>
                        <m:r>
                          <a:rPr lang="en-GB" sz="1600" b="1" i="1">
                            <a:latin typeface="Cambria Math" panose="02040503050406030204" pitchFamily="18" charset="0"/>
                          </a:rPr>
                          <m:t>∗</m:t>
                        </m:r>
                      </m:sup>
                    </m:sSup>
                    <m:sSubSup>
                      <m:sSubSupPr>
                        <m:ctrlPr>
                          <a:rPr lang="en-GB" sz="1600" b="1" i="1">
                            <a:latin typeface="Cambria Math" panose="02040503050406030204" pitchFamily="18" charset="0"/>
                          </a:rPr>
                        </m:ctrlPr>
                      </m:sSubSupPr>
                      <m:e>
                        <m:r>
                          <a:rPr lang="en-GB" sz="1600" b="1" i="1">
                            <a:latin typeface="Cambria Math" panose="02040503050406030204" pitchFamily="18" charset="0"/>
                          </a:rPr>
                          <m:t>𝑹</m:t>
                        </m:r>
                      </m:e>
                      <m:sub>
                        <m:r>
                          <a:rPr lang="en-GB" sz="1600" b="1" i="1">
                            <a:latin typeface="Cambria Math" panose="02040503050406030204" pitchFamily="18" charset="0"/>
                          </a:rPr>
                          <m:t>𝒏𝒏</m:t>
                        </m:r>
                      </m:sub>
                      <m:sup>
                        <m:r>
                          <a:rPr lang="en-GB" sz="1600" b="1" i="1">
                            <a:latin typeface="Cambria Math" panose="02040503050406030204" pitchFamily="18" charset="0"/>
                          </a:rPr>
                          <m:t>−</m:t>
                        </m:r>
                        <m:r>
                          <a:rPr lang="en-GB" sz="1600" b="1" i="1">
                            <a:latin typeface="Cambria Math" panose="02040503050406030204" pitchFamily="18" charset="0"/>
                          </a:rPr>
                          <m:t>𝟏</m:t>
                        </m:r>
                      </m:sup>
                    </m:sSubSup>
                    <m:r>
                      <a:rPr lang="en-US" sz="1600" b="1" i="1" smtClean="0">
                        <a:latin typeface="Cambria Math" panose="02040503050406030204" pitchFamily="18" charset="0"/>
                      </a:rPr>
                      <m:t>𝑯</m:t>
                    </m:r>
                    <m:r>
                      <a:rPr lang="en-GB" sz="1600" b="1" i="1">
                        <a:latin typeface="Cambria Math" panose="02040503050406030204" pitchFamily="18" charset="0"/>
                      </a:rPr>
                      <m:t>𝑽</m:t>
                    </m:r>
                    <m:r>
                      <a:rPr lang="en-GB" sz="1600" b="1" i="1">
                        <a:latin typeface="Cambria Math" panose="02040503050406030204" pitchFamily="18" charset="0"/>
                      </a:rPr>
                      <m:t> </m:t>
                    </m:r>
                    <m:sSub>
                      <m:sSubPr>
                        <m:ctrlPr>
                          <a:rPr lang="en-GB" sz="1600" b="1" i="1">
                            <a:latin typeface="Cambria Math" panose="02040503050406030204" pitchFamily="18" charset="0"/>
                          </a:rPr>
                        </m:ctrlPr>
                      </m:sSubPr>
                      <m:e>
                        <m:r>
                          <a:rPr lang="en-GB" sz="1600" b="1" i="1">
                            <a:latin typeface="Cambria Math" panose="02040503050406030204" pitchFamily="18" charset="0"/>
                          </a:rPr>
                          <m:t>𝝓</m:t>
                        </m:r>
                      </m:e>
                      <m:sub>
                        <m:r>
                          <a:rPr lang="en-GB" sz="1600" b="1" i="1">
                            <a:latin typeface="Cambria Math" panose="02040503050406030204" pitchFamily="18" charset="0"/>
                          </a:rPr>
                          <m:t>𝒇</m:t>
                        </m:r>
                      </m:sub>
                    </m:sSub>
                    <m:r>
                      <a:rPr lang="en-US" sz="1600" b="0" i="1" smtClean="0">
                        <a:latin typeface="Cambria Math" panose="02040503050406030204" pitchFamily="18" charset="0"/>
                      </a:rPr>
                      <m:t>=</m:t>
                    </m:r>
                    <m:sSub>
                      <m:sSubPr>
                        <m:ctrlPr>
                          <a:rPr lang="en-GB" sz="1600" b="1" i="1">
                            <a:latin typeface="Cambria Math" panose="02040503050406030204" pitchFamily="18" charset="0"/>
                          </a:rPr>
                        </m:ctrlPr>
                      </m:sSubPr>
                      <m:e>
                        <m:r>
                          <a:rPr lang="en-GB" sz="1600" b="1" i="1">
                            <a:latin typeface="Cambria Math" panose="02040503050406030204" pitchFamily="18" charset="0"/>
                          </a:rPr>
                          <m:t>𝝓</m:t>
                        </m:r>
                      </m:e>
                      <m:sub>
                        <m:r>
                          <a:rPr lang="en-GB" sz="1600" b="1" i="1">
                            <a:latin typeface="Cambria Math" panose="02040503050406030204" pitchFamily="18" charset="0"/>
                          </a:rPr>
                          <m:t>𝒈</m:t>
                        </m:r>
                      </m:sub>
                    </m:sSub>
                    <m:sSup>
                      <m:sSupPr>
                        <m:ctrlPr>
                          <a:rPr lang="en-GB" sz="1600" b="1" i="1">
                            <a:latin typeface="Cambria Math" panose="02040503050406030204" pitchFamily="18" charset="0"/>
                          </a:rPr>
                        </m:ctrlPr>
                      </m:sSupPr>
                      <m:e>
                        <m:r>
                          <a:rPr lang="en-GB" sz="1600" b="1" i="1">
                            <a:latin typeface="Cambria Math" panose="02040503050406030204" pitchFamily="18" charset="0"/>
                          </a:rPr>
                          <m:t>𝑽</m:t>
                        </m:r>
                      </m:e>
                      <m:sup>
                        <m:r>
                          <a:rPr lang="en-GB" sz="1600" b="1" i="1">
                            <a:latin typeface="Cambria Math" panose="02040503050406030204" pitchFamily="18" charset="0"/>
                          </a:rPr>
                          <m:t>∗</m:t>
                        </m:r>
                      </m:sup>
                    </m:sSup>
                    <m:sSup>
                      <m:sSupPr>
                        <m:ctrlPr>
                          <a:rPr lang="en-GB" sz="1600" b="1" i="1">
                            <a:latin typeface="Cambria Math" panose="02040503050406030204" pitchFamily="18" charset="0"/>
                          </a:rPr>
                        </m:ctrlPr>
                      </m:sSupPr>
                      <m:e>
                        <m:r>
                          <a:rPr lang="en-GB" sz="1600" b="1" i="1">
                            <a:latin typeface="Cambria Math" panose="02040503050406030204" pitchFamily="18" charset="0"/>
                          </a:rPr>
                          <m:t>𝑯</m:t>
                        </m:r>
                      </m:e>
                      <m:sup>
                        <m:r>
                          <a:rPr lang="en-GB" sz="1600" b="1" i="1">
                            <a:latin typeface="Cambria Math" panose="02040503050406030204" pitchFamily="18" charset="0"/>
                          </a:rPr>
                          <m:t>∗</m:t>
                        </m:r>
                      </m:sup>
                    </m:sSup>
                    <m:sSubSup>
                      <m:sSubSupPr>
                        <m:ctrlPr>
                          <a:rPr lang="en-GB" sz="1600" b="1" i="1">
                            <a:latin typeface="Cambria Math" panose="02040503050406030204" pitchFamily="18" charset="0"/>
                          </a:rPr>
                        </m:ctrlPr>
                      </m:sSubSupPr>
                      <m:e>
                        <m:r>
                          <a:rPr lang="en-GB" sz="1600" b="1" i="1">
                            <a:latin typeface="Cambria Math" panose="02040503050406030204" pitchFamily="18" charset="0"/>
                          </a:rPr>
                          <m:t>𝑹</m:t>
                        </m:r>
                      </m:e>
                      <m:sub>
                        <m:r>
                          <a:rPr lang="en-GB" sz="1600" b="0" i="1">
                            <a:latin typeface="Cambria Math" panose="02040503050406030204" pitchFamily="18" charset="0"/>
                          </a:rPr>
                          <m:t>𝑛𝑛</m:t>
                        </m:r>
                      </m:sub>
                      <m:sup>
                        <m:r>
                          <a:rPr lang="en-GB" sz="1600" b="1" i="1">
                            <a:latin typeface="Cambria Math" panose="02040503050406030204" pitchFamily="18" charset="0"/>
                          </a:rPr>
                          <m:t>−</m:t>
                        </m:r>
                        <m:r>
                          <a:rPr lang="en-GB" sz="1600" b="0" i="1">
                            <a:latin typeface="Cambria Math" panose="02040503050406030204" pitchFamily="18" charset="0"/>
                          </a:rPr>
                          <m:t>1</m:t>
                        </m:r>
                      </m:sup>
                    </m:sSubSup>
                    <m:r>
                      <a:rPr lang="en-US" sz="1600" b="1" i="1" smtClean="0">
                        <a:latin typeface="Cambria Math" panose="02040503050406030204" pitchFamily="18" charset="0"/>
                      </a:rPr>
                      <m:t>𝑯</m:t>
                    </m:r>
                    <m:r>
                      <a:rPr lang="en-GB" sz="1600" b="1" i="1">
                        <a:latin typeface="Cambria Math" panose="02040503050406030204" pitchFamily="18" charset="0"/>
                      </a:rPr>
                      <m:t>𝑽</m:t>
                    </m:r>
                    <m:r>
                      <a:rPr lang="en-GB" sz="1600" b="1" i="1">
                        <a:latin typeface="Cambria Math" panose="02040503050406030204" pitchFamily="18" charset="0"/>
                      </a:rPr>
                      <m:t> </m:t>
                    </m:r>
                    <m:sSub>
                      <m:sSubPr>
                        <m:ctrlPr>
                          <a:rPr lang="en-GB" sz="1600" b="1" i="1">
                            <a:latin typeface="Cambria Math" panose="02040503050406030204" pitchFamily="18" charset="0"/>
                          </a:rPr>
                        </m:ctrlPr>
                      </m:sSubPr>
                      <m:e>
                        <m:r>
                          <a:rPr lang="en-GB" sz="1600" b="1" i="1">
                            <a:latin typeface="Cambria Math" panose="02040503050406030204" pitchFamily="18" charset="0"/>
                          </a:rPr>
                          <m:t>𝝓</m:t>
                        </m:r>
                      </m:e>
                      <m:sub>
                        <m:r>
                          <a:rPr lang="en-GB" sz="1600" b="1" i="1">
                            <a:latin typeface="Cambria Math" panose="02040503050406030204" pitchFamily="18" charset="0"/>
                          </a:rPr>
                          <m:t>𝒇</m:t>
                        </m:r>
                      </m:sub>
                    </m:sSub>
                    <m:sSup>
                      <m:sSupPr>
                        <m:ctrlPr>
                          <a:rPr lang="en-US" sz="1600" b="1" i="1" smtClean="0">
                            <a:latin typeface="Cambria Math" panose="02040503050406030204" pitchFamily="18" charset="0"/>
                          </a:rPr>
                        </m:ctrlPr>
                      </m:sSupPr>
                      <m:e>
                        <m:d>
                          <m:dPr>
                            <m:ctrlPr>
                              <a:rPr lang="en-US" sz="1600" b="1" i="1" smtClean="0">
                                <a:latin typeface="Cambria Math" panose="02040503050406030204" pitchFamily="18" charset="0"/>
                              </a:rPr>
                            </m:ctrlPr>
                          </m:dPr>
                          <m:e>
                            <m:r>
                              <a:rPr lang="en-GB" sz="1600" b="1" i="1">
                                <a:latin typeface="Cambria Math" panose="02040503050406030204" pitchFamily="18" charset="0"/>
                              </a:rPr>
                              <m:t>𝑽</m:t>
                            </m:r>
                            <m:r>
                              <a:rPr lang="en-GB" sz="1600" b="1" i="1">
                                <a:latin typeface="Cambria Math" panose="02040503050406030204" pitchFamily="18" charset="0"/>
                              </a:rPr>
                              <m:t> </m:t>
                            </m:r>
                            <m:sSub>
                              <m:sSubPr>
                                <m:ctrlPr>
                                  <a:rPr lang="en-GB" sz="1600" b="1" i="1">
                                    <a:latin typeface="Cambria Math" panose="02040503050406030204" pitchFamily="18" charset="0"/>
                                  </a:rPr>
                                </m:ctrlPr>
                              </m:sSubPr>
                              <m:e>
                                <m:r>
                                  <a:rPr lang="en-GB" sz="1600" b="1" i="1">
                                    <a:latin typeface="Cambria Math" panose="02040503050406030204" pitchFamily="18" charset="0"/>
                                  </a:rPr>
                                  <m:t>𝝓</m:t>
                                </m:r>
                              </m:e>
                              <m:sub>
                                <m:r>
                                  <a:rPr lang="en-GB" sz="1600" b="1" i="1">
                                    <a:latin typeface="Cambria Math" panose="02040503050406030204" pitchFamily="18" charset="0"/>
                                  </a:rPr>
                                  <m:t>𝒇</m:t>
                                </m:r>
                              </m:sub>
                            </m:sSub>
                          </m:e>
                        </m:d>
                      </m:e>
                      <m:sup>
                        <m:r>
                          <a:rPr lang="en-US" sz="1600" b="1" i="1" smtClean="0">
                            <a:latin typeface="Cambria Math" panose="02040503050406030204" pitchFamily="18" charset="0"/>
                          </a:rPr>
                          <m:t>∗</m:t>
                        </m:r>
                      </m:sup>
                    </m:sSup>
                    <m:sSup>
                      <m:sSupPr>
                        <m:ctrlPr>
                          <a:rPr lang="en-US" sz="1600" b="1" i="1" smtClean="0">
                            <a:latin typeface="Cambria Math" panose="02040503050406030204" pitchFamily="18" charset="0"/>
                          </a:rPr>
                        </m:ctrlPr>
                      </m:sSupPr>
                      <m:e>
                        <m:r>
                          <a:rPr lang="en-US" sz="1600" b="1" i="1" smtClean="0">
                            <a:latin typeface="Cambria Math" panose="02040503050406030204" pitchFamily="18" charset="0"/>
                          </a:rPr>
                          <m:t>𝑯</m:t>
                        </m:r>
                      </m:e>
                      <m:sup>
                        <m:r>
                          <a:rPr lang="en-US" sz="1600" b="1" i="1" smtClean="0">
                            <a:latin typeface="Cambria Math" panose="02040503050406030204" pitchFamily="18" charset="0"/>
                          </a:rPr>
                          <m:t>∗</m:t>
                        </m:r>
                      </m:sup>
                    </m:sSup>
                    <m:sSup>
                      <m:sSupPr>
                        <m:ctrlPr>
                          <a:rPr lang="en-US" sz="1600" b="1" i="1" smtClean="0">
                            <a:latin typeface="Cambria Math" panose="02040503050406030204" pitchFamily="18" charset="0"/>
                          </a:rPr>
                        </m:ctrlPr>
                      </m:sSupPr>
                      <m:e>
                        <m:d>
                          <m:dPr>
                            <m:ctrlPr>
                              <a:rPr lang="en-US" sz="1600" b="1" i="1" smtClean="0">
                                <a:latin typeface="Cambria Math" panose="02040503050406030204" pitchFamily="18" charset="0"/>
                              </a:rPr>
                            </m:ctrlPr>
                          </m:dPr>
                          <m:e>
                            <m:sSub>
                              <m:sSubPr>
                                <m:ctrlPr>
                                  <a:rPr lang="en-GB" sz="1600" b="1" i="1">
                                    <a:latin typeface="Cambria Math" panose="02040503050406030204" pitchFamily="18" charset="0"/>
                                  </a:rPr>
                                </m:ctrlPr>
                              </m:sSubPr>
                              <m:e>
                                <m:r>
                                  <a:rPr lang="en-GB" sz="1600" b="1" i="1">
                                    <a:latin typeface="Cambria Math" panose="02040503050406030204" pitchFamily="18" charset="0"/>
                                  </a:rPr>
                                  <m:t>𝝓</m:t>
                                </m:r>
                              </m:e>
                              <m:sub>
                                <m:r>
                                  <a:rPr lang="en-GB" sz="1600" b="1" i="1">
                                    <a:latin typeface="Cambria Math" panose="02040503050406030204" pitchFamily="18" charset="0"/>
                                  </a:rPr>
                                  <m:t>𝒈</m:t>
                                </m:r>
                              </m:sub>
                            </m:sSub>
                            <m:sSup>
                              <m:sSupPr>
                                <m:ctrlPr>
                                  <a:rPr lang="en-GB" sz="1600" b="1" i="1">
                                    <a:latin typeface="Cambria Math" panose="02040503050406030204" pitchFamily="18" charset="0"/>
                                  </a:rPr>
                                </m:ctrlPr>
                              </m:sSupPr>
                              <m:e>
                                <m:r>
                                  <a:rPr lang="en-GB" sz="1600" b="1" i="1">
                                    <a:latin typeface="Cambria Math" panose="02040503050406030204" pitchFamily="18" charset="0"/>
                                  </a:rPr>
                                  <m:t>𝑽</m:t>
                                </m:r>
                              </m:e>
                              <m:sup>
                                <m:r>
                                  <a:rPr lang="en-GB" sz="1600" b="1" i="1">
                                    <a:latin typeface="Cambria Math" panose="02040503050406030204" pitchFamily="18" charset="0"/>
                                  </a:rPr>
                                  <m:t>∗</m:t>
                                </m:r>
                              </m:sup>
                            </m:sSup>
                            <m:sSup>
                              <m:sSupPr>
                                <m:ctrlPr>
                                  <a:rPr lang="en-GB" sz="1600" b="1" i="1">
                                    <a:latin typeface="Cambria Math" panose="02040503050406030204" pitchFamily="18" charset="0"/>
                                  </a:rPr>
                                </m:ctrlPr>
                              </m:sSupPr>
                              <m:e>
                                <m:r>
                                  <a:rPr lang="en-GB" sz="1600" b="1" i="1">
                                    <a:latin typeface="Cambria Math" panose="02040503050406030204" pitchFamily="18" charset="0"/>
                                  </a:rPr>
                                  <m:t>𝑯</m:t>
                                </m:r>
                              </m:e>
                              <m:sup>
                                <m:r>
                                  <a:rPr lang="en-GB" sz="1600" b="1" i="1">
                                    <a:latin typeface="Cambria Math" panose="02040503050406030204" pitchFamily="18" charset="0"/>
                                  </a:rPr>
                                  <m:t>∗</m:t>
                                </m:r>
                              </m:sup>
                            </m:sSup>
                            <m:sSubSup>
                              <m:sSubSupPr>
                                <m:ctrlPr>
                                  <a:rPr lang="en-GB" sz="1600" b="1" i="1">
                                    <a:latin typeface="Cambria Math" panose="02040503050406030204" pitchFamily="18" charset="0"/>
                                  </a:rPr>
                                </m:ctrlPr>
                              </m:sSubSupPr>
                              <m:e>
                                <m:r>
                                  <a:rPr lang="en-GB" sz="1600" b="1" i="1">
                                    <a:latin typeface="Cambria Math" panose="02040503050406030204" pitchFamily="18" charset="0"/>
                                  </a:rPr>
                                  <m:t>𝑹</m:t>
                                </m:r>
                              </m:e>
                              <m:sub>
                                <m:r>
                                  <a:rPr lang="en-GB" sz="1600" b="0" i="1">
                                    <a:latin typeface="Cambria Math" panose="02040503050406030204" pitchFamily="18" charset="0"/>
                                  </a:rPr>
                                  <m:t>𝑛𝑛</m:t>
                                </m:r>
                              </m:sub>
                              <m:sup>
                                <m:r>
                                  <a:rPr lang="en-GB" sz="1600" b="1" i="1">
                                    <a:latin typeface="Cambria Math" panose="02040503050406030204" pitchFamily="18" charset="0"/>
                                  </a:rPr>
                                  <m:t>−</m:t>
                                </m:r>
                                <m:r>
                                  <a:rPr lang="en-GB" sz="1600" b="0" i="1">
                                    <a:latin typeface="Cambria Math" panose="02040503050406030204" pitchFamily="18" charset="0"/>
                                  </a:rPr>
                                  <m:t>1</m:t>
                                </m:r>
                              </m:sup>
                            </m:sSubSup>
                          </m:e>
                        </m:d>
                      </m:e>
                      <m:sup>
                        <m:r>
                          <a:rPr lang="en-US" sz="1600" b="1" i="1" smtClean="0">
                            <a:latin typeface="Cambria Math" panose="02040503050406030204" pitchFamily="18" charset="0"/>
                          </a:rPr>
                          <m:t>∗</m:t>
                        </m:r>
                      </m:sup>
                    </m:sSup>
                    <m:r>
                      <a:rPr lang="en-US" sz="1600" b="0" i="1" smtClean="0">
                        <a:latin typeface="Cambria Math" panose="02040503050406030204" pitchFamily="18" charset="0"/>
                      </a:rPr>
                      <m:t>+</m:t>
                    </m:r>
                    <m:sSub>
                      <m:sSubPr>
                        <m:ctrlPr>
                          <a:rPr lang="en-US" sz="1600" b="1" i="1" smtClean="0">
                            <a:latin typeface="Cambria Math" panose="02040503050406030204" pitchFamily="18" charset="0"/>
                          </a:rPr>
                        </m:ctrlPr>
                      </m:sSubPr>
                      <m:e>
                        <m:sSub>
                          <m:sSubPr>
                            <m:ctrlPr>
                              <a:rPr lang="en-GB" sz="1600" b="1" i="1">
                                <a:latin typeface="Cambria Math" panose="02040503050406030204" pitchFamily="18" charset="0"/>
                              </a:rPr>
                            </m:ctrlPr>
                          </m:sSubPr>
                          <m:e>
                            <m:r>
                              <a:rPr lang="en-GB" sz="1600" b="1" i="1">
                                <a:latin typeface="Cambria Math" panose="02040503050406030204" pitchFamily="18" charset="0"/>
                              </a:rPr>
                              <m:t>𝝓</m:t>
                            </m:r>
                          </m:e>
                          <m:sub>
                            <m:r>
                              <a:rPr lang="en-GB" sz="1600" b="1" i="1">
                                <a:latin typeface="Cambria Math" panose="02040503050406030204" pitchFamily="18" charset="0"/>
                              </a:rPr>
                              <m:t>𝒈</m:t>
                            </m:r>
                          </m:sub>
                        </m:sSub>
                        <m:sSup>
                          <m:sSupPr>
                            <m:ctrlPr>
                              <a:rPr lang="en-GB" sz="1600" b="1" i="1">
                                <a:latin typeface="Cambria Math" panose="02040503050406030204" pitchFamily="18" charset="0"/>
                              </a:rPr>
                            </m:ctrlPr>
                          </m:sSupPr>
                          <m:e>
                            <m:r>
                              <a:rPr lang="en-GB" sz="1600" b="1" i="1">
                                <a:latin typeface="Cambria Math" panose="02040503050406030204" pitchFamily="18" charset="0"/>
                              </a:rPr>
                              <m:t>𝑽</m:t>
                            </m:r>
                          </m:e>
                          <m:sup>
                            <m:r>
                              <a:rPr lang="en-GB" sz="1600" b="1" i="1">
                                <a:latin typeface="Cambria Math" panose="02040503050406030204" pitchFamily="18" charset="0"/>
                              </a:rPr>
                              <m:t>∗</m:t>
                            </m:r>
                          </m:sup>
                        </m:sSup>
                        <m:sSup>
                          <m:sSupPr>
                            <m:ctrlPr>
                              <a:rPr lang="en-GB" sz="1600" b="1" i="1">
                                <a:latin typeface="Cambria Math" panose="02040503050406030204" pitchFamily="18" charset="0"/>
                              </a:rPr>
                            </m:ctrlPr>
                          </m:sSupPr>
                          <m:e>
                            <m:r>
                              <a:rPr lang="en-GB" sz="1600" b="1" i="1">
                                <a:latin typeface="Cambria Math" panose="02040503050406030204" pitchFamily="18" charset="0"/>
                              </a:rPr>
                              <m:t>𝑯</m:t>
                            </m:r>
                          </m:e>
                          <m:sup>
                            <m:r>
                              <a:rPr lang="en-GB" sz="1600" b="1" i="1">
                                <a:latin typeface="Cambria Math" panose="02040503050406030204" pitchFamily="18" charset="0"/>
                              </a:rPr>
                              <m:t>∗</m:t>
                            </m:r>
                          </m:sup>
                        </m:sSup>
                        <m:sSubSup>
                          <m:sSubSupPr>
                            <m:ctrlPr>
                              <a:rPr lang="en-GB" sz="1600" b="1" i="1">
                                <a:latin typeface="Cambria Math" panose="02040503050406030204" pitchFamily="18" charset="0"/>
                              </a:rPr>
                            </m:ctrlPr>
                          </m:sSubSupPr>
                          <m:e>
                            <m:r>
                              <a:rPr lang="en-GB" sz="1600" b="1" i="1">
                                <a:latin typeface="Cambria Math" panose="02040503050406030204" pitchFamily="18" charset="0"/>
                              </a:rPr>
                              <m:t>𝑹</m:t>
                            </m:r>
                          </m:e>
                          <m:sub>
                            <m:r>
                              <a:rPr lang="en-GB" sz="1600" b="0" i="1">
                                <a:latin typeface="Cambria Math" panose="02040503050406030204" pitchFamily="18" charset="0"/>
                              </a:rPr>
                              <m:t>𝑛𝑛</m:t>
                            </m:r>
                          </m:sub>
                          <m:sup>
                            <m:r>
                              <a:rPr lang="en-GB" sz="1600" b="1" i="1">
                                <a:latin typeface="Cambria Math" panose="02040503050406030204" pitchFamily="18" charset="0"/>
                              </a:rPr>
                              <m:t>−</m:t>
                            </m:r>
                            <m:r>
                              <a:rPr lang="en-GB" sz="1600" b="0" i="1">
                                <a:latin typeface="Cambria Math" panose="02040503050406030204" pitchFamily="18" charset="0"/>
                              </a:rPr>
                              <m:t>1</m:t>
                            </m:r>
                          </m:sup>
                        </m:sSubSup>
                        <m:r>
                          <a:rPr lang="en-US" sz="1600" b="1" i="1" smtClean="0">
                            <a:latin typeface="Cambria Math" panose="02040503050406030204" pitchFamily="18" charset="0"/>
                          </a:rPr>
                          <m:t>𝑹</m:t>
                        </m:r>
                      </m:e>
                      <m:sub>
                        <m:r>
                          <a:rPr lang="en-US" sz="1600" b="1" i="1" smtClean="0">
                            <a:latin typeface="Cambria Math" panose="02040503050406030204" pitchFamily="18" charset="0"/>
                          </a:rPr>
                          <m:t>𝒏𝒏</m:t>
                        </m:r>
                      </m:sub>
                    </m:sSub>
                    <m:sSup>
                      <m:sSupPr>
                        <m:ctrlPr>
                          <a:rPr lang="en-US" sz="1600" b="0" i="1" smtClean="0">
                            <a:latin typeface="Cambria Math" panose="02040503050406030204" pitchFamily="18" charset="0"/>
                          </a:rPr>
                        </m:ctrlPr>
                      </m:sSupPr>
                      <m:e>
                        <m:sSub>
                          <m:sSubPr>
                            <m:ctrlPr>
                              <a:rPr lang="en-GB" sz="1600" b="1" i="1">
                                <a:latin typeface="Cambria Math" panose="02040503050406030204" pitchFamily="18" charset="0"/>
                              </a:rPr>
                            </m:ctrlPr>
                          </m:sSubPr>
                          <m:e>
                            <m:r>
                              <a:rPr lang="en-US" sz="1600" b="1" i="1" smtClean="0">
                                <a:latin typeface="Cambria Math" panose="02040503050406030204" pitchFamily="18" charset="0"/>
                              </a:rPr>
                              <m:t>(</m:t>
                            </m:r>
                            <m:r>
                              <a:rPr lang="en-GB" sz="1600" b="1" i="1">
                                <a:latin typeface="Cambria Math" panose="02040503050406030204" pitchFamily="18" charset="0"/>
                              </a:rPr>
                              <m:t>𝝓</m:t>
                            </m:r>
                          </m:e>
                          <m:sub>
                            <m:r>
                              <a:rPr lang="en-GB" sz="1600" b="1" i="1">
                                <a:latin typeface="Cambria Math" panose="02040503050406030204" pitchFamily="18" charset="0"/>
                              </a:rPr>
                              <m:t>𝒈</m:t>
                            </m:r>
                          </m:sub>
                        </m:sSub>
                        <m:sSup>
                          <m:sSupPr>
                            <m:ctrlPr>
                              <a:rPr lang="en-GB" sz="1600" b="1" i="1">
                                <a:latin typeface="Cambria Math" panose="02040503050406030204" pitchFamily="18" charset="0"/>
                              </a:rPr>
                            </m:ctrlPr>
                          </m:sSupPr>
                          <m:e>
                            <m:r>
                              <a:rPr lang="en-GB" sz="1600" b="1" i="1">
                                <a:latin typeface="Cambria Math" panose="02040503050406030204" pitchFamily="18" charset="0"/>
                              </a:rPr>
                              <m:t>𝑽</m:t>
                            </m:r>
                          </m:e>
                          <m:sup>
                            <m:r>
                              <a:rPr lang="en-GB" sz="1600" b="1" i="1">
                                <a:latin typeface="Cambria Math" panose="02040503050406030204" pitchFamily="18" charset="0"/>
                              </a:rPr>
                              <m:t>∗</m:t>
                            </m:r>
                          </m:sup>
                        </m:sSup>
                        <m:sSup>
                          <m:sSupPr>
                            <m:ctrlPr>
                              <a:rPr lang="en-GB" sz="1600" b="1" i="1">
                                <a:latin typeface="Cambria Math" panose="02040503050406030204" pitchFamily="18" charset="0"/>
                              </a:rPr>
                            </m:ctrlPr>
                          </m:sSupPr>
                          <m:e>
                            <m:r>
                              <a:rPr lang="en-GB" sz="1600" b="1" i="1">
                                <a:latin typeface="Cambria Math" panose="02040503050406030204" pitchFamily="18" charset="0"/>
                              </a:rPr>
                              <m:t>𝑯</m:t>
                            </m:r>
                          </m:e>
                          <m:sup>
                            <m:r>
                              <a:rPr lang="en-GB" sz="1600" b="1" i="1">
                                <a:latin typeface="Cambria Math" panose="02040503050406030204" pitchFamily="18" charset="0"/>
                              </a:rPr>
                              <m:t>∗</m:t>
                            </m:r>
                          </m:sup>
                        </m:sSup>
                        <m:sSubSup>
                          <m:sSubSupPr>
                            <m:ctrlPr>
                              <a:rPr lang="en-GB" sz="1600" b="1" i="1">
                                <a:latin typeface="Cambria Math" panose="02040503050406030204" pitchFamily="18" charset="0"/>
                              </a:rPr>
                            </m:ctrlPr>
                          </m:sSubSupPr>
                          <m:e>
                            <m:r>
                              <a:rPr lang="en-GB" sz="1600" b="1" i="1">
                                <a:latin typeface="Cambria Math" panose="02040503050406030204" pitchFamily="18" charset="0"/>
                              </a:rPr>
                              <m:t>𝑹</m:t>
                            </m:r>
                          </m:e>
                          <m:sub>
                            <m:r>
                              <a:rPr lang="en-GB" sz="1600" b="0" i="1">
                                <a:latin typeface="Cambria Math" panose="02040503050406030204" pitchFamily="18" charset="0"/>
                              </a:rPr>
                              <m:t>𝑛𝑛</m:t>
                            </m:r>
                          </m:sub>
                          <m:sup>
                            <m:r>
                              <a:rPr lang="en-GB" sz="1600" b="1" i="1">
                                <a:latin typeface="Cambria Math" panose="02040503050406030204" pitchFamily="18" charset="0"/>
                              </a:rPr>
                              <m:t>−</m:t>
                            </m:r>
                            <m:r>
                              <a:rPr lang="en-GB" sz="1600" b="0" i="1">
                                <a:latin typeface="Cambria Math" panose="02040503050406030204" pitchFamily="18" charset="0"/>
                              </a:rPr>
                              <m:t>1</m:t>
                            </m:r>
                          </m:sup>
                        </m:sSubSup>
                        <m:r>
                          <a:rPr lang="en-US" sz="1600" b="1" i="1" smtClean="0">
                            <a:latin typeface="Cambria Math" panose="02040503050406030204" pitchFamily="18" charset="0"/>
                          </a:rPr>
                          <m:t>)</m:t>
                        </m:r>
                      </m:e>
                      <m:sup>
                        <m:r>
                          <a:rPr lang="en-US" sz="1600" b="0" i="1" smtClean="0">
                            <a:latin typeface="Cambria Math" panose="02040503050406030204" pitchFamily="18" charset="0"/>
                          </a:rPr>
                          <m:t>∗</m:t>
                        </m:r>
                      </m:sup>
                    </m:sSup>
                  </m:oMath>
                </a14:m>
                <a:endParaRPr lang="en-US" sz="1600" b="1" dirty="0"/>
              </a:p>
              <a:p>
                <a14:m>
                  <m:oMath xmlns:m="http://schemas.openxmlformats.org/officeDocument/2006/math">
                    <m:r>
                      <a:rPr lang="en-US" sz="1600" b="1" i="1">
                        <a:latin typeface="Cambria Math" panose="02040503050406030204" pitchFamily="18" charset="0"/>
                      </a:rPr>
                      <m:t>=</m:t>
                    </m:r>
                    <m:sSub>
                      <m:sSubPr>
                        <m:ctrlPr>
                          <a:rPr lang="en-GB" sz="1600" b="1" i="1">
                            <a:latin typeface="Cambria Math" panose="02040503050406030204" pitchFamily="18" charset="0"/>
                          </a:rPr>
                        </m:ctrlPr>
                      </m:sSubPr>
                      <m:e>
                        <m:r>
                          <a:rPr lang="en-GB" sz="1600" b="1" i="1">
                            <a:latin typeface="Cambria Math" panose="02040503050406030204" pitchFamily="18" charset="0"/>
                          </a:rPr>
                          <m:t>𝝓</m:t>
                        </m:r>
                      </m:e>
                      <m:sub>
                        <m:r>
                          <a:rPr lang="en-GB" sz="1600" b="1" i="1">
                            <a:latin typeface="Cambria Math" panose="02040503050406030204" pitchFamily="18" charset="0"/>
                          </a:rPr>
                          <m:t>𝒈</m:t>
                        </m:r>
                      </m:sub>
                    </m:sSub>
                    <m:sSup>
                      <m:sSupPr>
                        <m:ctrlPr>
                          <a:rPr lang="en-GB" sz="1600" b="1" i="1">
                            <a:latin typeface="Cambria Math" panose="02040503050406030204" pitchFamily="18" charset="0"/>
                          </a:rPr>
                        </m:ctrlPr>
                      </m:sSupPr>
                      <m:e>
                        <m:r>
                          <a:rPr lang="en-GB" sz="1600" b="1" i="1">
                            <a:latin typeface="Cambria Math" panose="02040503050406030204" pitchFamily="18" charset="0"/>
                          </a:rPr>
                          <m:t>𝑽</m:t>
                        </m:r>
                      </m:e>
                      <m:sup>
                        <m:r>
                          <a:rPr lang="en-GB" sz="1600" b="1" i="1">
                            <a:latin typeface="Cambria Math" panose="02040503050406030204" pitchFamily="18" charset="0"/>
                          </a:rPr>
                          <m:t>∗</m:t>
                        </m:r>
                      </m:sup>
                    </m:sSup>
                    <m:sSup>
                      <m:sSupPr>
                        <m:ctrlPr>
                          <a:rPr lang="en-GB" sz="1600" b="1" i="1">
                            <a:latin typeface="Cambria Math" panose="02040503050406030204" pitchFamily="18" charset="0"/>
                          </a:rPr>
                        </m:ctrlPr>
                      </m:sSupPr>
                      <m:e>
                        <m:r>
                          <a:rPr lang="en-GB" sz="1600" b="1" i="1">
                            <a:latin typeface="Cambria Math" panose="02040503050406030204" pitchFamily="18" charset="0"/>
                          </a:rPr>
                          <m:t>𝑯</m:t>
                        </m:r>
                      </m:e>
                      <m:sup>
                        <m:r>
                          <a:rPr lang="en-GB" sz="1600" b="1" i="1">
                            <a:latin typeface="Cambria Math" panose="02040503050406030204" pitchFamily="18" charset="0"/>
                          </a:rPr>
                          <m:t>∗</m:t>
                        </m:r>
                      </m:sup>
                    </m:sSup>
                    <m:sSubSup>
                      <m:sSubSupPr>
                        <m:ctrlPr>
                          <a:rPr lang="en-GB" sz="1600" b="1" i="1">
                            <a:latin typeface="Cambria Math" panose="02040503050406030204" pitchFamily="18" charset="0"/>
                          </a:rPr>
                        </m:ctrlPr>
                      </m:sSubSupPr>
                      <m:e>
                        <m:r>
                          <a:rPr lang="en-GB" sz="1600" b="1" i="1">
                            <a:latin typeface="Cambria Math" panose="02040503050406030204" pitchFamily="18" charset="0"/>
                          </a:rPr>
                          <m:t>𝑹</m:t>
                        </m:r>
                      </m:e>
                      <m:sub>
                        <m:r>
                          <a:rPr lang="en-GB" sz="1600" b="0" i="1">
                            <a:latin typeface="Cambria Math" panose="02040503050406030204" pitchFamily="18" charset="0"/>
                          </a:rPr>
                          <m:t>𝑛𝑛</m:t>
                        </m:r>
                      </m:sub>
                      <m:sup>
                        <m:r>
                          <a:rPr lang="en-GB" sz="1600" b="1" i="1">
                            <a:latin typeface="Cambria Math" panose="02040503050406030204" pitchFamily="18" charset="0"/>
                          </a:rPr>
                          <m:t>−</m:t>
                        </m:r>
                        <m:r>
                          <a:rPr lang="en-GB" sz="1600" b="0" i="1">
                            <a:latin typeface="Cambria Math" panose="02040503050406030204" pitchFamily="18" charset="0"/>
                          </a:rPr>
                          <m:t>1</m:t>
                        </m:r>
                      </m:sup>
                    </m:sSubSup>
                    <m:r>
                      <a:rPr lang="en-US" sz="1600" b="1" i="1">
                        <a:latin typeface="Cambria Math" panose="02040503050406030204" pitchFamily="18" charset="0"/>
                      </a:rPr>
                      <m:t>𝑯</m:t>
                    </m:r>
                    <m:r>
                      <a:rPr lang="en-GB" sz="1600" b="1" i="1">
                        <a:latin typeface="Cambria Math" panose="02040503050406030204" pitchFamily="18" charset="0"/>
                      </a:rPr>
                      <m:t>𝑽</m:t>
                    </m:r>
                    <m:r>
                      <a:rPr lang="en-GB" sz="1600" b="1" i="1">
                        <a:latin typeface="Cambria Math" panose="02040503050406030204" pitchFamily="18" charset="0"/>
                      </a:rPr>
                      <m:t> </m:t>
                    </m:r>
                    <m:sSub>
                      <m:sSubPr>
                        <m:ctrlPr>
                          <a:rPr lang="en-GB" sz="1600" b="1" i="1">
                            <a:latin typeface="Cambria Math" panose="02040503050406030204" pitchFamily="18" charset="0"/>
                          </a:rPr>
                        </m:ctrlPr>
                      </m:sSubPr>
                      <m:e>
                        <m:r>
                          <a:rPr lang="en-GB" sz="1600" b="1" i="1">
                            <a:latin typeface="Cambria Math" panose="02040503050406030204" pitchFamily="18" charset="0"/>
                          </a:rPr>
                          <m:t>𝝓</m:t>
                        </m:r>
                      </m:e>
                      <m:sub>
                        <m:r>
                          <a:rPr lang="en-GB" sz="1600" b="1" i="1">
                            <a:latin typeface="Cambria Math" panose="02040503050406030204" pitchFamily="18" charset="0"/>
                          </a:rPr>
                          <m:t>𝒇</m:t>
                        </m:r>
                      </m:sub>
                    </m:sSub>
                    <m:sSubSup>
                      <m:sSubSupPr>
                        <m:ctrlPr>
                          <a:rPr lang="en-US" sz="1600" b="1" i="1" smtClean="0">
                            <a:latin typeface="Cambria Math" panose="02040503050406030204" pitchFamily="18" charset="0"/>
                          </a:rPr>
                        </m:ctrlPr>
                      </m:sSubSupPr>
                      <m:e>
                        <m:r>
                          <a:rPr lang="en-US" sz="1600" b="1" i="1" smtClean="0">
                            <a:latin typeface="Cambria Math" panose="02040503050406030204" pitchFamily="18" charset="0"/>
                          </a:rPr>
                          <m:t>𝝓</m:t>
                        </m:r>
                      </m:e>
                      <m:sub>
                        <m:r>
                          <a:rPr lang="en-US" sz="1600" b="1" i="1" smtClean="0">
                            <a:latin typeface="Cambria Math" panose="02040503050406030204" pitchFamily="18" charset="0"/>
                          </a:rPr>
                          <m:t>𝒇</m:t>
                        </m:r>
                      </m:sub>
                      <m:sup>
                        <m:r>
                          <a:rPr lang="en-US" sz="1600" b="1" i="1" smtClean="0">
                            <a:latin typeface="Cambria Math" panose="02040503050406030204" pitchFamily="18" charset="0"/>
                          </a:rPr>
                          <m:t>∗</m:t>
                        </m:r>
                      </m:sup>
                    </m:sSubSup>
                    <m:sSup>
                      <m:sSupPr>
                        <m:ctrlPr>
                          <a:rPr lang="en-US" sz="1600" b="1" i="1" smtClean="0">
                            <a:latin typeface="Cambria Math" panose="02040503050406030204" pitchFamily="18" charset="0"/>
                          </a:rPr>
                        </m:ctrlPr>
                      </m:sSupPr>
                      <m:e>
                        <m:r>
                          <a:rPr lang="en-US" sz="1600" b="1" i="1" smtClean="0">
                            <a:latin typeface="Cambria Math" panose="02040503050406030204" pitchFamily="18" charset="0"/>
                          </a:rPr>
                          <m:t>𝑽</m:t>
                        </m:r>
                      </m:e>
                      <m:sup>
                        <m:r>
                          <a:rPr lang="en-US" sz="1600" b="1" i="1" smtClean="0">
                            <a:latin typeface="Cambria Math" panose="02040503050406030204" pitchFamily="18" charset="0"/>
                          </a:rPr>
                          <m:t>∗</m:t>
                        </m:r>
                      </m:sup>
                    </m:sSup>
                    <m:sSup>
                      <m:sSupPr>
                        <m:ctrlPr>
                          <a:rPr lang="en-US" sz="1600" b="1" i="1" smtClean="0">
                            <a:latin typeface="Cambria Math" panose="02040503050406030204" pitchFamily="18" charset="0"/>
                          </a:rPr>
                        </m:ctrlPr>
                      </m:sSupPr>
                      <m:e>
                        <m:r>
                          <a:rPr lang="en-US" sz="1600" b="1" i="1" smtClean="0">
                            <a:latin typeface="Cambria Math" panose="02040503050406030204" pitchFamily="18" charset="0"/>
                          </a:rPr>
                          <m:t>𝑯</m:t>
                        </m:r>
                      </m:e>
                      <m:sup>
                        <m:r>
                          <a:rPr lang="en-US" sz="1600" b="1" i="1" smtClean="0">
                            <a:latin typeface="Cambria Math" panose="02040503050406030204" pitchFamily="18" charset="0"/>
                          </a:rPr>
                          <m:t>∗</m:t>
                        </m:r>
                      </m:sup>
                    </m:sSup>
                    <m:sSubSup>
                      <m:sSubSupPr>
                        <m:ctrlPr>
                          <a:rPr lang="en-US" sz="1600" b="1" i="1" smtClean="0">
                            <a:latin typeface="Cambria Math" panose="02040503050406030204" pitchFamily="18" charset="0"/>
                          </a:rPr>
                        </m:ctrlPr>
                      </m:sSubSupPr>
                      <m:e>
                        <m:r>
                          <a:rPr lang="en-US" sz="1600" b="1" i="1" smtClean="0">
                            <a:latin typeface="Cambria Math" panose="02040503050406030204" pitchFamily="18" charset="0"/>
                          </a:rPr>
                          <m:t>𝑹</m:t>
                        </m:r>
                      </m:e>
                      <m:sub>
                        <m:r>
                          <a:rPr lang="en-US" sz="1600" b="0" i="1" smtClean="0">
                            <a:latin typeface="Cambria Math" panose="02040503050406030204" pitchFamily="18" charset="0"/>
                          </a:rPr>
                          <m:t>𝑛𝑛</m:t>
                        </m:r>
                      </m:sub>
                      <m:sup>
                        <m:r>
                          <a:rPr lang="en-US" sz="1600" b="1" i="1" smtClean="0">
                            <a:latin typeface="Cambria Math" panose="02040503050406030204" pitchFamily="18" charset="0"/>
                          </a:rPr>
                          <m:t>−</m:t>
                        </m:r>
                        <m:r>
                          <a:rPr lang="en-US" sz="1600" b="0" i="1" smtClean="0">
                            <a:latin typeface="Cambria Math" panose="02040503050406030204" pitchFamily="18" charset="0"/>
                          </a:rPr>
                          <m:t>1</m:t>
                        </m:r>
                      </m:sup>
                    </m:sSubSup>
                    <m:r>
                      <a:rPr lang="en-US" sz="1600" b="1" i="1" smtClean="0">
                        <a:latin typeface="Cambria Math" panose="02040503050406030204" pitchFamily="18" charset="0"/>
                      </a:rPr>
                      <m:t>𝑯𝑽</m:t>
                    </m:r>
                    <m:sSubSup>
                      <m:sSubSupPr>
                        <m:ctrlPr>
                          <a:rPr lang="en-US" sz="1600" b="1" i="1" smtClean="0">
                            <a:latin typeface="Cambria Math" panose="02040503050406030204" pitchFamily="18" charset="0"/>
                          </a:rPr>
                        </m:ctrlPr>
                      </m:sSubSupPr>
                      <m:e>
                        <m:r>
                          <a:rPr lang="en-US" sz="1600" b="1" i="1" smtClean="0">
                            <a:latin typeface="Cambria Math" panose="02040503050406030204" pitchFamily="18" charset="0"/>
                          </a:rPr>
                          <m:t>𝝓</m:t>
                        </m:r>
                      </m:e>
                      <m:sub>
                        <m:r>
                          <a:rPr lang="en-US" sz="1600" b="1" i="1" smtClean="0">
                            <a:latin typeface="Cambria Math" panose="02040503050406030204" pitchFamily="18" charset="0"/>
                          </a:rPr>
                          <m:t>𝒈</m:t>
                        </m:r>
                      </m:sub>
                      <m:sup>
                        <m:r>
                          <a:rPr lang="en-US" sz="1600" b="1" i="1" smtClean="0">
                            <a:latin typeface="Cambria Math" panose="02040503050406030204" pitchFamily="18" charset="0"/>
                          </a:rPr>
                          <m:t>∗</m:t>
                        </m:r>
                      </m:sup>
                    </m:sSubSup>
                    <m:r>
                      <a:rPr lang="en-US" sz="1600" b="1" i="1" smtClean="0">
                        <a:latin typeface="Cambria Math" panose="02040503050406030204" pitchFamily="18" charset="0"/>
                      </a:rPr>
                      <m:t>+</m:t>
                    </m:r>
                    <m:sSub>
                      <m:sSubPr>
                        <m:ctrlPr>
                          <a:rPr lang="en-US" sz="1600" b="1" i="1" smtClean="0">
                            <a:latin typeface="Cambria Math" panose="02040503050406030204" pitchFamily="18" charset="0"/>
                          </a:rPr>
                        </m:ctrlPr>
                      </m:sSubPr>
                      <m:e>
                        <m:sSub>
                          <m:sSubPr>
                            <m:ctrlPr>
                              <a:rPr lang="en-GB" sz="1600" b="1" i="1">
                                <a:latin typeface="Cambria Math" panose="02040503050406030204" pitchFamily="18" charset="0"/>
                              </a:rPr>
                            </m:ctrlPr>
                          </m:sSubPr>
                          <m:e>
                            <m:r>
                              <a:rPr lang="en-GB" sz="1600" b="1" i="1">
                                <a:latin typeface="Cambria Math" panose="02040503050406030204" pitchFamily="18" charset="0"/>
                              </a:rPr>
                              <m:t>𝝓</m:t>
                            </m:r>
                          </m:e>
                          <m:sub>
                            <m:r>
                              <a:rPr lang="en-GB" sz="1600" b="1" i="1">
                                <a:latin typeface="Cambria Math" panose="02040503050406030204" pitchFamily="18" charset="0"/>
                              </a:rPr>
                              <m:t>𝒈</m:t>
                            </m:r>
                          </m:sub>
                        </m:sSub>
                        <m:sSup>
                          <m:sSupPr>
                            <m:ctrlPr>
                              <a:rPr lang="en-GB" sz="1600" b="1" i="1">
                                <a:latin typeface="Cambria Math" panose="02040503050406030204" pitchFamily="18" charset="0"/>
                              </a:rPr>
                            </m:ctrlPr>
                          </m:sSupPr>
                          <m:e>
                            <m:r>
                              <a:rPr lang="en-GB" sz="1600" b="1" i="1">
                                <a:latin typeface="Cambria Math" panose="02040503050406030204" pitchFamily="18" charset="0"/>
                              </a:rPr>
                              <m:t>𝑽</m:t>
                            </m:r>
                          </m:e>
                          <m:sup>
                            <m:r>
                              <a:rPr lang="en-GB" sz="1600" b="1" i="1">
                                <a:latin typeface="Cambria Math" panose="02040503050406030204" pitchFamily="18" charset="0"/>
                              </a:rPr>
                              <m:t>∗</m:t>
                            </m:r>
                          </m:sup>
                        </m:sSup>
                        <m:sSup>
                          <m:sSupPr>
                            <m:ctrlPr>
                              <a:rPr lang="en-GB" sz="1600" b="1" i="1">
                                <a:latin typeface="Cambria Math" panose="02040503050406030204" pitchFamily="18" charset="0"/>
                              </a:rPr>
                            </m:ctrlPr>
                          </m:sSupPr>
                          <m:e>
                            <m:r>
                              <a:rPr lang="en-GB" sz="1600" b="1" i="1">
                                <a:latin typeface="Cambria Math" panose="02040503050406030204" pitchFamily="18" charset="0"/>
                              </a:rPr>
                              <m:t>𝑯</m:t>
                            </m:r>
                          </m:e>
                          <m:sup>
                            <m:r>
                              <a:rPr lang="en-GB" sz="1600" b="1" i="1">
                                <a:latin typeface="Cambria Math" panose="02040503050406030204" pitchFamily="18" charset="0"/>
                              </a:rPr>
                              <m:t>∗</m:t>
                            </m:r>
                          </m:sup>
                        </m:sSup>
                        <m:sSubSup>
                          <m:sSubSupPr>
                            <m:ctrlPr>
                              <a:rPr lang="en-GB" sz="1600" b="1" i="1">
                                <a:latin typeface="Cambria Math" panose="02040503050406030204" pitchFamily="18" charset="0"/>
                              </a:rPr>
                            </m:ctrlPr>
                          </m:sSubSupPr>
                          <m:e>
                            <m:r>
                              <a:rPr lang="en-GB" sz="1600" b="1" i="1">
                                <a:latin typeface="Cambria Math" panose="02040503050406030204" pitchFamily="18" charset="0"/>
                              </a:rPr>
                              <m:t>𝑹</m:t>
                            </m:r>
                          </m:e>
                          <m:sub>
                            <m:r>
                              <a:rPr lang="en-GB" sz="1600" b="0" i="1">
                                <a:latin typeface="Cambria Math" panose="02040503050406030204" pitchFamily="18" charset="0"/>
                              </a:rPr>
                              <m:t>𝑛𝑛</m:t>
                            </m:r>
                          </m:sub>
                          <m:sup>
                            <m:r>
                              <a:rPr lang="en-GB" sz="1600" b="1" i="1">
                                <a:latin typeface="Cambria Math" panose="02040503050406030204" pitchFamily="18" charset="0"/>
                              </a:rPr>
                              <m:t>−</m:t>
                            </m:r>
                            <m:r>
                              <a:rPr lang="en-GB" sz="1600" b="0" i="1">
                                <a:latin typeface="Cambria Math" panose="02040503050406030204" pitchFamily="18" charset="0"/>
                              </a:rPr>
                              <m:t>1</m:t>
                            </m:r>
                          </m:sup>
                        </m:sSubSup>
                        <m:r>
                          <a:rPr lang="en-US" sz="1600" b="1" i="1" smtClean="0">
                            <a:latin typeface="Cambria Math" panose="02040503050406030204" pitchFamily="18" charset="0"/>
                          </a:rPr>
                          <m:t>𝑹</m:t>
                        </m:r>
                      </m:e>
                      <m:sub>
                        <m:r>
                          <a:rPr lang="en-US" sz="1600" b="0" i="1" smtClean="0">
                            <a:latin typeface="Cambria Math" panose="02040503050406030204" pitchFamily="18" charset="0"/>
                          </a:rPr>
                          <m:t>𝑛𝑛</m:t>
                        </m:r>
                      </m:sub>
                    </m:sSub>
                    <m:sSubSup>
                      <m:sSubSupPr>
                        <m:ctrlPr>
                          <a:rPr lang="en-US" sz="1600" b="1" i="1" smtClean="0">
                            <a:latin typeface="Cambria Math" panose="02040503050406030204" pitchFamily="18" charset="0"/>
                          </a:rPr>
                        </m:ctrlPr>
                      </m:sSubSupPr>
                      <m:e>
                        <m:r>
                          <a:rPr lang="en-US" sz="1600" b="1" i="1" smtClean="0">
                            <a:latin typeface="Cambria Math" panose="02040503050406030204" pitchFamily="18" charset="0"/>
                          </a:rPr>
                          <m:t>𝑹</m:t>
                        </m:r>
                      </m:e>
                      <m:sub>
                        <m:r>
                          <a:rPr lang="en-US" sz="1600" b="0" i="1" smtClean="0">
                            <a:latin typeface="Cambria Math" panose="02040503050406030204" pitchFamily="18" charset="0"/>
                          </a:rPr>
                          <m:t>𝑛𝑛</m:t>
                        </m:r>
                      </m:sub>
                      <m:sup>
                        <m:r>
                          <a:rPr lang="en-US" sz="1600" b="1" i="1" smtClean="0">
                            <a:latin typeface="Cambria Math" panose="02040503050406030204" pitchFamily="18" charset="0"/>
                          </a:rPr>
                          <m:t>−</m:t>
                        </m:r>
                        <m:r>
                          <a:rPr lang="en-US" sz="1600" b="0" i="1" smtClean="0">
                            <a:latin typeface="Cambria Math" panose="02040503050406030204" pitchFamily="18" charset="0"/>
                          </a:rPr>
                          <m:t>1</m:t>
                        </m:r>
                      </m:sup>
                    </m:sSubSup>
                    <m:r>
                      <a:rPr lang="en-US" sz="1600" b="1" i="1" smtClean="0">
                        <a:latin typeface="Cambria Math" panose="02040503050406030204" pitchFamily="18" charset="0"/>
                      </a:rPr>
                      <m:t> </m:t>
                    </m:r>
                    <m:r>
                      <a:rPr lang="en-US" sz="1600" b="1" i="1" smtClean="0">
                        <a:latin typeface="Cambria Math" panose="02040503050406030204" pitchFamily="18" charset="0"/>
                      </a:rPr>
                      <m:t>𝑯𝑽</m:t>
                    </m:r>
                    <m:sSubSup>
                      <m:sSubSupPr>
                        <m:ctrlPr>
                          <a:rPr lang="en-US" sz="1600" b="1" i="1" smtClean="0">
                            <a:latin typeface="Cambria Math" panose="02040503050406030204" pitchFamily="18" charset="0"/>
                          </a:rPr>
                        </m:ctrlPr>
                      </m:sSubSupPr>
                      <m:e>
                        <m:r>
                          <a:rPr lang="en-US" sz="1600" b="1" i="1" smtClean="0">
                            <a:latin typeface="Cambria Math" panose="02040503050406030204" pitchFamily="18" charset="0"/>
                          </a:rPr>
                          <m:t>𝝓</m:t>
                        </m:r>
                      </m:e>
                      <m:sub>
                        <m:r>
                          <a:rPr lang="en-US" sz="1600" b="1" i="1" smtClean="0">
                            <a:latin typeface="Cambria Math" panose="02040503050406030204" pitchFamily="18" charset="0"/>
                          </a:rPr>
                          <m:t>𝒈</m:t>
                        </m:r>
                      </m:sub>
                      <m:sup>
                        <m:r>
                          <a:rPr lang="en-US" sz="1600" b="1" i="1" smtClean="0">
                            <a:latin typeface="Cambria Math" panose="02040503050406030204" pitchFamily="18" charset="0"/>
                          </a:rPr>
                          <m:t>∗</m:t>
                        </m:r>
                      </m:sup>
                    </m:sSubSup>
                  </m:oMath>
                </a14:m>
                <a:endParaRPr lang="en-US" sz="1600" b="1" dirty="0"/>
              </a:p>
              <a:p>
                <a:pPr algn="r"/>
                <a14:m>
                  <m:oMath xmlns:m="http://schemas.openxmlformats.org/officeDocument/2006/math">
                    <m:r>
                      <a:rPr lang="en-US" sz="1600" b="1" i="1" smtClean="0">
                        <a:latin typeface="Cambria Math" panose="02040503050406030204" pitchFamily="18" charset="0"/>
                      </a:rPr>
                      <m:t>=</m:t>
                    </m:r>
                    <m:sSub>
                      <m:sSubPr>
                        <m:ctrlPr>
                          <a:rPr lang="en-GB" sz="1600" b="1" i="1">
                            <a:latin typeface="Cambria Math" panose="02040503050406030204" pitchFamily="18" charset="0"/>
                          </a:rPr>
                        </m:ctrlPr>
                      </m:sSubPr>
                      <m:e>
                        <m:r>
                          <a:rPr lang="en-GB" sz="1600" b="1" i="1">
                            <a:latin typeface="Cambria Math" panose="02040503050406030204" pitchFamily="18" charset="0"/>
                          </a:rPr>
                          <m:t>𝝓</m:t>
                        </m:r>
                      </m:e>
                      <m:sub>
                        <m:r>
                          <a:rPr lang="en-GB" sz="1600" b="1" i="1">
                            <a:latin typeface="Cambria Math" panose="02040503050406030204" pitchFamily="18" charset="0"/>
                          </a:rPr>
                          <m:t>𝒈</m:t>
                        </m:r>
                      </m:sub>
                    </m:sSub>
                    <m:sSup>
                      <m:sSupPr>
                        <m:ctrlPr>
                          <a:rPr lang="en-GB" sz="1600" b="1" i="1">
                            <a:latin typeface="Cambria Math" panose="02040503050406030204" pitchFamily="18" charset="0"/>
                          </a:rPr>
                        </m:ctrlPr>
                      </m:sSupPr>
                      <m:e>
                        <m:r>
                          <a:rPr lang="en-GB" sz="1600" b="1" i="1">
                            <a:latin typeface="Cambria Math" panose="02040503050406030204" pitchFamily="18" charset="0"/>
                          </a:rPr>
                          <m:t>𝑽</m:t>
                        </m:r>
                      </m:e>
                      <m:sup>
                        <m:r>
                          <a:rPr lang="en-GB" sz="1600" b="1" i="1">
                            <a:latin typeface="Cambria Math" panose="02040503050406030204" pitchFamily="18" charset="0"/>
                          </a:rPr>
                          <m:t>∗</m:t>
                        </m:r>
                      </m:sup>
                    </m:sSup>
                    <m:sSup>
                      <m:sSupPr>
                        <m:ctrlPr>
                          <a:rPr lang="en-GB" sz="1600" b="1" i="1">
                            <a:latin typeface="Cambria Math" panose="02040503050406030204" pitchFamily="18" charset="0"/>
                          </a:rPr>
                        </m:ctrlPr>
                      </m:sSupPr>
                      <m:e>
                        <m:r>
                          <a:rPr lang="en-GB" sz="1600" b="1" i="1">
                            <a:latin typeface="Cambria Math" panose="02040503050406030204" pitchFamily="18" charset="0"/>
                          </a:rPr>
                          <m:t>𝑯</m:t>
                        </m:r>
                      </m:e>
                      <m:sup>
                        <m:r>
                          <a:rPr lang="en-GB" sz="1600" b="1" i="1">
                            <a:latin typeface="Cambria Math" panose="02040503050406030204" pitchFamily="18" charset="0"/>
                          </a:rPr>
                          <m:t>∗</m:t>
                        </m:r>
                      </m:sup>
                    </m:sSup>
                    <m:sSubSup>
                      <m:sSubSupPr>
                        <m:ctrlPr>
                          <a:rPr lang="en-GB" sz="1600" b="1" i="1">
                            <a:latin typeface="Cambria Math" panose="02040503050406030204" pitchFamily="18" charset="0"/>
                          </a:rPr>
                        </m:ctrlPr>
                      </m:sSubSupPr>
                      <m:e>
                        <m:r>
                          <a:rPr lang="en-GB" sz="1600" b="1" i="1">
                            <a:latin typeface="Cambria Math" panose="02040503050406030204" pitchFamily="18" charset="0"/>
                          </a:rPr>
                          <m:t>𝑹</m:t>
                        </m:r>
                      </m:e>
                      <m:sub>
                        <m:r>
                          <a:rPr lang="en-GB" sz="1600" i="1">
                            <a:latin typeface="Cambria Math" panose="02040503050406030204" pitchFamily="18" charset="0"/>
                          </a:rPr>
                          <m:t>𝑛𝑛</m:t>
                        </m:r>
                      </m:sub>
                      <m:sup>
                        <m:r>
                          <a:rPr lang="en-GB" sz="1600" b="1" i="1">
                            <a:latin typeface="Cambria Math" panose="02040503050406030204" pitchFamily="18" charset="0"/>
                          </a:rPr>
                          <m:t>−</m:t>
                        </m:r>
                        <m:r>
                          <a:rPr lang="en-GB" sz="1600" i="1">
                            <a:latin typeface="Cambria Math" panose="02040503050406030204" pitchFamily="18" charset="0"/>
                          </a:rPr>
                          <m:t>1</m:t>
                        </m:r>
                      </m:sup>
                    </m:sSubSup>
                    <m:r>
                      <a:rPr lang="en-US" sz="1600" b="1" i="1">
                        <a:latin typeface="Cambria Math" panose="02040503050406030204" pitchFamily="18" charset="0"/>
                      </a:rPr>
                      <m:t>𝑯</m:t>
                    </m:r>
                    <m:r>
                      <a:rPr lang="en-GB" sz="1600" b="1" i="1">
                        <a:latin typeface="Cambria Math" panose="02040503050406030204" pitchFamily="18" charset="0"/>
                      </a:rPr>
                      <m:t>𝑽</m:t>
                    </m:r>
                    <m:r>
                      <a:rPr lang="en-GB" sz="1600" b="1" i="1">
                        <a:latin typeface="Cambria Math" panose="02040503050406030204" pitchFamily="18" charset="0"/>
                      </a:rPr>
                      <m:t> </m:t>
                    </m:r>
                    <m:sSub>
                      <m:sSubPr>
                        <m:ctrlPr>
                          <a:rPr lang="en-GB" sz="1600" b="1" i="1">
                            <a:latin typeface="Cambria Math" panose="02040503050406030204" pitchFamily="18" charset="0"/>
                          </a:rPr>
                        </m:ctrlPr>
                      </m:sSubPr>
                      <m:e>
                        <m:r>
                          <a:rPr lang="en-GB" sz="1600" b="1" i="1">
                            <a:latin typeface="Cambria Math" panose="02040503050406030204" pitchFamily="18" charset="0"/>
                          </a:rPr>
                          <m:t>𝝓</m:t>
                        </m:r>
                      </m:e>
                      <m:sub>
                        <m:r>
                          <a:rPr lang="en-GB" sz="1600" b="1" i="1">
                            <a:latin typeface="Cambria Math" panose="02040503050406030204" pitchFamily="18" charset="0"/>
                          </a:rPr>
                          <m:t>𝒇</m:t>
                        </m:r>
                      </m:sub>
                    </m:sSub>
                    <m:sSubSup>
                      <m:sSubSupPr>
                        <m:ctrlPr>
                          <a:rPr lang="en-US" sz="1600" b="1" i="1">
                            <a:latin typeface="Cambria Math" panose="02040503050406030204" pitchFamily="18" charset="0"/>
                          </a:rPr>
                        </m:ctrlPr>
                      </m:sSubSupPr>
                      <m:e>
                        <m:r>
                          <a:rPr lang="en-US" sz="1600" b="1" i="1">
                            <a:latin typeface="Cambria Math" panose="02040503050406030204" pitchFamily="18" charset="0"/>
                          </a:rPr>
                          <m:t>𝝓</m:t>
                        </m:r>
                      </m:e>
                      <m:sub>
                        <m:r>
                          <a:rPr lang="en-US" sz="1600" b="1" i="1">
                            <a:latin typeface="Cambria Math" panose="02040503050406030204" pitchFamily="18" charset="0"/>
                          </a:rPr>
                          <m:t>𝒇</m:t>
                        </m:r>
                      </m:sub>
                      <m:sup>
                        <m:r>
                          <a:rPr lang="en-US" sz="1600" b="1" i="1">
                            <a:latin typeface="Cambria Math" panose="02040503050406030204" pitchFamily="18" charset="0"/>
                          </a:rPr>
                          <m:t>∗</m:t>
                        </m:r>
                      </m:sup>
                    </m:sSubSup>
                    <m:sSup>
                      <m:sSupPr>
                        <m:ctrlPr>
                          <a:rPr lang="en-US" sz="1600" b="1" i="1">
                            <a:latin typeface="Cambria Math" panose="02040503050406030204" pitchFamily="18" charset="0"/>
                          </a:rPr>
                        </m:ctrlPr>
                      </m:sSupPr>
                      <m:e>
                        <m:r>
                          <a:rPr lang="en-US" sz="1600" b="1" i="1">
                            <a:latin typeface="Cambria Math" panose="02040503050406030204" pitchFamily="18" charset="0"/>
                          </a:rPr>
                          <m:t>𝑽</m:t>
                        </m:r>
                      </m:e>
                      <m:sup>
                        <m:r>
                          <a:rPr lang="en-US" sz="1600" b="1" i="1">
                            <a:latin typeface="Cambria Math" panose="02040503050406030204" pitchFamily="18" charset="0"/>
                          </a:rPr>
                          <m:t>∗</m:t>
                        </m:r>
                      </m:sup>
                    </m:sSup>
                    <m:sSup>
                      <m:sSupPr>
                        <m:ctrlPr>
                          <a:rPr lang="en-US" sz="1600" b="1" i="1">
                            <a:latin typeface="Cambria Math" panose="02040503050406030204" pitchFamily="18" charset="0"/>
                          </a:rPr>
                        </m:ctrlPr>
                      </m:sSupPr>
                      <m:e>
                        <m:r>
                          <a:rPr lang="en-US" sz="1600" b="1" i="1">
                            <a:latin typeface="Cambria Math" panose="02040503050406030204" pitchFamily="18" charset="0"/>
                          </a:rPr>
                          <m:t>𝑯</m:t>
                        </m:r>
                      </m:e>
                      <m:sup>
                        <m:r>
                          <a:rPr lang="en-US" sz="1600" b="1" i="1">
                            <a:latin typeface="Cambria Math" panose="02040503050406030204" pitchFamily="18" charset="0"/>
                          </a:rPr>
                          <m:t>∗</m:t>
                        </m:r>
                      </m:sup>
                    </m:sSup>
                    <m:sSubSup>
                      <m:sSubSupPr>
                        <m:ctrlPr>
                          <a:rPr lang="en-US" sz="1600" b="1" i="1">
                            <a:latin typeface="Cambria Math" panose="02040503050406030204" pitchFamily="18" charset="0"/>
                          </a:rPr>
                        </m:ctrlPr>
                      </m:sSubSupPr>
                      <m:e>
                        <m:r>
                          <a:rPr lang="en-US" sz="1600" b="1" i="1">
                            <a:latin typeface="Cambria Math" panose="02040503050406030204" pitchFamily="18" charset="0"/>
                          </a:rPr>
                          <m:t>𝑹</m:t>
                        </m:r>
                      </m:e>
                      <m:sub>
                        <m:r>
                          <a:rPr lang="en-US" sz="1600" i="1">
                            <a:latin typeface="Cambria Math" panose="02040503050406030204" pitchFamily="18" charset="0"/>
                          </a:rPr>
                          <m:t>𝑛𝑛</m:t>
                        </m:r>
                      </m:sub>
                      <m:sup>
                        <m:r>
                          <a:rPr lang="en-US" sz="1600" b="1" i="1">
                            <a:latin typeface="Cambria Math" panose="02040503050406030204" pitchFamily="18" charset="0"/>
                          </a:rPr>
                          <m:t>−</m:t>
                        </m:r>
                        <m:r>
                          <a:rPr lang="en-US" sz="1600" i="1">
                            <a:latin typeface="Cambria Math" panose="02040503050406030204" pitchFamily="18" charset="0"/>
                          </a:rPr>
                          <m:t>1</m:t>
                        </m:r>
                      </m:sup>
                    </m:sSubSup>
                    <m:r>
                      <a:rPr lang="en-US" sz="1600" b="1" i="1">
                        <a:latin typeface="Cambria Math" panose="02040503050406030204" pitchFamily="18" charset="0"/>
                      </a:rPr>
                      <m:t>𝑯𝑽</m:t>
                    </m:r>
                    <m:sSubSup>
                      <m:sSubSupPr>
                        <m:ctrlPr>
                          <a:rPr lang="en-US" sz="1600" b="1" i="1">
                            <a:latin typeface="Cambria Math" panose="02040503050406030204" pitchFamily="18" charset="0"/>
                          </a:rPr>
                        </m:ctrlPr>
                      </m:sSubSupPr>
                      <m:e>
                        <m:r>
                          <a:rPr lang="en-US" sz="1600" b="1" i="1">
                            <a:latin typeface="Cambria Math" panose="02040503050406030204" pitchFamily="18" charset="0"/>
                          </a:rPr>
                          <m:t>𝝓</m:t>
                        </m:r>
                      </m:e>
                      <m:sub>
                        <m:r>
                          <a:rPr lang="en-US" sz="1600" b="1" i="1">
                            <a:latin typeface="Cambria Math" panose="02040503050406030204" pitchFamily="18" charset="0"/>
                          </a:rPr>
                          <m:t>𝒈</m:t>
                        </m:r>
                      </m:sub>
                      <m:sup>
                        <m:r>
                          <a:rPr lang="en-US" sz="1600" b="1" i="1">
                            <a:latin typeface="Cambria Math" panose="02040503050406030204" pitchFamily="18" charset="0"/>
                          </a:rPr>
                          <m:t>∗</m:t>
                        </m:r>
                      </m:sup>
                    </m:sSubSup>
                    <m:r>
                      <a:rPr lang="en-US" sz="1600" b="1" i="1" smtClean="0">
                        <a:latin typeface="Cambria Math" panose="02040503050406030204" pitchFamily="18" charset="0"/>
                      </a:rPr>
                      <m:t>+</m:t>
                    </m:r>
                    <m:sSub>
                      <m:sSubPr>
                        <m:ctrlPr>
                          <a:rPr lang="en-GB" sz="1600" b="1" i="1">
                            <a:latin typeface="Cambria Math" panose="02040503050406030204" pitchFamily="18" charset="0"/>
                          </a:rPr>
                        </m:ctrlPr>
                      </m:sSubPr>
                      <m:e>
                        <m:r>
                          <a:rPr lang="en-GB" sz="1600" b="1" i="1">
                            <a:latin typeface="Cambria Math" panose="02040503050406030204" pitchFamily="18" charset="0"/>
                          </a:rPr>
                          <m:t>𝝓</m:t>
                        </m:r>
                      </m:e>
                      <m:sub>
                        <m:r>
                          <a:rPr lang="en-GB" sz="1600" b="1" i="1">
                            <a:latin typeface="Cambria Math" panose="02040503050406030204" pitchFamily="18" charset="0"/>
                          </a:rPr>
                          <m:t>𝒈</m:t>
                        </m:r>
                      </m:sub>
                    </m:sSub>
                    <m:sSup>
                      <m:sSupPr>
                        <m:ctrlPr>
                          <a:rPr lang="en-GB" sz="1600" b="1" i="1">
                            <a:latin typeface="Cambria Math" panose="02040503050406030204" pitchFamily="18" charset="0"/>
                          </a:rPr>
                        </m:ctrlPr>
                      </m:sSupPr>
                      <m:e>
                        <m:r>
                          <a:rPr lang="en-GB" sz="1600" b="1" i="1">
                            <a:latin typeface="Cambria Math" panose="02040503050406030204" pitchFamily="18" charset="0"/>
                          </a:rPr>
                          <m:t>𝑽</m:t>
                        </m:r>
                      </m:e>
                      <m:sup>
                        <m:r>
                          <a:rPr lang="en-GB" sz="1600" b="1" i="1">
                            <a:latin typeface="Cambria Math" panose="02040503050406030204" pitchFamily="18" charset="0"/>
                          </a:rPr>
                          <m:t>∗</m:t>
                        </m:r>
                      </m:sup>
                    </m:sSup>
                    <m:sSup>
                      <m:sSupPr>
                        <m:ctrlPr>
                          <a:rPr lang="en-GB" sz="1600" b="1" i="1">
                            <a:latin typeface="Cambria Math" panose="02040503050406030204" pitchFamily="18" charset="0"/>
                          </a:rPr>
                        </m:ctrlPr>
                      </m:sSupPr>
                      <m:e>
                        <m:r>
                          <a:rPr lang="en-GB" sz="1600" b="1" i="1">
                            <a:latin typeface="Cambria Math" panose="02040503050406030204" pitchFamily="18" charset="0"/>
                          </a:rPr>
                          <m:t>𝑯</m:t>
                        </m:r>
                      </m:e>
                      <m:sup>
                        <m:r>
                          <a:rPr lang="en-GB" sz="1600" b="1" i="1">
                            <a:latin typeface="Cambria Math" panose="02040503050406030204" pitchFamily="18" charset="0"/>
                          </a:rPr>
                          <m:t>∗</m:t>
                        </m:r>
                      </m:sup>
                    </m:sSup>
                    <m:sSubSup>
                      <m:sSubSupPr>
                        <m:ctrlPr>
                          <a:rPr lang="en-GB" sz="1600" b="1" i="1">
                            <a:latin typeface="Cambria Math" panose="02040503050406030204" pitchFamily="18" charset="0"/>
                          </a:rPr>
                        </m:ctrlPr>
                      </m:sSubSupPr>
                      <m:e>
                        <m:r>
                          <a:rPr lang="en-GB" sz="1600" b="1" i="1">
                            <a:latin typeface="Cambria Math" panose="02040503050406030204" pitchFamily="18" charset="0"/>
                          </a:rPr>
                          <m:t>𝑹</m:t>
                        </m:r>
                      </m:e>
                      <m:sub>
                        <m:r>
                          <a:rPr lang="en-GB" sz="1600" i="1">
                            <a:latin typeface="Cambria Math" panose="02040503050406030204" pitchFamily="18" charset="0"/>
                          </a:rPr>
                          <m:t>𝑛𝑛</m:t>
                        </m:r>
                      </m:sub>
                      <m:sup>
                        <m:r>
                          <a:rPr lang="en-GB" sz="1600" b="1" i="1">
                            <a:latin typeface="Cambria Math" panose="02040503050406030204" pitchFamily="18" charset="0"/>
                          </a:rPr>
                          <m:t>−</m:t>
                        </m:r>
                        <m:r>
                          <a:rPr lang="en-GB" sz="1600" i="1">
                            <a:latin typeface="Cambria Math" panose="02040503050406030204" pitchFamily="18" charset="0"/>
                          </a:rPr>
                          <m:t>1</m:t>
                        </m:r>
                      </m:sup>
                    </m:sSubSup>
                    <m:r>
                      <a:rPr lang="en-US" sz="1600" b="1" i="1">
                        <a:latin typeface="Cambria Math" panose="02040503050406030204" pitchFamily="18" charset="0"/>
                      </a:rPr>
                      <m:t>𝑯𝑽</m:t>
                    </m:r>
                    <m:sSubSup>
                      <m:sSubSupPr>
                        <m:ctrlPr>
                          <a:rPr lang="en-US" sz="1600" b="1" i="1">
                            <a:latin typeface="Cambria Math" panose="02040503050406030204" pitchFamily="18" charset="0"/>
                          </a:rPr>
                        </m:ctrlPr>
                      </m:sSubSupPr>
                      <m:e>
                        <m:r>
                          <a:rPr lang="en-US" sz="1600" b="1" i="1">
                            <a:latin typeface="Cambria Math" panose="02040503050406030204" pitchFamily="18" charset="0"/>
                          </a:rPr>
                          <m:t>𝝓</m:t>
                        </m:r>
                      </m:e>
                      <m:sub>
                        <m:r>
                          <a:rPr lang="en-US" sz="1600" b="1" i="1">
                            <a:latin typeface="Cambria Math" panose="02040503050406030204" pitchFamily="18" charset="0"/>
                          </a:rPr>
                          <m:t>𝒈</m:t>
                        </m:r>
                      </m:sub>
                      <m:sup>
                        <m:r>
                          <a:rPr lang="en-US" sz="1600" b="1" i="1">
                            <a:latin typeface="Cambria Math" panose="02040503050406030204" pitchFamily="18" charset="0"/>
                          </a:rPr>
                          <m:t>∗</m:t>
                        </m:r>
                      </m:sup>
                    </m:sSubSup>
                  </m:oMath>
                </a14:m>
                <a:r>
                  <a:rPr lang="en-US" sz="1600" b="1" dirty="0"/>
                  <a:t>                                                                             </a:t>
                </a:r>
                <a:r>
                  <a:rPr lang="en-US" sz="1600" dirty="0"/>
                  <a:t>(45)</a:t>
                </a:r>
                <a:endParaRPr lang="en-US" sz="1600" b="1" dirty="0"/>
              </a:p>
              <a:p>
                <a14:m>
                  <m:oMath xmlns:m="http://schemas.openxmlformats.org/officeDocument/2006/math">
                    <m:r>
                      <a:rPr lang="en-US" sz="1600" b="1" i="1" smtClean="0">
                        <a:latin typeface="Cambria Math" panose="02040503050406030204" pitchFamily="18" charset="0"/>
                      </a:rPr>
                      <m:t>𝑾</m:t>
                    </m:r>
                    <m:sSub>
                      <m:sSubPr>
                        <m:ctrlPr>
                          <a:rPr lang="en-GB" sz="1600" b="1" i="1">
                            <a:latin typeface="Cambria Math" panose="02040503050406030204" pitchFamily="18" charset="0"/>
                          </a:rPr>
                        </m:ctrlPr>
                      </m:sSubPr>
                      <m:e>
                        <m:r>
                          <a:rPr lang="en-GB" sz="1600" b="1" i="1">
                            <a:latin typeface="Cambria Math" panose="02040503050406030204" pitchFamily="18" charset="0"/>
                          </a:rPr>
                          <m:t>𝝓</m:t>
                        </m:r>
                      </m:e>
                      <m:sub>
                        <m:r>
                          <a:rPr lang="en-GB" sz="1600" b="1" i="1">
                            <a:latin typeface="Cambria Math" panose="02040503050406030204" pitchFamily="18" charset="0"/>
                          </a:rPr>
                          <m:t>𝒈</m:t>
                        </m:r>
                      </m:sub>
                    </m:sSub>
                    <m:sSup>
                      <m:sSupPr>
                        <m:ctrlPr>
                          <a:rPr lang="en-GB" sz="1600" b="1" i="1">
                            <a:latin typeface="Cambria Math" panose="02040503050406030204" pitchFamily="18" charset="0"/>
                          </a:rPr>
                        </m:ctrlPr>
                      </m:sSupPr>
                      <m:e>
                        <m:r>
                          <a:rPr lang="en-GB" sz="1600" b="1" i="1">
                            <a:latin typeface="Cambria Math" panose="02040503050406030204" pitchFamily="18" charset="0"/>
                          </a:rPr>
                          <m:t>𝑽</m:t>
                        </m:r>
                      </m:e>
                      <m:sup>
                        <m:r>
                          <a:rPr lang="en-GB" sz="1600" b="1" i="1">
                            <a:latin typeface="Cambria Math" panose="02040503050406030204" pitchFamily="18" charset="0"/>
                          </a:rPr>
                          <m:t>∗</m:t>
                        </m:r>
                      </m:sup>
                    </m:sSup>
                    <m:sSup>
                      <m:sSupPr>
                        <m:ctrlPr>
                          <a:rPr lang="en-GB" sz="1600" b="1" i="1">
                            <a:latin typeface="Cambria Math" panose="02040503050406030204" pitchFamily="18" charset="0"/>
                          </a:rPr>
                        </m:ctrlPr>
                      </m:sSupPr>
                      <m:e>
                        <m:r>
                          <a:rPr lang="en-GB" sz="1600" b="1" i="1">
                            <a:latin typeface="Cambria Math" panose="02040503050406030204" pitchFamily="18" charset="0"/>
                          </a:rPr>
                          <m:t>𝑯</m:t>
                        </m:r>
                      </m:e>
                      <m:sup>
                        <m:r>
                          <a:rPr lang="en-GB" sz="1600" b="1" i="1">
                            <a:latin typeface="Cambria Math" panose="02040503050406030204" pitchFamily="18" charset="0"/>
                          </a:rPr>
                          <m:t>∗</m:t>
                        </m:r>
                      </m:sup>
                    </m:sSup>
                    <m:sSubSup>
                      <m:sSubSupPr>
                        <m:ctrlPr>
                          <a:rPr lang="en-GB" sz="1600" b="1" i="1">
                            <a:latin typeface="Cambria Math" panose="02040503050406030204" pitchFamily="18" charset="0"/>
                          </a:rPr>
                        </m:ctrlPr>
                      </m:sSubSupPr>
                      <m:e>
                        <m:r>
                          <a:rPr lang="en-GB" sz="1600" b="1" i="1">
                            <a:latin typeface="Cambria Math" panose="02040503050406030204" pitchFamily="18" charset="0"/>
                          </a:rPr>
                          <m:t>𝑹</m:t>
                        </m:r>
                      </m:e>
                      <m:sub>
                        <m:r>
                          <a:rPr lang="en-GB" sz="1600" b="1" i="1">
                            <a:latin typeface="Cambria Math" panose="02040503050406030204" pitchFamily="18" charset="0"/>
                          </a:rPr>
                          <m:t>𝒏𝒏</m:t>
                        </m:r>
                      </m:sub>
                      <m:sup>
                        <m:r>
                          <a:rPr lang="en-GB" sz="1600" b="1" i="1">
                            <a:latin typeface="Cambria Math" panose="02040503050406030204" pitchFamily="18" charset="0"/>
                          </a:rPr>
                          <m:t>−</m:t>
                        </m:r>
                        <m:r>
                          <a:rPr lang="en-GB" sz="1600" b="1" i="1">
                            <a:latin typeface="Cambria Math" panose="02040503050406030204" pitchFamily="18" charset="0"/>
                          </a:rPr>
                          <m:t>𝟏</m:t>
                        </m:r>
                      </m:sup>
                    </m:sSubSup>
                    <m:r>
                      <a:rPr lang="en-US" sz="1600" b="1" i="1" smtClean="0">
                        <a:latin typeface="Cambria Math" panose="02040503050406030204" pitchFamily="18" charset="0"/>
                      </a:rPr>
                      <m:t>𝑯</m:t>
                    </m:r>
                    <m:r>
                      <a:rPr lang="en-GB" sz="1600" b="1" i="1">
                        <a:latin typeface="Cambria Math" panose="02040503050406030204" pitchFamily="18" charset="0"/>
                      </a:rPr>
                      <m:t>𝑽</m:t>
                    </m:r>
                    <m:r>
                      <a:rPr lang="en-GB" sz="1600" b="1" i="1">
                        <a:latin typeface="Cambria Math" panose="02040503050406030204" pitchFamily="18" charset="0"/>
                      </a:rPr>
                      <m:t> </m:t>
                    </m:r>
                    <m:sSub>
                      <m:sSubPr>
                        <m:ctrlPr>
                          <a:rPr lang="en-GB" sz="1600" b="1" i="1">
                            <a:latin typeface="Cambria Math" panose="02040503050406030204" pitchFamily="18" charset="0"/>
                          </a:rPr>
                        </m:ctrlPr>
                      </m:sSubPr>
                      <m:e>
                        <m:r>
                          <a:rPr lang="en-GB" sz="1600" b="1" i="1">
                            <a:latin typeface="Cambria Math" panose="02040503050406030204" pitchFamily="18" charset="0"/>
                          </a:rPr>
                          <m:t>𝝓</m:t>
                        </m:r>
                      </m:e>
                      <m:sub>
                        <m:r>
                          <a:rPr lang="en-GB" sz="1600" b="1" i="1">
                            <a:latin typeface="Cambria Math" panose="02040503050406030204" pitchFamily="18" charset="0"/>
                          </a:rPr>
                          <m:t>𝒇</m:t>
                        </m:r>
                      </m:sub>
                    </m:sSub>
                    <m:r>
                      <a:rPr lang="en-US" sz="1600" b="0" i="1" smtClean="0">
                        <a:latin typeface="Cambria Math" panose="02040503050406030204" pitchFamily="18" charset="0"/>
                      </a:rPr>
                      <m:t>=</m:t>
                    </m:r>
                    <m:sSup>
                      <m:sSupPr>
                        <m:ctrlPr>
                          <a:rPr lang="en-US" sz="1600" b="0" i="1" smtClean="0">
                            <a:latin typeface="Cambria Math" panose="02040503050406030204" pitchFamily="18" charset="0"/>
                          </a:rPr>
                        </m:ctrlPr>
                      </m:sSupPr>
                      <m:e>
                        <m:d>
                          <m:dPr>
                            <m:ctrlPr>
                              <a:rPr lang="en-US" sz="1600" b="1" i="1" smtClean="0">
                                <a:latin typeface="Cambria Math" panose="02040503050406030204" pitchFamily="18" charset="0"/>
                              </a:rPr>
                            </m:ctrlPr>
                          </m:dPr>
                          <m:e>
                            <m:r>
                              <a:rPr lang="en-GB" sz="1600" b="1" i="1">
                                <a:latin typeface="Cambria Math" panose="02040503050406030204" pitchFamily="18" charset="0"/>
                              </a:rPr>
                              <m:t>𝑽</m:t>
                            </m:r>
                            <m:r>
                              <a:rPr lang="en-GB" sz="1600" b="1" i="1">
                                <a:latin typeface="Cambria Math" panose="02040503050406030204" pitchFamily="18" charset="0"/>
                              </a:rPr>
                              <m:t> </m:t>
                            </m:r>
                            <m:sSub>
                              <m:sSubPr>
                                <m:ctrlPr>
                                  <a:rPr lang="en-GB" sz="1600" b="1" i="1">
                                    <a:latin typeface="Cambria Math" panose="02040503050406030204" pitchFamily="18" charset="0"/>
                                  </a:rPr>
                                </m:ctrlPr>
                              </m:sSubPr>
                              <m:e>
                                <m:r>
                                  <a:rPr lang="en-GB" sz="1600" b="1" i="1">
                                    <a:latin typeface="Cambria Math" panose="02040503050406030204" pitchFamily="18" charset="0"/>
                                  </a:rPr>
                                  <m:t>𝝓</m:t>
                                </m:r>
                              </m:e>
                              <m:sub>
                                <m:r>
                                  <a:rPr lang="en-GB" sz="1600" b="1" i="1">
                                    <a:latin typeface="Cambria Math" panose="02040503050406030204" pitchFamily="18" charset="0"/>
                                  </a:rPr>
                                  <m:t>𝒇</m:t>
                                </m:r>
                              </m:sub>
                            </m:sSub>
                          </m:e>
                        </m:d>
                      </m:e>
                      <m:sup>
                        <m:r>
                          <a:rPr lang="en-US" sz="1600" b="0" i="1" smtClean="0">
                            <a:latin typeface="Cambria Math" panose="02040503050406030204" pitchFamily="18" charset="0"/>
                          </a:rPr>
                          <m:t>∗</m:t>
                        </m:r>
                      </m:sup>
                    </m:sSup>
                    <m:sSup>
                      <m:sSupPr>
                        <m:ctrlPr>
                          <a:rPr lang="en-US" sz="1600" b="0" i="1" smtClean="0">
                            <a:latin typeface="Cambria Math" panose="02040503050406030204" pitchFamily="18" charset="0"/>
                          </a:rPr>
                        </m:ctrlPr>
                      </m:sSupPr>
                      <m:e>
                        <m:r>
                          <a:rPr lang="en-US" sz="1600" b="1" i="1" smtClean="0">
                            <a:latin typeface="Cambria Math" panose="02040503050406030204" pitchFamily="18" charset="0"/>
                          </a:rPr>
                          <m:t>𝑯</m:t>
                        </m:r>
                      </m:e>
                      <m:sup>
                        <m:r>
                          <a:rPr lang="en-US" sz="1600" b="0" i="1" smtClean="0">
                            <a:latin typeface="Cambria Math" panose="02040503050406030204" pitchFamily="18" charset="0"/>
                          </a:rPr>
                          <m:t>∗</m:t>
                        </m:r>
                      </m:sup>
                    </m:sSup>
                    <m:sSup>
                      <m:sSupPr>
                        <m:ctrlPr>
                          <a:rPr lang="en-US" sz="1600" b="0" i="1" smtClean="0">
                            <a:latin typeface="Cambria Math" panose="02040503050406030204" pitchFamily="18" charset="0"/>
                          </a:rPr>
                        </m:ctrlPr>
                      </m:sSupPr>
                      <m:e>
                        <m:d>
                          <m:dPr>
                            <m:ctrlPr>
                              <a:rPr lang="en-US" sz="1600" b="1" i="1" smtClean="0">
                                <a:latin typeface="Cambria Math" panose="02040503050406030204" pitchFamily="18" charset="0"/>
                              </a:rPr>
                            </m:ctrlPr>
                          </m:dPr>
                          <m:e>
                            <m:sSub>
                              <m:sSubPr>
                                <m:ctrlPr>
                                  <a:rPr lang="en-GB" sz="1600" b="1" i="1">
                                    <a:latin typeface="Cambria Math" panose="02040503050406030204" pitchFamily="18" charset="0"/>
                                  </a:rPr>
                                </m:ctrlPr>
                              </m:sSubPr>
                              <m:e>
                                <m:r>
                                  <a:rPr lang="en-GB" sz="1600" b="1" i="1">
                                    <a:latin typeface="Cambria Math" panose="02040503050406030204" pitchFamily="18" charset="0"/>
                                  </a:rPr>
                                  <m:t>𝝓</m:t>
                                </m:r>
                              </m:e>
                              <m:sub>
                                <m:r>
                                  <a:rPr lang="en-GB" sz="1600" b="1" i="1">
                                    <a:latin typeface="Cambria Math" panose="02040503050406030204" pitchFamily="18" charset="0"/>
                                  </a:rPr>
                                  <m:t>𝒈</m:t>
                                </m:r>
                              </m:sub>
                            </m:sSub>
                            <m:sSup>
                              <m:sSupPr>
                                <m:ctrlPr>
                                  <a:rPr lang="en-GB" sz="1600" b="1" i="1">
                                    <a:latin typeface="Cambria Math" panose="02040503050406030204" pitchFamily="18" charset="0"/>
                                  </a:rPr>
                                </m:ctrlPr>
                              </m:sSupPr>
                              <m:e>
                                <m:r>
                                  <a:rPr lang="en-GB" sz="1600" b="1" i="1">
                                    <a:latin typeface="Cambria Math" panose="02040503050406030204" pitchFamily="18" charset="0"/>
                                  </a:rPr>
                                  <m:t>𝑽</m:t>
                                </m:r>
                              </m:e>
                              <m:sup>
                                <m:r>
                                  <a:rPr lang="en-GB" sz="1600" b="1" i="1">
                                    <a:latin typeface="Cambria Math" panose="02040503050406030204" pitchFamily="18" charset="0"/>
                                  </a:rPr>
                                  <m:t>∗</m:t>
                                </m:r>
                              </m:sup>
                            </m:sSup>
                            <m:sSup>
                              <m:sSupPr>
                                <m:ctrlPr>
                                  <a:rPr lang="en-GB" sz="1600" b="1" i="1">
                                    <a:latin typeface="Cambria Math" panose="02040503050406030204" pitchFamily="18" charset="0"/>
                                  </a:rPr>
                                </m:ctrlPr>
                              </m:sSupPr>
                              <m:e>
                                <m:r>
                                  <a:rPr lang="en-GB" sz="1600" b="1" i="1">
                                    <a:latin typeface="Cambria Math" panose="02040503050406030204" pitchFamily="18" charset="0"/>
                                  </a:rPr>
                                  <m:t>𝑯</m:t>
                                </m:r>
                              </m:e>
                              <m:sup>
                                <m:r>
                                  <a:rPr lang="en-GB" sz="1600" b="1" i="1">
                                    <a:latin typeface="Cambria Math" panose="02040503050406030204" pitchFamily="18" charset="0"/>
                                  </a:rPr>
                                  <m:t>∗</m:t>
                                </m:r>
                              </m:sup>
                            </m:sSup>
                            <m:sSubSup>
                              <m:sSubSupPr>
                                <m:ctrlPr>
                                  <a:rPr lang="en-GB" sz="1600" b="1" i="1">
                                    <a:latin typeface="Cambria Math" panose="02040503050406030204" pitchFamily="18" charset="0"/>
                                  </a:rPr>
                                </m:ctrlPr>
                              </m:sSubSupPr>
                              <m:e>
                                <m:r>
                                  <a:rPr lang="en-GB" sz="1600" b="1" i="1">
                                    <a:latin typeface="Cambria Math" panose="02040503050406030204" pitchFamily="18" charset="0"/>
                                  </a:rPr>
                                  <m:t>𝑹</m:t>
                                </m:r>
                              </m:e>
                              <m:sub>
                                <m:r>
                                  <a:rPr lang="en-GB" sz="1600" b="0" i="1">
                                    <a:latin typeface="Cambria Math" panose="02040503050406030204" pitchFamily="18" charset="0"/>
                                  </a:rPr>
                                  <m:t>𝑛𝑛</m:t>
                                </m:r>
                              </m:sub>
                              <m:sup>
                                <m:r>
                                  <a:rPr lang="en-GB" sz="1600" b="1" i="1">
                                    <a:latin typeface="Cambria Math" panose="02040503050406030204" pitchFamily="18" charset="0"/>
                                  </a:rPr>
                                  <m:t>−</m:t>
                                </m:r>
                                <m:r>
                                  <a:rPr lang="en-GB" sz="1600" b="0" i="1">
                                    <a:latin typeface="Cambria Math" panose="02040503050406030204" pitchFamily="18" charset="0"/>
                                  </a:rPr>
                                  <m:t>1</m:t>
                                </m:r>
                              </m:sup>
                            </m:sSubSup>
                          </m:e>
                        </m:d>
                      </m:e>
                      <m:sup>
                        <m:r>
                          <a:rPr lang="en-US" sz="1600" b="0" i="1" smtClean="0">
                            <a:latin typeface="Cambria Math" panose="02040503050406030204" pitchFamily="18" charset="0"/>
                          </a:rPr>
                          <m:t>∗</m:t>
                        </m:r>
                      </m:sup>
                    </m:sSup>
                    <m:r>
                      <a:rPr lang="en-US" sz="1600" b="1" i="1" smtClean="0">
                        <a:latin typeface="Cambria Math" panose="02040503050406030204" pitchFamily="18" charset="0"/>
                      </a:rPr>
                      <m:t>𝑾</m:t>
                    </m:r>
                    <m:sSub>
                      <m:sSubPr>
                        <m:ctrlPr>
                          <a:rPr lang="en-GB" sz="1600" b="1" i="1">
                            <a:latin typeface="Cambria Math" panose="02040503050406030204" pitchFamily="18" charset="0"/>
                          </a:rPr>
                        </m:ctrlPr>
                      </m:sSubPr>
                      <m:e>
                        <m:r>
                          <a:rPr lang="en-GB" sz="1600" b="1" i="1">
                            <a:latin typeface="Cambria Math" panose="02040503050406030204" pitchFamily="18" charset="0"/>
                          </a:rPr>
                          <m:t>𝝓</m:t>
                        </m:r>
                      </m:e>
                      <m:sub>
                        <m:r>
                          <a:rPr lang="en-GB" sz="1600" b="1" i="1">
                            <a:latin typeface="Cambria Math" panose="02040503050406030204" pitchFamily="18" charset="0"/>
                          </a:rPr>
                          <m:t>𝒈</m:t>
                        </m:r>
                      </m:sub>
                    </m:sSub>
                    <m:sSup>
                      <m:sSupPr>
                        <m:ctrlPr>
                          <a:rPr lang="en-GB" sz="1600" b="1" i="1">
                            <a:latin typeface="Cambria Math" panose="02040503050406030204" pitchFamily="18" charset="0"/>
                          </a:rPr>
                        </m:ctrlPr>
                      </m:sSupPr>
                      <m:e>
                        <m:r>
                          <a:rPr lang="en-GB" sz="1600" b="1" i="1">
                            <a:latin typeface="Cambria Math" panose="02040503050406030204" pitchFamily="18" charset="0"/>
                          </a:rPr>
                          <m:t>𝑽</m:t>
                        </m:r>
                      </m:e>
                      <m:sup>
                        <m:r>
                          <a:rPr lang="en-GB" sz="1600" b="1" i="1">
                            <a:latin typeface="Cambria Math" panose="02040503050406030204" pitchFamily="18" charset="0"/>
                          </a:rPr>
                          <m:t>∗</m:t>
                        </m:r>
                      </m:sup>
                    </m:sSup>
                    <m:sSup>
                      <m:sSupPr>
                        <m:ctrlPr>
                          <a:rPr lang="en-GB" sz="1600" b="1" i="1">
                            <a:latin typeface="Cambria Math" panose="02040503050406030204" pitchFamily="18" charset="0"/>
                          </a:rPr>
                        </m:ctrlPr>
                      </m:sSupPr>
                      <m:e>
                        <m:r>
                          <a:rPr lang="en-GB" sz="1600" b="1" i="1">
                            <a:latin typeface="Cambria Math" panose="02040503050406030204" pitchFamily="18" charset="0"/>
                          </a:rPr>
                          <m:t>𝑯</m:t>
                        </m:r>
                      </m:e>
                      <m:sup>
                        <m:r>
                          <a:rPr lang="en-GB" sz="1600" b="1" i="1">
                            <a:latin typeface="Cambria Math" panose="02040503050406030204" pitchFamily="18" charset="0"/>
                          </a:rPr>
                          <m:t>∗</m:t>
                        </m:r>
                      </m:sup>
                    </m:sSup>
                    <m:sSubSup>
                      <m:sSubSupPr>
                        <m:ctrlPr>
                          <a:rPr lang="en-GB" sz="1600" b="1" i="1">
                            <a:latin typeface="Cambria Math" panose="02040503050406030204" pitchFamily="18" charset="0"/>
                          </a:rPr>
                        </m:ctrlPr>
                      </m:sSubSupPr>
                      <m:e>
                        <m:r>
                          <a:rPr lang="en-GB" sz="1600" b="1" i="1">
                            <a:latin typeface="Cambria Math" panose="02040503050406030204" pitchFamily="18" charset="0"/>
                          </a:rPr>
                          <m:t>𝑹</m:t>
                        </m:r>
                      </m:e>
                      <m:sub>
                        <m:r>
                          <a:rPr lang="en-GB" sz="1600" b="1" i="1">
                            <a:latin typeface="Cambria Math" panose="02040503050406030204" pitchFamily="18" charset="0"/>
                          </a:rPr>
                          <m:t>𝒏𝒏</m:t>
                        </m:r>
                      </m:sub>
                      <m:sup>
                        <m:r>
                          <a:rPr lang="en-GB" sz="1600" b="1" i="1">
                            <a:latin typeface="Cambria Math" panose="02040503050406030204" pitchFamily="18" charset="0"/>
                          </a:rPr>
                          <m:t>−</m:t>
                        </m:r>
                        <m:r>
                          <a:rPr lang="en-GB" sz="1600" b="1" i="1">
                            <a:latin typeface="Cambria Math" panose="02040503050406030204" pitchFamily="18" charset="0"/>
                          </a:rPr>
                          <m:t>𝟏</m:t>
                        </m:r>
                      </m:sup>
                    </m:sSubSup>
                    <m:r>
                      <a:rPr lang="en-US" sz="1600" b="1" i="1" smtClean="0">
                        <a:latin typeface="Cambria Math" panose="02040503050406030204" pitchFamily="18" charset="0"/>
                      </a:rPr>
                      <m:t>𝑯</m:t>
                    </m:r>
                    <m:r>
                      <a:rPr lang="en-GB" sz="1600" b="1" i="1">
                        <a:latin typeface="Cambria Math" panose="02040503050406030204" pitchFamily="18" charset="0"/>
                      </a:rPr>
                      <m:t>𝑽</m:t>
                    </m:r>
                    <m:r>
                      <a:rPr lang="en-GB" sz="1600" b="1" i="1">
                        <a:latin typeface="Cambria Math" panose="02040503050406030204" pitchFamily="18" charset="0"/>
                      </a:rPr>
                      <m:t> </m:t>
                    </m:r>
                    <m:sSub>
                      <m:sSubPr>
                        <m:ctrlPr>
                          <a:rPr lang="en-GB" sz="1600" b="1" i="1">
                            <a:latin typeface="Cambria Math" panose="02040503050406030204" pitchFamily="18" charset="0"/>
                          </a:rPr>
                        </m:ctrlPr>
                      </m:sSubPr>
                      <m:e>
                        <m:r>
                          <a:rPr lang="en-GB" sz="1600" b="1" i="1">
                            <a:latin typeface="Cambria Math" panose="02040503050406030204" pitchFamily="18" charset="0"/>
                          </a:rPr>
                          <m:t>𝝓</m:t>
                        </m:r>
                      </m:e>
                      <m:sub>
                        <m:r>
                          <a:rPr lang="en-GB" sz="1600" b="1" i="1">
                            <a:latin typeface="Cambria Math" panose="02040503050406030204" pitchFamily="18" charset="0"/>
                          </a:rPr>
                          <m:t>𝒇</m:t>
                        </m:r>
                      </m:sub>
                    </m:sSub>
                    <m:r>
                      <a:rPr lang="en-US" sz="1600" b="0" i="1" smtClean="0">
                        <a:latin typeface="Cambria Math" panose="02040503050406030204" pitchFamily="18" charset="0"/>
                      </a:rPr>
                      <m:t>+</m:t>
                    </m:r>
                    <m:r>
                      <a:rPr lang="en-US" sz="1600" b="0" i="1" smtClean="0">
                        <a:latin typeface="Cambria Math" panose="02040503050406030204" pitchFamily="18" charset="0"/>
                      </a:rPr>
                      <m:t>𝜇</m:t>
                    </m:r>
                    <m:sSup>
                      <m:sSupPr>
                        <m:ctrlPr>
                          <a:rPr lang="en-US" sz="1600" b="1" i="1" smtClean="0">
                            <a:latin typeface="Cambria Math" panose="02040503050406030204" pitchFamily="18" charset="0"/>
                          </a:rPr>
                        </m:ctrlPr>
                      </m:sSupPr>
                      <m:e>
                        <m:d>
                          <m:dPr>
                            <m:ctrlPr>
                              <a:rPr lang="en-US" sz="1600" b="1" i="1" smtClean="0">
                                <a:latin typeface="Cambria Math" panose="02040503050406030204" pitchFamily="18" charset="0"/>
                              </a:rPr>
                            </m:ctrlPr>
                          </m:dPr>
                          <m:e>
                            <m:r>
                              <a:rPr lang="en-GB" sz="1600" b="1" i="1">
                                <a:latin typeface="Cambria Math" panose="02040503050406030204" pitchFamily="18" charset="0"/>
                              </a:rPr>
                              <m:t>𝑽</m:t>
                            </m:r>
                            <m:r>
                              <a:rPr lang="en-GB" sz="1600" b="1" i="1">
                                <a:latin typeface="Cambria Math" panose="02040503050406030204" pitchFamily="18" charset="0"/>
                              </a:rPr>
                              <m:t> </m:t>
                            </m:r>
                            <m:sSub>
                              <m:sSubPr>
                                <m:ctrlPr>
                                  <a:rPr lang="en-GB" sz="1600" b="1" i="1">
                                    <a:latin typeface="Cambria Math" panose="02040503050406030204" pitchFamily="18" charset="0"/>
                                  </a:rPr>
                                </m:ctrlPr>
                              </m:sSubPr>
                              <m:e>
                                <m:r>
                                  <a:rPr lang="en-GB" sz="1600" b="1" i="1">
                                    <a:latin typeface="Cambria Math" panose="02040503050406030204" pitchFamily="18" charset="0"/>
                                  </a:rPr>
                                  <m:t>𝝓</m:t>
                                </m:r>
                              </m:e>
                              <m:sub>
                                <m:r>
                                  <a:rPr lang="en-GB" sz="1600" b="1" i="1">
                                    <a:latin typeface="Cambria Math" panose="02040503050406030204" pitchFamily="18" charset="0"/>
                                  </a:rPr>
                                  <m:t>𝒇</m:t>
                                </m:r>
                              </m:sub>
                            </m:sSub>
                          </m:e>
                        </m:d>
                      </m:e>
                      <m:sup>
                        <m:r>
                          <a:rPr lang="en-US" sz="1600" b="1" i="1" smtClean="0">
                            <a:latin typeface="Cambria Math" panose="02040503050406030204" pitchFamily="18" charset="0"/>
                          </a:rPr>
                          <m:t>∗</m:t>
                        </m:r>
                      </m:sup>
                    </m:sSup>
                    <m:r>
                      <a:rPr lang="en-GB" sz="1600" b="1" i="1">
                        <a:latin typeface="Cambria Math" panose="02040503050406030204" pitchFamily="18" charset="0"/>
                      </a:rPr>
                      <m:t>𝑽</m:t>
                    </m:r>
                    <m:r>
                      <a:rPr lang="en-GB" sz="1600" b="1" i="1">
                        <a:latin typeface="Cambria Math" panose="02040503050406030204" pitchFamily="18" charset="0"/>
                      </a:rPr>
                      <m:t> </m:t>
                    </m:r>
                    <m:sSub>
                      <m:sSubPr>
                        <m:ctrlPr>
                          <a:rPr lang="en-GB" sz="1600" b="1" i="1">
                            <a:latin typeface="Cambria Math" panose="02040503050406030204" pitchFamily="18" charset="0"/>
                          </a:rPr>
                        </m:ctrlPr>
                      </m:sSubPr>
                      <m:e>
                        <m:r>
                          <a:rPr lang="en-GB" sz="1600" b="1" i="1">
                            <a:latin typeface="Cambria Math" panose="02040503050406030204" pitchFamily="18" charset="0"/>
                          </a:rPr>
                          <m:t>𝝓</m:t>
                        </m:r>
                      </m:e>
                      <m:sub>
                        <m:r>
                          <a:rPr lang="en-GB" sz="1600" b="1" i="1">
                            <a:latin typeface="Cambria Math" panose="02040503050406030204" pitchFamily="18" charset="0"/>
                          </a:rPr>
                          <m:t>𝒇</m:t>
                        </m:r>
                      </m:sub>
                    </m:sSub>
                  </m:oMath>
                </a14:m>
                <a:endParaRPr lang="en-US" sz="1600" b="1" dirty="0"/>
              </a:p>
              <a:p>
                <a:pPr algn="r"/>
                <a14:m>
                  <m:oMath xmlns:m="http://schemas.openxmlformats.org/officeDocument/2006/math">
                    <m:r>
                      <a:rPr lang="en-US" sz="1600" b="1" i="1" smtClean="0">
                        <a:latin typeface="Cambria Math" panose="02040503050406030204" pitchFamily="18" charset="0"/>
                      </a:rPr>
                      <m:t>=</m:t>
                    </m:r>
                    <m:sSubSup>
                      <m:sSubSupPr>
                        <m:ctrlPr>
                          <a:rPr lang="en-US" sz="1600" b="1" i="1" smtClean="0">
                            <a:latin typeface="Cambria Math" panose="02040503050406030204" pitchFamily="18" charset="0"/>
                          </a:rPr>
                        </m:ctrlPr>
                      </m:sSubSupPr>
                      <m:e>
                        <m:r>
                          <a:rPr lang="en-US" sz="1600" b="1" i="1" smtClean="0">
                            <a:latin typeface="Cambria Math" panose="02040503050406030204" pitchFamily="18" charset="0"/>
                          </a:rPr>
                          <m:t>𝝓</m:t>
                        </m:r>
                      </m:e>
                      <m:sub>
                        <m:r>
                          <a:rPr lang="en-US" sz="1600" b="1" i="1" smtClean="0">
                            <a:latin typeface="Cambria Math" panose="02040503050406030204" pitchFamily="18" charset="0"/>
                          </a:rPr>
                          <m:t>𝒇</m:t>
                        </m:r>
                      </m:sub>
                      <m:sup>
                        <m:r>
                          <a:rPr lang="en-US" sz="1600" b="1" i="1" smtClean="0">
                            <a:latin typeface="Cambria Math" panose="02040503050406030204" pitchFamily="18" charset="0"/>
                          </a:rPr>
                          <m:t>∗</m:t>
                        </m:r>
                      </m:sup>
                    </m:sSubSup>
                    <m:sSup>
                      <m:sSupPr>
                        <m:ctrlPr>
                          <a:rPr lang="en-US" sz="1600" b="1" i="1" smtClean="0">
                            <a:latin typeface="Cambria Math" panose="02040503050406030204" pitchFamily="18" charset="0"/>
                          </a:rPr>
                        </m:ctrlPr>
                      </m:sSupPr>
                      <m:e>
                        <m:r>
                          <a:rPr lang="en-US" sz="1600" b="1" i="1" smtClean="0">
                            <a:latin typeface="Cambria Math" panose="02040503050406030204" pitchFamily="18" charset="0"/>
                          </a:rPr>
                          <m:t>𝑽</m:t>
                        </m:r>
                      </m:e>
                      <m:sup>
                        <m:r>
                          <a:rPr lang="en-US" sz="1600" b="1" i="1" smtClean="0">
                            <a:latin typeface="Cambria Math" panose="02040503050406030204" pitchFamily="18" charset="0"/>
                          </a:rPr>
                          <m:t>∗</m:t>
                        </m:r>
                      </m:sup>
                    </m:sSup>
                    <m:sSup>
                      <m:sSupPr>
                        <m:ctrlPr>
                          <a:rPr lang="en-US" sz="1600" b="1" i="1" smtClean="0">
                            <a:latin typeface="Cambria Math" panose="02040503050406030204" pitchFamily="18" charset="0"/>
                          </a:rPr>
                        </m:ctrlPr>
                      </m:sSupPr>
                      <m:e>
                        <m:r>
                          <a:rPr lang="en-US" sz="1600" b="1" i="1" smtClean="0">
                            <a:latin typeface="Cambria Math" panose="02040503050406030204" pitchFamily="18" charset="0"/>
                          </a:rPr>
                          <m:t>𝑯</m:t>
                        </m:r>
                      </m:e>
                      <m:sup>
                        <m:r>
                          <a:rPr lang="en-US" sz="1600" b="1" i="1" smtClean="0">
                            <a:latin typeface="Cambria Math" panose="02040503050406030204" pitchFamily="18" charset="0"/>
                          </a:rPr>
                          <m:t>∗</m:t>
                        </m:r>
                      </m:sup>
                    </m:sSup>
                    <m:sSubSup>
                      <m:sSubSupPr>
                        <m:ctrlPr>
                          <a:rPr lang="en-GB" sz="1600" b="1" i="1">
                            <a:latin typeface="Cambria Math" panose="02040503050406030204" pitchFamily="18" charset="0"/>
                          </a:rPr>
                        </m:ctrlPr>
                      </m:sSubSupPr>
                      <m:e>
                        <m:r>
                          <a:rPr lang="en-GB" sz="1600" b="1" i="1">
                            <a:latin typeface="Cambria Math" panose="02040503050406030204" pitchFamily="18" charset="0"/>
                          </a:rPr>
                          <m:t>𝑹</m:t>
                        </m:r>
                      </m:e>
                      <m:sub>
                        <m:r>
                          <a:rPr lang="en-GB" sz="1600" i="1">
                            <a:latin typeface="Cambria Math" panose="02040503050406030204" pitchFamily="18" charset="0"/>
                          </a:rPr>
                          <m:t>𝑛𝑛</m:t>
                        </m:r>
                      </m:sub>
                      <m:sup>
                        <m:r>
                          <a:rPr lang="en-GB" sz="1600" b="1" i="1">
                            <a:latin typeface="Cambria Math" panose="02040503050406030204" pitchFamily="18" charset="0"/>
                          </a:rPr>
                          <m:t>−</m:t>
                        </m:r>
                        <m:r>
                          <a:rPr lang="en-GB" sz="1600" i="1">
                            <a:latin typeface="Cambria Math" panose="02040503050406030204" pitchFamily="18" charset="0"/>
                          </a:rPr>
                          <m:t>1</m:t>
                        </m:r>
                      </m:sup>
                    </m:sSubSup>
                    <m:r>
                      <a:rPr lang="en-US" sz="1600" b="1" i="1" smtClean="0">
                        <a:latin typeface="Cambria Math" panose="02040503050406030204" pitchFamily="18" charset="0"/>
                      </a:rPr>
                      <m:t>𝑯𝑽</m:t>
                    </m:r>
                    <m:sSubSup>
                      <m:sSubSupPr>
                        <m:ctrlPr>
                          <a:rPr lang="en-US" sz="1600" b="1" i="1" smtClean="0">
                            <a:latin typeface="Cambria Math" panose="02040503050406030204" pitchFamily="18" charset="0"/>
                          </a:rPr>
                        </m:ctrlPr>
                      </m:sSubSupPr>
                      <m:e>
                        <m:r>
                          <a:rPr lang="en-US" sz="1600" b="1" i="1" smtClean="0">
                            <a:latin typeface="Cambria Math" panose="02040503050406030204" pitchFamily="18" charset="0"/>
                          </a:rPr>
                          <m:t>𝝓</m:t>
                        </m:r>
                      </m:e>
                      <m:sub>
                        <m:r>
                          <a:rPr lang="en-US" sz="1600" b="1" i="1" smtClean="0">
                            <a:latin typeface="Cambria Math" panose="02040503050406030204" pitchFamily="18" charset="0"/>
                          </a:rPr>
                          <m:t>𝒈</m:t>
                        </m:r>
                      </m:sub>
                      <m:sup>
                        <m:r>
                          <a:rPr lang="en-US" sz="1600" b="1" i="1" smtClean="0">
                            <a:latin typeface="Cambria Math" panose="02040503050406030204" pitchFamily="18" charset="0"/>
                          </a:rPr>
                          <m:t>∗</m:t>
                        </m:r>
                      </m:sup>
                    </m:sSubSup>
                    <m:r>
                      <a:rPr lang="en-US" sz="1600" b="1" i="1">
                        <a:latin typeface="Cambria Math" panose="02040503050406030204" pitchFamily="18" charset="0"/>
                      </a:rPr>
                      <m:t>𝑾</m:t>
                    </m:r>
                    <m:sSub>
                      <m:sSubPr>
                        <m:ctrlPr>
                          <a:rPr lang="en-GB" sz="1600" b="1" i="1">
                            <a:latin typeface="Cambria Math" panose="02040503050406030204" pitchFamily="18" charset="0"/>
                          </a:rPr>
                        </m:ctrlPr>
                      </m:sSubPr>
                      <m:e>
                        <m:r>
                          <a:rPr lang="en-GB" sz="1600" b="1" i="1">
                            <a:latin typeface="Cambria Math" panose="02040503050406030204" pitchFamily="18" charset="0"/>
                          </a:rPr>
                          <m:t>𝝓</m:t>
                        </m:r>
                      </m:e>
                      <m:sub>
                        <m:r>
                          <a:rPr lang="en-GB" sz="1600" b="1" i="1">
                            <a:latin typeface="Cambria Math" panose="02040503050406030204" pitchFamily="18" charset="0"/>
                          </a:rPr>
                          <m:t>𝒈</m:t>
                        </m:r>
                      </m:sub>
                    </m:sSub>
                    <m:sSup>
                      <m:sSupPr>
                        <m:ctrlPr>
                          <a:rPr lang="en-GB" sz="1600" b="1" i="1">
                            <a:latin typeface="Cambria Math" panose="02040503050406030204" pitchFamily="18" charset="0"/>
                          </a:rPr>
                        </m:ctrlPr>
                      </m:sSupPr>
                      <m:e>
                        <m:r>
                          <a:rPr lang="en-GB" sz="1600" b="1" i="1">
                            <a:latin typeface="Cambria Math" panose="02040503050406030204" pitchFamily="18" charset="0"/>
                          </a:rPr>
                          <m:t>𝑽</m:t>
                        </m:r>
                      </m:e>
                      <m:sup>
                        <m:r>
                          <a:rPr lang="en-GB" sz="1600" b="1" i="1">
                            <a:latin typeface="Cambria Math" panose="02040503050406030204" pitchFamily="18" charset="0"/>
                          </a:rPr>
                          <m:t>∗</m:t>
                        </m:r>
                      </m:sup>
                    </m:sSup>
                    <m:sSup>
                      <m:sSupPr>
                        <m:ctrlPr>
                          <a:rPr lang="en-GB" sz="1600" b="1" i="1">
                            <a:latin typeface="Cambria Math" panose="02040503050406030204" pitchFamily="18" charset="0"/>
                          </a:rPr>
                        </m:ctrlPr>
                      </m:sSupPr>
                      <m:e>
                        <m:r>
                          <a:rPr lang="en-GB" sz="1600" b="1" i="1">
                            <a:latin typeface="Cambria Math" panose="02040503050406030204" pitchFamily="18" charset="0"/>
                          </a:rPr>
                          <m:t>𝑯</m:t>
                        </m:r>
                      </m:e>
                      <m:sup>
                        <m:r>
                          <a:rPr lang="en-GB" sz="1600" b="1" i="1">
                            <a:latin typeface="Cambria Math" panose="02040503050406030204" pitchFamily="18" charset="0"/>
                          </a:rPr>
                          <m:t>∗</m:t>
                        </m:r>
                      </m:sup>
                    </m:sSup>
                    <m:sSubSup>
                      <m:sSubSupPr>
                        <m:ctrlPr>
                          <a:rPr lang="en-GB" sz="1600" b="1" i="1">
                            <a:latin typeface="Cambria Math" panose="02040503050406030204" pitchFamily="18" charset="0"/>
                          </a:rPr>
                        </m:ctrlPr>
                      </m:sSubSupPr>
                      <m:e>
                        <m:r>
                          <a:rPr lang="en-GB" sz="1600" b="1" i="1">
                            <a:latin typeface="Cambria Math" panose="02040503050406030204" pitchFamily="18" charset="0"/>
                          </a:rPr>
                          <m:t>𝑹</m:t>
                        </m:r>
                      </m:e>
                      <m:sub>
                        <m:r>
                          <a:rPr lang="en-GB" sz="1600" b="1" i="1">
                            <a:latin typeface="Cambria Math" panose="02040503050406030204" pitchFamily="18" charset="0"/>
                          </a:rPr>
                          <m:t>𝒏𝒏</m:t>
                        </m:r>
                      </m:sub>
                      <m:sup>
                        <m:r>
                          <a:rPr lang="en-GB" sz="1600" b="1" i="1">
                            <a:latin typeface="Cambria Math" panose="02040503050406030204" pitchFamily="18" charset="0"/>
                          </a:rPr>
                          <m:t>−</m:t>
                        </m:r>
                        <m:r>
                          <a:rPr lang="en-GB" sz="1600" b="1" i="1">
                            <a:latin typeface="Cambria Math" panose="02040503050406030204" pitchFamily="18" charset="0"/>
                          </a:rPr>
                          <m:t>𝟏</m:t>
                        </m:r>
                      </m:sup>
                    </m:sSubSup>
                    <m:r>
                      <a:rPr lang="en-US" sz="1600" b="1" i="1">
                        <a:latin typeface="Cambria Math" panose="02040503050406030204" pitchFamily="18" charset="0"/>
                      </a:rPr>
                      <m:t>𝑯</m:t>
                    </m:r>
                    <m:r>
                      <a:rPr lang="en-GB" sz="1600" b="1" i="1">
                        <a:latin typeface="Cambria Math" panose="02040503050406030204" pitchFamily="18" charset="0"/>
                      </a:rPr>
                      <m:t>𝑽</m:t>
                    </m:r>
                    <m:r>
                      <a:rPr lang="en-GB" sz="1600" b="1" i="1">
                        <a:latin typeface="Cambria Math" panose="02040503050406030204" pitchFamily="18" charset="0"/>
                      </a:rPr>
                      <m:t> </m:t>
                    </m:r>
                    <m:sSub>
                      <m:sSubPr>
                        <m:ctrlPr>
                          <a:rPr lang="en-GB" sz="1600" b="1" i="1">
                            <a:latin typeface="Cambria Math" panose="02040503050406030204" pitchFamily="18" charset="0"/>
                          </a:rPr>
                        </m:ctrlPr>
                      </m:sSubPr>
                      <m:e>
                        <m:r>
                          <a:rPr lang="en-GB" sz="1600" b="1" i="1">
                            <a:latin typeface="Cambria Math" panose="02040503050406030204" pitchFamily="18" charset="0"/>
                          </a:rPr>
                          <m:t>𝝓</m:t>
                        </m:r>
                      </m:e>
                      <m:sub>
                        <m:r>
                          <a:rPr lang="en-GB" sz="1600" b="1" i="1">
                            <a:latin typeface="Cambria Math" panose="02040503050406030204" pitchFamily="18" charset="0"/>
                          </a:rPr>
                          <m:t>𝒇</m:t>
                        </m:r>
                      </m:sub>
                    </m:sSub>
                    <m:r>
                      <a:rPr lang="en-US" sz="1600" b="1" i="1" smtClean="0">
                        <a:latin typeface="Cambria Math" panose="02040503050406030204" pitchFamily="18" charset="0"/>
                      </a:rPr>
                      <m:t>+</m:t>
                    </m:r>
                    <m:r>
                      <a:rPr lang="en-US" sz="1600" b="0" i="1" smtClean="0">
                        <a:latin typeface="Cambria Math" panose="02040503050406030204" pitchFamily="18" charset="0"/>
                      </a:rPr>
                      <m:t>𝜇</m:t>
                    </m:r>
                    <m:sSubSup>
                      <m:sSubSupPr>
                        <m:ctrlPr>
                          <a:rPr lang="en-US" sz="1600" b="1" i="1" smtClean="0">
                            <a:latin typeface="Cambria Math" panose="02040503050406030204" pitchFamily="18" charset="0"/>
                          </a:rPr>
                        </m:ctrlPr>
                      </m:sSubSupPr>
                      <m:e>
                        <m:r>
                          <a:rPr lang="en-US" sz="1600" b="1" i="1" smtClean="0">
                            <a:latin typeface="Cambria Math" panose="02040503050406030204" pitchFamily="18" charset="0"/>
                          </a:rPr>
                          <m:t>𝝓</m:t>
                        </m:r>
                      </m:e>
                      <m:sub>
                        <m:r>
                          <a:rPr lang="en-US" sz="1600" b="1" i="1" smtClean="0">
                            <a:latin typeface="Cambria Math" panose="02040503050406030204" pitchFamily="18" charset="0"/>
                          </a:rPr>
                          <m:t>𝒇</m:t>
                        </m:r>
                      </m:sub>
                      <m:sup>
                        <m:r>
                          <a:rPr lang="en-US" sz="1600" b="1" i="1" smtClean="0">
                            <a:latin typeface="Cambria Math" panose="02040503050406030204" pitchFamily="18" charset="0"/>
                          </a:rPr>
                          <m:t>∗</m:t>
                        </m:r>
                      </m:sup>
                    </m:sSubSup>
                    <m:sSup>
                      <m:sSupPr>
                        <m:ctrlPr>
                          <a:rPr lang="en-US" sz="1600" b="1" i="1" smtClean="0">
                            <a:latin typeface="Cambria Math" panose="02040503050406030204" pitchFamily="18" charset="0"/>
                          </a:rPr>
                        </m:ctrlPr>
                      </m:sSupPr>
                      <m:e>
                        <m:r>
                          <a:rPr lang="en-US" sz="1600" b="1" i="1" smtClean="0">
                            <a:latin typeface="Cambria Math" panose="02040503050406030204" pitchFamily="18" charset="0"/>
                          </a:rPr>
                          <m:t>𝑽</m:t>
                        </m:r>
                      </m:e>
                      <m:sup>
                        <m:r>
                          <a:rPr lang="en-US" sz="1600" b="1" i="1" smtClean="0">
                            <a:latin typeface="Cambria Math" panose="02040503050406030204" pitchFamily="18" charset="0"/>
                          </a:rPr>
                          <m:t>∗</m:t>
                        </m:r>
                      </m:sup>
                    </m:sSup>
                    <m:r>
                      <a:rPr lang="en-US" sz="1600" b="1" i="1" smtClean="0">
                        <a:latin typeface="Cambria Math" panose="02040503050406030204" pitchFamily="18" charset="0"/>
                      </a:rPr>
                      <m:t>𝑽</m:t>
                    </m:r>
                    <m:sSub>
                      <m:sSubPr>
                        <m:ctrlPr>
                          <a:rPr lang="en-GB" sz="1600" b="1" i="1">
                            <a:latin typeface="Cambria Math" panose="02040503050406030204" pitchFamily="18" charset="0"/>
                          </a:rPr>
                        </m:ctrlPr>
                      </m:sSubPr>
                      <m:e>
                        <m:r>
                          <a:rPr lang="en-GB" sz="1600" b="1" i="1">
                            <a:latin typeface="Cambria Math" panose="02040503050406030204" pitchFamily="18" charset="0"/>
                          </a:rPr>
                          <m:t>𝝓</m:t>
                        </m:r>
                      </m:e>
                      <m:sub>
                        <m:r>
                          <a:rPr lang="en-GB" sz="1600" b="1" i="1">
                            <a:latin typeface="Cambria Math" panose="02040503050406030204" pitchFamily="18" charset="0"/>
                          </a:rPr>
                          <m:t>𝒇</m:t>
                        </m:r>
                      </m:sub>
                    </m:sSub>
                  </m:oMath>
                </a14:m>
                <a:r>
                  <a:rPr lang="en-US" sz="1600" b="1" dirty="0"/>
                  <a:t>                                                                                     </a:t>
                </a:r>
                <a:r>
                  <a:rPr lang="en-US" sz="1600" dirty="0"/>
                  <a:t>(46)</a:t>
                </a:r>
                <a:endParaRPr lang="en-US" sz="1600" b="1" dirty="0"/>
              </a:p>
              <a:p>
                <a:endParaRPr lang="en-US" sz="1600" dirty="0"/>
              </a:p>
              <a:p>
                <a:endParaRPr lang="en-US" sz="1600" dirty="0"/>
              </a:p>
              <a:p>
                <a:endParaRPr lang="en-US" sz="1600" b="1" dirty="0"/>
              </a:p>
              <a:p>
                <a:endParaRPr lang="en-US" sz="1600" b="1" dirty="0"/>
              </a:p>
              <a:p>
                <a:endParaRPr lang="en-US" sz="1600" b="1" dirty="0"/>
              </a:p>
              <a:p>
                <a:endParaRPr lang="en-US" dirty="0"/>
              </a:p>
            </p:txBody>
          </p:sp>
        </mc:Choice>
        <mc:Fallback xmlns="">
          <p:sp>
            <p:nvSpPr>
              <p:cNvPr id="3" name="Content Placeholder 2">
                <a:extLst>
                  <a:ext uri="{FF2B5EF4-FFF2-40B4-BE49-F238E27FC236}">
                    <a16:creationId xmlns:a16="http://schemas.microsoft.com/office/drawing/2014/main" id="{B8CFEE15-BC5C-5B16-F1E9-C2C8C1B1D9BC}"/>
                  </a:ext>
                </a:extLst>
              </p:cNvPr>
              <p:cNvSpPr>
                <a:spLocks noGrp="1" noRot="1" noChangeAspect="1" noMove="1" noResize="1" noEditPoints="1" noAdjustHandles="1" noChangeArrowheads="1" noChangeShapeType="1" noTextEdit="1"/>
              </p:cNvSpPr>
              <p:nvPr>
                <p:ph idx="1"/>
              </p:nvPr>
            </p:nvSpPr>
            <p:spPr>
              <a:xfrm>
                <a:off x="838200" y="1649691"/>
                <a:ext cx="10515600" cy="4893722"/>
              </a:xfrm>
              <a:blipFill>
                <a:blip r:embed="rId2"/>
                <a:stretch>
                  <a:fillRect l="-232" t="-748" r="-1971"/>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E46F7EFB-1065-8E0C-3059-64C4EABC8365}"/>
              </a:ext>
            </a:extLst>
          </p:cNvPr>
          <p:cNvSpPr>
            <a:spLocks noGrp="1"/>
          </p:cNvSpPr>
          <p:nvPr>
            <p:ph type="sldNum" sz="quarter" idx="12"/>
          </p:nvPr>
        </p:nvSpPr>
        <p:spPr/>
        <p:txBody>
          <a:bodyPr/>
          <a:lstStyle/>
          <a:p>
            <a:fld id="{A439D109-9F59-4B0B-8E20-D6D3A384B1F1}" type="slidenum">
              <a:rPr lang="ko-KR" altLang="en-US" smtClean="0"/>
              <a:t>18</a:t>
            </a:fld>
            <a:endParaRPr lang="ko-KR" altLang="en-US"/>
          </a:p>
        </p:txBody>
      </p:sp>
    </p:spTree>
    <p:extLst>
      <p:ext uri="{BB962C8B-B14F-4D97-AF65-F5344CB8AC3E}">
        <p14:creationId xmlns:p14="http://schemas.microsoft.com/office/powerpoint/2010/main" val="25537024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095E2-6DD1-F690-5B5A-3886C7258422}"/>
              </a:ext>
            </a:extLst>
          </p:cNvPr>
          <p:cNvSpPr>
            <a:spLocks noGrp="1"/>
          </p:cNvSpPr>
          <p:nvPr>
            <p:ph type="title"/>
          </p:nvPr>
        </p:nvSpPr>
        <p:spPr/>
        <p:txBody>
          <a:bodyPr/>
          <a:lstStyle/>
          <a:p>
            <a:r>
              <a:rPr lang="en-GB" dirty="0"/>
              <a:t>Optimum Precoder and Decoder</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156A66A-606A-A735-A070-C03912F09F5F}"/>
                  </a:ext>
                </a:extLst>
              </p:cNvPr>
              <p:cNvSpPr>
                <a:spLocks noGrp="1"/>
              </p:cNvSpPr>
              <p:nvPr>
                <p:ph idx="1"/>
              </p:nvPr>
            </p:nvSpPr>
            <p:spPr/>
            <p:txBody>
              <a:bodyPr/>
              <a:lstStyle/>
              <a:p>
                <a:r>
                  <a:rPr lang="en-US" sz="1600" dirty="0"/>
                  <a:t>Using EVD of </a:t>
                </a:r>
                <a14:m>
                  <m:oMath xmlns:m="http://schemas.openxmlformats.org/officeDocument/2006/math">
                    <m:sSup>
                      <m:sSupPr>
                        <m:ctrlPr>
                          <a:rPr lang="en-US" sz="1600" b="0" i="1" smtClean="0">
                            <a:latin typeface="Cambria Math" panose="02040503050406030204" pitchFamily="18" charset="0"/>
                          </a:rPr>
                        </m:ctrlPr>
                      </m:sSupPr>
                      <m:e>
                        <m:r>
                          <a:rPr lang="en-US" sz="1600" b="1" i="1" smtClean="0">
                            <a:latin typeface="Cambria Math" panose="02040503050406030204" pitchFamily="18" charset="0"/>
                          </a:rPr>
                          <m:t>𝑯</m:t>
                        </m:r>
                      </m:e>
                      <m:sup>
                        <m:r>
                          <a:rPr lang="en-US" sz="1600" b="0" i="1" smtClean="0">
                            <a:latin typeface="Cambria Math" panose="02040503050406030204" pitchFamily="18" charset="0"/>
                          </a:rPr>
                          <m:t>∗</m:t>
                        </m:r>
                      </m:sup>
                    </m:sSup>
                    <m:sSubSup>
                      <m:sSubSupPr>
                        <m:ctrlPr>
                          <a:rPr lang="en-US" sz="1600" b="0" i="1" smtClean="0">
                            <a:latin typeface="Cambria Math" panose="02040503050406030204" pitchFamily="18" charset="0"/>
                          </a:rPr>
                        </m:ctrlPr>
                      </m:sSubSupPr>
                      <m:e>
                        <m:r>
                          <a:rPr lang="en-US" sz="1600" b="1" i="1" smtClean="0">
                            <a:latin typeface="Cambria Math" panose="02040503050406030204" pitchFamily="18" charset="0"/>
                          </a:rPr>
                          <m:t>𝑹</m:t>
                        </m:r>
                      </m:e>
                      <m:sub>
                        <m:r>
                          <a:rPr lang="en-US" sz="1600" b="0" i="1" smtClean="0">
                            <a:latin typeface="Cambria Math" panose="02040503050406030204" pitchFamily="18" charset="0"/>
                          </a:rPr>
                          <m:t>𝑛𝑛</m:t>
                        </m:r>
                      </m:sub>
                      <m:sup>
                        <m:r>
                          <a:rPr lang="en-US" sz="1600" b="0" i="1" smtClean="0">
                            <a:latin typeface="Cambria Math" panose="02040503050406030204" pitchFamily="18" charset="0"/>
                          </a:rPr>
                          <m:t>−</m:t>
                        </m:r>
                        <m:r>
                          <a:rPr lang="en-US" sz="1600" b="0" i="1" smtClean="0">
                            <a:latin typeface="Cambria Math" panose="02040503050406030204" pitchFamily="18" charset="0"/>
                          </a:rPr>
                          <m:t>1</m:t>
                        </m:r>
                      </m:sup>
                    </m:sSubSup>
                    <m:r>
                      <a:rPr lang="en-US" sz="1600" b="1" i="1" smtClean="0">
                        <a:latin typeface="Cambria Math" panose="02040503050406030204" pitchFamily="18" charset="0"/>
                      </a:rPr>
                      <m:t>𝑯</m:t>
                    </m:r>
                  </m:oMath>
                </a14:m>
                <a:r>
                  <a:rPr lang="en-US" sz="1600" dirty="0"/>
                  <a:t> from (45) we can write</a:t>
                </a:r>
              </a:p>
              <a:p>
                <a14:m>
                  <m:oMath xmlns:m="http://schemas.openxmlformats.org/officeDocument/2006/math">
                    <m:sSub>
                      <m:sSubPr>
                        <m:ctrlPr>
                          <a:rPr lang="en-GB" sz="1600" b="1" i="1" smtClean="0">
                            <a:latin typeface="Cambria Math" panose="02040503050406030204" pitchFamily="18" charset="0"/>
                          </a:rPr>
                        </m:ctrlPr>
                      </m:sSubPr>
                      <m:e>
                        <m:r>
                          <a:rPr lang="en-GB" sz="1600" b="1" i="1">
                            <a:latin typeface="Cambria Math" panose="02040503050406030204" pitchFamily="18" charset="0"/>
                          </a:rPr>
                          <m:t>𝝓</m:t>
                        </m:r>
                      </m:e>
                      <m:sub>
                        <m:r>
                          <a:rPr lang="en-GB" sz="1600" b="1" i="1">
                            <a:latin typeface="Cambria Math" panose="02040503050406030204" pitchFamily="18" charset="0"/>
                          </a:rPr>
                          <m:t>𝒈</m:t>
                        </m:r>
                      </m:sub>
                    </m:sSub>
                    <m:sSup>
                      <m:sSupPr>
                        <m:ctrlPr>
                          <a:rPr lang="en-GB" sz="1600" b="1" i="1">
                            <a:latin typeface="Cambria Math" panose="02040503050406030204" pitchFamily="18" charset="0"/>
                          </a:rPr>
                        </m:ctrlPr>
                      </m:sSupPr>
                      <m:e>
                        <m:r>
                          <a:rPr lang="en-GB" sz="1600" b="1" i="1">
                            <a:latin typeface="Cambria Math" panose="02040503050406030204" pitchFamily="18" charset="0"/>
                          </a:rPr>
                          <m:t>𝑽</m:t>
                        </m:r>
                      </m:e>
                      <m:sup>
                        <m:r>
                          <a:rPr lang="en-GB" sz="1600" b="1" i="1">
                            <a:latin typeface="Cambria Math" panose="02040503050406030204" pitchFamily="18" charset="0"/>
                          </a:rPr>
                          <m:t>∗</m:t>
                        </m:r>
                      </m:sup>
                    </m:sSup>
                    <m:sSup>
                      <m:sSupPr>
                        <m:ctrlPr>
                          <a:rPr lang="en-GB" sz="1600" b="1" i="1">
                            <a:latin typeface="Cambria Math" panose="02040503050406030204" pitchFamily="18" charset="0"/>
                          </a:rPr>
                        </m:ctrlPr>
                      </m:sSupPr>
                      <m:e>
                        <m:r>
                          <a:rPr lang="en-GB" sz="1600" b="1" i="1">
                            <a:latin typeface="Cambria Math" panose="02040503050406030204" pitchFamily="18" charset="0"/>
                          </a:rPr>
                          <m:t>𝑯</m:t>
                        </m:r>
                      </m:e>
                      <m:sup>
                        <m:r>
                          <a:rPr lang="en-GB" sz="1600" b="1" i="1">
                            <a:latin typeface="Cambria Math" panose="02040503050406030204" pitchFamily="18" charset="0"/>
                          </a:rPr>
                          <m:t>∗</m:t>
                        </m:r>
                      </m:sup>
                    </m:sSup>
                    <m:sSubSup>
                      <m:sSubSupPr>
                        <m:ctrlPr>
                          <a:rPr lang="en-GB" sz="1600" b="1" i="1">
                            <a:latin typeface="Cambria Math" panose="02040503050406030204" pitchFamily="18" charset="0"/>
                          </a:rPr>
                        </m:ctrlPr>
                      </m:sSubSupPr>
                      <m:e>
                        <m:r>
                          <a:rPr lang="en-GB" sz="1600" b="1" i="1">
                            <a:latin typeface="Cambria Math" panose="02040503050406030204" pitchFamily="18" charset="0"/>
                          </a:rPr>
                          <m:t>𝑹</m:t>
                        </m:r>
                      </m:e>
                      <m:sub>
                        <m:r>
                          <a:rPr lang="en-GB" sz="1600" b="1" i="1">
                            <a:latin typeface="Cambria Math" panose="02040503050406030204" pitchFamily="18" charset="0"/>
                          </a:rPr>
                          <m:t>𝒏𝒏</m:t>
                        </m:r>
                      </m:sub>
                      <m:sup>
                        <m:r>
                          <a:rPr lang="en-GB" sz="1600" b="1" i="1">
                            <a:latin typeface="Cambria Math" panose="02040503050406030204" pitchFamily="18" charset="0"/>
                          </a:rPr>
                          <m:t>−</m:t>
                        </m:r>
                        <m:r>
                          <a:rPr lang="en-GB" sz="1600" b="1" i="1">
                            <a:latin typeface="Cambria Math" panose="02040503050406030204" pitchFamily="18" charset="0"/>
                          </a:rPr>
                          <m:t>𝟏</m:t>
                        </m:r>
                      </m:sup>
                    </m:sSubSup>
                    <m:r>
                      <a:rPr lang="en-US" sz="1600" b="1" i="1" smtClean="0">
                        <a:latin typeface="Cambria Math" panose="02040503050406030204" pitchFamily="18" charset="0"/>
                      </a:rPr>
                      <m:t>𝑯</m:t>
                    </m:r>
                    <m:r>
                      <a:rPr lang="en-GB" sz="1600" b="1" i="1">
                        <a:latin typeface="Cambria Math" panose="02040503050406030204" pitchFamily="18" charset="0"/>
                      </a:rPr>
                      <m:t>𝑽</m:t>
                    </m:r>
                    <m:r>
                      <a:rPr lang="en-GB" sz="1600" b="1" i="1">
                        <a:latin typeface="Cambria Math" panose="02040503050406030204" pitchFamily="18" charset="0"/>
                      </a:rPr>
                      <m:t> </m:t>
                    </m:r>
                    <m:sSub>
                      <m:sSubPr>
                        <m:ctrlPr>
                          <a:rPr lang="en-GB" sz="1600" b="1" i="1">
                            <a:latin typeface="Cambria Math" panose="02040503050406030204" pitchFamily="18" charset="0"/>
                          </a:rPr>
                        </m:ctrlPr>
                      </m:sSubPr>
                      <m:e>
                        <m:r>
                          <a:rPr lang="en-GB" sz="1600" b="1" i="1">
                            <a:latin typeface="Cambria Math" panose="02040503050406030204" pitchFamily="18" charset="0"/>
                          </a:rPr>
                          <m:t>𝝓</m:t>
                        </m:r>
                      </m:e>
                      <m:sub>
                        <m:r>
                          <a:rPr lang="en-GB" sz="1600" b="1" i="1">
                            <a:latin typeface="Cambria Math" panose="02040503050406030204" pitchFamily="18" charset="0"/>
                          </a:rPr>
                          <m:t>𝒇</m:t>
                        </m:r>
                      </m:sub>
                    </m:sSub>
                    <m:r>
                      <a:rPr lang="en-US" sz="1600" b="1" i="1" smtClean="0">
                        <a:latin typeface="Cambria Math" panose="02040503050406030204" pitchFamily="18" charset="0"/>
                      </a:rPr>
                      <m:t>=</m:t>
                    </m:r>
                    <m:sSub>
                      <m:sSubPr>
                        <m:ctrlPr>
                          <a:rPr lang="en-GB" sz="1600" b="1" i="1">
                            <a:latin typeface="Cambria Math" panose="02040503050406030204" pitchFamily="18" charset="0"/>
                          </a:rPr>
                        </m:ctrlPr>
                      </m:sSubPr>
                      <m:e>
                        <m:r>
                          <a:rPr lang="en-GB" sz="1600" b="1" i="1">
                            <a:latin typeface="Cambria Math" panose="02040503050406030204" pitchFamily="18" charset="0"/>
                          </a:rPr>
                          <m:t>𝝓</m:t>
                        </m:r>
                      </m:e>
                      <m:sub>
                        <m:r>
                          <a:rPr lang="en-GB" sz="1600" b="1" i="1">
                            <a:latin typeface="Cambria Math" panose="02040503050406030204" pitchFamily="18" charset="0"/>
                          </a:rPr>
                          <m:t>𝒈</m:t>
                        </m:r>
                      </m:sub>
                    </m:sSub>
                    <m:sSup>
                      <m:sSupPr>
                        <m:ctrlPr>
                          <a:rPr lang="en-GB" sz="1600" b="1" i="1">
                            <a:latin typeface="Cambria Math" panose="02040503050406030204" pitchFamily="18" charset="0"/>
                          </a:rPr>
                        </m:ctrlPr>
                      </m:sSupPr>
                      <m:e>
                        <m:r>
                          <a:rPr lang="en-GB" sz="1600" b="1" i="1">
                            <a:latin typeface="Cambria Math" panose="02040503050406030204" pitchFamily="18" charset="0"/>
                          </a:rPr>
                          <m:t>𝑽</m:t>
                        </m:r>
                      </m:e>
                      <m:sup>
                        <m:r>
                          <a:rPr lang="en-GB" sz="1600" b="1" i="1">
                            <a:latin typeface="Cambria Math" panose="02040503050406030204" pitchFamily="18" charset="0"/>
                          </a:rPr>
                          <m:t>∗</m:t>
                        </m:r>
                      </m:sup>
                    </m:sSup>
                    <m:sSup>
                      <m:sSupPr>
                        <m:ctrlPr>
                          <a:rPr lang="en-GB" sz="1600" b="1" i="1">
                            <a:latin typeface="Cambria Math" panose="02040503050406030204" pitchFamily="18" charset="0"/>
                          </a:rPr>
                        </m:ctrlPr>
                      </m:sSupPr>
                      <m:e>
                        <m:r>
                          <a:rPr lang="en-GB" sz="1600" b="1" i="1">
                            <a:latin typeface="Cambria Math" panose="02040503050406030204" pitchFamily="18" charset="0"/>
                          </a:rPr>
                          <m:t>𝑯</m:t>
                        </m:r>
                      </m:e>
                      <m:sup>
                        <m:r>
                          <a:rPr lang="en-GB" sz="1600" b="1" i="1">
                            <a:latin typeface="Cambria Math" panose="02040503050406030204" pitchFamily="18" charset="0"/>
                          </a:rPr>
                          <m:t>∗</m:t>
                        </m:r>
                      </m:sup>
                    </m:sSup>
                    <m:sSubSup>
                      <m:sSubSupPr>
                        <m:ctrlPr>
                          <a:rPr lang="en-GB" sz="1600" b="1" i="1">
                            <a:latin typeface="Cambria Math" panose="02040503050406030204" pitchFamily="18" charset="0"/>
                          </a:rPr>
                        </m:ctrlPr>
                      </m:sSubSupPr>
                      <m:e>
                        <m:r>
                          <a:rPr lang="en-GB" sz="1600" b="1" i="1">
                            <a:latin typeface="Cambria Math" panose="02040503050406030204" pitchFamily="18" charset="0"/>
                          </a:rPr>
                          <m:t>𝑹</m:t>
                        </m:r>
                      </m:e>
                      <m:sub>
                        <m:r>
                          <a:rPr lang="en-GB" sz="1600" i="1">
                            <a:latin typeface="Cambria Math" panose="02040503050406030204" pitchFamily="18" charset="0"/>
                          </a:rPr>
                          <m:t>𝑛𝑛</m:t>
                        </m:r>
                      </m:sub>
                      <m:sup>
                        <m:r>
                          <a:rPr lang="en-GB" sz="1600" b="1" i="1">
                            <a:latin typeface="Cambria Math" panose="02040503050406030204" pitchFamily="18" charset="0"/>
                          </a:rPr>
                          <m:t>−</m:t>
                        </m:r>
                        <m:r>
                          <a:rPr lang="en-GB" sz="1600" i="1">
                            <a:latin typeface="Cambria Math" panose="02040503050406030204" pitchFamily="18" charset="0"/>
                          </a:rPr>
                          <m:t>1</m:t>
                        </m:r>
                      </m:sup>
                    </m:sSubSup>
                    <m:r>
                      <a:rPr lang="en-US" sz="1600" b="1" i="1">
                        <a:latin typeface="Cambria Math" panose="02040503050406030204" pitchFamily="18" charset="0"/>
                      </a:rPr>
                      <m:t>𝑯</m:t>
                    </m:r>
                    <m:r>
                      <a:rPr lang="en-GB" sz="1600" b="1" i="1">
                        <a:latin typeface="Cambria Math" panose="02040503050406030204" pitchFamily="18" charset="0"/>
                      </a:rPr>
                      <m:t>𝑽</m:t>
                    </m:r>
                    <m:r>
                      <a:rPr lang="en-GB" sz="1600" b="1" i="1">
                        <a:latin typeface="Cambria Math" panose="02040503050406030204" pitchFamily="18" charset="0"/>
                      </a:rPr>
                      <m:t> </m:t>
                    </m:r>
                    <m:sSub>
                      <m:sSubPr>
                        <m:ctrlPr>
                          <a:rPr lang="en-GB" sz="1600" b="1" i="1">
                            <a:latin typeface="Cambria Math" panose="02040503050406030204" pitchFamily="18" charset="0"/>
                          </a:rPr>
                        </m:ctrlPr>
                      </m:sSubPr>
                      <m:e>
                        <m:r>
                          <a:rPr lang="en-GB" sz="1600" b="1" i="1">
                            <a:latin typeface="Cambria Math" panose="02040503050406030204" pitchFamily="18" charset="0"/>
                          </a:rPr>
                          <m:t>𝝓</m:t>
                        </m:r>
                      </m:e>
                      <m:sub>
                        <m:r>
                          <a:rPr lang="en-GB" sz="1600" b="1" i="1">
                            <a:latin typeface="Cambria Math" panose="02040503050406030204" pitchFamily="18" charset="0"/>
                          </a:rPr>
                          <m:t>𝒇</m:t>
                        </m:r>
                      </m:sub>
                    </m:sSub>
                    <m:sSubSup>
                      <m:sSubSupPr>
                        <m:ctrlPr>
                          <a:rPr lang="en-US" sz="1600" b="1" i="1">
                            <a:latin typeface="Cambria Math" panose="02040503050406030204" pitchFamily="18" charset="0"/>
                          </a:rPr>
                        </m:ctrlPr>
                      </m:sSubSupPr>
                      <m:e>
                        <m:r>
                          <a:rPr lang="en-US" sz="1600" b="1" i="1">
                            <a:latin typeface="Cambria Math" panose="02040503050406030204" pitchFamily="18" charset="0"/>
                          </a:rPr>
                          <m:t>𝝓</m:t>
                        </m:r>
                      </m:e>
                      <m:sub>
                        <m:r>
                          <a:rPr lang="en-US" sz="1600" b="1" i="1">
                            <a:latin typeface="Cambria Math" panose="02040503050406030204" pitchFamily="18" charset="0"/>
                          </a:rPr>
                          <m:t>𝒇</m:t>
                        </m:r>
                      </m:sub>
                      <m:sup>
                        <m:r>
                          <a:rPr lang="en-US" sz="1600" b="1" i="1">
                            <a:latin typeface="Cambria Math" panose="02040503050406030204" pitchFamily="18" charset="0"/>
                          </a:rPr>
                          <m:t>∗</m:t>
                        </m:r>
                      </m:sup>
                    </m:sSubSup>
                    <m:sSup>
                      <m:sSupPr>
                        <m:ctrlPr>
                          <a:rPr lang="en-US" sz="1600" b="1" i="1">
                            <a:latin typeface="Cambria Math" panose="02040503050406030204" pitchFamily="18" charset="0"/>
                          </a:rPr>
                        </m:ctrlPr>
                      </m:sSupPr>
                      <m:e>
                        <m:r>
                          <a:rPr lang="en-US" sz="1600" b="1" i="1">
                            <a:latin typeface="Cambria Math" panose="02040503050406030204" pitchFamily="18" charset="0"/>
                          </a:rPr>
                          <m:t>𝑽</m:t>
                        </m:r>
                      </m:e>
                      <m:sup>
                        <m:r>
                          <a:rPr lang="en-US" sz="1600" b="1" i="1">
                            <a:latin typeface="Cambria Math" panose="02040503050406030204" pitchFamily="18" charset="0"/>
                          </a:rPr>
                          <m:t>∗</m:t>
                        </m:r>
                      </m:sup>
                    </m:sSup>
                    <m:sSup>
                      <m:sSupPr>
                        <m:ctrlPr>
                          <a:rPr lang="en-US" sz="1600" b="1" i="1">
                            <a:latin typeface="Cambria Math" panose="02040503050406030204" pitchFamily="18" charset="0"/>
                          </a:rPr>
                        </m:ctrlPr>
                      </m:sSupPr>
                      <m:e>
                        <m:r>
                          <a:rPr lang="en-US" sz="1600" b="1" i="1">
                            <a:latin typeface="Cambria Math" panose="02040503050406030204" pitchFamily="18" charset="0"/>
                          </a:rPr>
                          <m:t>𝑯</m:t>
                        </m:r>
                      </m:e>
                      <m:sup>
                        <m:r>
                          <a:rPr lang="en-US" sz="1600" b="1" i="1">
                            <a:latin typeface="Cambria Math" panose="02040503050406030204" pitchFamily="18" charset="0"/>
                          </a:rPr>
                          <m:t>∗</m:t>
                        </m:r>
                      </m:sup>
                    </m:sSup>
                    <m:sSubSup>
                      <m:sSubSupPr>
                        <m:ctrlPr>
                          <a:rPr lang="en-US" sz="1600" b="1" i="1">
                            <a:latin typeface="Cambria Math" panose="02040503050406030204" pitchFamily="18" charset="0"/>
                          </a:rPr>
                        </m:ctrlPr>
                      </m:sSubSupPr>
                      <m:e>
                        <m:r>
                          <a:rPr lang="en-US" sz="1600" b="1" i="1">
                            <a:latin typeface="Cambria Math" panose="02040503050406030204" pitchFamily="18" charset="0"/>
                          </a:rPr>
                          <m:t>𝑹</m:t>
                        </m:r>
                      </m:e>
                      <m:sub>
                        <m:r>
                          <a:rPr lang="en-US" sz="1600" i="1">
                            <a:latin typeface="Cambria Math" panose="02040503050406030204" pitchFamily="18" charset="0"/>
                          </a:rPr>
                          <m:t>𝑛𝑛</m:t>
                        </m:r>
                      </m:sub>
                      <m:sup>
                        <m:r>
                          <a:rPr lang="en-US" sz="1600" b="1" i="1">
                            <a:latin typeface="Cambria Math" panose="02040503050406030204" pitchFamily="18" charset="0"/>
                          </a:rPr>
                          <m:t>−</m:t>
                        </m:r>
                        <m:r>
                          <a:rPr lang="en-US" sz="1600" i="1">
                            <a:latin typeface="Cambria Math" panose="02040503050406030204" pitchFamily="18" charset="0"/>
                          </a:rPr>
                          <m:t>1</m:t>
                        </m:r>
                      </m:sup>
                    </m:sSubSup>
                    <m:r>
                      <a:rPr lang="en-US" sz="1600" b="1" i="1">
                        <a:latin typeface="Cambria Math" panose="02040503050406030204" pitchFamily="18" charset="0"/>
                      </a:rPr>
                      <m:t>𝑯𝑽</m:t>
                    </m:r>
                    <m:sSubSup>
                      <m:sSubSupPr>
                        <m:ctrlPr>
                          <a:rPr lang="en-US" sz="1600" b="1" i="1">
                            <a:latin typeface="Cambria Math" panose="02040503050406030204" pitchFamily="18" charset="0"/>
                          </a:rPr>
                        </m:ctrlPr>
                      </m:sSubSupPr>
                      <m:e>
                        <m:r>
                          <a:rPr lang="en-US" sz="1600" b="1" i="1">
                            <a:latin typeface="Cambria Math" panose="02040503050406030204" pitchFamily="18" charset="0"/>
                          </a:rPr>
                          <m:t>𝝓</m:t>
                        </m:r>
                      </m:e>
                      <m:sub>
                        <m:r>
                          <a:rPr lang="en-US" sz="1600" b="1" i="1">
                            <a:latin typeface="Cambria Math" panose="02040503050406030204" pitchFamily="18" charset="0"/>
                          </a:rPr>
                          <m:t>𝒈</m:t>
                        </m:r>
                      </m:sub>
                      <m:sup>
                        <m:r>
                          <a:rPr lang="en-US" sz="1600" b="1" i="1">
                            <a:latin typeface="Cambria Math" panose="02040503050406030204" pitchFamily="18" charset="0"/>
                          </a:rPr>
                          <m:t>∗</m:t>
                        </m:r>
                      </m:sup>
                    </m:sSubSup>
                    <m:r>
                      <a:rPr lang="en-US" sz="1600" b="1" i="1">
                        <a:latin typeface="Cambria Math" panose="02040503050406030204" pitchFamily="18" charset="0"/>
                      </a:rPr>
                      <m:t>+</m:t>
                    </m:r>
                    <m:sSub>
                      <m:sSubPr>
                        <m:ctrlPr>
                          <a:rPr lang="en-GB" sz="1600" b="1" i="1">
                            <a:latin typeface="Cambria Math" panose="02040503050406030204" pitchFamily="18" charset="0"/>
                          </a:rPr>
                        </m:ctrlPr>
                      </m:sSubPr>
                      <m:e>
                        <m:r>
                          <a:rPr lang="en-GB" sz="1600" b="1" i="1">
                            <a:latin typeface="Cambria Math" panose="02040503050406030204" pitchFamily="18" charset="0"/>
                          </a:rPr>
                          <m:t>𝝓</m:t>
                        </m:r>
                      </m:e>
                      <m:sub>
                        <m:r>
                          <a:rPr lang="en-GB" sz="1600" b="1" i="1">
                            <a:latin typeface="Cambria Math" panose="02040503050406030204" pitchFamily="18" charset="0"/>
                          </a:rPr>
                          <m:t>𝒈</m:t>
                        </m:r>
                      </m:sub>
                    </m:sSub>
                    <m:sSup>
                      <m:sSupPr>
                        <m:ctrlPr>
                          <a:rPr lang="en-GB" sz="1600" b="1" i="1">
                            <a:latin typeface="Cambria Math" panose="02040503050406030204" pitchFamily="18" charset="0"/>
                          </a:rPr>
                        </m:ctrlPr>
                      </m:sSupPr>
                      <m:e>
                        <m:r>
                          <a:rPr lang="en-GB" sz="1600" b="1" i="1">
                            <a:latin typeface="Cambria Math" panose="02040503050406030204" pitchFamily="18" charset="0"/>
                          </a:rPr>
                          <m:t>𝑽</m:t>
                        </m:r>
                      </m:e>
                      <m:sup>
                        <m:r>
                          <a:rPr lang="en-GB" sz="1600" b="1" i="1">
                            <a:latin typeface="Cambria Math" panose="02040503050406030204" pitchFamily="18" charset="0"/>
                          </a:rPr>
                          <m:t>∗</m:t>
                        </m:r>
                      </m:sup>
                    </m:sSup>
                    <m:sSup>
                      <m:sSupPr>
                        <m:ctrlPr>
                          <a:rPr lang="en-GB" sz="1600" b="1" i="1">
                            <a:latin typeface="Cambria Math" panose="02040503050406030204" pitchFamily="18" charset="0"/>
                          </a:rPr>
                        </m:ctrlPr>
                      </m:sSupPr>
                      <m:e>
                        <m:r>
                          <a:rPr lang="en-GB" sz="1600" b="1" i="1">
                            <a:latin typeface="Cambria Math" panose="02040503050406030204" pitchFamily="18" charset="0"/>
                          </a:rPr>
                          <m:t>𝑯</m:t>
                        </m:r>
                      </m:e>
                      <m:sup>
                        <m:r>
                          <a:rPr lang="en-GB" sz="1600" b="1" i="1">
                            <a:latin typeface="Cambria Math" panose="02040503050406030204" pitchFamily="18" charset="0"/>
                          </a:rPr>
                          <m:t>∗</m:t>
                        </m:r>
                      </m:sup>
                    </m:sSup>
                    <m:sSubSup>
                      <m:sSubSupPr>
                        <m:ctrlPr>
                          <a:rPr lang="en-GB" sz="1600" b="1" i="1">
                            <a:latin typeface="Cambria Math" panose="02040503050406030204" pitchFamily="18" charset="0"/>
                          </a:rPr>
                        </m:ctrlPr>
                      </m:sSubSupPr>
                      <m:e>
                        <m:r>
                          <a:rPr lang="en-GB" sz="1600" b="1" i="1">
                            <a:latin typeface="Cambria Math" panose="02040503050406030204" pitchFamily="18" charset="0"/>
                          </a:rPr>
                          <m:t>𝑹</m:t>
                        </m:r>
                      </m:e>
                      <m:sub>
                        <m:r>
                          <a:rPr lang="en-GB" sz="1600" i="1">
                            <a:latin typeface="Cambria Math" panose="02040503050406030204" pitchFamily="18" charset="0"/>
                          </a:rPr>
                          <m:t>𝑛𝑛</m:t>
                        </m:r>
                      </m:sub>
                      <m:sup>
                        <m:r>
                          <a:rPr lang="en-GB" sz="1600" b="1" i="1">
                            <a:latin typeface="Cambria Math" panose="02040503050406030204" pitchFamily="18" charset="0"/>
                          </a:rPr>
                          <m:t>−</m:t>
                        </m:r>
                        <m:r>
                          <a:rPr lang="en-GB" sz="1600" i="1">
                            <a:latin typeface="Cambria Math" panose="02040503050406030204" pitchFamily="18" charset="0"/>
                          </a:rPr>
                          <m:t>1</m:t>
                        </m:r>
                      </m:sup>
                    </m:sSubSup>
                    <m:r>
                      <a:rPr lang="en-US" sz="1600" b="1" i="1">
                        <a:latin typeface="Cambria Math" panose="02040503050406030204" pitchFamily="18" charset="0"/>
                      </a:rPr>
                      <m:t>𝑯𝑽</m:t>
                    </m:r>
                    <m:sSubSup>
                      <m:sSubSupPr>
                        <m:ctrlPr>
                          <a:rPr lang="en-US" sz="1600" b="1" i="1">
                            <a:latin typeface="Cambria Math" panose="02040503050406030204" pitchFamily="18" charset="0"/>
                          </a:rPr>
                        </m:ctrlPr>
                      </m:sSubSupPr>
                      <m:e>
                        <m:r>
                          <a:rPr lang="en-US" sz="1600" b="1" i="1">
                            <a:latin typeface="Cambria Math" panose="02040503050406030204" pitchFamily="18" charset="0"/>
                          </a:rPr>
                          <m:t>𝝓</m:t>
                        </m:r>
                      </m:e>
                      <m:sub>
                        <m:r>
                          <a:rPr lang="en-US" sz="1600" b="1" i="1">
                            <a:latin typeface="Cambria Math" panose="02040503050406030204" pitchFamily="18" charset="0"/>
                          </a:rPr>
                          <m:t>𝒈</m:t>
                        </m:r>
                      </m:sub>
                      <m:sup>
                        <m:r>
                          <a:rPr lang="en-US" sz="1600" b="1" i="1">
                            <a:latin typeface="Cambria Math" panose="02040503050406030204" pitchFamily="18" charset="0"/>
                          </a:rPr>
                          <m:t>∗</m:t>
                        </m:r>
                      </m:sup>
                    </m:sSubSup>
                  </m:oMath>
                </a14:m>
                <a:endParaRPr lang="en-US" sz="1600" dirty="0"/>
              </a:p>
              <a:p>
                <a14:m>
                  <m:oMath xmlns:m="http://schemas.openxmlformats.org/officeDocument/2006/math">
                    <m:r>
                      <a:rPr lang="en-US" sz="1600" b="0" i="1" smtClean="0">
                        <a:latin typeface="Cambria Math" panose="02040503050406030204" pitchFamily="18" charset="0"/>
                      </a:rPr>
                      <m:t>⇒</m:t>
                    </m:r>
                    <m:sSub>
                      <m:sSubPr>
                        <m:ctrlPr>
                          <a:rPr lang="en-US" sz="1600" b="1" i="1" smtClean="0">
                            <a:latin typeface="Cambria Math" panose="02040503050406030204" pitchFamily="18" charset="0"/>
                          </a:rPr>
                        </m:ctrlPr>
                      </m:sSubPr>
                      <m:e>
                        <m:r>
                          <a:rPr lang="en-US" sz="1600" b="1" i="1" smtClean="0">
                            <a:latin typeface="Cambria Math" panose="02040503050406030204" pitchFamily="18" charset="0"/>
                          </a:rPr>
                          <m:t>𝝓</m:t>
                        </m:r>
                      </m:e>
                      <m:sub>
                        <m:r>
                          <a:rPr lang="en-US" sz="1600" b="1" i="1" smtClean="0">
                            <a:latin typeface="Cambria Math" panose="02040503050406030204" pitchFamily="18" charset="0"/>
                          </a:rPr>
                          <m:t>𝒈</m:t>
                        </m:r>
                      </m:sub>
                    </m:sSub>
                    <m:sSup>
                      <m:sSupPr>
                        <m:ctrlPr>
                          <a:rPr lang="en-US" sz="1600" b="1" i="1" smtClean="0">
                            <a:latin typeface="Cambria Math" panose="02040503050406030204" pitchFamily="18" charset="0"/>
                          </a:rPr>
                        </m:ctrlPr>
                      </m:sSupPr>
                      <m:e>
                        <m:r>
                          <a:rPr lang="en-US" sz="1600" b="1" i="1" smtClean="0">
                            <a:latin typeface="Cambria Math" panose="02040503050406030204" pitchFamily="18" charset="0"/>
                          </a:rPr>
                          <m:t>𝑽</m:t>
                        </m:r>
                      </m:e>
                      <m:sup>
                        <m:r>
                          <a:rPr lang="en-US" sz="1600" b="1" i="1" smtClean="0">
                            <a:latin typeface="Cambria Math" panose="02040503050406030204" pitchFamily="18" charset="0"/>
                          </a:rPr>
                          <m:t>∗</m:t>
                        </m:r>
                      </m:sup>
                    </m:sSup>
                    <m:d>
                      <m:dPr>
                        <m:ctrlPr>
                          <a:rPr lang="en-GB" sz="1600" i="1">
                            <a:latin typeface="Cambria Math" panose="02040503050406030204" pitchFamily="18" charset="0"/>
                            <a:cs typeface="Arial"/>
                          </a:rPr>
                        </m:ctrlPr>
                      </m:dPr>
                      <m:e>
                        <m:r>
                          <a:rPr lang="en-GB" sz="1600" b="1" i="1">
                            <a:latin typeface="Cambria Math" panose="02040503050406030204" pitchFamily="18" charset="0"/>
                            <a:cs typeface="Arial"/>
                          </a:rPr>
                          <m:t>𝑽</m:t>
                        </m:r>
                        <m:r>
                          <a:rPr lang="en-GB" sz="1600" b="1" i="1">
                            <a:latin typeface="Cambria Math" panose="02040503050406030204" pitchFamily="18" charset="0"/>
                            <a:cs typeface="Arial"/>
                          </a:rPr>
                          <m:t>   </m:t>
                        </m:r>
                        <m:acc>
                          <m:accPr>
                            <m:chr m:val="̃"/>
                            <m:ctrlPr>
                              <a:rPr lang="en-GB" sz="1600" i="1">
                                <a:latin typeface="Cambria Math" panose="02040503050406030204" pitchFamily="18" charset="0"/>
                                <a:cs typeface="Arial"/>
                              </a:rPr>
                            </m:ctrlPr>
                          </m:accPr>
                          <m:e>
                            <m:r>
                              <a:rPr lang="en-GB" sz="1600" b="1" i="1">
                                <a:latin typeface="Cambria Math" panose="02040503050406030204" pitchFamily="18" charset="0"/>
                                <a:cs typeface="Arial"/>
                              </a:rPr>
                              <m:t>𝑽</m:t>
                            </m:r>
                          </m:e>
                        </m:acc>
                      </m:e>
                    </m:d>
                    <m:r>
                      <a:rPr lang="en-GB" sz="1600" i="1">
                        <a:latin typeface="Cambria Math" panose="02040503050406030204" pitchFamily="18" charset="0"/>
                        <a:cs typeface="Arial"/>
                      </a:rPr>
                      <m:t> </m:t>
                    </m:r>
                    <m:d>
                      <m:dPr>
                        <m:ctrlPr>
                          <a:rPr lang="en-GB" sz="1600" i="1">
                            <a:latin typeface="Cambria Math" panose="02040503050406030204" pitchFamily="18" charset="0"/>
                            <a:cs typeface="Arial"/>
                          </a:rPr>
                        </m:ctrlPr>
                      </m:dPr>
                      <m:e>
                        <m:m>
                          <m:mPr>
                            <m:mcs>
                              <m:mc>
                                <m:mcPr>
                                  <m:count m:val="2"/>
                                  <m:mcJc m:val="center"/>
                                </m:mcPr>
                              </m:mc>
                            </m:mcs>
                            <m:ctrlPr>
                              <a:rPr lang="en-GB" sz="1600" i="1">
                                <a:latin typeface="Cambria Math" panose="02040503050406030204" pitchFamily="18" charset="0"/>
                                <a:cs typeface="Arial"/>
                              </a:rPr>
                            </m:ctrlPr>
                          </m:mPr>
                          <m:mr>
                            <m:e>
                              <m:r>
                                <a:rPr lang="en-GB" sz="1600" b="0" i="1">
                                  <a:solidFill>
                                    <a:prstClr val="black"/>
                                  </a:solidFill>
                                  <a:latin typeface="Cambria Math" panose="02040503050406030204" pitchFamily="18" charset="0"/>
                                  <a:cs typeface="Arial"/>
                                </a:rPr>
                                <m:t>Ʌ</m:t>
                              </m:r>
                            </m:e>
                            <m:e>
                              <m:r>
                                <a:rPr lang="en-GB" sz="1600" i="1">
                                  <a:latin typeface="Cambria Math" panose="02040503050406030204" pitchFamily="18" charset="0"/>
                                  <a:cs typeface="Arial"/>
                                </a:rPr>
                                <m:t>0</m:t>
                              </m:r>
                            </m:e>
                          </m:mr>
                          <m:mr>
                            <m:e>
                              <m:r>
                                <a:rPr lang="en-GB" sz="1600" i="1">
                                  <a:latin typeface="Cambria Math" panose="02040503050406030204" pitchFamily="18" charset="0"/>
                                  <a:cs typeface="Arial"/>
                                </a:rPr>
                                <m:t>0</m:t>
                              </m:r>
                            </m:e>
                            <m:e>
                              <m:acc>
                                <m:accPr>
                                  <m:chr m:val="̃"/>
                                  <m:ctrlPr>
                                    <a:rPr lang="en-GB" sz="1600" i="1">
                                      <a:solidFill>
                                        <a:prstClr val="black"/>
                                      </a:solidFill>
                                      <a:latin typeface="Cambria Math" panose="02040503050406030204" pitchFamily="18" charset="0"/>
                                      <a:cs typeface="Arial"/>
                                    </a:rPr>
                                  </m:ctrlPr>
                                </m:accPr>
                                <m:e>
                                  <m:r>
                                    <a:rPr lang="en-GB" sz="1600" b="0" i="1">
                                      <a:solidFill>
                                        <a:prstClr val="black"/>
                                      </a:solidFill>
                                      <a:latin typeface="Cambria Math" panose="02040503050406030204" pitchFamily="18" charset="0"/>
                                      <a:cs typeface="Arial"/>
                                    </a:rPr>
                                    <m:t>Ʌ</m:t>
                                  </m:r>
                                </m:e>
                              </m:acc>
                            </m:e>
                          </m:mr>
                        </m:m>
                      </m:e>
                    </m:d>
                    <m:r>
                      <a:rPr lang="en-GB" sz="1600" i="1">
                        <a:latin typeface="Cambria Math" panose="02040503050406030204" pitchFamily="18" charset="0"/>
                        <a:cs typeface="Arial"/>
                      </a:rPr>
                      <m:t> </m:t>
                    </m:r>
                    <m:sSup>
                      <m:sSupPr>
                        <m:ctrlPr>
                          <a:rPr lang="en-GB" sz="1600" i="1">
                            <a:latin typeface="Cambria Math" panose="02040503050406030204" pitchFamily="18" charset="0"/>
                            <a:cs typeface="Arial"/>
                          </a:rPr>
                        </m:ctrlPr>
                      </m:sSupPr>
                      <m:e>
                        <m:d>
                          <m:dPr>
                            <m:ctrlPr>
                              <a:rPr lang="en-GB" sz="1600" i="1">
                                <a:latin typeface="Cambria Math" panose="02040503050406030204" pitchFamily="18" charset="0"/>
                                <a:cs typeface="Arial"/>
                              </a:rPr>
                            </m:ctrlPr>
                          </m:dPr>
                          <m:e>
                            <m:r>
                              <a:rPr lang="en-GB" sz="1600" b="1" i="1">
                                <a:latin typeface="Cambria Math" panose="02040503050406030204" pitchFamily="18" charset="0"/>
                                <a:cs typeface="Arial"/>
                              </a:rPr>
                              <m:t>𝑽</m:t>
                            </m:r>
                            <m:r>
                              <a:rPr lang="en-GB" sz="1600" b="1" i="1">
                                <a:latin typeface="Cambria Math" panose="02040503050406030204" pitchFamily="18" charset="0"/>
                                <a:cs typeface="Arial"/>
                              </a:rPr>
                              <m:t>  </m:t>
                            </m:r>
                            <m:acc>
                              <m:accPr>
                                <m:chr m:val="̃"/>
                                <m:ctrlPr>
                                  <a:rPr lang="en-US" sz="1600" b="0" i="1" smtClean="0">
                                    <a:latin typeface="Cambria Math" panose="02040503050406030204" pitchFamily="18" charset="0"/>
                                    <a:cs typeface="Arial"/>
                                  </a:rPr>
                                </m:ctrlPr>
                              </m:accPr>
                              <m:e>
                                <m:r>
                                  <a:rPr lang="en-US" sz="1600" b="1" i="1" smtClean="0">
                                    <a:latin typeface="Cambria Math" panose="02040503050406030204" pitchFamily="18" charset="0"/>
                                    <a:cs typeface="Arial"/>
                                  </a:rPr>
                                  <m:t>𝑽</m:t>
                                </m:r>
                              </m:e>
                            </m:acc>
                          </m:e>
                        </m:d>
                      </m:e>
                      <m:sup>
                        <m:r>
                          <a:rPr lang="en-GB" sz="1600" i="1">
                            <a:latin typeface="Cambria Math" panose="02040503050406030204" pitchFamily="18" charset="0"/>
                            <a:cs typeface="Arial"/>
                          </a:rPr>
                          <m:t>∗</m:t>
                        </m:r>
                      </m:sup>
                    </m:sSup>
                    <m:sSub>
                      <m:sSubPr>
                        <m:ctrlPr>
                          <a:rPr lang="en-US" sz="1600" b="1" i="1" smtClean="0">
                            <a:latin typeface="Cambria Math" panose="02040503050406030204" pitchFamily="18" charset="0"/>
                            <a:cs typeface="Arial"/>
                          </a:rPr>
                        </m:ctrlPr>
                      </m:sSubPr>
                      <m:e>
                        <m:r>
                          <a:rPr lang="en-US" sz="1600" b="1" i="1" smtClean="0">
                            <a:latin typeface="Cambria Math" panose="02040503050406030204" pitchFamily="18" charset="0"/>
                            <a:cs typeface="Arial"/>
                          </a:rPr>
                          <m:t>𝑽</m:t>
                        </m:r>
                        <m:r>
                          <a:rPr lang="en-US" sz="1600" b="1" i="1" smtClean="0">
                            <a:latin typeface="Cambria Math" panose="02040503050406030204" pitchFamily="18" charset="0"/>
                            <a:cs typeface="Arial"/>
                          </a:rPr>
                          <m:t>𝝓</m:t>
                        </m:r>
                      </m:e>
                      <m:sub>
                        <m:r>
                          <a:rPr lang="en-US" sz="1600" b="1" i="1" smtClean="0">
                            <a:latin typeface="Cambria Math" panose="02040503050406030204" pitchFamily="18" charset="0"/>
                            <a:cs typeface="Arial"/>
                          </a:rPr>
                          <m:t>𝒇</m:t>
                        </m:r>
                      </m:sub>
                    </m:sSub>
                    <m:r>
                      <a:rPr lang="en-US" sz="1600" b="0" i="1" smtClean="0">
                        <a:latin typeface="Cambria Math" panose="02040503050406030204" pitchFamily="18" charset="0"/>
                        <a:cs typeface="Arial"/>
                      </a:rPr>
                      <m:t>=</m:t>
                    </m:r>
                    <m:sSub>
                      <m:sSubPr>
                        <m:ctrlPr>
                          <a:rPr lang="en-US" sz="1600" b="1" i="1" smtClean="0">
                            <a:latin typeface="Cambria Math" panose="02040503050406030204" pitchFamily="18" charset="0"/>
                            <a:cs typeface="Arial"/>
                          </a:rPr>
                        </m:ctrlPr>
                      </m:sSubPr>
                      <m:e>
                        <m:r>
                          <a:rPr lang="en-US" sz="1600" b="1" i="1" smtClean="0">
                            <a:latin typeface="Cambria Math" panose="02040503050406030204" pitchFamily="18" charset="0"/>
                            <a:cs typeface="Arial"/>
                          </a:rPr>
                          <m:t>𝝓</m:t>
                        </m:r>
                      </m:e>
                      <m:sub>
                        <m:r>
                          <a:rPr lang="en-US" sz="1600" b="1" i="1" smtClean="0">
                            <a:latin typeface="Cambria Math" panose="02040503050406030204" pitchFamily="18" charset="0"/>
                            <a:cs typeface="Arial"/>
                          </a:rPr>
                          <m:t>𝒈</m:t>
                        </m:r>
                      </m:sub>
                    </m:sSub>
                    <m:sSup>
                      <m:sSupPr>
                        <m:ctrlPr>
                          <a:rPr lang="en-US" sz="1600" b="1" i="1" smtClean="0">
                            <a:latin typeface="Cambria Math" panose="02040503050406030204" pitchFamily="18" charset="0"/>
                            <a:cs typeface="Arial"/>
                          </a:rPr>
                        </m:ctrlPr>
                      </m:sSupPr>
                      <m:e>
                        <m:r>
                          <a:rPr lang="en-US" sz="1600" b="1" i="1" smtClean="0">
                            <a:latin typeface="Cambria Math" panose="02040503050406030204" pitchFamily="18" charset="0"/>
                            <a:cs typeface="Arial"/>
                          </a:rPr>
                          <m:t>𝑽</m:t>
                        </m:r>
                      </m:e>
                      <m:sup>
                        <m:r>
                          <a:rPr lang="en-US" sz="1600" b="1" i="1" smtClean="0">
                            <a:latin typeface="Cambria Math" panose="02040503050406030204" pitchFamily="18" charset="0"/>
                            <a:cs typeface="Arial"/>
                          </a:rPr>
                          <m:t>∗</m:t>
                        </m:r>
                      </m:sup>
                    </m:sSup>
                    <m:d>
                      <m:dPr>
                        <m:ctrlPr>
                          <a:rPr lang="en-GB" sz="1600" i="1">
                            <a:latin typeface="Cambria Math" panose="02040503050406030204" pitchFamily="18" charset="0"/>
                            <a:cs typeface="Arial"/>
                          </a:rPr>
                        </m:ctrlPr>
                      </m:dPr>
                      <m:e>
                        <m:r>
                          <a:rPr lang="en-GB" sz="1600" b="1" i="1">
                            <a:latin typeface="Cambria Math" panose="02040503050406030204" pitchFamily="18" charset="0"/>
                            <a:cs typeface="Arial"/>
                          </a:rPr>
                          <m:t>𝑽</m:t>
                        </m:r>
                        <m:r>
                          <a:rPr lang="en-GB" sz="1600" b="1" i="1">
                            <a:latin typeface="Cambria Math" panose="02040503050406030204" pitchFamily="18" charset="0"/>
                            <a:cs typeface="Arial"/>
                          </a:rPr>
                          <m:t>   </m:t>
                        </m:r>
                        <m:acc>
                          <m:accPr>
                            <m:chr m:val="̃"/>
                            <m:ctrlPr>
                              <a:rPr lang="en-GB" sz="1600" i="1">
                                <a:latin typeface="Cambria Math" panose="02040503050406030204" pitchFamily="18" charset="0"/>
                                <a:cs typeface="Arial"/>
                              </a:rPr>
                            </m:ctrlPr>
                          </m:accPr>
                          <m:e>
                            <m:r>
                              <a:rPr lang="en-GB" sz="1600" b="1" i="1">
                                <a:latin typeface="Cambria Math" panose="02040503050406030204" pitchFamily="18" charset="0"/>
                                <a:cs typeface="Arial"/>
                              </a:rPr>
                              <m:t>𝑽</m:t>
                            </m:r>
                          </m:e>
                        </m:acc>
                      </m:e>
                    </m:d>
                    <m:r>
                      <a:rPr lang="en-GB" sz="1600" i="1">
                        <a:latin typeface="Cambria Math" panose="02040503050406030204" pitchFamily="18" charset="0"/>
                        <a:cs typeface="Arial"/>
                      </a:rPr>
                      <m:t> </m:t>
                    </m:r>
                    <m:d>
                      <m:dPr>
                        <m:ctrlPr>
                          <a:rPr lang="en-GB" sz="1600" i="1">
                            <a:latin typeface="Cambria Math" panose="02040503050406030204" pitchFamily="18" charset="0"/>
                            <a:cs typeface="Arial"/>
                          </a:rPr>
                        </m:ctrlPr>
                      </m:dPr>
                      <m:e>
                        <m:m>
                          <m:mPr>
                            <m:mcs>
                              <m:mc>
                                <m:mcPr>
                                  <m:count m:val="2"/>
                                  <m:mcJc m:val="center"/>
                                </m:mcPr>
                              </m:mc>
                            </m:mcs>
                            <m:ctrlPr>
                              <a:rPr lang="en-GB" sz="1600" i="1">
                                <a:latin typeface="Cambria Math" panose="02040503050406030204" pitchFamily="18" charset="0"/>
                                <a:cs typeface="Arial"/>
                              </a:rPr>
                            </m:ctrlPr>
                          </m:mPr>
                          <m:mr>
                            <m:e>
                              <m:r>
                                <a:rPr lang="en-GB" sz="1600" b="0" i="1">
                                  <a:solidFill>
                                    <a:prstClr val="black"/>
                                  </a:solidFill>
                                  <a:latin typeface="Cambria Math" panose="02040503050406030204" pitchFamily="18" charset="0"/>
                                  <a:cs typeface="Arial"/>
                                </a:rPr>
                                <m:t>Ʌ</m:t>
                              </m:r>
                            </m:e>
                            <m:e>
                              <m:r>
                                <a:rPr lang="en-GB" sz="1600" i="1">
                                  <a:latin typeface="Cambria Math" panose="02040503050406030204" pitchFamily="18" charset="0"/>
                                  <a:cs typeface="Arial"/>
                                </a:rPr>
                                <m:t>0</m:t>
                              </m:r>
                            </m:e>
                          </m:mr>
                          <m:mr>
                            <m:e>
                              <m:r>
                                <a:rPr lang="en-GB" sz="1600" i="1">
                                  <a:latin typeface="Cambria Math" panose="02040503050406030204" pitchFamily="18" charset="0"/>
                                  <a:cs typeface="Arial"/>
                                </a:rPr>
                                <m:t>0</m:t>
                              </m:r>
                            </m:e>
                            <m:e>
                              <m:acc>
                                <m:accPr>
                                  <m:chr m:val="̃"/>
                                  <m:ctrlPr>
                                    <a:rPr lang="en-GB" sz="1600" i="1">
                                      <a:solidFill>
                                        <a:prstClr val="black"/>
                                      </a:solidFill>
                                      <a:latin typeface="Cambria Math" panose="02040503050406030204" pitchFamily="18" charset="0"/>
                                      <a:cs typeface="Arial"/>
                                    </a:rPr>
                                  </m:ctrlPr>
                                </m:accPr>
                                <m:e>
                                  <m:r>
                                    <a:rPr lang="en-GB" sz="1600" b="0" i="1">
                                      <a:solidFill>
                                        <a:prstClr val="black"/>
                                      </a:solidFill>
                                      <a:latin typeface="Cambria Math" panose="02040503050406030204" pitchFamily="18" charset="0"/>
                                      <a:cs typeface="Arial"/>
                                    </a:rPr>
                                    <m:t>Ʌ</m:t>
                                  </m:r>
                                </m:e>
                              </m:acc>
                            </m:e>
                          </m:mr>
                        </m:m>
                      </m:e>
                    </m:d>
                    <m:r>
                      <a:rPr lang="en-GB" sz="1600" i="1">
                        <a:latin typeface="Cambria Math" panose="02040503050406030204" pitchFamily="18" charset="0"/>
                        <a:cs typeface="Arial"/>
                      </a:rPr>
                      <m:t> </m:t>
                    </m:r>
                    <m:sSup>
                      <m:sSupPr>
                        <m:ctrlPr>
                          <a:rPr lang="en-GB" sz="1600" i="1">
                            <a:latin typeface="Cambria Math" panose="02040503050406030204" pitchFamily="18" charset="0"/>
                            <a:cs typeface="Arial"/>
                          </a:rPr>
                        </m:ctrlPr>
                      </m:sSupPr>
                      <m:e>
                        <m:d>
                          <m:dPr>
                            <m:ctrlPr>
                              <a:rPr lang="en-GB" sz="1600" i="1">
                                <a:latin typeface="Cambria Math" panose="02040503050406030204" pitchFamily="18" charset="0"/>
                                <a:cs typeface="Arial"/>
                              </a:rPr>
                            </m:ctrlPr>
                          </m:dPr>
                          <m:e>
                            <m:r>
                              <a:rPr lang="en-GB" sz="1600" b="1" i="1">
                                <a:latin typeface="Cambria Math" panose="02040503050406030204" pitchFamily="18" charset="0"/>
                                <a:cs typeface="Arial"/>
                              </a:rPr>
                              <m:t>𝑽</m:t>
                            </m:r>
                            <m:r>
                              <a:rPr lang="en-GB" sz="1600" b="1" i="1">
                                <a:latin typeface="Cambria Math" panose="02040503050406030204" pitchFamily="18" charset="0"/>
                                <a:cs typeface="Arial"/>
                              </a:rPr>
                              <m:t>  </m:t>
                            </m:r>
                            <m:acc>
                              <m:accPr>
                                <m:chr m:val="̃"/>
                                <m:ctrlPr>
                                  <a:rPr lang="en-US" sz="1600" i="1">
                                    <a:latin typeface="Cambria Math" panose="02040503050406030204" pitchFamily="18" charset="0"/>
                                    <a:cs typeface="Arial"/>
                                  </a:rPr>
                                </m:ctrlPr>
                              </m:accPr>
                              <m:e>
                                <m:r>
                                  <a:rPr lang="en-US" sz="1600" b="1" i="1">
                                    <a:latin typeface="Cambria Math" panose="02040503050406030204" pitchFamily="18" charset="0"/>
                                    <a:cs typeface="Arial"/>
                                  </a:rPr>
                                  <m:t>𝑽</m:t>
                                </m:r>
                              </m:e>
                            </m:acc>
                          </m:e>
                        </m:d>
                      </m:e>
                      <m:sup>
                        <m:r>
                          <a:rPr lang="en-GB" sz="1600" i="1">
                            <a:latin typeface="Cambria Math" panose="02040503050406030204" pitchFamily="18" charset="0"/>
                            <a:cs typeface="Arial"/>
                          </a:rPr>
                          <m:t>∗</m:t>
                        </m:r>
                      </m:sup>
                    </m:sSup>
                    <m:r>
                      <a:rPr lang="en-US" sz="1600" b="1" i="1" smtClean="0">
                        <a:latin typeface="Cambria Math" panose="02040503050406030204" pitchFamily="18" charset="0"/>
                        <a:cs typeface="Arial"/>
                      </a:rPr>
                      <m:t>𝑽</m:t>
                    </m:r>
                    <m:sSub>
                      <m:sSubPr>
                        <m:ctrlPr>
                          <a:rPr lang="en-US" sz="1600" b="1" i="1" smtClean="0">
                            <a:latin typeface="Cambria Math" panose="02040503050406030204" pitchFamily="18" charset="0"/>
                            <a:cs typeface="Arial"/>
                          </a:rPr>
                        </m:ctrlPr>
                      </m:sSubPr>
                      <m:e>
                        <m:r>
                          <a:rPr lang="en-US" sz="1600" b="1" i="1" smtClean="0">
                            <a:latin typeface="Cambria Math" panose="02040503050406030204" pitchFamily="18" charset="0"/>
                            <a:cs typeface="Arial"/>
                          </a:rPr>
                          <m:t>𝝓</m:t>
                        </m:r>
                      </m:e>
                      <m:sub>
                        <m:r>
                          <a:rPr lang="en-US" sz="1600" b="1" i="1" smtClean="0">
                            <a:latin typeface="Cambria Math" panose="02040503050406030204" pitchFamily="18" charset="0"/>
                            <a:cs typeface="Arial"/>
                          </a:rPr>
                          <m:t>𝒇</m:t>
                        </m:r>
                      </m:sub>
                    </m:sSub>
                    <m:sSubSup>
                      <m:sSubSupPr>
                        <m:ctrlPr>
                          <a:rPr lang="en-US" sz="1600" b="1" i="1" smtClean="0">
                            <a:latin typeface="Cambria Math" panose="02040503050406030204" pitchFamily="18" charset="0"/>
                            <a:cs typeface="Arial"/>
                          </a:rPr>
                        </m:ctrlPr>
                      </m:sSubSupPr>
                      <m:e>
                        <m:r>
                          <a:rPr lang="en-US" sz="1600" b="1" i="1" smtClean="0">
                            <a:latin typeface="Cambria Math" panose="02040503050406030204" pitchFamily="18" charset="0"/>
                            <a:cs typeface="Arial"/>
                          </a:rPr>
                          <m:t>𝝓</m:t>
                        </m:r>
                      </m:e>
                      <m:sub>
                        <m:r>
                          <a:rPr lang="en-US" sz="1600" b="1" i="1" smtClean="0">
                            <a:latin typeface="Cambria Math" panose="02040503050406030204" pitchFamily="18" charset="0"/>
                            <a:cs typeface="Arial"/>
                          </a:rPr>
                          <m:t>𝒇</m:t>
                        </m:r>
                      </m:sub>
                      <m:sup>
                        <m:r>
                          <a:rPr lang="en-US" sz="1600" b="1" i="1" smtClean="0">
                            <a:latin typeface="Cambria Math" panose="02040503050406030204" pitchFamily="18" charset="0"/>
                            <a:cs typeface="Arial"/>
                          </a:rPr>
                          <m:t>∗</m:t>
                        </m:r>
                      </m:sup>
                    </m:sSubSup>
                    <m:sSup>
                      <m:sSupPr>
                        <m:ctrlPr>
                          <a:rPr lang="en-US" sz="1600" b="1" i="1" smtClean="0">
                            <a:latin typeface="Cambria Math" panose="02040503050406030204" pitchFamily="18" charset="0"/>
                            <a:cs typeface="Arial"/>
                          </a:rPr>
                        </m:ctrlPr>
                      </m:sSupPr>
                      <m:e>
                        <m:r>
                          <a:rPr lang="en-US" sz="1600" b="1" i="1" smtClean="0">
                            <a:latin typeface="Cambria Math" panose="02040503050406030204" pitchFamily="18" charset="0"/>
                            <a:cs typeface="Arial"/>
                          </a:rPr>
                          <m:t>𝑽</m:t>
                        </m:r>
                      </m:e>
                      <m:sup>
                        <m:r>
                          <a:rPr lang="en-US" sz="1600" b="1" i="1" smtClean="0">
                            <a:latin typeface="Cambria Math" panose="02040503050406030204" pitchFamily="18" charset="0"/>
                            <a:cs typeface="Arial"/>
                          </a:rPr>
                          <m:t>∗</m:t>
                        </m:r>
                      </m:sup>
                    </m:sSup>
                    <m:d>
                      <m:dPr>
                        <m:ctrlPr>
                          <a:rPr lang="en-GB" sz="1600" i="1">
                            <a:latin typeface="Cambria Math" panose="02040503050406030204" pitchFamily="18" charset="0"/>
                            <a:cs typeface="Arial"/>
                          </a:rPr>
                        </m:ctrlPr>
                      </m:dPr>
                      <m:e>
                        <m:r>
                          <a:rPr lang="en-GB" sz="1600" b="1" i="1">
                            <a:latin typeface="Cambria Math" panose="02040503050406030204" pitchFamily="18" charset="0"/>
                            <a:cs typeface="Arial"/>
                          </a:rPr>
                          <m:t>𝑽</m:t>
                        </m:r>
                        <m:r>
                          <a:rPr lang="en-GB" sz="1600" b="1" i="1">
                            <a:latin typeface="Cambria Math" panose="02040503050406030204" pitchFamily="18" charset="0"/>
                            <a:cs typeface="Arial"/>
                          </a:rPr>
                          <m:t>   </m:t>
                        </m:r>
                        <m:acc>
                          <m:accPr>
                            <m:chr m:val="̃"/>
                            <m:ctrlPr>
                              <a:rPr lang="en-GB" sz="1600" i="1">
                                <a:latin typeface="Cambria Math" panose="02040503050406030204" pitchFamily="18" charset="0"/>
                                <a:cs typeface="Arial"/>
                              </a:rPr>
                            </m:ctrlPr>
                          </m:accPr>
                          <m:e>
                            <m:r>
                              <a:rPr lang="en-GB" sz="1600" b="1" i="1">
                                <a:latin typeface="Cambria Math" panose="02040503050406030204" pitchFamily="18" charset="0"/>
                                <a:cs typeface="Arial"/>
                              </a:rPr>
                              <m:t>𝑽</m:t>
                            </m:r>
                          </m:e>
                        </m:acc>
                      </m:e>
                    </m:d>
                    <m:r>
                      <a:rPr lang="en-GB" sz="1600" i="1">
                        <a:latin typeface="Cambria Math" panose="02040503050406030204" pitchFamily="18" charset="0"/>
                        <a:cs typeface="Arial"/>
                      </a:rPr>
                      <m:t> </m:t>
                    </m:r>
                    <m:d>
                      <m:dPr>
                        <m:ctrlPr>
                          <a:rPr lang="en-GB" sz="1600" i="1">
                            <a:latin typeface="Cambria Math" panose="02040503050406030204" pitchFamily="18" charset="0"/>
                            <a:cs typeface="Arial"/>
                          </a:rPr>
                        </m:ctrlPr>
                      </m:dPr>
                      <m:e>
                        <m:m>
                          <m:mPr>
                            <m:mcs>
                              <m:mc>
                                <m:mcPr>
                                  <m:count m:val="2"/>
                                  <m:mcJc m:val="center"/>
                                </m:mcPr>
                              </m:mc>
                            </m:mcs>
                            <m:ctrlPr>
                              <a:rPr lang="en-GB" sz="1600" i="1">
                                <a:latin typeface="Cambria Math" panose="02040503050406030204" pitchFamily="18" charset="0"/>
                                <a:cs typeface="Arial"/>
                              </a:rPr>
                            </m:ctrlPr>
                          </m:mPr>
                          <m:mr>
                            <m:e>
                              <m:r>
                                <a:rPr lang="en-GB" sz="1600" b="1" i="1">
                                  <a:solidFill>
                                    <a:prstClr val="black"/>
                                  </a:solidFill>
                                  <a:latin typeface="Cambria Math" panose="02040503050406030204" pitchFamily="18" charset="0"/>
                                  <a:cs typeface="Arial"/>
                                </a:rPr>
                                <m:t>Ʌ</m:t>
                              </m:r>
                            </m:e>
                            <m:e>
                              <m:r>
                                <a:rPr lang="en-GB" sz="1600" i="1">
                                  <a:latin typeface="Cambria Math" panose="02040503050406030204" pitchFamily="18" charset="0"/>
                                  <a:cs typeface="Arial"/>
                                </a:rPr>
                                <m:t>0</m:t>
                              </m:r>
                            </m:e>
                          </m:mr>
                          <m:mr>
                            <m:e>
                              <m:r>
                                <a:rPr lang="en-GB" sz="1600" i="1">
                                  <a:latin typeface="Cambria Math" panose="02040503050406030204" pitchFamily="18" charset="0"/>
                                  <a:cs typeface="Arial"/>
                                </a:rPr>
                                <m:t>0</m:t>
                              </m:r>
                            </m:e>
                            <m:e>
                              <m:acc>
                                <m:accPr>
                                  <m:chr m:val="̃"/>
                                  <m:ctrlPr>
                                    <a:rPr lang="en-GB" sz="1600" i="1">
                                      <a:solidFill>
                                        <a:prstClr val="black"/>
                                      </a:solidFill>
                                      <a:latin typeface="Cambria Math" panose="02040503050406030204" pitchFamily="18" charset="0"/>
                                      <a:cs typeface="Arial"/>
                                    </a:rPr>
                                  </m:ctrlPr>
                                </m:accPr>
                                <m:e>
                                  <m:r>
                                    <a:rPr lang="en-GB" sz="1600" b="1" i="1">
                                      <a:solidFill>
                                        <a:prstClr val="black"/>
                                      </a:solidFill>
                                      <a:latin typeface="Cambria Math" panose="02040503050406030204" pitchFamily="18" charset="0"/>
                                      <a:cs typeface="Arial"/>
                                    </a:rPr>
                                    <m:t>Ʌ</m:t>
                                  </m:r>
                                </m:e>
                              </m:acc>
                            </m:e>
                          </m:mr>
                        </m:m>
                      </m:e>
                    </m:d>
                    <m:r>
                      <a:rPr lang="en-GB" sz="1600" i="1">
                        <a:latin typeface="Cambria Math" panose="02040503050406030204" pitchFamily="18" charset="0"/>
                        <a:cs typeface="Arial"/>
                      </a:rPr>
                      <m:t> </m:t>
                    </m:r>
                    <m:sSup>
                      <m:sSupPr>
                        <m:ctrlPr>
                          <a:rPr lang="en-GB" sz="1600" i="1">
                            <a:latin typeface="Cambria Math" panose="02040503050406030204" pitchFamily="18" charset="0"/>
                            <a:cs typeface="Arial"/>
                          </a:rPr>
                        </m:ctrlPr>
                      </m:sSupPr>
                      <m:e>
                        <m:d>
                          <m:dPr>
                            <m:ctrlPr>
                              <a:rPr lang="en-GB" sz="1600" i="1">
                                <a:latin typeface="Cambria Math" panose="02040503050406030204" pitchFamily="18" charset="0"/>
                                <a:cs typeface="Arial"/>
                              </a:rPr>
                            </m:ctrlPr>
                          </m:dPr>
                          <m:e>
                            <m:r>
                              <a:rPr lang="en-GB" sz="1600" b="1" i="1">
                                <a:latin typeface="Cambria Math" panose="02040503050406030204" pitchFamily="18" charset="0"/>
                                <a:cs typeface="Arial"/>
                              </a:rPr>
                              <m:t>𝑽</m:t>
                            </m:r>
                            <m:r>
                              <a:rPr lang="en-GB" sz="1600" b="1" i="1">
                                <a:latin typeface="Cambria Math" panose="02040503050406030204" pitchFamily="18" charset="0"/>
                                <a:cs typeface="Arial"/>
                              </a:rPr>
                              <m:t>  </m:t>
                            </m:r>
                            <m:acc>
                              <m:accPr>
                                <m:chr m:val="̃"/>
                                <m:ctrlPr>
                                  <a:rPr lang="en-US" sz="1600" i="1">
                                    <a:latin typeface="Cambria Math" panose="02040503050406030204" pitchFamily="18" charset="0"/>
                                    <a:cs typeface="Arial"/>
                                  </a:rPr>
                                </m:ctrlPr>
                              </m:accPr>
                              <m:e>
                                <m:r>
                                  <a:rPr lang="en-US" sz="1600" b="1" i="1">
                                    <a:latin typeface="Cambria Math" panose="02040503050406030204" pitchFamily="18" charset="0"/>
                                    <a:cs typeface="Arial"/>
                                  </a:rPr>
                                  <m:t>𝑽</m:t>
                                </m:r>
                              </m:e>
                            </m:acc>
                          </m:e>
                        </m:d>
                      </m:e>
                      <m:sup>
                        <m:r>
                          <a:rPr lang="en-GB" sz="1600" i="1">
                            <a:latin typeface="Cambria Math" panose="02040503050406030204" pitchFamily="18" charset="0"/>
                            <a:cs typeface="Arial"/>
                          </a:rPr>
                          <m:t>∗</m:t>
                        </m:r>
                      </m:sup>
                    </m:sSup>
                    <m:r>
                      <a:rPr lang="en-US" sz="1600" b="1" i="1" smtClean="0">
                        <a:latin typeface="Cambria Math" panose="02040503050406030204" pitchFamily="18" charset="0"/>
                        <a:cs typeface="Arial"/>
                      </a:rPr>
                      <m:t>𝑽</m:t>
                    </m:r>
                    <m:sSubSup>
                      <m:sSubSupPr>
                        <m:ctrlPr>
                          <a:rPr lang="en-US" sz="1600" b="1" i="1" smtClean="0">
                            <a:latin typeface="Cambria Math" panose="02040503050406030204" pitchFamily="18" charset="0"/>
                            <a:cs typeface="Arial"/>
                          </a:rPr>
                        </m:ctrlPr>
                      </m:sSubSupPr>
                      <m:e>
                        <m:r>
                          <a:rPr lang="en-US" sz="1600" b="1" i="1" smtClean="0">
                            <a:latin typeface="Cambria Math" panose="02040503050406030204" pitchFamily="18" charset="0"/>
                            <a:cs typeface="Arial"/>
                          </a:rPr>
                          <m:t>𝝓</m:t>
                        </m:r>
                      </m:e>
                      <m:sub>
                        <m:r>
                          <a:rPr lang="en-US" sz="1600" b="1" i="1" smtClean="0">
                            <a:latin typeface="Cambria Math" panose="02040503050406030204" pitchFamily="18" charset="0"/>
                            <a:cs typeface="Arial"/>
                          </a:rPr>
                          <m:t>𝒈</m:t>
                        </m:r>
                      </m:sub>
                      <m:sup>
                        <m:r>
                          <a:rPr lang="en-US" sz="1600" b="1" i="1" smtClean="0">
                            <a:latin typeface="Cambria Math" panose="02040503050406030204" pitchFamily="18" charset="0"/>
                            <a:cs typeface="Arial"/>
                          </a:rPr>
                          <m:t>∗</m:t>
                        </m:r>
                      </m:sup>
                    </m:sSubSup>
                    <m:r>
                      <a:rPr lang="en-US" sz="1600" b="0" i="1" smtClean="0">
                        <a:latin typeface="Cambria Math" panose="02040503050406030204" pitchFamily="18" charset="0"/>
                        <a:cs typeface="Arial"/>
                      </a:rPr>
                      <m:t>+</m:t>
                    </m:r>
                    <m:sSub>
                      <m:sSubPr>
                        <m:ctrlPr>
                          <a:rPr lang="en-US" sz="1600" b="1" i="1" smtClean="0">
                            <a:latin typeface="Cambria Math" panose="02040503050406030204" pitchFamily="18" charset="0"/>
                            <a:cs typeface="Arial"/>
                          </a:rPr>
                        </m:ctrlPr>
                      </m:sSubPr>
                      <m:e>
                        <m:r>
                          <a:rPr lang="en-US" sz="1600" b="1" i="1" smtClean="0">
                            <a:latin typeface="Cambria Math" panose="02040503050406030204" pitchFamily="18" charset="0"/>
                            <a:cs typeface="Arial"/>
                          </a:rPr>
                          <m:t>𝝓</m:t>
                        </m:r>
                      </m:e>
                      <m:sub>
                        <m:r>
                          <a:rPr lang="en-US" sz="1600" b="1" i="1" smtClean="0">
                            <a:latin typeface="Cambria Math" panose="02040503050406030204" pitchFamily="18" charset="0"/>
                            <a:cs typeface="Arial"/>
                          </a:rPr>
                          <m:t>𝒈</m:t>
                        </m:r>
                      </m:sub>
                    </m:sSub>
                    <m:sSup>
                      <m:sSupPr>
                        <m:ctrlPr>
                          <a:rPr lang="en-US" sz="1600" b="1" i="1" smtClean="0">
                            <a:latin typeface="Cambria Math" panose="02040503050406030204" pitchFamily="18" charset="0"/>
                            <a:cs typeface="Arial"/>
                          </a:rPr>
                        </m:ctrlPr>
                      </m:sSupPr>
                      <m:e>
                        <m:r>
                          <a:rPr lang="en-US" sz="1600" b="1" i="1" smtClean="0">
                            <a:latin typeface="Cambria Math" panose="02040503050406030204" pitchFamily="18" charset="0"/>
                            <a:cs typeface="Arial"/>
                          </a:rPr>
                          <m:t>𝑽</m:t>
                        </m:r>
                      </m:e>
                      <m:sup>
                        <m:r>
                          <a:rPr lang="en-US" sz="1600" b="1" i="1" smtClean="0">
                            <a:latin typeface="Cambria Math" panose="02040503050406030204" pitchFamily="18" charset="0"/>
                            <a:cs typeface="Arial"/>
                          </a:rPr>
                          <m:t>∗</m:t>
                        </m:r>
                      </m:sup>
                    </m:sSup>
                    <m:d>
                      <m:dPr>
                        <m:ctrlPr>
                          <a:rPr lang="en-GB" sz="1600" i="1">
                            <a:latin typeface="Cambria Math" panose="02040503050406030204" pitchFamily="18" charset="0"/>
                            <a:cs typeface="Arial"/>
                          </a:rPr>
                        </m:ctrlPr>
                      </m:dPr>
                      <m:e>
                        <m:r>
                          <a:rPr lang="en-GB" sz="1600" b="1" i="1">
                            <a:latin typeface="Cambria Math" panose="02040503050406030204" pitchFamily="18" charset="0"/>
                            <a:cs typeface="Arial"/>
                          </a:rPr>
                          <m:t>𝑽</m:t>
                        </m:r>
                        <m:r>
                          <a:rPr lang="en-GB" sz="1600" b="1" i="1">
                            <a:latin typeface="Cambria Math" panose="02040503050406030204" pitchFamily="18" charset="0"/>
                            <a:cs typeface="Arial"/>
                          </a:rPr>
                          <m:t>   </m:t>
                        </m:r>
                        <m:acc>
                          <m:accPr>
                            <m:chr m:val="̃"/>
                            <m:ctrlPr>
                              <a:rPr lang="en-GB" sz="1600" i="1">
                                <a:latin typeface="Cambria Math" panose="02040503050406030204" pitchFamily="18" charset="0"/>
                                <a:cs typeface="Arial"/>
                              </a:rPr>
                            </m:ctrlPr>
                          </m:accPr>
                          <m:e>
                            <m:r>
                              <a:rPr lang="en-GB" sz="1600" b="1" i="1">
                                <a:latin typeface="Cambria Math" panose="02040503050406030204" pitchFamily="18" charset="0"/>
                                <a:cs typeface="Arial"/>
                              </a:rPr>
                              <m:t>𝑽</m:t>
                            </m:r>
                          </m:e>
                        </m:acc>
                      </m:e>
                    </m:d>
                    <m:r>
                      <a:rPr lang="en-GB" sz="1600" i="1">
                        <a:latin typeface="Cambria Math" panose="02040503050406030204" pitchFamily="18" charset="0"/>
                        <a:cs typeface="Arial"/>
                      </a:rPr>
                      <m:t> </m:t>
                    </m:r>
                    <m:d>
                      <m:dPr>
                        <m:ctrlPr>
                          <a:rPr lang="en-GB" sz="1600" i="1">
                            <a:latin typeface="Cambria Math" panose="02040503050406030204" pitchFamily="18" charset="0"/>
                            <a:cs typeface="Arial"/>
                          </a:rPr>
                        </m:ctrlPr>
                      </m:dPr>
                      <m:e>
                        <m:m>
                          <m:mPr>
                            <m:mcs>
                              <m:mc>
                                <m:mcPr>
                                  <m:count m:val="2"/>
                                  <m:mcJc m:val="center"/>
                                </m:mcPr>
                              </m:mc>
                            </m:mcs>
                            <m:ctrlPr>
                              <a:rPr lang="en-GB" sz="1600" i="1">
                                <a:latin typeface="Cambria Math" panose="02040503050406030204" pitchFamily="18" charset="0"/>
                                <a:cs typeface="Arial"/>
                              </a:rPr>
                            </m:ctrlPr>
                          </m:mPr>
                          <m:mr>
                            <m:e>
                              <m:r>
                                <a:rPr lang="en-GB" sz="1600" b="1" i="1">
                                  <a:solidFill>
                                    <a:prstClr val="black"/>
                                  </a:solidFill>
                                  <a:latin typeface="Cambria Math" panose="02040503050406030204" pitchFamily="18" charset="0"/>
                                  <a:cs typeface="Arial"/>
                                </a:rPr>
                                <m:t>Ʌ</m:t>
                              </m:r>
                            </m:e>
                            <m:e>
                              <m:r>
                                <a:rPr lang="en-GB" sz="1600" i="1">
                                  <a:latin typeface="Cambria Math" panose="02040503050406030204" pitchFamily="18" charset="0"/>
                                  <a:cs typeface="Arial"/>
                                </a:rPr>
                                <m:t>0</m:t>
                              </m:r>
                            </m:e>
                          </m:mr>
                          <m:mr>
                            <m:e>
                              <m:r>
                                <a:rPr lang="en-GB" sz="1600" i="1">
                                  <a:latin typeface="Cambria Math" panose="02040503050406030204" pitchFamily="18" charset="0"/>
                                  <a:cs typeface="Arial"/>
                                </a:rPr>
                                <m:t>0</m:t>
                              </m:r>
                            </m:e>
                            <m:e>
                              <m:acc>
                                <m:accPr>
                                  <m:chr m:val="̃"/>
                                  <m:ctrlPr>
                                    <a:rPr lang="en-GB" sz="1600" i="1">
                                      <a:solidFill>
                                        <a:prstClr val="black"/>
                                      </a:solidFill>
                                      <a:latin typeface="Cambria Math" panose="02040503050406030204" pitchFamily="18" charset="0"/>
                                      <a:cs typeface="Arial"/>
                                    </a:rPr>
                                  </m:ctrlPr>
                                </m:accPr>
                                <m:e>
                                  <m:r>
                                    <a:rPr lang="en-GB" sz="1600" b="1" i="1">
                                      <a:solidFill>
                                        <a:prstClr val="black"/>
                                      </a:solidFill>
                                      <a:latin typeface="Cambria Math" panose="02040503050406030204" pitchFamily="18" charset="0"/>
                                      <a:cs typeface="Arial"/>
                                    </a:rPr>
                                    <m:t>Ʌ</m:t>
                                  </m:r>
                                </m:e>
                              </m:acc>
                            </m:e>
                          </m:mr>
                        </m:m>
                      </m:e>
                    </m:d>
                    <m:r>
                      <a:rPr lang="en-GB" sz="1600" i="1">
                        <a:latin typeface="Cambria Math" panose="02040503050406030204" pitchFamily="18" charset="0"/>
                        <a:cs typeface="Arial"/>
                      </a:rPr>
                      <m:t> </m:t>
                    </m:r>
                    <m:sSup>
                      <m:sSupPr>
                        <m:ctrlPr>
                          <a:rPr lang="en-GB" sz="1600" i="1">
                            <a:latin typeface="Cambria Math" panose="02040503050406030204" pitchFamily="18" charset="0"/>
                            <a:cs typeface="Arial"/>
                          </a:rPr>
                        </m:ctrlPr>
                      </m:sSupPr>
                      <m:e>
                        <m:d>
                          <m:dPr>
                            <m:ctrlPr>
                              <a:rPr lang="en-GB" sz="1600" i="1">
                                <a:latin typeface="Cambria Math" panose="02040503050406030204" pitchFamily="18" charset="0"/>
                                <a:cs typeface="Arial"/>
                              </a:rPr>
                            </m:ctrlPr>
                          </m:dPr>
                          <m:e>
                            <m:r>
                              <a:rPr lang="en-GB" sz="1600" b="1" i="1">
                                <a:latin typeface="Cambria Math" panose="02040503050406030204" pitchFamily="18" charset="0"/>
                                <a:cs typeface="Arial"/>
                              </a:rPr>
                              <m:t>𝑽</m:t>
                            </m:r>
                            <m:r>
                              <a:rPr lang="en-GB" sz="1600" b="1" i="1">
                                <a:latin typeface="Cambria Math" panose="02040503050406030204" pitchFamily="18" charset="0"/>
                                <a:cs typeface="Arial"/>
                              </a:rPr>
                              <m:t>  </m:t>
                            </m:r>
                            <m:acc>
                              <m:accPr>
                                <m:chr m:val="̃"/>
                                <m:ctrlPr>
                                  <a:rPr lang="en-US" sz="1600" i="1">
                                    <a:latin typeface="Cambria Math" panose="02040503050406030204" pitchFamily="18" charset="0"/>
                                    <a:cs typeface="Arial"/>
                                  </a:rPr>
                                </m:ctrlPr>
                              </m:accPr>
                              <m:e>
                                <m:r>
                                  <a:rPr lang="en-US" sz="1600" b="1" i="1">
                                    <a:latin typeface="Cambria Math" panose="02040503050406030204" pitchFamily="18" charset="0"/>
                                    <a:cs typeface="Arial"/>
                                  </a:rPr>
                                  <m:t>𝑽</m:t>
                                </m:r>
                              </m:e>
                            </m:acc>
                          </m:e>
                        </m:d>
                      </m:e>
                      <m:sup>
                        <m:r>
                          <a:rPr lang="en-GB" sz="1600" i="1">
                            <a:latin typeface="Cambria Math" panose="02040503050406030204" pitchFamily="18" charset="0"/>
                            <a:cs typeface="Arial"/>
                          </a:rPr>
                          <m:t>∗</m:t>
                        </m:r>
                      </m:sup>
                    </m:sSup>
                    <m:r>
                      <a:rPr lang="en-US" sz="1600" b="1" i="1" smtClean="0">
                        <a:latin typeface="Cambria Math" panose="02040503050406030204" pitchFamily="18" charset="0"/>
                        <a:cs typeface="Arial"/>
                      </a:rPr>
                      <m:t>𝑽</m:t>
                    </m:r>
                    <m:sSubSup>
                      <m:sSubSupPr>
                        <m:ctrlPr>
                          <a:rPr lang="en-US" sz="1600" b="1" i="1" smtClean="0">
                            <a:latin typeface="Cambria Math" panose="02040503050406030204" pitchFamily="18" charset="0"/>
                            <a:cs typeface="Arial"/>
                          </a:rPr>
                        </m:ctrlPr>
                      </m:sSubSupPr>
                      <m:e>
                        <m:r>
                          <a:rPr lang="en-US" sz="1600" b="1" i="1" smtClean="0">
                            <a:latin typeface="Cambria Math" panose="02040503050406030204" pitchFamily="18" charset="0"/>
                            <a:cs typeface="Arial"/>
                          </a:rPr>
                          <m:t>𝝓</m:t>
                        </m:r>
                      </m:e>
                      <m:sub>
                        <m:r>
                          <a:rPr lang="en-US" sz="1600" b="1" i="1" smtClean="0">
                            <a:latin typeface="Cambria Math" panose="02040503050406030204" pitchFamily="18" charset="0"/>
                            <a:cs typeface="Arial"/>
                          </a:rPr>
                          <m:t>𝒈</m:t>
                        </m:r>
                      </m:sub>
                      <m:sup>
                        <m:r>
                          <a:rPr lang="en-US" sz="1600" b="1" i="1" smtClean="0">
                            <a:latin typeface="Cambria Math" panose="02040503050406030204" pitchFamily="18" charset="0"/>
                            <a:cs typeface="Arial"/>
                          </a:rPr>
                          <m:t>∗</m:t>
                        </m:r>
                      </m:sup>
                    </m:sSubSup>
                  </m:oMath>
                </a14:m>
                <a:endParaRPr lang="en-US" sz="1600" b="1" dirty="0">
                  <a:cs typeface="Arial"/>
                </a:endParaRPr>
              </a:p>
              <a:p>
                <a14:m>
                  <m:oMath xmlns:m="http://schemas.openxmlformats.org/officeDocument/2006/math">
                    <m:r>
                      <a:rPr lang="en-US" sz="1600" b="0" i="1" smtClean="0">
                        <a:latin typeface="Cambria Math" panose="02040503050406030204" pitchFamily="18" charset="0"/>
                      </a:rPr>
                      <m:t>⇒</m:t>
                    </m:r>
                    <m:sSub>
                      <m:sSubPr>
                        <m:ctrlPr>
                          <a:rPr lang="en-US" sz="1600" b="1" i="1" smtClean="0">
                            <a:latin typeface="Cambria Math" panose="02040503050406030204" pitchFamily="18" charset="0"/>
                          </a:rPr>
                        </m:ctrlPr>
                      </m:sSubPr>
                      <m:e>
                        <m:r>
                          <a:rPr lang="en-US" sz="1600" b="1" i="1" smtClean="0">
                            <a:latin typeface="Cambria Math" panose="02040503050406030204" pitchFamily="18" charset="0"/>
                          </a:rPr>
                          <m:t>𝝓</m:t>
                        </m:r>
                      </m:e>
                      <m:sub>
                        <m:r>
                          <a:rPr lang="en-US" sz="1600" b="1" i="1" smtClean="0">
                            <a:latin typeface="Cambria Math" panose="02040503050406030204" pitchFamily="18" charset="0"/>
                          </a:rPr>
                          <m:t>𝒈</m:t>
                        </m:r>
                      </m:sub>
                    </m:sSub>
                    <m:sSup>
                      <m:sSupPr>
                        <m:ctrlPr>
                          <a:rPr lang="en-US" sz="1600" b="1" i="1" smtClean="0">
                            <a:latin typeface="Cambria Math" panose="02040503050406030204" pitchFamily="18" charset="0"/>
                          </a:rPr>
                        </m:ctrlPr>
                      </m:sSupPr>
                      <m:e>
                        <m:r>
                          <a:rPr lang="en-US" sz="1600" b="1" i="1" smtClean="0">
                            <a:latin typeface="Cambria Math" panose="02040503050406030204" pitchFamily="18" charset="0"/>
                          </a:rPr>
                          <m:t>𝑽</m:t>
                        </m:r>
                      </m:e>
                      <m:sup>
                        <m:r>
                          <a:rPr lang="en-US" sz="1600" b="1" i="1" smtClean="0">
                            <a:latin typeface="Cambria Math" panose="02040503050406030204" pitchFamily="18" charset="0"/>
                          </a:rPr>
                          <m:t>∗</m:t>
                        </m:r>
                      </m:sup>
                    </m:sSup>
                    <m:d>
                      <m:dPr>
                        <m:ctrlPr>
                          <a:rPr lang="en-US" sz="1600" b="0" i="1" smtClean="0">
                            <a:latin typeface="Cambria Math" panose="02040503050406030204" pitchFamily="18" charset="0"/>
                          </a:rPr>
                        </m:ctrlPr>
                      </m:dPr>
                      <m:e>
                        <m:r>
                          <a:rPr lang="en-US" sz="1600" b="1" i="1" smtClean="0">
                            <a:latin typeface="Cambria Math" panose="02040503050406030204" pitchFamily="18" charset="0"/>
                          </a:rPr>
                          <m:t>𝑽</m:t>
                        </m:r>
                        <m:r>
                          <a:rPr lang="en-US" sz="1600" b="1" i="0" smtClean="0">
                            <a:latin typeface="Cambria Math" panose="02040503050406030204" pitchFamily="18" charset="0"/>
                          </a:rPr>
                          <m:t>𝚲</m:t>
                        </m:r>
                        <m:sSup>
                          <m:sSupPr>
                            <m:ctrlPr>
                              <a:rPr lang="en-US" sz="1600" b="1" i="1" smtClean="0">
                                <a:latin typeface="Cambria Math" panose="02040503050406030204" pitchFamily="18" charset="0"/>
                              </a:rPr>
                            </m:ctrlPr>
                          </m:sSupPr>
                          <m:e>
                            <m:r>
                              <a:rPr lang="en-US" sz="1600" b="1" i="0" smtClean="0">
                                <a:latin typeface="Cambria Math" panose="02040503050406030204" pitchFamily="18" charset="0"/>
                              </a:rPr>
                              <m:t>𝐕</m:t>
                            </m:r>
                          </m:e>
                          <m:sup>
                            <m:r>
                              <a:rPr lang="en-US" sz="1600" b="1" i="0" smtClean="0">
                                <a:latin typeface="Cambria Math" panose="02040503050406030204" pitchFamily="18" charset="0"/>
                              </a:rPr>
                              <m:t>∗</m:t>
                            </m:r>
                          </m:sup>
                        </m:sSup>
                        <m:r>
                          <a:rPr lang="en-US" sz="1600" b="1" i="1" smtClean="0">
                            <a:latin typeface="Cambria Math" panose="02040503050406030204" pitchFamily="18" charset="0"/>
                          </a:rPr>
                          <m:t>+</m:t>
                        </m:r>
                        <m:acc>
                          <m:accPr>
                            <m:chr m:val="̃"/>
                            <m:ctrlPr>
                              <a:rPr lang="en-US" sz="1600" b="1" i="1" smtClean="0">
                                <a:latin typeface="Cambria Math" panose="02040503050406030204" pitchFamily="18" charset="0"/>
                              </a:rPr>
                            </m:ctrlPr>
                          </m:accPr>
                          <m:e>
                            <m:r>
                              <a:rPr lang="en-US" sz="1600" b="1" i="1" smtClean="0">
                                <a:latin typeface="Cambria Math" panose="02040503050406030204" pitchFamily="18" charset="0"/>
                              </a:rPr>
                              <m:t>𝑽</m:t>
                            </m:r>
                          </m:e>
                        </m:acc>
                        <m:acc>
                          <m:accPr>
                            <m:chr m:val="̃"/>
                            <m:ctrlPr>
                              <a:rPr lang="en-US" sz="1600" b="1" i="1" smtClean="0">
                                <a:latin typeface="Cambria Math" panose="02040503050406030204" pitchFamily="18" charset="0"/>
                              </a:rPr>
                            </m:ctrlPr>
                          </m:accPr>
                          <m:e>
                            <m:r>
                              <a:rPr lang="en-US" sz="1600" b="1" i="1">
                                <a:latin typeface="Cambria Math" panose="02040503050406030204" pitchFamily="18" charset="0"/>
                              </a:rPr>
                              <m:t>𝚲</m:t>
                            </m:r>
                          </m:e>
                        </m:acc>
                        <m:sSup>
                          <m:sSupPr>
                            <m:ctrlPr>
                              <a:rPr lang="en-US" sz="1600" b="1" i="1" dirty="0" smtClean="0">
                                <a:latin typeface="Cambria Math" panose="02040503050406030204" pitchFamily="18" charset="0"/>
                              </a:rPr>
                            </m:ctrlPr>
                          </m:sSupPr>
                          <m:e>
                            <m:acc>
                              <m:accPr>
                                <m:chr m:val="̃"/>
                                <m:ctrlPr>
                                  <a:rPr lang="en-US" sz="1600" b="1" i="1" smtClean="0">
                                    <a:latin typeface="Cambria Math" panose="02040503050406030204" pitchFamily="18" charset="0"/>
                                  </a:rPr>
                                </m:ctrlPr>
                              </m:accPr>
                              <m:e>
                                <m:r>
                                  <a:rPr lang="en-US" sz="1600" b="1" i="1" smtClean="0">
                                    <a:latin typeface="Cambria Math" panose="02040503050406030204" pitchFamily="18" charset="0"/>
                                  </a:rPr>
                                  <m:t>𝑽</m:t>
                                </m:r>
                              </m:e>
                            </m:acc>
                          </m:e>
                          <m:sup>
                            <m:r>
                              <a:rPr lang="en-US" sz="1600" b="1" i="1" dirty="0" smtClean="0">
                                <a:latin typeface="Cambria Math" panose="02040503050406030204" pitchFamily="18" charset="0"/>
                              </a:rPr>
                              <m:t>∗</m:t>
                            </m:r>
                          </m:sup>
                        </m:sSup>
                      </m:e>
                    </m:d>
                    <m:r>
                      <a:rPr lang="en-US" sz="1600" b="1" i="1" smtClean="0">
                        <a:latin typeface="Cambria Math" panose="02040503050406030204" pitchFamily="18" charset="0"/>
                      </a:rPr>
                      <m:t>𝑽</m:t>
                    </m:r>
                    <m:sSub>
                      <m:sSubPr>
                        <m:ctrlPr>
                          <a:rPr lang="en-US" sz="1600" b="1" i="1" smtClean="0">
                            <a:latin typeface="Cambria Math" panose="02040503050406030204" pitchFamily="18" charset="0"/>
                          </a:rPr>
                        </m:ctrlPr>
                      </m:sSubPr>
                      <m:e>
                        <m:r>
                          <a:rPr lang="en-US" sz="1600" b="1" i="1" smtClean="0">
                            <a:latin typeface="Cambria Math" panose="02040503050406030204" pitchFamily="18" charset="0"/>
                          </a:rPr>
                          <m:t>𝝓</m:t>
                        </m:r>
                      </m:e>
                      <m:sub>
                        <m:r>
                          <a:rPr lang="en-US" sz="1600" b="1" i="1" smtClean="0">
                            <a:latin typeface="Cambria Math" panose="02040503050406030204" pitchFamily="18" charset="0"/>
                          </a:rPr>
                          <m:t>𝒇</m:t>
                        </m:r>
                      </m:sub>
                    </m:sSub>
                    <m:r>
                      <a:rPr lang="en-US" sz="1600" b="0" i="1" smtClean="0">
                        <a:latin typeface="Cambria Math" panose="02040503050406030204" pitchFamily="18" charset="0"/>
                      </a:rPr>
                      <m:t> =</m:t>
                    </m:r>
                    <m:sSub>
                      <m:sSubPr>
                        <m:ctrlPr>
                          <a:rPr lang="en-US" sz="1600" b="1" i="1" smtClean="0">
                            <a:latin typeface="Cambria Math" panose="02040503050406030204" pitchFamily="18" charset="0"/>
                          </a:rPr>
                        </m:ctrlPr>
                      </m:sSubPr>
                      <m:e>
                        <m:r>
                          <a:rPr lang="en-US" sz="1600" b="1" i="1" smtClean="0">
                            <a:latin typeface="Cambria Math" panose="02040503050406030204" pitchFamily="18" charset="0"/>
                          </a:rPr>
                          <m:t>𝝓</m:t>
                        </m:r>
                      </m:e>
                      <m:sub>
                        <m:r>
                          <a:rPr lang="en-US" sz="1600" b="1" i="1" smtClean="0">
                            <a:latin typeface="Cambria Math" panose="02040503050406030204" pitchFamily="18" charset="0"/>
                          </a:rPr>
                          <m:t>𝒈</m:t>
                        </m:r>
                      </m:sub>
                    </m:sSub>
                    <m:sSup>
                      <m:sSupPr>
                        <m:ctrlPr>
                          <a:rPr lang="en-US" sz="1600" b="1" i="1" smtClean="0">
                            <a:latin typeface="Cambria Math" panose="02040503050406030204" pitchFamily="18" charset="0"/>
                          </a:rPr>
                        </m:ctrlPr>
                      </m:sSupPr>
                      <m:e>
                        <m:r>
                          <a:rPr lang="en-US" sz="1600" b="1" i="1" smtClean="0">
                            <a:latin typeface="Cambria Math" panose="02040503050406030204" pitchFamily="18" charset="0"/>
                          </a:rPr>
                          <m:t>𝑽</m:t>
                        </m:r>
                      </m:e>
                      <m:sup>
                        <m:r>
                          <a:rPr lang="en-US" sz="1600" b="1" i="1" smtClean="0">
                            <a:latin typeface="Cambria Math" panose="02040503050406030204" pitchFamily="18" charset="0"/>
                          </a:rPr>
                          <m:t>∗</m:t>
                        </m:r>
                      </m:sup>
                    </m:sSup>
                    <m:d>
                      <m:dPr>
                        <m:ctrlPr>
                          <a:rPr lang="en-US" sz="1600" b="0" i="1" smtClean="0">
                            <a:latin typeface="Cambria Math" panose="02040503050406030204" pitchFamily="18" charset="0"/>
                          </a:rPr>
                        </m:ctrlPr>
                      </m:dPr>
                      <m:e>
                        <m:r>
                          <a:rPr lang="en-US" sz="1600" b="1" i="1">
                            <a:latin typeface="Cambria Math" panose="02040503050406030204" pitchFamily="18" charset="0"/>
                          </a:rPr>
                          <m:t>𝑽</m:t>
                        </m:r>
                        <m:r>
                          <a:rPr lang="en-US" sz="1600" b="1" i="1">
                            <a:latin typeface="Cambria Math" panose="02040503050406030204" pitchFamily="18" charset="0"/>
                          </a:rPr>
                          <m:t>𝚲</m:t>
                        </m:r>
                        <m:sSup>
                          <m:sSupPr>
                            <m:ctrlPr>
                              <a:rPr lang="en-US" sz="1600" b="1" i="1">
                                <a:latin typeface="Cambria Math" panose="02040503050406030204" pitchFamily="18" charset="0"/>
                              </a:rPr>
                            </m:ctrlPr>
                          </m:sSupPr>
                          <m:e>
                            <m:r>
                              <a:rPr lang="en-US" sz="1600" b="1" i="1">
                                <a:latin typeface="Cambria Math" panose="02040503050406030204" pitchFamily="18" charset="0"/>
                              </a:rPr>
                              <m:t>𝑽</m:t>
                            </m:r>
                          </m:e>
                          <m:sup>
                            <m:r>
                              <a:rPr lang="en-US" sz="1600" b="1">
                                <a:latin typeface="Cambria Math" panose="02040503050406030204" pitchFamily="18" charset="0"/>
                              </a:rPr>
                              <m:t>∗</m:t>
                            </m:r>
                          </m:sup>
                        </m:sSup>
                        <m:r>
                          <a:rPr lang="en-US" sz="1600" i="1">
                            <a:latin typeface="Cambria Math" panose="02040503050406030204" pitchFamily="18" charset="0"/>
                          </a:rPr>
                          <m:t>+</m:t>
                        </m:r>
                        <m:acc>
                          <m:accPr>
                            <m:chr m:val="̃"/>
                            <m:ctrlPr>
                              <a:rPr lang="en-US" sz="1600" b="1" i="1">
                                <a:latin typeface="Cambria Math" panose="02040503050406030204" pitchFamily="18" charset="0"/>
                              </a:rPr>
                            </m:ctrlPr>
                          </m:accPr>
                          <m:e>
                            <m:r>
                              <a:rPr lang="en-US" sz="1600" b="1" i="1">
                                <a:latin typeface="Cambria Math" panose="02040503050406030204" pitchFamily="18" charset="0"/>
                              </a:rPr>
                              <m:t>𝑽</m:t>
                            </m:r>
                          </m:e>
                        </m:acc>
                        <m:acc>
                          <m:accPr>
                            <m:chr m:val="̃"/>
                            <m:ctrlPr>
                              <a:rPr lang="en-US" sz="1600" b="1" i="1">
                                <a:latin typeface="Cambria Math" panose="02040503050406030204" pitchFamily="18" charset="0"/>
                              </a:rPr>
                            </m:ctrlPr>
                          </m:accPr>
                          <m:e>
                            <m:r>
                              <a:rPr lang="en-US" sz="1600" b="1" i="1">
                                <a:latin typeface="Cambria Math" panose="02040503050406030204" pitchFamily="18" charset="0"/>
                              </a:rPr>
                              <m:t>𝚲</m:t>
                            </m:r>
                          </m:e>
                        </m:acc>
                        <m:sSup>
                          <m:sSupPr>
                            <m:ctrlPr>
                              <a:rPr lang="en-US" sz="1600" b="1" i="1" dirty="0">
                                <a:latin typeface="Cambria Math" panose="02040503050406030204" pitchFamily="18" charset="0"/>
                              </a:rPr>
                            </m:ctrlPr>
                          </m:sSupPr>
                          <m:e>
                            <m:acc>
                              <m:accPr>
                                <m:chr m:val="̃"/>
                                <m:ctrlPr>
                                  <a:rPr lang="en-US" sz="1600" b="1" i="1">
                                    <a:latin typeface="Cambria Math" panose="02040503050406030204" pitchFamily="18" charset="0"/>
                                  </a:rPr>
                                </m:ctrlPr>
                              </m:accPr>
                              <m:e>
                                <m:r>
                                  <a:rPr lang="en-US" sz="1600" b="1" i="1">
                                    <a:latin typeface="Cambria Math" panose="02040503050406030204" pitchFamily="18" charset="0"/>
                                  </a:rPr>
                                  <m:t>𝑽</m:t>
                                </m:r>
                              </m:e>
                            </m:acc>
                          </m:e>
                          <m:sup>
                            <m:r>
                              <a:rPr lang="en-US" sz="1600" b="1" i="1" dirty="0">
                                <a:latin typeface="Cambria Math" panose="02040503050406030204" pitchFamily="18" charset="0"/>
                              </a:rPr>
                              <m:t>∗</m:t>
                            </m:r>
                          </m:sup>
                        </m:sSup>
                      </m:e>
                    </m:d>
                    <m:r>
                      <a:rPr lang="en-US" sz="1600" b="1" i="1" smtClean="0">
                        <a:latin typeface="Cambria Math" panose="02040503050406030204" pitchFamily="18" charset="0"/>
                      </a:rPr>
                      <m:t>𝑽</m:t>
                    </m:r>
                    <m:sSub>
                      <m:sSubPr>
                        <m:ctrlPr>
                          <a:rPr lang="en-US" sz="1600" b="1" i="1" smtClean="0">
                            <a:latin typeface="Cambria Math" panose="02040503050406030204" pitchFamily="18" charset="0"/>
                          </a:rPr>
                        </m:ctrlPr>
                      </m:sSubPr>
                      <m:e>
                        <m:r>
                          <a:rPr lang="en-US" sz="1600" b="1" i="1" smtClean="0">
                            <a:latin typeface="Cambria Math" panose="02040503050406030204" pitchFamily="18" charset="0"/>
                          </a:rPr>
                          <m:t>𝝓</m:t>
                        </m:r>
                      </m:e>
                      <m:sub>
                        <m:r>
                          <a:rPr lang="en-US" sz="1600" b="1" i="1" smtClean="0">
                            <a:latin typeface="Cambria Math" panose="02040503050406030204" pitchFamily="18" charset="0"/>
                          </a:rPr>
                          <m:t>𝒇</m:t>
                        </m:r>
                      </m:sub>
                    </m:sSub>
                    <m:sSubSup>
                      <m:sSubSupPr>
                        <m:ctrlPr>
                          <a:rPr lang="en-US" sz="1600" b="1" i="1" smtClean="0">
                            <a:latin typeface="Cambria Math" panose="02040503050406030204" pitchFamily="18" charset="0"/>
                          </a:rPr>
                        </m:ctrlPr>
                      </m:sSubSupPr>
                      <m:e>
                        <m:r>
                          <a:rPr lang="en-US" sz="1600" b="1" i="1" smtClean="0">
                            <a:latin typeface="Cambria Math" panose="02040503050406030204" pitchFamily="18" charset="0"/>
                          </a:rPr>
                          <m:t>𝝓</m:t>
                        </m:r>
                      </m:e>
                      <m:sub>
                        <m:r>
                          <a:rPr lang="en-US" sz="1600" b="1" i="1" smtClean="0">
                            <a:latin typeface="Cambria Math" panose="02040503050406030204" pitchFamily="18" charset="0"/>
                          </a:rPr>
                          <m:t>𝒇</m:t>
                        </m:r>
                      </m:sub>
                      <m:sup>
                        <m:r>
                          <a:rPr lang="en-US" sz="1600" b="1" i="1" smtClean="0">
                            <a:latin typeface="Cambria Math" panose="02040503050406030204" pitchFamily="18" charset="0"/>
                          </a:rPr>
                          <m:t>∗</m:t>
                        </m:r>
                      </m:sup>
                    </m:sSubSup>
                    <m:sSup>
                      <m:sSupPr>
                        <m:ctrlPr>
                          <a:rPr lang="en-US" sz="1600" b="1" i="1" smtClean="0">
                            <a:latin typeface="Cambria Math" panose="02040503050406030204" pitchFamily="18" charset="0"/>
                          </a:rPr>
                        </m:ctrlPr>
                      </m:sSupPr>
                      <m:e>
                        <m:r>
                          <a:rPr lang="en-US" sz="1600" b="1" i="1" smtClean="0">
                            <a:latin typeface="Cambria Math" panose="02040503050406030204" pitchFamily="18" charset="0"/>
                          </a:rPr>
                          <m:t>𝑽</m:t>
                        </m:r>
                      </m:e>
                      <m:sup>
                        <m:r>
                          <a:rPr lang="en-US" sz="1600" b="1" i="1" smtClean="0">
                            <a:latin typeface="Cambria Math" panose="02040503050406030204" pitchFamily="18" charset="0"/>
                          </a:rPr>
                          <m:t>∗</m:t>
                        </m:r>
                      </m:sup>
                    </m:sSup>
                    <m:d>
                      <m:dPr>
                        <m:ctrlPr>
                          <a:rPr lang="en-US" sz="1600" b="0" i="1" smtClean="0">
                            <a:latin typeface="Cambria Math" panose="02040503050406030204" pitchFamily="18" charset="0"/>
                          </a:rPr>
                        </m:ctrlPr>
                      </m:dPr>
                      <m:e>
                        <m:r>
                          <a:rPr lang="en-US" sz="1600" b="1" i="1">
                            <a:latin typeface="Cambria Math" panose="02040503050406030204" pitchFamily="18" charset="0"/>
                          </a:rPr>
                          <m:t>𝑽</m:t>
                        </m:r>
                        <m:r>
                          <a:rPr lang="en-US" sz="1600" b="1" i="1">
                            <a:latin typeface="Cambria Math" panose="02040503050406030204" pitchFamily="18" charset="0"/>
                          </a:rPr>
                          <m:t>𝚲</m:t>
                        </m:r>
                        <m:sSup>
                          <m:sSupPr>
                            <m:ctrlPr>
                              <a:rPr lang="en-US" sz="1600" b="1" i="1">
                                <a:latin typeface="Cambria Math" panose="02040503050406030204" pitchFamily="18" charset="0"/>
                              </a:rPr>
                            </m:ctrlPr>
                          </m:sSupPr>
                          <m:e>
                            <m:r>
                              <a:rPr lang="en-US" sz="1600" b="1" i="1">
                                <a:latin typeface="Cambria Math" panose="02040503050406030204" pitchFamily="18" charset="0"/>
                              </a:rPr>
                              <m:t>𝑽</m:t>
                            </m:r>
                          </m:e>
                          <m:sup>
                            <m:r>
                              <a:rPr lang="en-US" sz="1600" b="1">
                                <a:latin typeface="Cambria Math" panose="02040503050406030204" pitchFamily="18" charset="0"/>
                              </a:rPr>
                              <m:t>∗</m:t>
                            </m:r>
                          </m:sup>
                        </m:sSup>
                        <m:r>
                          <a:rPr lang="en-US" sz="1600" i="1">
                            <a:latin typeface="Cambria Math" panose="02040503050406030204" pitchFamily="18" charset="0"/>
                          </a:rPr>
                          <m:t>+</m:t>
                        </m:r>
                        <m:acc>
                          <m:accPr>
                            <m:chr m:val="̃"/>
                            <m:ctrlPr>
                              <a:rPr lang="en-US" sz="1600" b="1" i="1">
                                <a:latin typeface="Cambria Math" panose="02040503050406030204" pitchFamily="18" charset="0"/>
                              </a:rPr>
                            </m:ctrlPr>
                          </m:accPr>
                          <m:e>
                            <m:r>
                              <a:rPr lang="en-US" sz="1600" b="1" i="1">
                                <a:latin typeface="Cambria Math" panose="02040503050406030204" pitchFamily="18" charset="0"/>
                              </a:rPr>
                              <m:t>𝑽</m:t>
                            </m:r>
                          </m:e>
                        </m:acc>
                        <m:acc>
                          <m:accPr>
                            <m:chr m:val="̃"/>
                            <m:ctrlPr>
                              <a:rPr lang="en-US" sz="1600" b="1" i="1">
                                <a:latin typeface="Cambria Math" panose="02040503050406030204" pitchFamily="18" charset="0"/>
                              </a:rPr>
                            </m:ctrlPr>
                          </m:accPr>
                          <m:e>
                            <m:r>
                              <a:rPr lang="en-US" sz="1600" b="1" i="1">
                                <a:latin typeface="Cambria Math" panose="02040503050406030204" pitchFamily="18" charset="0"/>
                              </a:rPr>
                              <m:t>𝚲</m:t>
                            </m:r>
                          </m:e>
                        </m:acc>
                        <m:sSup>
                          <m:sSupPr>
                            <m:ctrlPr>
                              <a:rPr lang="en-US" sz="1600" b="1" i="1" dirty="0">
                                <a:latin typeface="Cambria Math" panose="02040503050406030204" pitchFamily="18" charset="0"/>
                              </a:rPr>
                            </m:ctrlPr>
                          </m:sSupPr>
                          <m:e>
                            <m:acc>
                              <m:accPr>
                                <m:chr m:val="̃"/>
                                <m:ctrlPr>
                                  <a:rPr lang="en-US" sz="1600" b="1" i="1">
                                    <a:latin typeface="Cambria Math" panose="02040503050406030204" pitchFamily="18" charset="0"/>
                                  </a:rPr>
                                </m:ctrlPr>
                              </m:accPr>
                              <m:e>
                                <m:r>
                                  <a:rPr lang="en-US" sz="1600" b="1" i="1">
                                    <a:latin typeface="Cambria Math" panose="02040503050406030204" pitchFamily="18" charset="0"/>
                                  </a:rPr>
                                  <m:t>𝑽</m:t>
                                </m:r>
                              </m:e>
                            </m:acc>
                          </m:e>
                          <m:sup>
                            <m:r>
                              <a:rPr lang="en-US" sz="1600" b="1" i="1" dirty="0">
                                <a:latin typeface="Cambria Math" panose="02040503050406030204" pitchFamily="18" charset="0"/>
                              </a:rPr>
                              <m:t>∗</m:t>
                            </m:r>
                          </m:sup>
                        </m:sSup>
                      </m:e>
                    </m:d>
                    <m:sSubSup>
                      <m:sSubSupPr>
                        <m:ctrlPr>
                          <a:rPr lang="en-US" sz="1600" b="1" i="1" smtClean="0">
                            <a:latin typeface="Cambria Math" panose="02040503050406030204" pitchFamily="18" charset="0"/>
                          </a:rPr>
                        </m:ctrlPr>
                      </m:sSubSupPr>
                      <m:e>
                        <m:r>
                          <a:rPr lang="en-US" sz="1600" b="1" i="1" smtClean="0">
                            <a:latin typeface="Cambria Math" panose="02040503050406030204" pitchFamily="18" charset="0"/>
                          </a:rPr>
                          <m:t>𝝓</m:t>
                        </m:r>
                      </m:e>
                      <m:sub>
                        <m:r>
                          <a:rPr lang="en-US" sz="1600" b="1" i="1" smtClean="0">
                            <a:latin typeface="Cambria Math" panose="02040503050406030204" pitchFamily="18" charset="0"/>
                          </a:rPr>
                          <m:t>𝒈</m:t>
                        </m:r>
                      </m:sub>
                      <m:sup>
                        <m:r>
                          <a:rPr lang="en-US" sz="1600" b="1" i="1" smtClean="0">
                            <a:latin typeface="Cambria Math" panose="02040503050406030204" pitchFamily="18" charset="0"/>
                          </a:rPr>
                          <m:t>∗</m:t>
                        </m:r>
                      </m:sup>
                    </m:sSubSup>
                    <m:r>
                      <a:rPr lang="en-US" sz="1600" b="0" i="1" smtClean="0">
                        <a:latin typeface="Cambria Math" panose="02040503050406030204" pitchFamily="18" charset="0"/>
                      </a:rPr>
                      <m:t>+</m:t>
                    </m:r>
                    <m:sSub>
                      <m:sSubPr>
                        <m:ctrlPr>
                          <a:rPr lang="en-US" sz="1600" b="1" i="1" smtClean="0">
                            <a:latin typeface="Cambria Math" panose="02040503050406030204" pitchFamily="18" charset="0"/>
                          </a:rPr>
                        </m:ctrlPr>
                      </m:sSubPr>
                      <m:e>
                        <m:r>
                          <a:rPr lang="en-US" sz="1600" b="1" i="1" smtClean="0">
                            <a:latin typeface="Cambria Math" panose="02040503050406030204" pitchFamily="18" charset="0"/>
                          </a:rPr>
                          <m:t>𝝓</m:t>
                        </m:r>
                      </m:e>
                      <m:sub>
                        <m:r>
                          <a:rPr lang="en-US" sz="1600" b="1" i="1" smtClean="0">
                            <a:latin typeface="Cambria Math" panose="02040503050406030204" pitchFamily="18" charset="0"/>
                          </a:rPr>
                          <m:t>𝒈</m:t>
                        </m:r>
                      </m:sub>
                    </m:sSub>
                    <m:sSup>
                      <m:sSupPr>
                        <m:ctrlPr>
                          <a:rPr lang="en-US" sz="1600" b="1" i="1" smtClean="0">
                            <a:latin typeface="Cambria Math" panose="02040503050406030204" pitchFamily="18" charset="0"/>
                          </a:rPr>
                        </m:ctrlPr>
                      </m:sSupPr>
                      <m:e>
                        <m:r>
                          <a:rPr lang="en-US" sz="1600" b="1" i="1" smtClean="0">
                            <a:latin typeface="Cambria Math" panose="02040503050406030204" pitchFamily="18" charset="0"/>
                          </a:rPr>
                          <m:t>𝑽</m:t>
                        </m:r>
                      </m:e>
                      <m:sup>
                        <m:r>
                          <a:rPr lang="en-US" sz="1600" b="1" i="1" smtClean="0">
                            <a:latin typeface="Cambria Math" panose="02040503050406030204" pitchFamily="18" charset="0"/>
                          </a:rPr>
                          <m:t>∗</m:t>
                        </m:r>
                      </m:sup>
                    </m:sSup>
                    <m:d>
                      <m:dPr>
                        <m:ctrlPr>
                          <a:rPr lang="en-US" sz="1600" b="0" i="1" smtClean="0">
                            <a:latin typeface="Cambria Math" panose="02040503050406030204" pitchFamily="18" charset="0"/>
                          </a:rPr>
                        </m:ctrlPr>
                      </m:dPr>
                      <m:e>
                        <m:r>
                          <a:rPr lang="en-US" sz="1600" b="1" i="1">
                            <a:latin typeface="Cambria Math" panose="02040503050406030204" pitchFamily="18" charset="0"/>
                          </a:rPr>
                          <m:t>𝑽</m:t>
                        </m:r>
                        <m:r>
                          <a:rPr lang="en-US" sz="1600" b="1" i="1">
                            <a:latin typeface="Cambria Math" panose="02040503050406030204" pitchFamily="18" charset="0"/>
                          </a:rPr>
                          <m:t>𝚲</m:t>
                        </m:r>
                        <m:sSup>
                          <m:sSupPr>
                            <m:ctrlPr>
                              <a:rPr lang="en-US" sz="1600" b="1" i="1">
                                <a:latin typeface="Cambria Math" panose="02040503050406030204" pitchFamily="18" charset="0"/>
                              </a:rPr>
                            </m:ctrlPr>
                          </m:sSupPr>
                          <m:e>
                            <m:r>
                              <a:rPr lang="en-US" sz="1600" b="1" i="1">
                                <a:latin typeface="Cambria Math" panose="02040503050406030204" pitchFamily="18" charset="0"/>
                              </a:rPr>
                              <m:t>𝑽</m:t>
                            </m:r>
                          </m:e>
                          <m:sup>
                            <m:r>
                              <a:rPr lang="en-US" sz="1600" b="1">
                                <a:latin typeface="Cambria Math" panose="02040503050406030204" pitchFamily="18" charset="0"/>
                              </a:rPr>
                              <m:t>∗</m:t>
                            </m:r>
                          </m:sup>
                        </m:sSup>
                        <m:r>
                          <a:rPr lang="en-US" sz="1600" i="1">
                            <a:latin typeface="Cambria Math" panose="02040503050406030204" pitchFamily="18" charset="0"/>
                          </a:rPr>
                          <m:t>+</m:t>
                        </m:r>
                        <m:acc>
                          <m:accPr>
                            <m:chr m:val="̃"/>
                            <m:ctrlPr>
                              <a:rPr lang="en-US" sz="1600" b="1" i="1">
                                <a:latin typeface="Cambria Math" panose="02040503050406030204" pitchFamily="18" charset="0"/>
                              </a:rPr>
                            </m:ctrlPr>
                          </m:accPr>
                          <m:e>
                            <m:r>
                              <a:rPr lang="en-US" sz="1600" b="1" i="1">
                                <a:latin typeface="Cambria Math" panose="02040503050406030204" pitchFamily="18" charset="0"/>
                              </a:rPr>
                              <m:t>𝑽</m:t>
                            </m:r>
                          </m:e>
                        </m:acc>
                        <m:acc>
                          <m:accPr>
                            <m:chr m:val="̃"/>
                            <m:ctrlPr>
                              <a:rPr lang="en-US" sz="1600" b="1" i="1">
                                <a:latin typeface="Cambria Math" panose="02040503050406030204" pitchFamily="18" charset="0"/>
                              </a:rPr>
                            </m:ctrlPr>
                          </m:accPr>
                          <m:e>
                            <m:r>
                              <a:rPr lang="en-US" sz="1600" b="1" i="1">
                                <a:latin typeface="Cambria Math" panose="02040503050406030204" pitchFamily="18" charset="0"/>
                              </a:rPr>
                              <m:t>𝚲</m:t>
                            </m:r>
                          </m:e>
                        </m:acc>
                        <m:sSup>
                          <m:sSupPr>
                            <m:ctrlPr>
                              <a:rPr lang="en-US" sz="1600" b="1" i="1" dirty="0">
                                <a:latin typeface="Cambria Math" panose="02040503050406030204" pitchFamily="18" charset="0"/>
                              </a:rPr>
                            </m:ctrlPr>
                          </m:sSupPr>
                          <m:e>
                            <m:acc>
                              <m:accPr>
                                <m:chr m:val="̃"/>
                                <m:ctrlPr>
                                  <a:rPr lang="en-US" sz="1600" b="1" i="1">
                                    <a:latin typeface="Cambria Math" panose="02040503050406030204" pitchFamily="18" charset="0"/>
                                  </a:rPr>
                                </m:ctrlPr>
                              </m:accPr>
                              <m:e>
                                <m:r>
                                  <a:rPr lang="en-US" sz="1600" b="1" i="1">
                                    <a:latin typeface="Cambria Math" panose="02040503050406030204" pitchFamily="18" charset="0"/>
                                  </a:rPr>
                                  <m:t>𝑽</m:t>
                                </m:r>
                              </m:e>
                            </m:acc>
                          </m:e>
                          <m:sup>
                            <m:r>
                              <a:rPr lang="en-US" sz="1600" b="1" i="1" dirty="0">
                                <a:latin typeface="Cambria Math" panose="02040503050406030204" pitchFamily="18" charset="0"/>
                              </a:rPr>
                              <m:t>∗</m:t>
                            </m:r>
                          </m:sup>
                        </m:sSup>
                      </m:e>
                    </m:d>
                    <m:r>
                      <a:rPr lang="en-US" sz="1600" b="1" i="1" smtClean="0">
                        <a:latin typeface="Cambria Math" panose="02040503050406030204" pitchFamily="18" charset="0"/>
                      </a:rPr>
                      <m:t>𝑽</m:t>
                    </m:r>
                    <m:sSubSup>
                      <m:sSubSupPr>
                        <m:ctrlPr>
                          <a:rPr lang="en-US" sz="1600" b="1" i="1" smtClean="0">
                            <a:latin typeface="Cambria Math" panose="02040503050406030204" pitchFamily="18" charset="0"/>
                          </a:rPr>
                        </m:ctrlPr>
                      </m:sSubSupPr>
                      <m:e>
                        <m:r>
                          <a:rPr lang="en-US" sz="1600" b="1" i="1" smtClean="0">
                            <a:latin typeface="Cambria Math" panose="02040503050406030204" pitchFamily="18" charset="0"/>
                          </a:rPr>
                          <m:t>𝝓</m:t>
                        </m:r>
                      </m:e>
                      <m:sub>
                        <m:r>
                          <a:rPr lang="en-US" sz="1600" b="1" i="1" smtClean="0">
                            <a:latin typeface="Cambria Math" panose="02040503050406030204" pitchFamily="18" charset="0"/>
                          </a:rPr>
                          <m:t>𝒈</m:t>
                        </m:r>
                      </m:sub>
                      <m:sup>
                        <m:r>
                          <a:rPr lang="en-US" sz="1600" b="1" i="1" smtClean="0">
                            <a:latin typeface="Cambria Math" panose="02040503050406030204" pitchFamily="18" charset="0"/>
                          </a:rPr>
                          <m:t>∗</m:t>
                        </m:r>
                      </m:sup>
                    </m:sSubSup>
                  </m:oMath>
                </a14:m>
                <a:endParaRPr lang="en-US" sz="1600" b="1" dirty="0"/>
              </a:p>
              <a:p>
                <a14:m>
                  <m:oMath xmlns:m="http://schemas.openxmlformats.org/officeDocument/2006/math">
                    <m:r>
                      <a:rPr lang="en-US" sz="1600" b="0" i="1" smtClean="0">
                        <a:latin typeface="Cambria Math" panose="02040503050406030204" pitchFamily="18" charset="0"/>
                      </a:rPr>
                      <m:t>⇒</m:t>
                    </m:r>
                    <m:sSub>
                      <m:sSubPr>
                        <m:ctrlPr>
                          <a:rPr lang="en-US" sz="1600" b="1" i="1" smtClean="0">
                            <a:latin typeface="Cambria Math" panose="02040503050406030204" pitchFamily="18" charset="0"/>
                          </a:rPr>
                        </m:ctrlPr>
                      </m:sSubPr>
                      <m:e>
                        <m:r>
                          <a:rPr lang="en-US" sz="1600" b="1" i="1" smtClean="0">
                            <a:latin typeface="Cambria Math" panose="02040503050406030204" pitchFamily="18" charset="0"/>
                          </a:rPr>
                          <m:t>𝝓</m:t>
                        </m:r>
                      </m:e>
                      <m:sub>
                        <m:r>
                          <a:rPr lang="en-US" sz="1600" b="1" i="1" smtClean="0">
                            <a:latin typeface="Cambria Math" panose="02040503050406030204" pitchFamily="18" charset="0"/>
                          </a:rPr>
                          <m:t>𝒈</m:t>
                        </m:r>
                      </m:sub>
                    </m:sSub>
                    <m:d>
                      <m:dPr>
                        <m:ctrlPr>
                          <a:rPr lang="en-US" sz="1600" b="0" i="1" smtClean="0">
                            <a:latin typeface="Cambria Math" panose="02040503050406030204" pitchFamily="18" charset="0"/>
                          </a:rPr>
                        </m:ctrlPr>
                      </m:dPr>
                      <m:e>
                        <m:sSup>
                          <m:sSupPr>
                            <m:ctrlPr>
                              <a:rPr lang="en-US" sz="1600" b="1" i="1" smtClean="0">
                                <a:latin typeface="Cambria Math" panose="02040503050406030204" pitchFamily="18" charset="0"/>
                              </a:rPr>
                            </m:ctrlPr>
                          </m:sSupPr>
                          <m:e>
                            <m:r>
                              <a:rPr lang="en-US" sz="1600" b="1" i="1" smtClean="0">
                                <a:latin typeface="Cambria Math" panose="02040503050406030204" pitchFamily="18" charset="0"/>
                              </a:rPr>
                              <m:t>𝑽</m:t>
                            </m:r>
                          </m:e>
                          <m:sup>
                            <m:r>
                              <a:rPr lang="en-US" sz="1600" b="1" i="1" smtClean="0">
                                <a:latin typeface="Cambria Math" panose="02040503050406030204" pitchFamily="18" charset="0"/>
                              </a:rPr>
                              <m:t>∗</m:t>
                            </m:r>
                          </m:sup>
                        </m:sSup>
                        <m:r>
                          <a:rPr lang="en-US" sz="1600" b="1" i="1" smtClean="0">
                            <a:latin typeface="Cambria Math" panose="02040503050406030204" pitchFamily="18" charset="0"/>
                          </a:rPr>
                          <m:t>𝑽</m:t>
                        </m:r>
                        <m:r>
                          <a:rPr lang="en-US" sz="1600" b="1" i="0" smtClean="0">
                            <a:latin typeface="Cambria Math" panose="02040503050406030204" pitchFamily="18" charset="0"/>
                          </a:rPr>
                          <m:t>𝚲</m:t>
                        </m:r>
                        <m:r>
                          <a:rPr lang="en-US" sz="1600" b="1" i="1" smtClean="0">
                            <a:latin typeface="Cambria Math" panose="02040503050406030204" pitchFamily="18" charset="0"/>
                          </a:rPr>
                          <m:t> </m:t>
                        </m:r>
                        <m:sSup>
                          <m:sSupPr>
                            <m:ctrlPr>
                              <a:rPr lang="en-US" sz="1600" b="1" i="1" smtClean="0">
                                <a:latin typeface="Cambria Math" panose="02040503050406030204" pitchFamily="18" charset="0"/>
                              </a:rPr>
                            </m:ctrlPr>
                          </m:sSupPr>
                          <m:e>
                            <m:r>
                              <a:rPr lang="en-US" sz="1600" b="1" i="1" smtClean="0">
                                <a:latin typeface="Cambria Math" panose="02040503050406030204" pitchFamily="18" charset="0"/>
                              </a:rPr>
                              <m:t>𝑽</m:t>
                            </m:r>
                          </m:e>
                          <m:sup>
                            <m:r>
                              <a:rPr lang="en-US" sz="1600" b="1" i="1" smtClean="0">
                                <a:latin typeface="Cambria Math" panose="02040503050406030204" pitchFamily="18" charset="0"/>
                              </a:rPr>
                              <m:t>∗</m:t>
                            </m:r>
                          </m:sup>
                        </m:sSup>
                        <m:r>
                          <a:rPr lang="en-US" sz="1600" b="1" i="1" smtClean="0">
                            <a:latin typeface="Cambria Math" panose="02040503050406030204" pitchFamily="18" charset="0"/>
                          </a:rPr>
                          <m:t>𝑽</m:t>
                        </m:r>
                        <m:r>
                          <a:rPr lang="en-US" sz="1600" b="1" i="1" smtClean="0">
                            <a:latin typeface="Cambria Math" panose="02040503050406030204" pitchFamily="18" charset="0"/>
                          </a:rPr>
                          <m:t>+</m:t>
                        </m:r>
                        <m:sSup>
                          <m:sSupPr>
                            <m:ctrlPr>
                              <a:rPr lang="en-US" sz="1600" b="1" i="1" smtClean="0">
                                <a:latin typeface="Cambria Math" panose="02040503050406030204" pitchFamily="18" charset="0"/>
                              </a:rPr>
                            </m:ctrlPr>
                          </m:sSupPr>
                          <m:e>
                            <m:r>
                              <a:rPr lang="en-US" sz="1600" b="1" i="1" smtClean="0">
                                <a:latin typeface="Cambria Math" panose="02040503050406030204" pitchFamily="18" charset="0"/>
                              </a:rPr>
                              <m:t>𝑽</m:t>
                            </m:r>
                          </m:e>
                          <m:sup>
                            <m:r>
                              <a:rPr lang="en-US" sz="1600" b="1" i="1" smtClean="0">
                                <a:latin typeface="Cambria Math" panose="02040503050406030204" pitchFamily="18" charset="0"/>
                              </a:rPr>
                              <m:t>∗</m:t>
                            </m:r>
                          </m:sup>
                        </m:sSup>
                        <m:acc>
                          <m:accPr>
                            <m:chr m:val="̃"/>
                            <m:ctrlPr>
                              <a:rPr lang="en-US" sz="1600" b="1" i="1">
                                <a:latin typeface="Cambria Math" panose="02040503050406030204" pitchFamily="18" charset="0"/>
                              </a:rPr>
                            </m:ctrlPr>
                          </m:accPr>
                          <m:e>
                            <m:r>
                              <a:rPr lang="en-US" sz="1600" b="1" i="1">
                                <a:latin typeface="Cambria Math" panose="02040503050406030204" pitchFamily="18" charset="0"/>
                              </a:rPr>
                              <m:t>𝑽</m:t>
                            </m:r>
                          </m:e>
                        </m:acc>
                        <m:acc>
                          <m:accPr>
                            <m:chr m:val="̃"/>
                            <m:ctrlPr>
                              <a:rPr lang="en-US" sz="1600" b="1" i="1">
                                <a:latin typeface="Cambria Math" panose="02040503050406030204" pitchFamily="18" charset="0"/>
                              </a:rPr>
                            </m:ctrlPr>
                          </m:accPr>
                          <m:e>
                            <m:r>
                              <a:rPr lang="en-US" sz="1600" b="1" i="1">
                                <a:latin typeface="Cambria Math" panose="02040503050406030204" pitchFamily="18" charset="0"/>
                              </a:rPr>
                              <m:t>𝚲</m:t>
                            </m:r>
                          </m:e>
                        </m:acc>
                        <m:sSup>
                          <m:sSupPr>
                            <m:ctrlPr>
                              <a:rPr lang="en-US" sz="1600" b="1" i="1" dirty="0">
                                <a:latin typeface="Cambria Math" panose="02040503050406030204" pitchFamily="18" charset="0"/>
                              </a:rPr>
                            </m:ctrlPr>
                          </m:sSupPr>
                          <m:e>
                            <m:acc>
                              <m:accPr>
                                <m:chr m:val="̃"/>
                                <m:ctrlPr>
                                  <a:rPr lang="en-US" sz="1600" b="1" i="1">
                                    <a:latin typeface="Cambria Math" panose="02040503050406030204" pitchFamily="18" charset="0"/>
                                  </a:rPr>
                                </m:ctrlPr>
                              </m:accPr>
                              <m:e>
                                <m:r>
                                  <a:rPr lang="en-US" sz="1600" b="1" i="1">
                                    <a:latin typeface="Cambria Math" panose="02040503050406030204" pitchFamily="18" charset="0"/>
                                  </a:rPr>
                                  <m:t>𝑽</m:t>
                                </m:r>
                              </m:e>
                            </m:acc>
                          </m:e>
                          <m:sup>
                            <m:r>
                              <a:rPr lang="en-US" sz="1600" b="1" i="1" dirty="0">
                                <a:latin typeface="Cambria Math" panose="02040503050406030204" pitchFamily="18" charset="0"/>
                              </a:rPr>
                              <m:t>∗</m:t>
                            </m:r>
                          </m:sup>
                        </m:sSup>
                        <m:r>
                          <a:rPr lang="en-US" sz="1600" b="1" i="1" dirty="0" smtClean="0">
                            <a:latin typeface="Cambria Math" panose="02040503050406030204" pitchFamily="18" charset="0"/>
                          </a:rPr>
                          <m:t>𝑽</m:t>
                        </m:r>
                      </m:e>
                    </m:d>
                    <m:sSub>
                      <m:sSubPr>
                        <m:ctrlPr>
                          <a:rPr lang="en-US" sz="1600" b="1" i="1" dirty="0" smtClean="0">
                            <a:latin typeface="Cambria Math" panose="02040503050406030204" pitchFamily="18" charset="0"/>
                          </a:rPr>
                        </m:ctrlPr>
                      </m:sSubPr>
                      <m:e>
                        <m:r>
                          <a:rPr lang="en-US" sz="1600" b="1" i="1" dirty="0" smtClean="0">
                            <a:latin typeface="Cambria Math" panose="02040503050406030204" pitchFamily="18" charset="0"/>
                          </a:rPr>
                          <m:t>𝝓</m:t>
                        </m:r>
                      </m:e>
                      <m:sub>
                        <m:r>
                          <a:rPr lang="en-US" sz="1600" b="1" i="1" dirty="0" smtClean="0">
                            <a:latin typeface="Cambria Math" panose="02040503050406030204" pitchFamily="18" charset="0"/>
                          </a:rPr>
                          <m:t>𝒇</m:t>
                        </m:r>
                      </m:sub>
                    </m:sSub>
                    <m:r>
                      <a:rPr lang="en-US" sz="1600" b="0" i="1" dirty="0" smtClean="0">
                        <a:latin typeface="Cambria Math" panose="02040503050406030204" pitchFamily="18" charset="0"/>
                      </a:rPr>
                      <m:t>=</m:t>
                    </m:r>
                    <m:sSub>
                      <m:sSubPr>
                        <m:ctrlPr>
                          <a:rPr lang="en-US" sz="1600" b="1" i="1" dirty="0" smtClean="0">
                            <a:latin typeface="Cambria Math" panose="02040503050406030204" pitchFamily="18" charset="0"/>
                          </a:rPr>
                        </m:ctrlPr>
                      </m:sSubPr>
                      <m:e>
                        <m:r>
                          <a:rPr lang="en-US" sz="1600" b="1" i="1" dirty="0" smtClean="0">
                            <a:latin typeface="Cambria Math" panose="02040503050406030204" pitchFamily="18" charset="0"/>
                          </a:rPr>
                          <m:t>𝝓</m:t>
                        </m:r>
                      </m:e>
                      <m:sub>
                        <m:r>
                          <a:rPr lang="en-US" sz="1600" b="1" i="1" dirty="0" smtClean="0">
                            <a:latin typeface="Cambria Math" panose="02040503050406030204" pitchFamily="18" charset="0"/>
                          </a:rPr>
                          <m:t>𝒈</m:t>
                        </m:r>
                      </m:sub>
                    </m:sSub>
                    <m:d>
                      <m:dPr>
                        <m:ctrlPr>
                          <a:rPr lang="en-US" sz="1600" b="1" i="1" dirty="0" smtClean="0">
                            <a:latin typeface="Cambria Math" panose="02040503050406030204" pitchFamily="18" charset="0"/>
                          </a:rPr>
                        </m:ctrlPr>
                      </m:dPr>
                      <m:e>
                        <m:sSup>
                          <m:sSupPr>
                            <m:ctrlPr>
                              <a:rPr lang="en-US" sz="1600" b="1" i="1" dirty="0" smtClean="0">
                                <a:latin typeface="Cambria Math" panose="02040503050406030204" pitchFamily="18" charset="0"/>
                              </a:rPr>
                            </m:ctrlPr>
                          </m:sSupPr>
                          <m:e>
                            <m:r>
                              <a:rPr lang="en-US" sz="1600" b="1" i="1" dirty="0" smtClean="0">
                                <a:latin typeface="Cambria Math" panose="02040503050406030204" pitchFamily="18" charset="0"/>
                              </a:rPr>
                              <m:t>𝑽</m:t>
                            </m:r>
                          </m:e>
                          <m:sup>
                            <m:r>
                              <a:rPr lang="en-US" sz="1600" b="1" i="1" dirty="0" smtClean="0">
                                <a:latin typeface="Cambria Math" panose="02040503050406030204" pitchFamily="18" charset="0"/>
                              </a:rPr>
                              <m:t>∗</m:t>
                            </m:r>
                          </m:sup>
                        </m:sSup>
                        <m:r>
                          <a:rPr lang="en-US" sz="1600" b="1" i="1" dirty="0" smtClean="0">
                            <a:latin typeface="Cambria Math" panose="02040503050406030204" pitchFamily="18" charset="0"/>
                          </a:rPr>
                          <m:t>𝑽</m:t>
                        </m:r>
                        <m:r>
                          <a:rPr lang="en-US" sz="1600" b="1" i="0" dirty="0" smtClean="0">
                            <a:latin typeface="Cambria Math" panose="02040503050406030204" pitchFamily="18" charset="0"/>
                          </a:rPr>
                          <m:t>𝚲</m:t>
                        </m:r>
                        <m:sSup>
                          <m:sSupPr>
                            <m:ctrlPr>
                              <a:rPr lang="en-US" sz="1600" b="1" i="1" dirty="0" smtClean="0">
                                <a:latin typeface="Cambria Math" panose="02040503050406030204" pitchFamily="18" charset="0"/>
                              </a:rPr>
                            </m:ctrlPr>
                          </m:sSupPr>
                          <m:e>
                            <m:r>
                              <a:rPr lang="en-US" sz="1600" b="1" i="1" dirty="0" smtClean="0">
                                <a:latin typeface="Cambria Math" panose="02040503050406030204" pitchFamily="18" charset="0"/>
                              </a:rPr>
                              <m:t>𝑽</m:t>
                            </m:r>
                          </m:e>
                          <m:sup>
                            <m:r>
                              <a:rPr lang="en-US" sz="1600" b="1" i="1" dirty="0" smtClean="0">
                                <a:latin typeface="Cambria Math" panose="02040503050406030204" pitchFamily="18" charset="0"/>
                              </a:rPr>
                              <m:t>∗</m:t>
                            </m:r>
                          </m:sup>
                        </m:sSup>
                        <m:r>
                          <a:rPr lang="en-US" sz="1600" b="1" i="1" dirty="0" smtClean="0">
                            <a:latin typeface="Cambria Math" panose="02040503050406030204" pitchFamily="18" charset="0"/>
                          </a:rPr>
                          <m:t>𝑽</m:t>
                        </m:r>
                        <m:r>
                          <a:rPr lang="en-US" sz="1600" b="1" i="1" dirty="0" smtClean="0">
                            <a:latin typeface="Cambria Math" panose="02040503050406030204" pitchFamily="18" charset="0"/>
                          </a:rPr>
                          <m:t>+</m:t>
                        </m:r>
                        <m:sSup>
                          <m:sSupPr>
                            <m:ctrlPr>
                              <a:rPr lang="en-US" sz="1600" b="1" i="1" dirty="0" smtClean="0">
                                <a:latin typeface="Cambria Math" panose="02040503050406030204" pitchFamily="18" charset="0"/>
                              </a:rPr>
                            </m:ctrlPr>
                          </m:sSupPr>
                          <m:e>
                            <m:r>
                              <a:rPr lang="en-US" sz="1600" b="1" i="1" dirty="0" smtClean="0">
                                <a:latin typeface="Cambria Math" panose="02040503050406030204" pitchFamily="18" charset="0"/>
                              </a:rPr>
                              <m:t>𝑽</m:t>
                            </m:r>
                          </m:e>
                          <m:sup>
                            <m:r>
                              <a:rPr lang="en-US" sz="1600" b="1" i="1" dirty="0" smtClean="0">
                                <a:latin typeface="Cambria Math" panose="02040503050406030204" pitchFamily="18" charset="0"/>
                              </a:rPr>
                              <m:t>∗</m:t>
                            </m:r>
                          </m:sup>
                        </m:sSup>
                        <m:acc>
                          <m:accPr>
                            <m:chr m:val="̃"/>
                            <m:ctrlPr>
                              <a:rPr lang="en-US" sz="1600" b="1" i="1">
                                <a:latin typeface="Cambria Math" panose="02040503050406030204" pitchFamily="18" charset="0"/>
                              </a:rPr>
                            </m:ctrlPr>
                          </m:accPr>
                          <m:e>
                            <m:r>
                              <a:rPr lang="en-US" sz="1600" b="1" i="1">
                                <a:latin typeface="Cambria Math" panose="02040503050406030204" pitchFamily="18" charset="0"/>
                              </a:rPr>
                              <m:t>𝑽</m:t>
                            </m:r>
                          </m:e>
                        </m:acc>
                        <m:acc>
                          <m:accPr>
                            <m:chr m:val="̃"/>
                            <m:ctrlPr>
                              <a:rPr lang="en-US" sz="1600" b="1" i="1">
                                <a:latin typeface="Cambria Math" panose="02040503050406030204" pitchFamily="18" charset="0"/>
                              </a:rPr>
                            </m:ctrlPr>
                          </m:accPr>
                          <m:e>
                            <m:r>
                              <a:rPr lang="en-US" sz="1600" b="1" i="1" smtClean="0">
                                <a:latin typeface="Cambria Math" panose="02040503050406030204" pitchFamily="18" charset="0"/>
                              </a:rPr>
                              <m:t>𝜦</m:t>
                            </m:r>
                          </m:e>
                        </m:acc>
                        <m:sSup>
                          <m:sSupPr>
                            <m:ctrlPr>
                              <a:rPr lang="en-US" sz="1600" b="1" i="1" dirty="0">
                                <a:latin typeface="Cambria Math" panose="02040503050406030204" pitchFamily="18" charset="0"/>
                              </a:rPr>
                            </m:ctrlPr>
                          </m:sSupPr>
                          <m:e>
                            <m:acc>
                              <m:accPr>
                                <m:chr m:val="̃"/>
                                <m:ctrlPr>
                                  <a:rPr lang="en-US" sz="1600" b="1" i="1">
                                    <a:latin typeface="Cambria Math" panose="02040503050406030204" pitchFamily="18" charset="0"/>
                                  </a:rPr>
                                </m:ctrlPr>
                              </m:accPr>
                              <m:e>
                                <m:r>
                                  <a:rPr lang="en-US" sz="1600" b="1" i="1">
                                    <a:latin typeface="Cambria Math" panose="02040503050406030204" pitchFamily="18" charset="0"/>
                                  </a:rPr>
                                  <m:t>𝑽</m:t>
                                </m:r>
                              </m:e>
                            </m:acc>
                          </m:e>
                          <m:sup>
                            <m:r>
                              <a:rPr lang="en-US" sz="1600" b="1" i="1" dirty="0">
                                <a:latin typeface="Cambria Math" panose="02040503050406030204" pitchFamily="18" charset="0"/>
                              </a:rPr>
                              <m:t>∗</m:t>
                            </m:r>
                          </m:sup>
                        </m:sSup>
                        <m:r>
                          <a:rPr lang="en-US" sz="1600" b="1" i="1" dirty="0" smtClean="0">
                            <a:latin typeface="Cambria Math" panose="02040503050406030204" pitchFamily="18" charset="0"/>
                          </a:rPr>
                          <m:t>𝑽</m:t>
                        </m:r>
                      </m:e>
                    </m:d>
                    <m:sSub>
                      <m:sSubPr>
                        <m:ctrlPr>
                          <a:rPr lang="en-US" sz="1600" b="1" i="1" dirty="0" smtClean="0">
                            <a:latin typeface="Cambria Math" panose="02040503050406030204" pitchFamily="18" charset="0"/>
                          </a:rPr>
                        </m:ctrlPr>
                      </m:sSubPr>
                      <m:e>
                        <m:r>
                          <a:rPr lang="en-US" sz="1600" b="1" i="1" dirty="0" smtClean="0">
                            <a:latin typeface="Cambria Math" panose="02040503050406030204" pitchFamily="18" charset="0"/>
                          </a:rPr>
                          <m:t>𝝓</m:t>
                        </m:r>
                      </m:e>
                      <m:sub>
                        <m:r>
                          <a:rPr lang="en-US" sz="1600" b="1" i="1" dirty="0" smtClean="0">
                            <a:latin typeface="Cambria Math" panose="02040503050406030204" pitchFamily="18" charset="0"/>
                          </a:rPr>
                          <m:t>𝒇</m:t>
                        </m:r>
                      </m:sub>
                    </m:sSub>
                    <m:sSubSup>
                      <m:sSubSupPr>
                        <m:ctrlPr>
                          <a:rPr lang="en-US" sz="1600" b="1" i="1" dirty="0" smtClean="0">
                            <a:latin typeface="Cambria Math" panose="02040503050406030204" pitchFamily="18" charset="0"/>
                          </a:rPr>
                        </m:ctrlPr>
                      </m:sSubSupPr>
                      <m:e>
                        <m:r>
                          <a:rPr lang="en-US" sz="1600" b="1" i="1" dirty="0" smtClean="0">
                            <a:latin typeface="Cambria Math" panose="02040503050406030204" pitchFamily="18" charset="0"/>
                          </a:rPr>
                          <m:t>𝝓</m:t>
                        </m:r>
                      </m:e>
                      <m:sub>
                        <m:r>
                          <a:rPr lang="en-US" sz="1600" b="1" i="1" dirty="0" smtClean="0">
                            <a:latin typeface="Cambria Math" panose="02040503050406030204" pitchFamily="18" charset="0"/>
                          </a:rPr>
                          <m:t>𝒇</m:t>
                        </m:r>
                      </m:sub>
                      <m:sup>
                        <m:r>
                          <a:rPr lang="en-US" sz="1600" b="1" i="1" dirty="0" smtClean="0">
                            <a:latin typeface="Cambria Math" panose="02040503050406030204" pitchFamily="18" charset="0"/>
                          </a:rPr>
                          <m:t>∗</m:t>
                        </m:r>
                      </m:sup>
                    </m:sSubSup>
                    <m:d>
                      <m:dPr>
                        <m:ctrlPr>
                          <a:rPr lang="en-US" sz="1600" b="1" i="1" dirty="0" smtClean="0">
                            <a:latin typeface="Cambria Math" panose="02040503050406030204" pitchFamily="18" charset="0"/>
                          </a:rPr>
                        </m:ctrlPr>
                      </m:dPr>
                      <m:e>
                        <m:sSup>
                          <m:sSupPr>
                            <m:ctrlPr>
                              <a:rPr lang="en-US" sz="1600" b="1" i="1" dirty="0">
                                <a:latin typeface="Cambria Math" panose="02040503050406030204" pitchFamily="18" charset="0"/>
                              </a:rPr>
                            </m:ctrlPr>
                          </m:sSupPr>
                          <m:e>
                            <m:r>
                              <a:rPr lang="en-US" sz="1600" b="1" i="1" dirty="0">
                                <a:latin typeface="Cambria Math" panose="02040503050406030204" pitchFamily="18" charset="0"/>
                              </a:rPr>
                              <m:t>𝑽</m:t>
                            </m:r>
                          </m:e>
                          <m:sup>
                            <m:r>
                              <a:rPr lang="en-US" sz="1600" b="1" i="1" dirty="0">
                                <a:latin typeface="Cambria Math" panose="02040503050406030204" pitchFamily="18" charset="0"/>
                              </a:rPr>
                              <m:t>∗</m:t>
                            </m:r>
                          </m:sup>
                        </m:sSup>
                        <m:r>
                          <a:rPr lang="en-US" sz="1600" b="1" i="1" dirty="0">
                            <a:latin typeface="Cambria Math" panose="02040503050406030204" pitchFamily="18" charset="0"/>
                          </a:rPr>
                          <m:t>𝑽</m:t>
                        </m:r>
                        <m:r>
                          <a:rPr lang="en-US" sz="1600" b="1" i="1" dirty="0" smtClean="0">
                            <a:latin typeface="Cambria Math" panose="02040503050406030204" pitchFamily="18" charset="0"/>
                          </a:rPr>
                          <m:t>𝚲</m:t>
                        </m:r>
                        <m:sSup>
                          <m:sSupPr>
                            <m:ctrlPr>
                              <a:rPr lang="en-US" sz="1600" b="1" i="1" dirty="0">
                                <a:latin typeface="Cambria Math" panose="02040503050406030204" pitchFamily="18" charset="0"/>
                              </a:rPr>
                            </m:ctrlPr>
                          </m:sSupPr>
                          <m:e>
                            <m:r>
                              <a:rPr lang="en-US" sz="1600" b="1" i="1" dirty="0">
                                <a:latin typeface="Cambria Math" panose="02040503050406030204" pitchFamily="18" charset="0"/>
                              </a:rPr>
                              <m:t>𝑽</m:t>
                            </m:r>
                          </m:e>
                          <m:sup>
                            <m:r>
                              <a:rPr lang="en-US" sz="1600" b="1" i="1" dirty="0">
                                <a:latin typeface="Cambria Math" panose="02040503050406030204" pitchFamily="18" charset="0"/>
                              </a:rPr>
                              <m:t>∗</m:t>
                            </m:r>
                          </m:sup>
                        </m:sSup>
                        <m:r>
                          <a:rPr lang="en-US" sz="1600" b="1" i="1" dirty="0">
                            <a:latin typeface="Cambria Math" panose="02040503050406030204" pitchFamily="18" charset="0"/>
                          </a:rPr>
                          <m:t>𝑽</m:t>
                        </m:r>
                        <m:r>
                          <a:rPr lang="en-US" sz="1600" b="1" i="1" dirty="0">
                            <a:latin typeface="Cambria Math" panose="02040503050406030204" pitchFamily="18" charset="0"/>
                          </a:rPr>
                          <m:t>+</m:t>
                        </m:r>
                        <m:sSup>
                          <m:sSupPr>
                            <m:ctrlPr>
                              <a:rPr lang="en-US" sz="1600" b="1" i="1" dirty="0">
                                <a:latin typeface="Cambria Math" panose="02040503050406030204" pitchFamily="18" charset="0"/>
                              </a:rPr>
                            </m:ctrlPr>
                          </m:sSupPr>
                          <m:e>
                            <m:r>
                              <a:rPr lang="en-US" sz="1600" b="1" i="1" dirty="0">
                                <a:latin typeface="Cambria Math" panose="02040503050406030204" pitchFamily="18" charset="0"/>
                              </a:rPr>
                              <m:t>𝑽</m:t>
                            </m:r>
                          </m:e>
                          <m:sup>
                            <m:r>
                              <a:rPr lang="en-US" sz="1600" b="1" i="1" dirty="0">
                                <a:latin typeface="Cambria Math" panose="02040503050406030204" pitchFamily="18" charset="0"/>
                              </a:rPr>
                              <m:t>∗</m:t>
                            </m:r>
                          </m:sup>
                        </m:sSup>
                        <m:acc>
                          <m:accPr>
                            <m:chr m:val="̃"/>
                            <m:ctrlPr>
                              <a:rPr lang="en-US" sz="1600" b="1" i="1">
                                <a:latin typeface="Cambria Math" panose="02040503050406030204" pitchFamily="18" charset="0"/>
                              </a:rPr>
                            </m:ctrlPr>
                          </m:accPr>
                          <m:e>
                            <m:r>
                              <a:rPr lang="en-US" sz="1600" b="1" i="1">
                                <a:latin typeface="Cambria Math" panose="02040503050406030204" pitchFamily="18" charset="0"/>
                              </a:rPr>
                              <m:t>𝑽</m:t>
                            </m:r>
                          </m:e>
                        </m:acc>
                        <m:acc>
                          <m:accPr>
                            <m:chr m:val="̃"/>
                            <m:ctrlPr>
                              <a:rPr lang="en-US" sz="1600" b="1" i="1">
                                <a:latin typeface="Cambria Math" panose="02040503050406030204" pitchFamily="18" charset="0"/>
                              </a:rPr>
                            </m:ctrlPr>
                          </m:accPr>
                          <m:e>
                            <m:r>
                              <a:rPr lang="en-US" sz="1600" b="1" i="1" smtClean="0">
                                <a:latin typeface="Cambria Math" panose="02040503050406030204" pitchFamily="18" charset="0"/>
                              </a:rPr>
                              <m:t>𝜦</m:t>
                            </m:r>
                          </m:e>
                        </m:acc>
                        <m:sSup>
                          <m:sSupPr>
                            <m:ctrlPr>
                              <a:rPr lang="en-US" sz="1600" b="1" i="1" dirty="0">
                                <a:latin typeface="Cambria Math" panose="02040503050406030204" pitchFamily="18" charset="0"/>
                              </a:rPr>
                            </m:ctrlPr>
                          </m:sSupPr>
                          <m:e>
                            <m:acc>
                              <m:accPr>
                                <m:chr m:val="̃"/>
                                <m:ctrlPr>
                                  <a:rPr lang="en-US" sz="1600" b="1" i="1">
                                    <a:latin typeface="Cambria Math" panose="02040503050406030204" pitchFamily="18" charset="0"/>
                                  </a:rPr>
                                </m:ctrlPr>
                              </m:accPr>
                              <m:e>
                                <m:r>
                                  <a:rPr lang="en-US" sz="1600" b="1" i="1">
                                    <a:latin typeface="Cambria Math" panose="02040503050406030204" pitchFamily="18" charset="0"/>
                                  </a:rPr>
                                  <m:t>𝑽</m:t>
                                </m:r>
                              </m:e>
                            </m:acc>
                          </m:e>
                          <m:sup>
                            <m:r>
                              <a:rPr lang="en-US" sz="1600" b="1" i="1" dirty="0">
                                <a:latin typeface="Cambria Math" panose="02040503050406030204" pitchFamily="18" charset="0"/>
                              </a:rPr>
                              <m:t>∗</m:t>
                            </m:r>
                          </m:sup>
                        </m:sSup>
                        <m:r>
                          <a:rPr lang="en-US" sz="1600" b="1" i="1" dirty="0" smtClean="0">
                            <a:latin typeface="Cambria Math" panose="02040503050406030204" pitchFamily="18" charset="0"/>
                          </a:rPr>
                          <m:t>𝑽</m:t>
                        </m:r>
                      </m:e>
                    </m:d>
                    <m:sSubSup>
                      <m:sSubSupPr>
                        <m:ctrlPr>
                          <a:rPr lang="en-US" sz="1600" b="1" i="1" dirty="0" smtClean="0">
                            <a:latin typeface="Cambria Math" panose="02040503050406030204" pitchFamily="18" charset="0"/>
                          </a:rPr>
                        </m:ctrlPr>
                      </m:sSubSupPr>
                      <m:e>
                        <m:r>
                          <a:rPr lang="en-US" sz="1600" b="1" i="1" dirty="0" smtClean="0">
                            <a:latin typeface="Cambria Math" panose="02040503050406030204" pitchFamily="18" charset="0"/>
                          </a:rPr>
                          <m:t>𝝓</m:t>
                        </m:r>
                      </m:e>
                      <m:sub>
                        <m:r>
                          <a:rPr lang="en-US" sz="1600" b="1" i="1" dirty="0" smtClean="0">
                            <a:latin typeface="Cambria Math" panose="02040503050406030204" pitchFamily="18" charset="0"/>
                          </a:rPr>
                          <m:t>𝒈</m:t>
                        </m:r>
                      </m:sub>
                      <m:sup>
                        <m:r>
                          <a:rPr lang="en-US" sz="1600" b="1" i="1" dirty="0" smtClean="0">
                            <a:latin typeface="Cambria Math" panose="02040503050406030204" pitchFamily="18" charset="0"/>
                          </a:rPr>
                          <m:t>∗</m:t>
                        </m:r>
                      </m:sup>
                    </m:sSubSup>
                    <m:r>
                      <a:rPr lang="en-US" sz="1600" b="1" i="1" dirty="0" smtClean="0">
                        <a:latin typeface="Cambria Math" panose="02040503050406030204" pitchFamily="18" charset="0"/>
                      </a:rPr>
                      <m:t>+</m:t>
                    </m:r>
                    <m:sSub>
                      <m:sSubPr>
                        <m:ctrlPr>
                          <a:rPr lang="en-US" sz="1600" b="1" i="1" dirty="0" smtClean="0">
                            <a:latin typeface="Cambria Math" panose="02040503050406030204" pitchFamily="18" charset="0"/>
                          </a:rPr>
                        </m:ctrlPr>
                      </m:sSubPr>
                      <m:e>
                        <m:r>
                          <a:rPr lang="en-US" sz="1600" b="1" i="1" dirty="0" smtClean="0">
                            <a:latin typeface="Cambria Math" panose="02040503050406030204" pitchFamily="18" charset="0"/>
                          </a:rPr>
                          <m:t>𝝓</m:t>
                        </m:r>
                      </m:e>
                      <m:sub>
                        <m:r>
                          <a:rPr lang="en-US" sz="1600" b="1" i="1" dirty="0" smtClean="0">
                            <a:latin typeface="Cambria Math" panose="02040503050406030204" pitchFamily="18" charset="0"/>
                          </a:rPr>
                          <m:t>𝒈</m:t>
                        </m:r>
                      </m:sub>
                    </m:sSub>
                    <m:d>
                      <m:dPr>
                        <m:ctrlPr>
                          <a:rPr lang="en-US" sz="1600" b="1" i="1" dirty="0" smtClean="0">
                            <a:latin typeface="Cambria Math" panose="02040503050406030204" pitchFamily="18" charset="0"/>
                          </a:rPr>
                        </m:ctrlPr>
                      </m:dPr>
                      <m:e>
                        <m:sSup>
                          <m:sSupPr>
                            <m:ctrlPr>
                              <a:rPr lang="en-US" sz="1600" b="1" i="1" dirty="0">
                                <a:latin typeface="Cambria Math" panose="02040503050406030204" pitchFamily="18" charset="0"/>
                              </a:rPr>
                            </m:ctrlPr>
                          </m:sSupPr>
                          <m:e>
                            <m:r>
                              <a:rPr lang="en-US" sz="1600" b="1" i="1" dirty="0">
                                <a:latin typeface="Cambria Math" panose="02040503050406030204" pitchFamily="18" charset="0"/>
                              </a:rPr>
                              <m:t>𝑽</m:t>
                            </m:r>
                          </m:e>
                          <m:sup>
                            <m:r>
                              <a:rPr lang="en-US" sz="1600" b="1" i="1" dirty="0">
                                <a:latin typeface="Cambria Math" panose="02040503050406030204" pitchFamily="18" charset="0"/>
                              </a:rPr>
                              <m:t>∗</m:t>
                            </m:r>
                          </m:sup>
                        </m:sSup>
                        <m:r>
                          <a:rPr lang="en-US" sz="1600" b="1" i="1" dirty="0">
                            <a:latin typeface="Cambria Math" panose="02040503050406030204" pitchFamily="18" charset="0"/>
                          </a:rPr>
                          <m:t>𝑽</m:t>
                        </m:r>
                        <m:r>
                          <a:rPr lang="en-US" sz="1600" b="1" i="1" dirty="0" smtClean="0">
                            <a:latin typeface="Cambria Math" panose="02040503050406030204" pitchFamily="18" charset="0"/>
                          </a:rPr>
                          <m:t>𝚲</m:t>
                        </m:r>
                        <m:sSup>
                          <m:sSupPr>
                            <m:ctrlPr>
                              <a:rPr lang="en-US" sz="1600" b="1" i="1" dirty="0">
                                <a:latin typeface="Cambria Math" panose="02040503050406030204" pitchFamily="18" charset="0"/>
                              </a:rPr>
                            </m:ctrlPr>
                          </m:sSupPr>
                          <m:e>
                            <m:r>
                              <a:rPr lang="en-US" sz="1600" b="1" i="1" dirty="0">
                                <a:latin typeface="Cambria Math" panose="02040503050406030204" pitchFamily="18" charset="0"/>
                              </a:rPr>
                              <m:t>𝑽</m:t>
                            </m:r>
                          </m:e>
                          <m:sup>
                            <m:r>
                              <a:rPr lang="en-US" sz="1600" b="1" i="1" dirty="0">
                                <a:latin typeface="Cambria Math" panose="02040503050406030204" pitchFamily="18" charset="0"/>
                              </a:rPr>
                              <m:t>∗</m:t>
                            </m:r>
                          </m:sup>
                        </m:sSup>
                        <m:r>
                          <a:rPr lang="en-US" sz="1600" b="1" i="1" dirty="0">
                            <a:latin typeface="Cambria Math" panose="02040503050406030204" pitchFamily="18" charset="0"/>
                          </a:rPr>
                          <m:t>𝑽</m:t>
                        </m:r>
                        <m:r>
                          <a:rPr lang="en-US" sz="1600" b="1" i="1" dirty="0">
                            <a:latin typeface="Cambria Math" panose="02040503050406030204" pitchFamily="18" charset="0"/>
                          </a:rPr>
                          <m:t>+</m:t>
                        </m:r>
                        <m:sSup>
                          <m:sSupPr>
                            <m:ctrlPr>
                              <a:rPr lang="en-US" sz="1600" b="1" i="1" dirty="0">
                                <a:latin typeface="Cambria Math" panose="02040503050406030204" pitchFamily="18" charset="0"/>
                              </a:rPr>
                            </m:ctrlPr>
                          </m:sSupPr>
                          <m:e>
                            <m:r>
                              <a:rPr lang="en-US" sz="1600" b="1" i="1" dirty="0">
                                <a:latin typeface="Cambria Math" panose="02040503050406030204" pitchFamily="18" charset="0"/>
                              </a:rPr>
                              <m:t>𝑽</m:t>
                            </m:r>
                          </m:e>
                          <m:sup>
                            <m:r>
                              <a:rPr lang="en-US" sz="1600" b="1" i="1" dirty="0">
                                <a:latin typeface="Cambria Math" panose="02040503050406030204" pitchFamily="18" charset="0"/>
                              </a:rPr>
                              <m:t>∗</m:t>
                            </m:r>
                          </m:sup>
                        </m:sSup>
                        <m:acc>
                          <m:accPr>
                            <m:chr m:val="̃"/>
                            <m:ctrlPr>
                              <a:rPr lang="en-US" sz="1600" b="1" i="1">
                                <a:latin typeface="Cambria Math" panose="02040503050406030204" pitchFamily="18" charset="0"/>
                              </a:rPr>
                            </m:ctrlPr>
                          </m:accPr>
                          <m:e>
                            <m:r>
                              <a:rPr lang="en-US" sz="1600" b="1" i="1">
                                <a:latin typeface="Cambria Math" panose="02040503050406030204" pitchFamily="18" charset="0"/>
                              </a:rPr>
                              <m:t>𝑽</m:t>
                            </m:r>
                          </m:e>
                        </m:acc>
                        <m:acc>
                          <m:accPr>
                            <m:chr m:val="̃"/>
                            <m:ctrlPr>
                              <a:rPr lang="en-US" sz="1600" b="1" i="1">
                                <a:latin typeface="Cambria Math" panose="02040503050406030204" pitchFamily="18" charset="0"/>
                              </a:rPr>
                            </m:ctrlPr>
                          </m:accPr>
                          <m:e>
                            <m:r>
                              <a:rPr lang="en-US" sz="1600" b="1" i="1" smtClean="0">
                                <a:latin typeface="Cambria Math" panose="02040503050406030204" pitchFamily="18" charset="0"/>
                              </a:rPr>
                              <m:t>𝜦</m:t>
                            </m:r>
                          </m:e>
                        </m:acc>
                        <m:sSup>
                          <m:sSupPr>
                            <m:ctrlPr>
                              <a:rPr lang="en-US" sz="1600" b="1" i="1" dirty="0">
                                <a:latin typeface="Cambria Math" panose="02040503050406030204" pitchFamily="18" charset="0"/>
                              </a:rPr>
                            </m:ctrlPr>
                          </m:sSupPr>
                          <m:e>
                            <m:acc>
                              <m:accPr>
                                <m:chr m:val="̃"/>
                                <m:ctrlPr>
                                  <a:rPr lang="en-US" sz="1600" b="1" i="1">
                                    <a:latin typeface="Cambria Math" panose="02040503050406030204" pitchFamily="18" charset="0"/>
                                  </a:rPr>
                                </m:ctrlPr>
                              </m:accPr>
                              <m:e>
                                <m:r>
                                  <a:rPr lang="en-US" sz="1600" b="1" i="1">
                                    <a:latin typeface="Cambria Math" panose="02040503050406030204" pitchFamily="18" charset="0"/>
                                  </a:rPr>
                                  <m:t>𝑽</m:t>
                                </m:r>
                              </m:e>
                            </m:acc>
                          </m:e>
                          <m:sup>
                            <m:r>
                              <a:rPr lang="en-US" sz="1600" b="1" i="1" dirty="0">
                                <a:latin typeface="Cambria Math" panose="02040503050406030204" pitchFamily="18" charset="0"/>
                              </a:rPr>
                              <m:t>∗</m:t>
                            </m:r>
                          </m:sup>
                        </m:sSup>
                        <m:r>
                          <a:rPr lang="en-US" sz="1600" b="1" i="1" dirty="0" smtClean="0">
                            <a:latin typeface="Cambria Math" panose="02040503050406030204" pitchFamily="18" charset="0"/>
                          </a:rPr>
                          <m:t>𝑽</m:t>
                        </m:r>
                      </m:e>
                    </m:d>
                    <m:sSubSup>
                      <m:sSubSupPr>
                        <m:ctrlPr>
                          <a:rPr lang="en-US" sz="1600" b="1" i="1" dirty="0" smtClean="0">
                            <a:latin typeface="Cambria Math" panose="02040503050406030204" pitchFamily="18" charset="0"/>
                          </a:rPr>
                        </m:ctrlPr>
                      </m:sSubSupPr>
                      <m:e>
                        <m:r>
                          <a:rPr lang="en-US" sz="1600" b="1" i="1" dirty="0" smtClean="0">
                            <a:latin typeface="Cambria Math" panose="02040503050406030204" pitchFamily="18" charset="0"/>
                          </a:rPr>
                          <m:t>𝝓</m:t>
                        </m:r>
                      </m:e>
                      <m:sub>
                        <m:r>
                          <a:rPr lang="en-US" sz="1600" b="1" i="1" dirty="0" smtClean="0">
                            <a:latin typeface="Cambria Math" panose="02040503050406030204" pitchFamily="18" charset="0"/>
                          </a:rPr>
                          <m:t>𝒈</m:t>
                        </m:r>
                      </m:sub>
                      <m:sup>
                        <m:r>
                          <a:rPr lang="en-US" sz="1600" b="1" i="1" dirty="0" smtClean="0">
                            <a:latin typeface="Cambria Math" panose="02040503050406030204" pitchFamily="18" charset="0"/>
                          </a:rPr>
                          <m:t>∗</m:t>
                        </m:r>
                      </m:sup>
                    </m:sSubSup>
                  </m:oMath>
                </a14:m>
                <a:endParaRPr lang="en-US" sz="1600" b="1" dirty="0"/>
              </a:p>
              <a:p>
                <a:pPr algn="r"/>
                <a14:m>
                  <m:oMath xmlns:m="http://schemas.openxmlformats.org/officeDocument/2006/math">
                    <m:r>
                      <a:rPr lang="en-US" sz="1600" b="1" i="1" smtClean="0">
                        <a:latin typeface="Cambria Math" panose="02040503050406030204" pitchFamily="18" charset="0"/>
                      </a:rPr>
                      <m:t>⇒</m:t>
                    </m:r>
                    <m:sSub>
                      <m:sSubPr>
                        <m:ctrlPr>
                          <a:rPr lang="en-US" sz="1600" b="1" i="1" smtClean="0">
                            <a:latin typeface="Cambria Math" panose="02040503050406030204" pitchFamily="18" charset="0"/>
                          </a:rPr>
                        </m:ctrlPr>
                      </m:sSubPr>
                      <m:e>
                        <m:r>
                          <a:rPr lang="en-US" sz="1600" b="1" i="1" smtClean="0">
                            <a:latin typeface="Cambria Math" panose="02040503050406030204" pitchFamily="18" charset="0"/>
                          </a:rPr>
                          <m:t>𝝓</m:t>
                        </m:r>
                      </m:e>
                      <m:sub>
                        <m:r>
                          <a:rPr lang="en-US" sz="1600" b="1" i="1" smtClean="0">
                            <a:latin typeface="Cambria Math" panose="02040503050406030204" pitchFamily="18" charset="0"/>
                          </a:rPr>
                          <m:t>𝒈</m:t>
                        </m:r>
                      </m:sub>
                    </m:sSub>
                    <m:r>
                      <a:rPr lang="en-US" sz="1600" b="1" i="0" smtClean="0">
                        <a:latin typeface="Cambria Math" panose="02040503050406030204" pitchFamily="18" charset="0"/>
                      </a:rPr>
                      <m:t>𝚲</m:t>
                    </m:r>
                    <m:sSub>
                      <m:sSubPr>
                        <m:ctrlPr>
                          <a:rPr lang="en-US" sz="1600" b="1" i="1" smtClean="0">
                            <a:latin typeface="Cambria Math" panose="02040503050406030204" pitchFamily="18" charset="0"/>
                          </a:rPr>
                        </m:ctrlPr>
                      </m:sSubPr>
                      <m:e>
                        <m:r>
                          <a:rPr lang="en-US" sz="1600" b="1" i="1" smtClean="0">
                            <a:latin typeface="Cambria Math" panose="02040503050406030204" pitchFamily="18" charset="0"/>
                          </a:rPr>
                          <m:t>𝝓</m:t>
                        </m:r>
                      </m:e>
                      <m:sub>
                        <m:r>
                          <a:rPr lang="en-US" sz="1600" b="1" i="1" smtClean="0">
                            <a:latin typeface="Cambria Math" panose="02040503050406030204" pitchFamily="18" charset="0"/>
                          </a:rPr>
                          <m:t>𝒇</m:t>
                        </m:r>
                      </m:sub>
                    </m:sSub>
                    <m:r>
                      <a:rPr lang="en-US" sz="1600" b="1" i="1" smtClean="0">
                        <a:latin typeface="Cambria Math" panose="02040503050406030204" pitchFamily="18" charset="0"/>
                      </a:rPr>
                      <m:t>=</m:t>
                    </m:r>
                    <m:sSub>
                      <m:sSubPr>
                        <m:ctrlPr>
                          <a:rPr lang="en-US" sz="1600" b="1" i="1" smtClean="0">
                            <a:latin typeface="Cambria Math" panose="02040503050406030204" pitchFamily="18" charset="0"/>
                          </a:rPr>
                        </m:ctrlPr>
                      </m:sSubPr>
                      <m:e>
                        <m:r>
                          <a:rPr lang="en-US" sz="1600" b="1" i="1" smtClean="0">
                            <a:latin typeface="Cambria Math" panose="02040503050406030204" pitchFamily="18" charset="0"/>
                          </a:rPr>
                          <m:t>𝝓</m:t>
                        </m:r>
                      </m:e>
                      <m:sub>
                        <m:r>
                          <a:rPr lang="en-US" sz="1600" b="1" i="1" smtClean="0">
                            <a:latin typeface="Cambria Math" panose="02040503050406030204" pitchFamily="18" charset="0"/>
                          </a:rPr>
                          <m:t>𝒈</m:t>
                        </m:r>
                      </m:sub>
                    </m:sSub>
                    <m:r>
                      <a:rPr lang="en-US" sz="1600" b="1" i="0" smtClean="0">
                        <a:latin typeface="Cambria Math" panose="02040503050406030204" pitchFamily="18" charset="0"/>
                      </a:rPr>
                      <m:t>𝚲</m:t>
                    </m:r>
                    <m:sSub>
                      <m:sSubPr>
                        <m:ctrlPr>
                          <a:rPr lang="en-US" sz="1600" b="1" i="1" smtClean="0">
                            <a:latin typeface="Cambria Math" panose="02040503050406030204" pitchFamily="18" charset="0"/>
                          </a:rPr>
                        </m:ctrlPr>
                      </m:sSubPr>
                      <m:e>
                        <m:r>
                          <a:rPr lang="en-US" sz="1600" b="1" i="1" smtClean="0">
                            <a:latin typeface="Cambria Math" panose="02040503050406030204" pitchFamily="18" charset="0"/>
                          </a:rPr>
                          <m:t>𝝓</m:t>
                        </m:r>
                      </m:e>
                      <m:sub>
                        <m:r>
                          <a:rPr lang="en-US" sz="1600" b="1" i="1" smtClean="0">
                            <a:latin typeface="Cambria Math" panose="02040503050406030204" pitchFamily="18" charset="0"/>
                          </a:rPr>
                          <m:t>𝒇</m:t>
                        </m:r>
                      </m:sub>
                    </m:sSub>
                    <m:sSubSup>
                      <m:sSubSupPr>
                        <m:ctrlPr>
                          <a:rPr lang="en-US" sz="1600" b="1" i="1" smtClean="0">
                            <a:latin typeface="Cambria Math" panose="02040503050406030204" pitchFamily="18" charset="0"/>
                          </a:rPr>
                        </m:ctrlPr>
                      </m:sSubSupPr>
                      <m:e>
                        <m:r>
                          <a:rPr lang="en-US" sz="1600" b="1" i="1" smtClean="0">
                            <a:latin typeface="Cambria Math" panose="02040503050406030204" pitchFamily="18" charset="0"/>
                          </a:rPr>
                          <m:t>𝝓</m:t>
                        </m:r>
                      </m:e>
                      <m:sub>
                        <m:r>
                          <a:rPr lang="en-US" sz="1600" b="1" i="1" smtClean="0">
                            <a:latin typeface="Cambria Math" panose="02040503050406030204" pitchFamily="18" charset="0"/>
                          </a:rPr>
                          <m:t>𝒇</m:t>
                        </m:r>
                      </m:sub>
                      <m:sup>
                        <m:r>
                          <a:rPr lang="en-US" sz="1600" b="1" i="1" smtClean="0">
                            <a:latin typeface="Cambria Math" panose="02040503050406030204" pitchFamily="18" charset="0"/>
                          </a:rPr>
                          <m:t>∗</m:t>
                        </m:r>
                      </m:sup>
                    </m:sSubSup>
                    <m:r>
                      <a:rPr lang="en-US" sz="1600" b="1" i="0" smtClean="0">
                        <a:latin typeface="Cambria Math" panose="02040503050406030204" pitchFamily="18" charset="0"/>
                      </a:rPr>
                      <m:t>𝚲</m:t>
                    </m:r>
                    <m:sSubSup>
                      <m:sSubSupPr>
                        <m:ctrlPr>
                          <a:rPr lang="en-US" sz="1600" b="1" i="1" smtClean="0">
                            <a:latin typeface="Cambria Math" panose="02040503050406030204" pitchFamily="18" charset="0"/>
                          </a:rPr>
                        </m:ctrlPr>
                      </m:sSubSupPr>
                      <m:e>
                        <m:r>
                          <a:rPr lang="en-US" sz="1600" b="1" i="1" smtClean="0">
                            <a:latin typeface="Cambria Math" panose="02040503050406030204" pitchFamily="18" charset="0"/>
                          </a:rPr>
                          <m:t>𝝓</m:t>
                        </m:r>
                      </m:e>
                      <m:sub>
                        <m:r>
                          <a:rPr lang="en-US" sz="1600" b="1" i="1" smtClean="0">
                            <a:latin typeface="Cambria Math" panose="02040503050406030204" pitchFamily="18" charset="0"/>
                          </a:rPr>
                          <m:t>𝒈</m:t>
                        </m:r>
                      </m:sub>
                      <m:sup>
                        <m:r>
                          <a:rPr lang="en-US" sz="1600" b="1" i="1" smtClean="0">
                            <a:latin typeface="Cambria Math" panose="02040503050406030204" pitchFamily="18" charset="0"/>
                          </a:rPr>
                          <m:t>∗</m:t>
                        </m:r>
                      </m:sup>
                    </m:sSubSup>
                    <m:r>
                      <a:rPr lang="en-US" sz="1600" b="1" i="1" smtClean="0">
                        <a:latin typeface="Cambria Math" panose="02040503050406030204" pitchFamily="18" charset="0"/>
                      </a:rPr>
                      <m:t>+</m:t>
                    </m:r>
                    <m:sSub>
                      <m:sSubPr>
                        <m:ctrlPr>
                          <a:rPr lang="en-US" sz="1600" b="1" i="1" smtClean="0">
                            <a:latin typeface="Cambria Math" panose="02040503050406030204" pitchFamily="18" charset="0"/>
                          </a:rPr>
                        </m:ctrlPr>
                      </m:sSubPr>
                      <m:e>
                        <m:r>
                          <a:rPr lang="en-US" sz="1600" b="1" i="1" smtClean="0">
                            <a:latin typeface="Cambria Math" panose="02040503050406030204" pitchFamily="18" charset="0"/>
                          </a:rPr>
                          <m:t>𝝓</m:t>
                        </m:r>
                      </m:e>
                      <m:sub>
                        <m:r>
                          <a:rPr lang="en-US" sz="1600" b="1" i="1" smtClean="0">
                            <a:latin typeface="Cambria Math" panose="02040503050406030204" pitchFamily="18" charset="0"/>
                          </a:rPr>
                          <m:t>𝒈</m:t>
                        </m:r>
                      </m:sub>
                    </m:sSub>
                    <m:r>
                      <a:rPr lang="en-US" sz="1600" b="1" i="0" smtClean="0">
                        <a:latin typeface="Cambria Math" panose="02040503050406030204" pitchFamily="18" charset="0"/>
                      </a:rPr>
                      <m:t>𝚲</m:t>
                    </m:r>
                    <m:sSubSup>
                      <m:sSubSupPr>
                        <m:ctrlPr>
                          <a:rPr lang="en-US" sz="1600" b="1" i="1" smtClean="0">
                            <a:latin typeface="Cambria Math" panose="02040503050406030204" pitchFamily="18" charset="0"/>
                          </a:rPr>
                        </m:ctrlPr>
                      </m:sSubSupPr>
                      <m:e>
                        <m:r>
                          <a:rPr lang="en-US" sz="1600" b="1" i="1" smtClean="0">
                            <a:latin typeface="Cambria Math" panose="02040503050406030204" pitchFamily="18" charset="0"/>
                          </a:rPr>
                          <m:t>𝝓</m:t>
                        </m:r>
                      </m:e>
                      <m:sub>
                        <m:r>
                          <a:rPr lang="en-US" sz="1600" b="1" i="1" smtClean="0">
                            <a:latin typeface="Cambria Math" panose="02040503050406030204" pitchFamily="18" charset="0"/>
                          </a:rPr>
                          <m:t>𝒈</m:t>
                        </m:r>
                      </m:sub>
                      <m:sup>
                        <m:r>
                          <a:rPr lang="en-US" sz="1600" b="1" i="1" smtClean="0">
                            <a:latin typeface="Cambria Math" panose="02040503050406030204" pitchFamily="18" charset="0"/>
                          </a:rPr>
                          <m:t>∗</m:t>
                        </m:r>
                      </m:sup>
                    </m:sSubSup>
                  </m:oMath>
                </a14:m>
                <a:r>
                  <a:rPr lang="en-US" sz="1600" b="1" dirty="0"/>
                  <a:t>                                                                                                               </a:t>
                </a:r>
                <a:r>
                  <a:rPr lang="en-US" sz="1600" dirty="0"/>
                  <a:t>(47)</a:t>
                </a:r>
              </a:p>
              <a:p>
                <a:r>
                  <a:rPr lang="en-US" sz="1600" dirty="0"/>
                  <a:t>Similarly, we apply EVD on (46) we can write </a:t>
                </a:r>
              </a:p>
              <a:p>
                <a:pPr algn="r"/>
                <a14:m>
                  <m:oMath xmlns:m="http://schemas.openxmlformats.org/officeDocument/2006/math">
                    <m:r>
                      <a:rPr lang="en-US" sz="1600" b="1" i="1" smtClean="0">
                        <a:latin typeface="Cambria Math" panose="02040503050406030204" pitchFamily="18" charset="0"/>
                      </a:rPr>
                      <m:t>𝑾</m:t>
                    </m:r>
                    <m:sSub>
                      <m:sSubPr>
                        <m:ctrlPr>
                          <a:rPr lang="en-US" sz="1600" b="1" i="1" smtClean="0">
                            <a:latin typeface="Cambria Math" panose="02040503050406030204" pitchFamily="18" charset="0"/>
                          </a:rPr>
                        </m:ctrlPr>
                      </m:sSubPr>
                      <m:e>
                        <m:r>
                          <a:rPr lang="en-US" sz="1600" b="1" i="1" smtClean="0">
                            <a:latin typeface="Cambria Math" panose="02040503050406030204" pitchFamily="18" charset="0"/>
                          </a:rPr>
                          <m:t>𝝓</m:t>
                        </m:r>
                      </m:e>
                      <m:sub>
                        <m:r>
                          <a:rPr lang="en-US" sz="1600" b="1" i="1" smtClean="0">
                            <a:latin typeface="Cambria Math" panose="02040503050406030204" pitchFamily="18" charset="0"/>
                          </a:rPr>
                          <m:t>𝒈</m:t>
                        </m:r>
                      </m:sub>
                    </m:sSub>
                    <m:r>
                      <a:rPr lang="en-US" sz="1600" b="1" i="0" smtClean="0">
                        <a:latin typeface="Cambria Math" panose="02040503050406030204" pitchFamily="18" charset="0"/>
                      </a:rPr>
                      <m:t>𝚲</m:t>
                    </m:r>
                    <m:sSub>
                      <m:sSubPr>
                        <m:ctrlPr>
                          <a:rPr lang="en-US" sz="1600" b="1" i="1" smtClean="0">
                            <a:latin typeface="Cambria Math" panose="02040503050406030204" pitchFamily="18" charset="0"/>
                          </a:rPr>
                        </m:ctrlPr>
                      </m:sSubPr>
                      <m:e>
                        <m:r>
                          <a:rPr lang="en-US" sz="1600" b="1" i="1" smtClean="0">
                            <a:latin typeface="Cambria Math" panose="02040503050406030204" pitchFamily="18" charset="0"/>
                          </a:rPr>
                          <m:t>𝝓</m:t>
                        </m:r>
                      </m:e>
                      <m:sub>
                        <m:r>
                          <a:rPr lang="en-US" sz="1600" b="1" i="1" smtClean="0">
                            <a:latin typeface="Cambria Math" panose="02040503050406030204" pitchFamily="18" charset="0"/>
                          </a:rPr>
                          <m:t>𝒇</m:t>
                        </m:r>
                      </m:sub>
                    </m:sSub>
                    <m:r>
                      <a:rPr lang="en-US" sz="1600" b="0" i="1" smtClean="0">
                        <a:latin typeface="Cambria Math" panose="02040503050406030204" pitchFamily="18" charset="0"/>
                      </a:rPr>
                      <m:t>=</m:t>
                    </m:r>
                    <m:sSubSup>
                      <m:sSubSupPr>
                        <m:ctrlPr>
                          <a:rPr lang="en-US" sz="1600" b="1" i="1" smtClean="0">
                            <a:latin typeface="Cambria Math" panose="02040503050406030204" pitchFamily="18" charset="0"/>
                          </a:rPr>
                        </m:ctrlPr>
                      </m:sSubSupPr>
                      <m:e>
                        <m:r>
                          <a:rPr lang="en-US" sz="1600" b="1" i="1" smtClean="0">
                            <a:latin typeface="Cambria Math" panose="02040503050406030204" pitchFamily="18" charset="0"/>
                          </a:rPr>
                          <m:t>𝝓</m:t>
                        </m:r>
                      </m:e>
                      <m:sub>
                        <m:r>
                          <a:rPr lang="en-US" sz="1600" b="1" i="1" smtClean="0">
                            <a:latin typeface="Cambria Math" panose="02040503050406030204" pitchFamily="18" charset="0"/>
                          </a:rPr>
                          <m:t>𝒇</m:t>
                        </m:r>
                      </m:sub>
                      <m:sup>
                        <m:r>
                          <a:rPr lang="en-US" sz="1600" b="1" i="1" smtClean="0">
                            <a:latin typeface="Cambria Math" panose="02040503050406030204" pitchFamily="18" charset="0"/>
                          </a:rPr>
                          <m:t>∗</m:t>
                        </m:r>
                      </m:sup>
                    </m:sSubSup>
                    <m:r>
                      <a:rPr lang="en-US" sz="1600" b="1" i="0" smtClean="0">
                        <a:latin typeface="Cambria Math" panose="02040503050406030204" pitchFamily="18" charset="0"/>
                      </a:rPr>
                      <m:t>𝚲</m:t>
                    </m:r>
                    <m:sSubSup>
                      <m:sSubSupPr>
                        <m:ctrlPr>
                          <a:rPr lang="en-US" sz="1600" b="1" i="1" smtClean="0">
                            <a:latin typeface="Cambria Math" panose="02040503050406030204" pitchFamily="18" charset="0"/>
                          </a:rPr>
                        </m:ctrlPr>
                      </m:sSubSupPr>
                      <m:e>
                        <m:r>
                          <a:rPr lang="en-US" sz="1600" b="1" i="1" smtClean="0">
                            <a:latin typeface="Cambria Math" panose="02040503050406030204" pitchFamily="18" charset="0"/>
                          </a:rPr>
                          <m:t>𝝓</m:t>
                        </m:r>
                      </m:e>
                      <m:sub>
                        <m:r>
                          <a:rPr lang="en-US" sz="1600" b="1" i="1" smtClean="0">
                            <a:latin typeface="Cambria Math" panose="02040503050406030204" pitchFamily="18" charset="0"/>
                          </a:rPr>
                          <m:t>𝒈</m:t>
                        </m:r>
                      </m:sub>
                      <m:sup>
                        <m:r>
                          <a:rPr lang="en-US" sz="1600" b="1" i="1" smtClean="0">
                            <a:latin typeface="Cambria Math" panose="02040503050406030204" pitchFamily="18" charset="0"/>
                          </a:rPr>
                          <m:t>∗</m:t>
                        </m:r>
                      </m:sup>
                    </m:sSubSup>
                    <m:r>
                      <a:rPr lang="en-US" sz="1600" b="1" i="1" smtClean="0">
                        <a:latin typeface="Cambria Math" panose="02040503050406030204" pitchFamily="18" charset="0"/>
                      </a:rPr>
                      <m:t>𝑾</m:t>
                    </m:r>
                    <m:sSub>
                      <m:sSubPr>
                        <m:ctrlPr>
                          <a:rPr lang="en-US" sz="1600" b="1" i="1" smtClean="0">
                            <a:latin typeface="Cambria Math" panose="02040503050406030204" pitchFamily="18" charset="0"/>
                          </a:rPr>
                        </m:ctrlPr>
                      </m:sSubPr>
                      <m:e>
                        <m:r>
                          <a:rPr lang="en-US" sz="1600" b="1" i="1" smtClean="0">
                            <a:latin typeface="Cambria Math" panose="02040503050406030204" pitchFamily="18" charset="0"/>
                          </a:rPr>
                          <m:t>𝝓</m:t>
                        </m:r>
                      </m:e>
                      <m:sub>
                        <m:r>
                          <a:rPr lang="en-US" sz="1600" b="1" i="1" smtClean="0">
                            <a:latin typeface="Cambria Math" panose="02040503050406030204" pitchFamily="18" charset="0"/>
                          </a:rPr>
                          <m:t>𝒈</m:t>
                        </m:r>
                      </m:sub>
                    </m:sSub>
                    <m:r>
                      <a:rPr lang="en-US" sz="1600" b="1" i="0" smtClean="0">
                        <a:latin typeface="Cambria Math" panose="02040503050406030204" pitchFamily="18" charset="0"/>
                      </a:rPr>
                      <m:t>𝚲</m:t>
                    </m:r>
                    <m:sSub>
                      <m:sSubPr>
                        <m:ctrlPr>
                          <a:rPr lang="en-US" sz="1600" b="1" i="1" smtClean="0">
                            <a:latin typeface="Cambria Math" panose="02040503050406030204" pitchFamily="18" charset="0"/>
                          </a:rPr>
                        </m:ctrlPr>
                      </m:sSubPr>
                      <m:e>
                        <m:r>
                          <a:rPr lang="en-US" sz="1600" b="1" i="1" smtClean="0">
                            <a:latin typeface="Cambria Math" panose="02040503050406030204" pitchFamily="18" charset="0"/>
                          </a:rPr>
                          <m:t>𝝓</m:t>
                        </m:r>
                      </m:e>
                      <m:sub>
                        <m:r>
                          <a:rPr lang="en-US" sz="1600" b="1" i="1" smtClean="0">
                            <a:latin typeface="Cambria Math" panose="02040503050406030204" pitchFamily="18" charset="0"/>
                          </a:rPr>
                          <m:t>𝒇</m:t>
                        </m:r>
                      </m:sub>
                    </m:sSub>
                    <m:r>
                      <a:rPr lang="en-US" sz="1600" b="1" i="1" smtClean="0">
                        <a:latin typeface="Cambria Math" panose="02040503050406030204" pitchFamily="18" charset="0"/>
                      </a:rPr>
                      <m:t>+</m:t>
                    </m:r>
                    <m:r>
                      <a:rPr lang="en-US" sz="1600" b="1" i="1" smtClean="0">
                        <a:latin typeface="Cambria Math" panose="02040503050406030204" pitchFamily="18" charset="0"/>
                      </a:rPr>
                      <m:t>𝝁</m:t>
                    </m:r>
                    <m:sSubSup>
                      <m:sSubSupPr>
                        <m:ctrlPr>
                          <a:rPr lang="en-US" sz="1600" b="1" i="1" smtClean="0">
                            <a:latin typeface="Cambria Math" panose="02040503050406030204" pitchFamily="18" charset="0"/>
                          </a:rPr>
                        </m:ctrlPr>
                      </m:sSubSupPr>
                      <m:e>
                        <m:r>
                          <a:rPr lang="en-US" sz="1600" b="1" i="1" smtClean="0">
                            <a:latin typeface="Cambria Math" panose="02040503050406030204" pitchFamily="18" charset="0"/>
                          </a:rPr>
                          <m:t>𝝓</m:t>
                        </m:r>
                      </m:e>
                      <m:sub>
                        <m:r>
                          <a:rPr lang="en-US" sz="1600" b="1" i="1" smtClean="0">
                            <a:latin typeface="Cambria Math" panose="02040503050406030204" pitchFamily="18" charset="0"/>
                          </a:rPr>
                          <m:t>𝒇</m:t>
                        </m:r>
                      </m:sub>
                      <m:sup>
                        <m:r>
                          <a:rPr lang="en-US" sz="1600" b="1" i="1" smtClean="0">
                            <a:latin typeface="Cambria Math" panose="02040503050406030204" pitchFamily="18" charset="0"/>
                          </a:rPr>
                          <m:t>∗</m:t>
                        </m:r>
                      </m:sup>
                    </m:sSubSup>
                    <m:sSub>
                      <m:sSubPr>
                        <m:ctrlPr>
                          <a:rPr lang="en-US" sz="1600" b="1" i="1" smtClean="0">
                            <a:latin typeface="Cambria Math" panose="02040503050406030204" pitchFamily="18" charset="0"/>
                          </a:rPr>
                        </m:ctrlPr>
                      </m:sSubPr>
                      <m:e>
                        <m:r>
                          <a:rPr lang="en-US" sz="1600" b="1" i="1" smtClean="0">
                            <a:latin typeface="Cambria Math" panose="02040503050406030204" pitchFamily="18" charset="0"/>
                          </a:rPr>
                          <m:t>𝝓</m:t>
                        </m:r>
                      </m:e>
                      <m:sub>
                        <m:r>
                          <a:rPr lang="en-US" sz="1600" b="1" i="1" smtClean="0">
                            <a:latin typeface="Cambria Math" panose="02040503050406030204" pitchFamily="18" charset="0"/>
                          </a:rPr>
                          <m:t>𝒇</m:t>
                        </m:r>
                      </m:sub>
                    </m:sSub>
                  </m:oMath>
                </a14:m>
                <a:r>
                  <a:rPr lang="en-US" sz="1600" b="1" dirty="0"/>
                  <a:t>                                                                                                             </a:t>
                </a:r>
                <a:r>
                  <a:rPr lang="en-US" sz="1600" dirty="0"/>
                  <a:t>(48)</a:t>
                </a:r>
              </a:p>
              <a:p>
                <a:r>
                  <a:rPr lang="en-US" sz="1600" dirty="0"/>
                  <a:t>If we observe equation (47) </a:t>
                </a:r>
                <a14:m>
                  <m:oMath xmlns:m="http://schemas.openxmlformats.org/officeDocument/2006/math">
                    <m:sSub>
                      <m:sSubPr>
                        <m:ctrlPr>
                          <a:rPr lang="en-US" sz="1600" b="1" i="1" smtClean="0">
                            <a:latin typeface="Cambria Math" panose="02040503050406030204" pitchFamily="18" charset="0"/>
                          </a:rPr>
                        </m:ctrlPr>
                      </m:sSubPr>
                      <m:e>
                        <m:r>
                          <a:rPr lang="en-US" sz="1600" b="1" i="1" smtClean="0">
                            <a:latin typeface="Cambria Math" panose="02040503050406030204" pitchFamily="18" charset="0"/>
                          </a:rPr>
                          <m:t>𝝓</m:t>
                        </m:r>
                      </m:e>
                      <m:sub>
                        <m:r>
                          <a:rPr lang="en-US" sz="1600" b="1" i="1" smtClean="0">
                            <a:latin typeface="Cambria Math" panose="02040503050406030204" pitchFamily="18" charset="0"/>
                          </a:rPr>
                          <m:t>𝒈</m:t>
                        </m:r>
                      </m:sub>
                    </m:sSub>
                    <m:r>
                      <a:rPr lang="en-US" sz="1600" b="1" i="0" smtClean="0">
                        <a:latin typeface="Cambria Math" panose="02040503050406030204" pitchFamily="18" charset="0"/>
                      </a:rPr>
                      <m:t>𝚲</m:t>
                    </m:r>
                    <m:sSub>
                      <m:sSubPr>
                        <m:ctrlPr>
                          <a:rPr lang="en-US" sz="1600" b="1" i="1" smtClean="0">
                            <a:latin typeface="Cambria Math" panose="02040503050406030204" pitchFamily="18" charset="0"/>
                          </a:rPr>
                        </m:ctrlPr>
                      </m:sSubPr>
                      <m:e>
                        <m:r>
                          <a:rPr lang="en-US" sz="1600" b="1" i="1" smtClean="0">
                            <a:latin typeface="Cambria Math" panose="02040503050406030204" pitchFamily="18" charset="0"/>
                          </a:rPr>
                          <m:t>𝝓</m:t>
                        </m:r>
                      </m:e>
                      <m:sub>
                        <m:r>
                          <a:rPr lang="en-US" sz="1600" b="1" i="1" smtClean="0">
                            <a:latin typeface="Cambria Math" panose="02040503050406030204" pitchFamily="18" charset="0"/>
                          </a:rPr>
                          <m:t>𝒇</m:t>
                        </m:r>
                      </m:sub>
                    </m:sSub>
                  </m:oMath>
                </a14:m>
                <a:r>
                  <a:rPr lang="en-US" sz="1600" dirty="0"/>
                  <a:t> must be Hermitian since other terms in the equation is Hermitian .</a:t>
                </a:r>
              </a:p>
              <a:p>
                <a:r>
                  <a:rPr lang="en-US" sz="1600" dirty="0"/>
                  <a:t>Using the same argument in (48), </a:t>
                </a:r>
                <a14:m>
                  <m:oMath xmlns:m="http://schemas.openxmlformats.org/officeDocument/2006/math">
                    <m:r>
                      <a:rPr lang="en-US" sz="1600" b="1" i="1" smtClean="0">
                        <a:latin typeface="Cambria Math" panose="02040503050406030204" pitchFamily="18" charset="0"/>
                      </a:rPr>
                      <m:t>𝑾</m:t>
                    </m:r>
                    <m:sSub>
                      <m:sSubPr>
                        <m:ctrlPr>
                          <a:rPr lang="en-US" sz="1600" b="1" i="1" smtClean="0">
                            <a:latin typeface="Cambria Math" panose="02040503050406030204" pitchFamily="18" charset="0"/>
                          </a:rPr>
                        </m:ctrlPr>
                      </m:sSubPr>
                      <m:e>
                        <m:r>
                          <a:rPr lang="en-US" sz="1600" b="1" i="1" smtClean="0">
                            <a:latin typeface="Cambria Math" panose="02040503050406030204" pitchFamily="18" charset="0"/>
                          </a:rPr>
                          <m:t>𝝓</m:t>
                        </m:r>
                      </m:e>
                      <m:sub>
                        <m:r>
                          <a:rPr lang="en-US" sz="1600" b="1" i="1" smtClean="0">
                            <a:latin typeface="Cambria Math" panose="02040503050406030204" pitchFamily="18" charset="0"/>
                          </a:rPr>
                          <m:t>𝒈</m:t>
                        </m:r>
                      </m:sub>
                    </m:sSub>
                    <m:r>
                      <a:rPr lang="en-US" sz="1600" b="1" i="0" smtClean="0">
                        <a:latin typeface="Cambria Math" panose="02040503050406030204" pitchFamily="18" charset="0"/>
                      </a:rPr>
                      <m:t>𝚲</m:t>
                    </m:r>
                    <m:sSub>
                      <m:sSubPr>
                        <m:ctrlPr>
                          <a:rPr lang="en-US" sz="1600" b="1" i="1" smtClean="0">
                            <a:latin typeface="Cambria Math" panose="02040503050406030204" pitchFamily="18" charset="0"/>
                          </a:rPr>
                        </m:ctrlPr>
                      </m:sSubPr>
                      <m:e>
                        <m:r>
                          <a:rPr lang="en-US" sz="1600" b="1" i="1" smtClean="0">
                            <a:latin typeface="Cambria Math" panose="02040503050406030204" pitchFamily="18" charset="0"/>
                          </a:rPr>
                          <m:t>𝝓</m:t>
                        </m:r>
                      </m:e>
                      <m:sub>
                        <m:r>
                          <a:rPr lang="en-US" sz="1600" b="1" i="1" smtClean="0">
                            <a:latin typeface="Cambria Math" panose="02040503050406030204" pitchFamily="18" charset="0"/>
                          </a:rPr>
                          <m:t>𝒇</m:t>
                        </m:r>
                      </m:sub>
                    </m:sSub>
                  </m:oMath>
                </a14:m>
                <a:r>
                  <a:rPr lang="en-US" sz="1600" dirty="0"/>
                  <a:t> should be Hermitian </a:t>
                </a:r>
              </a:p>
              <a:p>
                <a:r>
                  <a:rPr lang="en-US" sz="1600" dirty="0"/>
                  <a:t>But since </a:t>
                </a:r>
                <a14:m>
                  <m:oMath xmlns:m="http://schemas.openxmlformats.org/officeDocument/2006/math">
                    <m:r>
                      <a:rPr lang="en-US" sz="1600" b="1" i="1" smtClean="0">
                        <a:latin typeface="Cambria Math" panose="02040503050406030204" pitchFamily="18" charset="0"/>
                      </a:rPr>
                      <m:t>𝑾</m:t>
                    </m:r>
                  </m:oMath>
                </a14:m>
                <a:r>
                  <a:rPr lang="en-US" sz="1600" dirty="0"/>
                  <a:t> is a diagonal </a:t>
                </a:r>
                <a14:m>
                  <m:oMath xmlns:m="http://schemas.openxmlformats.org/officeDocument/2006/math">
                    <m:r>
                      <a:rPr lang="en-US" sz="1600" b="0" i="1" smtClean="0">
                        <a:latin typeface="Cambria Math" panose="02040503050406030204" pitchFamily="18" charset="0"/>
                      </a:rPr>
                      <m:t>⇒</m:t>
                    </m:r>
                  </m:oMath>
                </a14:m>
                <a:r>
                  <a:rPr lang="en-US" sz="1600" dirty="0"/>
                  <a:t> </a:t>
                </a:r>
                <a14:m>
                  <m:oMath xmlns:m="http://schemas.openxmlformats.org/officeDocument/2006/math">
                    <m:r>
                      <a:rPr lang="en-US" sz="1600" b="1" i="1">
                        <a:latin typeface="Cambria Math" panose="02040503050406030204" pitchFamily="18" charset="0"/>
                      </a:rPr>
                      <m:t>𝑾</m:t>
                    </m:r>
                    <m:sSub>
                      <m:sSubPr>
                        <m:ctrlPr>
                          <a:rPr lang="en-US" sz="1600" b="1" i="1">
                            <a:latin typeface="Cambria Math" panose="02040503050406030204" pitchFamily="18" charset="0"/>
                          </a:rPr>
                        </m:ctrlPr>
                      </m:sSubPr>
                      <m:e>
                        <m:r>
                          <a:rPr lang="en-US" sz="1600" b="1" i="1">
                            <a:latin typeface="Cambria Math" panose="02040503050406030204" pitchFamily="18" charset="0"/>
                          </a:rPr>
                          <m:t>𝝓</m:t>
                        </m:r>
                      </m:e>
                      <m:sub>
                        <m:r>
                          <a:rPr lang="en-US" sz="1600" b="1" i="1">
                            <a:latin typeface="Cambria Math" panose="02040503050406030204" pitchFamily="18" charset="0"/>
                          </a:rPr>
                          <m:t>𝒈</m:t>
                        </m:r>
                      </m:sub>
                    </m:sSub>
                    <m:r>
                      <a:rPr lang="en-US" sz="1600" b="1">
                        <a:latin typeface="Cambria Math" panose="02040503050406030204" pitchFamily="18" charset="0"/>
                      </a:rPr>
                      <m:t>𝚲</m:t>
                    </m:r>
                    <m:sSub>
                      <m:sSubPr>
                        <m:ctrlPr>
                          <a:rPr lang="en-US" sz="1600" b="1" i="1">
                            <a:latin typeface="Cambria Math" panose="02040503050406030204" pitchFamily="18" charset="0"/>
                          </a:rPr>
                        </m:ctrlPr>
                      </m:sSubPr>
                      <m:e>
                        <m:r>
                          <a:rPr lang="en-US" sz="1600" b="1" i="1">
                            <a:latin typeface="Cambria Math" panose="02040503050406030204" pitchFamily="18" charset="0"/>
                          </a:rPr>
                          <m:t>𝝓</m:t>
                        </m:r>
                      </m:e>
                      <m:sub>
                        <m:r>
                          <a:rPr lang="en-US" sz="1600" b="1" i="1">
                            <a:latin typeface="Cambria Math" panose="02040503050406030204" pitchFamily="18" charset="0"/>
                          </a:rPr>
                          <m:t>𝒇</m:t>
                        </m:r>
                      </m:sub>
                    </m:sSub>
                  </m:oMath>
                </a14:m>
                <a:r>
                  <a:rPr lang="en-US" sz="1600" dirty="0"/>
                  <a:t> must a real diagonal</a:t>
                </a:r>
              </a:p>
              <a:p>
                <a:endParaRPr lang="en-US" sz="1600" dirty="0"/>
              </a:p>
              <a:p>
                <a:endParaRPr lang="en-US" sz="1600" b="1" dirty="0"/>
              </a:p>
              <a:p>
                <a:endParaRPr lang="en-US" sz="1600" dirty="0"/>
              </a:p>
              <a:p>
                <a:endParaRPr lang="en-US" sz="1600" dirty="0"/>
              </a:p>
            </p:txBody>
          </p:sp>
        </mc:Choice>
        <mc:Fallback xmlns="">
          <p:sp>
            <p:nvSpPr>
              <p:cNvPr id="3" name="Content Placeholder 2">
                <a:extLst>
                  <a:ext uri="{FF2B5EF4-FFF2-40B4-BE49-F238E27FC236}">
                    <a16:creationId xmlns:a16="http://schemas.microsoft.com/office/drawing/2014/main" id="{7156A66A-606A-A735-A070-C03912F09F5F}"/>
                  </a:ext>
                </a:extLst>
              </p:cNvPr>
              <p:cNvSpPr>
                <a:spLocks noGrp="1" noRot="1" noChangeAspect="1" noMove="1" noResize="1" noEditPoints="1" noAdjustHandles="1" noChangeArrowheads="1" noChangeShapeType="1" noTextEdit="1"/>
              </p:cNvSpPr>
              <p:nvPr>
                <p:ph idx="1"/>
              </p:nvPr>
            </p:nvSpPr>
            <p:spPr>
              <a:blipFill>
                <a:blip r:embed="rId2"/>
                <a:stretch>
                  <a:fillRect l="-232" t="-943" r="-290" b="-8356"/>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01C4D785-EEE1-F841-0D4B-B732E1D1AF59}"/>
              </a:ext>
            </a:extLst>
          </p:cNvPr>
          <p:cNvSpPr>
            <a:spLocks noGrp="1"/>
          </p:cNvSpPr>
          <p:nvPr>
            <p:ph type="sldNum" sz="quarter" idx="12"/>
          </p:nvPr>
        </p:nvSpPr>
        <p:spPr/>
        <p:txBody>
          <a:bodyPr/>
          <a:lstStyle/>
          <a:p>
            <a:fld id="{A439D109-9F59-4B0B-8E20-D6D3A384B1F1}" type="slidenum">
              <a:rPr lang="ko-KR" altLang="en-US" smtClean="0"/>
              <a:t>19</a:t>
            </a:fld>
            <a:endParaRPr lang="ko-KR" altLang="en-US"/>
          </a:p>
        </p:txBody>
      </p:sp>
    </p:spTree>
    <p:extLst>
      <p:ext uri="{BB962C8B-B14F-4D97-AF65-F5344CB8AC3E}">
        <p14:creationId xmlns:p14="http://schemas.microsoft.com/office/powerpoint/2010/main" val="39749499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A9A45-87B0-C45B-BA8F-DD0F2EA61649}"/>
              </a:ext>
            </a:extLst>
          </p:cNvPr>
          <p:cNvSpPr>
            <a:spLocks noGrp="1"/>
          </p:cNvSpPr>
          <p:nvPr>
            <p:ph type="title"/>
          </p:nvPr>
        </p:nvSpPr>
        <p:spPr/>
        <p:txBody>
          <a:bodyPr/>
          <a:lstStyle/>
          <a:p>
            <a:r>
              <a:rPr lang="en-US" sz="2400" dirty="0"/>
              <a:t>Abstract</a:t>
            </a:r>
          </a:p>
        </p:txBody>
      </p:sp>
      <p:sp>
        <p:nvSpPr>
          <p:cNvPr id="3" name="Content Placeholder 2">
            <a:extLst>
              <a:ext uri="{FF2B5EF4-FFF2-40B4-BE49-F238E27FC236}">
                <a16:creationId xmlns:a16="http://schemas.microsoft.com/office/drawing/2014/main" id="{09904AFA-FB5A-72AF-DE5F-7EBEE8DF666C}"/>
              </a:ext>
            </a:extLst>
          </p:cNvPr>
          <p:cNvSpPr>
            <a:spLocks noGrp="1"/>
          </p:cNvSpPr>
          <p:nvPr>
            <p:ph idx="1"/>
          </p:nvPr>
        </p:nvSpPr>
        <p:spPr/>
        <p:txBody>
          <a:bodyPr/>
          <a:lstStyle/>
          <a:p>
            <a:r>
              <a:rPr lang="en-US" sz="1600" dirty="0"/>
              <a:t>Overview: </a:t>
            </a:r>
          </a:p>
          <a:p>
            <a:pPr lvl="1"/>
            <a:r>
              <a:rPr lang="en-US" sz="1400" dirty="0"/>
              <a:t>Goal: Design optimum linear precoder and decoder for MIMO channels with possible delay spread. </a:t>
            </a:r>
          </a:p>
          <a:p>
            <a:pPr lvl="1"/>
            <a:r>
              <a:rPr lang="en-US" sz="1400" dirty="0"/>
              <a:t>Criterion: Weighted minimum mean-squared error (MMSE) under a transmit power constraint. </a:t>
            </a:r>
          </a:p>
          <a:p>
            <a:r>
              <a:rPr lang="en-US" sz="1600" dirty="0"/>
              <a:t>Key Results: </a:t>
            </a:r>
          </a:p>
          <a:p>
            <a:r>
              <a:rPr lang="en-US" sz="1600" dirty="0"/>
              <a:t>Channel Diagonalization: </a:t>
            </a:r>
          </a:p>
          <a:p>
            <a:pPr lvl="1"/>
            <a:r>
              <a:rPr lang="en-US" sz="1400" dirty="0"/>
              <a:t>Optimum precoder and decoder diagonalize the MIMO channel into eigen subchannels. </a:t>
            </a:r>
          </a:p>
          <a:p>
            <a:pPr lvl="1"/>
            <a:r>
              <a:rPr lang="en-US" sz="1400" dirty="0"/>
              <a:t>Works for any set of error weights. </a:t>
            </a:r>
          </a:p>
          <a:p>
            <a:r>
              <a:rPr lang="en-US" sz="1600" dirty="0"/>
              <a:t>Design Variations Based on Error Weights:</a:t>
            </a:r>
          </a:p>
          <a:p>
            <a:pPr lvl="1"/>
            <a:r>
              <a:rPr lang="en-US" sz="1400" dirty="0"/>
              <a:t> Maximum Information Rate (max-IR) Design </a:t>
            </a:r>
          </a:p>
          <a:p>
            <a:pPr lvl="1"/>
            <a:r>
              <a:rPr lang="en-US" sz="1400" dirty="0"/>
              <a:t>QoS-Based Design: Achieve specific SNR targets across subchannels. </a:t>
            </a:r>
          </a:p>
          <a:p>
            <a:pPr lvl="1"/>
            <a:r>
              <a:rPr lang="en-US" sz="1400" dirty="0"/>
              <a:t>Unweighted MMSE and Equal-Error Design: For fixed-rate systems.</a:t>
            </a:r>
          </a:p>
          <a:p>
            <a:r>
              <a:rPr lang="en-US" sz="1600" dirty="0"/>
              <a:t> Benefits:</a:t>
            </a:r>
          </a:p>
          <a:p>
            <a:r>
              <a:rPr lang="en-US" sz="1600" dirty="0"/>
              <a:t> Enhanced System Performance: </a:t>
            </a:r>
          </a:p>
          <a:p>
            <a:pPr lvl="1"/>
            <a:r>
              <a:rPr lang="en-US" sz="1400" dirty="0"/>
              <a:t>Specialized designs provide flexibility in maximizing information rate and meeting quality-of-service (QoS) requirements.</a:t>
            </a:r>
          </a:p>
        </p:txBody>
      </p:sp>
      <p:sp>
        <p:nvSpPr>
          <p:cNvPr id="4" name="Slide Number Placeholder 3">
            <a:extLst>
              <a:ext uri="{FF2B5EF4-FFF2-40B4-BE49-F238E27FC236}">
                <a16:creationId xmlns:a16="http://schemas.microsoft.com/office/drawing/2014/main" id="{DF07F5C9-E11D-36A4-5EAC-21ECC0BA682F}"/>
              </a:ext>
            </a:extLst>
          </p:cNvPr>
          <p:cNvSpPr>
            <a:spLocks noGrp="1"/>
          </p:cNvSpPr>
          <p:nvPr>
            <p:ph type="sldNum" sz="quarter" idx="12"/>
          </p:nvPr>
        </p:nvSpPr>
        <p:spPr/>
        <p:txBody>
          <a:bodyPr/>
          <a:lstStyle/>
          <a:p>
            <a:fld id="{A439D109-9F59-4B0B-8E20-D6D3A384B1F1}" type="slidenum">
              <a:rPr lang="ko-KR" altLang="en-US" smtClean="0"/>
              <a:t>2</a:t>
            </a:fld>
            <a:endParaRPr lang="ko-KR" altLang="en-US"/>
          </a:p>
        </p:txBody>
      </p:sp>
    </p:spTree>
    <p:extLst>
      <p:ext uri="{BB962C8B-B14F-4D97-AF65-F5344CB8AC3E}">
        <p14:creationId xmlns:p14="http://schemas.microsoft.com/office/powerpoint/2010/main" val="3104312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C0A85-2A7F-1047-9FA4-5520AF539AE6}"/>
              </a:ext>
            </a:extLst>
          </p:cNvPr>
          <p:cNvSpPr>
            <a:spLocks noGrp="1"/>
          </p:cNvSpPr>
          <p:nvPr>
            <p:ph type="title"/>
          </p:nvPr>
        </p:nvSpPr>
        <p:spPr/>
        <p:txBody>
          <a:bodyPr/>
          <a:lstStyle/>
          <a:p>
            <a:r>
              <a:rPr lang="en-GB" dirty="0"/>
              <a:t>Optimum Precoder and Decoder</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01A3041-0BA4-5B2C-3033-E70B89C7902B}"/>
                  </a:ext>
                </a:extLst>
              </p:cNvPr>
              <p:cNvSpPr>
                <a:spLocks noGrp="1"/>
              </p:cNvSpPr>
              <p:nvPr>
                <p:ph idx="1"/>
              </p:nvPr>
            </p:nvSpPr>
            <p:spPr>
              <a:xfrm>
                <a:off x="838200" y="1649691"/>
                <a:ext cx="10515600" cy="4721748"/>
              </a:xfrm>
            </p:spPr>
            <p:txBody>
              <a:bodyPr/>
              <a:lstStyle/>
              <a:p>
                <a:r>
                  <a:rPr lang="en-US" sz="1600" dirty="0"/>
                  <a:t>Considering </a:t>
                </a:r>
                <a14:m>
                  <m:oMath xmlns:m="http://schemas.openxmlformats.org/officeDocument/2006/math">
                    <m:r>
                      <a:rPr lang="en-US" sz="1600" b="1" i="1" smtClean="0">
                        <a:latin typeface="Cambria Math" panose="02040503050406030204" pitchFamily="18" charset="0"/>
                      </a:rPr>
                      <m:t>𝑾</m:t>
                    </m:r>
                  </m:oMath>
                </a14:m>
                <a:r>
                  <a:rPr lang="en-US" sz="1600" dirty="0"/>
                  <a:t> has distinct diagonal elements</a:t>
                </a:r>
              </a:p>
              <a:p>
                <a:r>
                  <a:rPr lang="en-US" sz="1600" dirty="0"/>
                  <a:t>When </a:t>
                </a:r>
                <a:r>
                  <a:rPr lang="en-US" sz="1600" b="1" dirty="0"/>
                  <a:t>W</a:t>
                </a:r>
                <a:r>
                  <a:rPr lang="en-US" sz="1600" dirty="0"/>
                  <a:t> is repeated diagonal elements </a:t>
                </a:r>
                <a14:m>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𝑤</m:t>
                        </m:r>
                      </m:e>
                      <m:sub>
                        <m:r>
                          <a:rPr lang="en-US" sz="1600" b="0" i="1" smtClean="0">
                            <a:latin typeface="Cambria Math" panose="02040503050406030204" pitchFamily="18" charset="0"/>
                          </a:rPr>
                          <m:t>𝑖𝑖</m:t>
                        </m:r>
                      </m:sub>
                    </m:sSub>
                  </m:oMath>
                </a14:m>
                <a:endParaRPr lang="en-US" sz="1600" dirty="0"/>
              </a:p>
              <a:p>
                <a:r>
                  <a:rPr lang="en-US" sz="1600" dirty="0"/>
                  <a:t>We can consider </a:t>
                </a:r>
                <a14:m>
                  <m:oMath xmlns:m="http://schemas.openxmlformats.org/officeDocument/2006/math">
                    <m:acc>
                      <m:accPr>
                        <m:chr m:val="̃"/>
                        <m:ctrlPr>
                          <a:rPr lang="en-US" sz="1600" b="0" i="1" smtClean="0">
                            <a:latin typeface="Cambria Math" panose="02040503050406030204" pitchFamily="18" charset="0"/>
                          </a:rPr>
                        </m:ctrlPr>
                      </m:accPr>
                      <m:e>
                        <m:r>
                          <a:rPr lang="en-US" sz="1600" b="1" i="1" smtClean="0">
                            <a:latin typeface="Cambria Math" panose="02040503050406030204" pitchFamily="18" charset="0"/>
                          </a:rPr>
                          <m:t>𝑾</m:t>
                        </m:r>
                      </m:e>
                    </m:acc>
                    <m:r>
                      <a:rPr lang="en-US" sz="1600" b="0" i="1" dirty="0" smtClean="0">
                        <a:latin typeface="Cambria Math" panose="02040503050406030204" pitchFamily="18" charset="0"/>
                      </a:rPr>
                      <m:t>=</m:t>
                    </m:r>
                    <m:r>
                      <a:rPr lang="en-US" sz="1600" b="1" i="1" dirty="0" smtClean="0">
                        <a:latin typeface="Cambria Math" panose="02040503050406030204" pitchFamily="18" charset="0"/>
                      </a:rPr>
                      <m:t>𝑾</m:t>
                    </m:r>
                    <m:r>
                      <a:rPr lang="en-US" sz="1600" b="0" i="1" dirty="0" smtClean="0">
                        <a:latin typeface="Cambria Math" panose="02040503050406030204" pitchFamily="18" charset="0"/>
                      </a:rPr>
                      <m:t>+ </m:t>
                    </m:r>
                    <m:sSub>
                      <m:sSubPr>
                        <m:ctrlPr>
                          <a:rPr lang="en-US" sz="1600" i="1" dirty="0" smtClean="0">
                            <a:latin typeface="Cambria Math" panose="02040503050406030204" pitchFamily="18" charset="0"/>
                            <a:ea typeface="Cambria Math" panose="02040503050406030204" pitchFamily="18" charset="0"/>
                          </a:rPr>
                        </m:ctrlPr>
                      </m:sSubPr>
                      <m:e>
                        <m:r>
                          <a:rPr lang="en-US" sz="1600" b="0" i="1" dirty="0" smtClean="0">
                            <a:latin typeface="Cambria Math" panose="02040503050406030204" pitchFamily="18" charset="0"/>
                            <a:ea typeface="Cambria Math" panose="02040503050406030204" pitchFamily="18" charset="0"/>
                          </a:rPr>
                          <m:t>∆</m:t>
                        </m:r>
                      </m:e>
                      <m:sub>
                        <m:r>
                          <a:rPr lang="en-US" sz="1600" b="1" i="1" dirty="0" smtClean="0">
                            <a:latin typeface="Cambria Math" panose="02040503050406030204" pitchFamily="18" charset="0"/>
                            <a:ea typeface="Cambria Math" panose="02040503050406030204" pitchFamily="18" charset="0"/>
                          </a:rPr>
                          <m:t>𝑾</m:t>
                        </m:r>
                      </m:sub>
                    </m:sSub>
                  </m:oMath>
                </a14:m>
                <a:r>
                  <a:rPr lang="en-US" sz="1600" dirty="0"/>
                  <a:t> where </a:t>
                </a:r>
                <a14:m>
                  <m:oMath xmlns:m="http://schemas.openxmlformats.org/officeDocument/2006/math">
                    <m:r>
                      <a:rPr lang="en-US" sz="1600" b="1" i="1" dirty="0">
                        <a:latin typeface="Cambria Math" panose="02040503050406030204" pitchFamily="18" charset="0"/>
                        <a:ea typeface="Cambria Math" panose="02040503050406030204" pitchFamily="18" charset="0"/>
                      </a:rPr>
                      <m:t>∆</m:t>
                    </m:r>
                  </m:oMath>
                </a14:m>
                <a:r>
                  <a:rPr lang="en-US" sz="1600" dirty="0"/>
                  <a:t> is perturbation matrix that ensures </a:t>
                </a:r>
                <a14:m>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𝑤</m:t>
                        </m:r>
                      </m:e>
                      <m:sub>
                        <m:r>
                          <a:rPr lang="en-US" sz="1600" b="0" i="1" smtClean="0">
                            <a:latin typeface="Cambria Math" panose="02040503050406030204" pitchFamily="18" charset="0"/>
                          </a:rPr>
                          <m:t>𝑖𝑖</m:t>
                        </m:r>
                      </m:sub>
                    </m:sSub>
                  </m:oMath>
                </a14:m>
                <a:r>
                  <a:rPr lang="en-US" sz="1600" dirty="0"/>
                  <a:t> are distinct.</a:t>
                </a:r>
              </a:p>
              <a:p>
                <a:r>
                  <a:rPr lang="en-US" sz="1600" dirty="0"/>
                  <a:t>Again consider (16) and (17) we can say that </a:t>
                </a:r>
                <a14:m>
                  <m:oMath xmlns:m="http://schemas.openxmlformats.org/officeDocument/2006/math">
                    <m:r>
                      <a:rPr lang="en-US" sz="1600" b="1" i="1" smtClean="0">
                        <a:latin typeface="Cambria Math" panose="02040503050406030204" pitchFamily="18" charset="0"/>
                      </a:rPr>
                      <m:t>𝑮</m:t>
                    </m:r>
                  </m:oMath>
                </a14:m>
                <a:r>
                  <a:rPr lang="en-US" sz="1600" dirty="0"/>
                  <a:t> and </a:t>
                </a:r>
                <a14:m>
                  <m:oMath xmlns:m="http://schemas.openxmlformats.org/officeDocument/2006/math">
                    <m:r>
                      <a:rPr lang="en-US" sz="1600" b="1" i="1" smtClean="0">
                        <a:latin typeface="Cambria Math" panose="02040503050406030204" pitchFamily="18" charset="0"/>
                      </a:rPr>
                      <m:t>𝑭</m:t>
                    </m:r>
                  </m:oMath>
                </a14:m>
                <a:r>
                  <a:rPr lang="en-US" sz="1600" dirty="0"/>
                  <a:t> are continuous functions of </a:t>
                </a:r>
                <a14:m>
                  <m:oMath xmlns:m="http://schemas.openxmlformats.org/officeDocument/2006/math">
                    <m:r>
                      <a:rPr lang="en-US" sz="1600" b="1" i="1" smtClean="0">
                        <a:latin typeface="Cambria Math" panose="02040503050406030204" pitchFamily="18" charset="0"/>
                      </a:rPr>
                      <m:t>𝑾</m:t>
                    </m:r>
                  </m:oMath>
                </a14:m>
                <a:endParaRPr lang="en-US" sz="1600" b="1" dirty="0"/>
              </a:p>
              <a:p>
                <a:r>
                  <a:rPr lang="en-US" sz="1600" dirty="0"/>
                  <a:t>Hence, </a:t>
                </a:r>
                <a14:m>
                  <m:oMath xmlns:m="http://schemas.openxmlformats.org/officeDocument/2006/math">
                    <m:func>
                      <m:funcPr>
                        <m:ctrlPr>
                          <a:rPr lang="en-US" sz="1600" i="1" smtClean="0">
                            <a:latin typeface="Cambria Math" panose="02040503050406030204" pitchFamily="18" charset="0"/>
                          </a:rPr>
                        </m:ctrlPr>
                      </m:funcPr>
                      <m:fName>
                        <m:limLow>
                          <m:limLowPr>
                            <m:ctrlPr>
                              <a:rPr lang="en-US" sz="1600" i="1" smtClean="0">
                                <a:latin typeface="Cambria Math" panose="02040503050406030204" pitchFamily="18" charset="0"/>
                              </a:rPr>
                            </m:ctrlPr>
                          </m:limLowPr>
                          <m:e>
                            <m:r>
                              <m:rPr>
                                <m:sty m:val="p"/>
                              </m:rPr>
                              <a:rPr lang="en-US" sz="1600" i="0" smtClean="0">
                                <a:latin typeface="Cambria Math" panose="02040503050406030204" pitchFamily="18" charset="0"/>
                              </a:rPr>
                              <m:t>lim</m:t>
                            </m:r>
                          </m:e>
                          <m:lim>
                            <m:sSub>
                              <m:sSubPr>
                                <m:ctrlPr>
                                  <a:rPr lang="en-US" sz="1600" b="0" i="1" smtClean="0">
                                    <a:latin typeface="Cambria Math" panose="02040503050406030204" pitchFamily="18" charset="0"/>
                                    <a:ea typeface="Cambria Math" panose="02040503050406030204" pitchFamily="18" charset="0"/>
                                  </a:rPr>
                                </m:ctrlPr>
                              </m:sSubPr>
                              <m:e>
                                <m:r>
                                  <a:rPr lang="en-US" sz="1600" i="1" smtClean="0">
                                    <a:latin typeface="Cambria Math" panose="02040503050406030204" pitchFamily="18" charset="0"/>
                                    <a:ea typeface="Cambria Math" panose="02040503050406030204" pitchFamily="18" charset="0"/>
                                  </a:rPr>
                                  <m:t>∆</m:t>
                                </m:r>
                              </m:e>
                              <m:sub>
                                <m:r>
                                  <a:rPr lang="en-US" sz="1600" b="1" i="1" smtClean="0">
                                    <a:latin typeface="Cambria Math" panose="02040503050406030204" pitchFamily="18" charset="0"/>
                                    <a:ea typeface="Cambria Math" panose="02040503050406030204" pitchFamily="18" charset="0"/>
                                  </a:rPr>
                                  <m:t>𝑾</m:t>
                                </m:r>
                              </m:sub>
                            </m:sSub>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0</m:t>
                            </m:r>
                          </m:lim>
                        </m:limLow>
                      </m:fName>
                      <m:e>
                        <m:r>
                          <a:rPr lang="en-US" sz="1600" b="1" i="1" smtClean="0">
                            <a:latin typeface="Cambria Math" panose="02040503050406030204" pitchFamily="18" charset="0"/>
                          </a:rPr>
                          <m:t>𝑮</m:t>
                        </m:r>
                        <m:d>
                          <m:dPr>
                            <m:ctrlPr>
                              <a:rPr lang="en-US" sz="1600" b="0" i="1" smtClean="0">
                                <a:latin typeface="Cambria Math" panose="02040503050406030204" pitchFamily="18" charset="0"/>
                              </a:rPr>
                            </m:ctrlPr>
                          </m:dPr>
                          <m:e>
                            <m:acc>
                              <m:accPr>
                                <m:chr m:val="̃"/>
                                <m:ctrlPr>
                                  <a:rPr lang="en-US" sz="1600" b="0" i="1" smtClean="0">
                                    <a:latin typeface="Cambria Math" panose="02040503050406030204" pitchFamily="18" charset="0"/>
                                  </a:rPr>
                                </m:ctrlPr>
                              </m:accPr>
                              <m:e>
                                <m:r>
                                  <a:rPr lang="en-US" sz="1600" b="1" i="1" smtClean="0">
                                    <a:latin typeface="Cambria Math" panose="02040503050406030204" pitchFamily="18" charset="0"/>
                                  </a:rPr>
                                  <m:t>𝑾</m:t>
                                </m:r>
                              </m:e>
                            </m:acc>
                          </m:e>
                        </m:d>
                        <m:r>
                          <a:rPr lang="en-US" sz="1600" b="0" i="1" smtClean="0">
                            <a:latin typeface="Cambria Math" panose="02040503050406030204" pitchFamily="18" charset="0"/>
                          </a:rPr>
                          <m:t>=</m:t>
                        </m:r>
                        <m:r>
                          <a:rPr lang="en-US" sz="1600" b="1" i="1" smtClean="0">
                            <a:latin typeface="Cambria Math" panose="02040503050406030204" pitchFamily="18" charset="0"/>
                          </a:rPr>
                          <m:t>𝑮</m:t>
                        </m:r>
                        <m:d>
                          <m:dPr>
                            <m:ctrlPr>
                              <a:rPr lang="en-US" sz="1600" b="1" i="1" smtClean="0">
                                <a:latin typeface="Cambria Math" panose="02040503050406030204" pitchFamily="18" charset="0"/>
                              </a:rPr>
                            </m:ctrlPr>
                          </m:dPr>
                          <m:e>
                            <m:r>
                              <a:rPr lang="en-US" sz="1600" b="1" i="1" smtClean="0">
                                <a:latin typeface="Cambria Math" panose="02040503050406030204" pitchFamily="18" charset="0"/>
                              </a:rPr>
                              <m:t>𝑾</m:t>
                            </m:r>
                          </m:e>
                        </m:d>
                      </m:e>
                    </m:func>
                  </m:oMath>
                </a14:m>
                <a:r>
                  <a:rPr lang="en-US" sz="1600" dirty="0"/>
                  <a:t> and similarly for </a:t>
                </a:r>
                <a14:m>
                  <m:oMath xmlns:m="http://schemas.openxmlformats.org/officeDocument/2006/math">
                    <m:r>
                      <a:rPr lang="en-US" sz="1600" b="1" i="1" smtClean="0">
                        <a:latin typeface="Cambria Math" panose="02040503050406030204" pitchFamily="18" charset="0"/>
                      </a:rPr>
                      <m:t>𝑭</m:t>
                    </m:r>
                  </m:oMath>
                </a14:m>
                <a:endParaRPr lang="en-US" sz="1600" b="1" dirty="0"/>
              </a:p>
              <a:p>
                <a:r>
                  <a:rPr lang="en-US" sz="1600" dirty="0"/>
                  <a:t>This means that we can take </a:t>
                </a:r>
                <a14:m>
                  <m:oMath xmlns:m="http://schemas.openxmlformats.org/officeDocument/2006/math">
                    <m:sSub>
                      <m:sSubPr>
                        <m:ctrlPr>
                          <a:rPr lang="en-US" sz="1600" b="1" i="1" smtClean="0">
                            <a:latin typeface="Cambria Math" panose="02040503050406030204" pitchFamily="18" charset="0"/>
                          </a:rPr>
                        </m:ctrlPr>
                      </m:sSubPr>
                      <m:e>
                        <m:r>
                          <a:rPr lang="en-US" sz="1600" b="1" i="1" smtClean="0">
                            <a:latin typeface="Cambria Math" panose="02040503050406030204" pitchFamily="18" charset="0"/>
                          </a:rPr>
                          <m:t>𝝓</m:t>
                        </m:r>
                      </m:e>
                      <m:sub>
                        <m:r>
                          <a:rPr lang="en-US" sz="1600" b="1" i="1" smtClean="0">
                            <a:latin typeface="Cambria Math" panose="02040503050406030204" pitchFamily="18" charset="0"/>
                          </a:rPr>
                          <m:t>𝒈</m:t>
                        </m:r>
                      </m:sub>
                    </m:sSub>
                    <m:r>
                      <a:rPr lang="en-US" sz="1600" b="1" i="0" smtClean="0">
                        <a:latin typeface="Cambria Math" panose="02040503050406030204" pitchFamily="18" charset="0"/>
                      </a:rPr>
                      <m:t>𝚲</m:t>
                    </m:r>
                    <m:sSub>
                      <m:sSubPr>
                        <m:ctrlPr>
                          <a:rPr lang="en-US" sz="1600" b="1" i="1" smtClean="0">
                            <a:latin typeface="Cambria Math" panose="02040503050406030204" pitchFamily="18" charset="0"/>
                          </a:rPr>
                        </m:ctrlPr>
                      </m:sSubPr>
                      <m:e>
                        <m:r>
                          <a:rPr lang="en-US" sz="1600" b="1" i="1" smtClean="0">
                            <a:latin typeface="Cambria Math" panose="02040503050406030204" pitchFamily="18" charset="0"/>
                          </a:rPr>
                          <m:t>𝝓</m:t>
                        </m:r>
                      </m:e>
                      <m:sub>
                        <m:r>
                          <a:rPr lang="en-US" sz="1600" b="1" i="1" smtClean="0">
                            <a:latin typeface="Cambria Math" panose="02040503050406030204" pitchFamily="18" charset="0"/>
                          </a:rPr>
                          <m:t>𝒇</m:t>
                        </m:r>
                      </m:sub>
                    </m:sSub>
                  </m:oMath>
                </a14:m>
                <a:r>
                  <a:rPr lang="en-US" sz="1600" dirty="0"/>
                  <a:t> to be real diagonal for any </a:t>
                </a:r>
                <a14:m>
                  <m:oMath xmlns:m="http://schemas.openxmlformats.org/officeDocument/2006/math">
                    <m:r>
                      <a:rPr lang="en-US" sz="1600" b="1" i="1" smtClean="0">
                        <a:latin typeface="Cambria Math" panose="02040503050406030204" pitchFamily="18" charset="0"/>
                      </a:rPr>
                      <m:t>𝑾</m:t>
                    </m:r>
                  </m:oMath>
                </a14:m>
                <a:endParaRPr lang="en-US" sz="1600" b="1" dirty="0"/>
              </a:p>
              <a:p>
                <a:r>
                  <a:rPr lang="en-US" sz="1600" dirty="0"/>
                  <a:t>Note that the case of </a:t>
                </a:r>
                <a14:m>
                  <m:oMath xmlns:m="http://schemas.openxmlformats.org/officeDocument/2006/math">
                    <m:r>
                      <a:rPr lang="en-US" sz="1600" b="1" i="1" smtClean="0">
                        <a:latin typeface="Cambria Math" panose="02040503050406030204" pitchFamily="18" charset="0"/>
                      </a:rPr>
                      <m:t>𝑾</m:t>
                    </m:r>
                    <m:r>
                      <a:rPr lang="en-US" sz="1600" b="1" i="1" smtClean="0">
                        <a:latin typeface="Cambria Math" panose="02040503050406030204" pitchFamily="18" charset="0"/>
                      </a:rPr>
                      <m:t>=</m:t>
                    </m:r>
                    <m:r>
                      <a:rPr lang="en-US" sz="1600" b="1" i="1" smtClean="0">
                        <a:latin typeface="Cambria Math" panose="02040503050406030204" pitchFamily="18" charset="0"/>
                      </a:rPr>
                      <m:t>𝑰</m:t>
                    </m:r>
                  </m:oMath>
                </a14:m>
                <a:r>
                  <a:rPr lang="en-US" sz="1600" b="1" dirty="0"/>
                  <a:t> </a:t>
                </a:r>
                <a:r>
                  <a:rPr lang="en-US" sz="1600" dirty="0"/>
                  <a:t>has been well studied at others literature</a:t>
                </a:r>
              </a:p>
              <a:p>
                <a:r>
                  <a:rPr lang="en-US" sz="1600" dirty="0"/>
                  <a:t>Where the fact that </a:t>
                </a:r>
                <a14:m>
                  <m:oMath xmlns:m="http://schemas.openxmlformats.org/officeDocument/2006/math">
                    <m:sSub>
                      <m:sSubPr>
                        <m:ctrlPr>
                          <a:rPr lang="en-US" sz="1600" b="1" i="1" smtClean="0">
                            <a:latin typeface="Cambria Math" panose="02040503050406030204" pitchFamily="18" charset="0"/>
                          </a:rPr>
                        </m:ctrlPr>
                      </m:sSubPr>
                      <m:e>
                        <m:r>
                          <a:rPr lang="en-US" sz="1600" b="1" i="1" smtClean="0">
                            <a:latin typeface="Cambria Math" panose="02040503050406030204" pitchFamily="18" charset="0"/>
                          </a:rPr>
                          <m:t>𝝓</m:t>
                        </m:r>
                      </m:e>
                      <m:sub>
                        <m:r>
                          <a:rPr lang="en-US" sz="1600" b="1" i="1" smtClean="0">
                            <a:latin typeface="Cambria Math" panose="02040503050406030204" pitchFamily="18" charset="0"/>
                          </a:rPr>
                          <m:t>𝒈</m:t>
                        </m:r>
                      </m:sub>
                    </m:sSub>
                    <m:r>
                      <a:rPr lang="en-US" sz="1600" b="1" i="0" smtClean="0">
                        <a:latin typeface="Cambria Math" panose="02040503050406030204" pitchFamily="18" charset="0"/>
                      </a:rPr>
                      <m:t>𝚲</m:t>
                    </m:r>
                    <m:sSub>
                      <m:sSubPr>
                        <m:ctrlPr>
                          <a:rPr lang="en-US" sz="1600" b="1" i="1" smtClean="0">
                            <a:latin typeface="Cambria Math" panose="02040503050406030204" pitchFamily="18" charset="0"/>
                          </a:rPr>
                        </m:ctrlPr>
                      </m:sSubPr>
                      <m:e>
                        <m:r>
                          <a:rPr lang="en-US" sz="1600" b="1" i="1" smtClean="0">
                            <a:latin typeface="Cambria Math" panose="02040503050406030204" pitchFamily="18" charset="0"/>
                          </a:rPr>
                          <m:t>𝝓</m:t>
                        </m:r>
                      </m:e>
                      <m:sub>
                        <m:r>
                          <a:rPr lang="en-US" sz="1600" b="1" i="1" smtClean="0">
                            <a:latin typeface="Cambria Math" panose="02040503050406030204" pitchFamily="18" charset="0"/>
                          </a:rPr>
                          <m:t>𝒇</m:t>
                        </m:r>
                      </m:sub>
                    </m:sSub>
                  </m:oMath>
                </a14:m>
                <a:r>
                  <a:rPr lang="en-US" sz="1600" dirty="0"/>
                  <a:t> is diagonal was shown to be true</a:t>
                </a:r>
              </a:p>
              <a:p>
                <a:r>
                  <a:rPr lang="en-US" sz="1600" dirty="0"/>
                  <a:t>Now we use </a:t>
                </a:r>
                <a14:m>
                  <m:oMath xmlns:m="http://schemas.openxmlformats.org/officeDocument/2006/math">
                    <m:sSub>
                      <m:sSubPr>
                        <m:ctrlPr>
                          <a:rPr lang="en-US" sz="1600" b="1" i="1" smtClean="0">
                            <a:latin typeface="Cambria Math" panose="02040503050406030204" pitchFamily="18" charset="0"/>
                          </a:rPr>
                        </m:ctrlPr>
                      </m:sSubPr>
                      <m:e>
                        <m:r>
                          <a:rPr lang="en-US" sz="1600" b="1" i="1" smtClean="0">
                            <a:latin typeface="Cambria Math" panose="02040503050406030204" pitchFamily="18" charset="0"/>
                          </a:rPr>
                          <m:t>𝑫</m:t>
                        </m:r>
                      </m:e>
                      <m:sub>
                        <m:r>
                          <a:rPr lang="en-US" sz="1600" b="1" i="1" smtClean="0">
                            <a:latin typeface="Cambria Math" panose="02040503050406030204" pitchFamily="18" charset="0"/>
                          </a:rPr>
                          <m:t>𝟏</m:t>
                        </m:r>
                      </m:sub>
                    </m:sSub>
                    <m:r>
                      <a:rPr lang="en-US" sz="1600" b="1" i="1" smtClean="0">
                        <a:latin typeface="Cambria Math" panose="02040503050406030204" pitchFamily="18" charset="0"/>
                      </a:rPr>
                      <m:t>, </m:t>
                    </m:r>
                    <m:sSub>
                      <m:sSubPr>
                        <m:ctrlPr>
                          <a:rPr lang="en-US" sz="1600" b="1" i="1" smtClean="0">
                            <a:latin typeface="Cambria Math" panose="02040503050406030204" pitchFamily="18" charset="0"/>
                          </a:rPr>
                        </m:ctrlPr>
                      </m:sSubPr>
                      <m:e>
                        <m:r>
                          <a:rPr lang="en-US" sz="1600" b="1" i="1" smtClean="0">
                            <a:latin typeface="Cambria Math" panose="02040503050406030204" pitchFamily="18" charset="0"/>
                          </a:rPr>
                          <m:t>𝑫</m:t>
                        </m:r>
                      </m:e>
                      <m:sub>
                        <m:r>
                          <a:rPr lang="en-US" sz="1600" b="1" i="1" smtClean="0">
                            <a:latin typeface="Cambria Math" panose="02040503050406030204" pitchFamily="18" charset="0"/>
                          </a:rPr>
                          <m:t>𝟐</m:t>
                        </m:r>
                      </m:sub>
                    </m:sSub>
                    <m:r>
                      <a:rPr lang="en-US" sz="1600" b="0" i="1" smtClean="0">
                        <a:latin typeface="Cambria Math" panose="02040503050406030204" pitchFamily="18" charset="0"/>
                      </a:rPr>
                      <m:t>,</m:t>
                    </m:r>
                  </m:oMath>
                </a14:m>
                <a:r>
                  <a:rPr lang="en-US" sz="1600" dirty="0"/>
                  <a:t> etc. to denote real-valued diagonal matrices of appropriate dimensions</a:t>
                </a:r>
              </a:p>
              <a:p>
                <a:pPr algn="r"/>
                <a14:m>
                  <m:oMath xmlns:m="http://schemas.openxmlformats.org/officeDocument/2006/math">
                    <m:sSub>
                      <m:sSubPr>
                        <m:ctrlPr>
                          <a:rPr lang="en-US" sz="1600" b="1" i="1" smtClean="0">
                            <a:latin typeface="Cambria Math" panose="02040503050406030204" pitchFamily="18" charset="0"/>
                          </a:rPr>
                        </m:ctrlPr>
                      </m:sSubPr>
                      <m:e>
                        <m:r>
                          <a:rPr lang="en-US" sz="1600" b="1" i="1" smtClean="0">
                            <a:latin typeface="Cambria Math" panose="02040503050406030204" pitchFamily="18" charset="0"/>
                          </a:rPr>
                          <m:t>𝝓</m:t>
                        </m:r>
                      </m:e>
                      <m:sub>
                        <m:r>
                          <a:rPr lang="en-US" sz="1600" b="1" i="1" smtClean="0">
                            <a:latin typeface="Cambria Math" panose="02040503050406030204" pitchFamily="18" charset="0"/>
                          </a:rPr>
                          <m:t>𝒈</m:t>
                        </m:r>
                      </m:sub>
                    </m:sSub>
                    <m:r>
                      <a:rPr lang="en-US" sz="1600" b="1" i="0" smtClean="0">
                        <a:latin typeface="Cambria Math" panose="02040503050406030204" pitchFamily="18" charset="0"/>
                      </a:rPr>
                      <m:t>𝚲</m:t>
                    </m:r>
                    <m:sSub>
                      <m:sSubPr>
                        <m:ctrlPr>
                          <a:rPr lang="en-US" sz="1600" b="1" i="1" smtClean="0">
                            <a:latin typeface="Cambria Math" panose="02040503050406030204" pitchFamily="18" charset="0"/>
                          </a:rPr>
                        </m:ctrlPr>
                      </m:sSubPr>
                      <m:e>
                        <m:r>
                          <a:rPr lang="en-US" sz="1600" b="1" i="1" smtClean="0">
                            <a:latin typeface="Cambria Math" panose="02040503050406030204" pitchFamily="18" charset="0"/>
                          </a:rPr>
                          <m:t>𝝓</m:t>
                        </m:r>
                      </m:e>
                      <m:sub>
                        <m:r>
                          <a:rPr lang="en-US" sz="1600" b="1" i="1" smtClean="0">
                            <a:latin typeface="Cambria Math" panose="02040503050406030204" pitchFamily="18" charset="0"/>
                          </a:rPr>
                          <m:t>𝒇</m:t>
                        </m:r>
                      </m:sub>
                    </m:sSub>
                    <m:r>
                      <a:rPr lang="en-US" sz="1600" b="1" i="1" smtClean="0">
                        <a:latin typeface="Cambria Math" panose="02040503050406030204" pitchFamily="18" charset="0"/>
                      </a:rPr>
                      <m:t>=</m:t>
                    </m:r>
                    <m:sSub>
                      <m:sSubPr>
                        <m:ctrlPr>
                          <a:rPr lang="en-US" sz="1600" b="1" i="1" smtClean="0">
                            <a:latin typeface="Cambria Math" panose="02040503050406030204" pitchFamily="18" charset="0"/>
                          </a:rPr>
                        </m:ctrlPr>
                      </m:sSubPr>
                      <m:e>
                        <m:r>
                          <a:rPr lang="en-US" sz="1600" b="1" i="1" smtClean="0">
                            <a:latin typeface="Cambria Math" panose="02040503050406030204" pitchFamily="18" charset="0"/>
                          </a:rPr>
                          <m:t>𝑫</m:t>
                        </m:r>
                      </m:e>
                      <m:sub>
                        <m:r>
                          <a:rPr lang="en-US" sz="1600" b="1" i="1" smtClean="0">
                            <a:latin typeface="Cambria Math" panose="02040503050406030204" pitchFamily="18" charset="0"/>
                          </a:rPr>
                          <m:t>𝟏</m:t>
                        </m:r>
                      </m:sub>
                    </m:sSub>
                  </m:oMath>
                </a14:m>
                <a:r>
                  <a:rPr lang="en-US" sz="1600" dirty="0"/>
                  <a:t>                                                                                                                                                     (49)</a:t>
                </a:r>
              </a:p>
              <a:p>
                <a:r>
                  <a:rPr lang="en-US" sz="1600" dirty="0"/>
                  <a:t>From (47) and (48) </a:t>
                </a:r>
                <a14:m>
                  <m:oMath xmlns:m="http://schemas.openxmlformats.org/officeDocument/2006/math">
                    <m:sSub>
                      <m:sSubPr>
                        <m:ctrlPr>
                          <a:rPr lang="en-US" sz="1600" b="1" i="1" smtClean="0">
                            <a:latin typeface="Cambria Math" panose="02040503050406030204" pitchFamily="18" charset="0"/>
                          </a:rPr>
                        </m:ctrlPr>
                      </m:sSubPr>
                      <m:e>
                        <m:r>
                          <a:rPr lang="en-US" sz="1600" b="1" i="1" smtClean="0">
                            <a:latin typeface="Cambria Math" panose="02040503050406030204" pitchFamily="18" charset="0"/>
                          </a:rPr>
                          <m:t>𝝓</m:t>
                        </m:r>
                      </m:e>
                      <m:sub>
                        <m:r>
                          <a:rPr lang="en-US" sz="1600" b="1" i="1" smtClean="0">
                            <a:latin typeface="Cambria Math" panose="02040503050406030204" pitchFamily="18" charset="0"/>
                          </a:rPr>
                          <m:t>𝒈</m:t>
                        </m:r>
                      </m:sub>
                    </m:sSub>
                    <m:r>
                      <a:rPr lang="en-US" sz="1600" b="1" i="0" smtClean="0">
                        <a:latin typeface="Cambria Math" panose="02040503050406030204" pitchFamily="18" charset="0"/>
                      </a:rPr>
                      <m:t>𝚲</m:t>
                    </m:r>
                    <m:sSubSup>
                      <m:sSubSupPr>
                        <m:ctrlPr>
                          <a:rPr lang="en-US" sz="1600" b="1" i="1" smtClean="0">
                            <a:latin typeface="Cambria Math" panose="02040503050406030204" pitchFamily="18" charset="0"/>
                          </a:rPr>
                        </m:ctrlPr>
                      </m:sSubSupPr>
                      <m:e>
                        <m:r>
                          <a:rPr lang="en-US" sz="1600" b="1" i="1" smtClean="0">
                            <a:latin typeface="Cambria Math" panose="02040503050406030204" pitchFamily="18" charset="0"/>
                          </a:rPr>
                          <m:t>𝝓</m:t>
                        </m:r>
                      </m:e>
                      <m:sub>
                        <m:r>
                          <a:rPr lang="en-US" sz="1600" b="1" i="1" smtClean="0">
                            <a:latin typeface="Cambria Math" panose="02040503050406030204" pitchFamily="18" charset="0"/>
                          </a:rPr>
                          <m:t>𝒈</m:t>
                        </m:r>
                      </m:sub>
                      <m:sup>
                        <m:r>
                          <a:rPr lang="en-US" sz="1600" b="1" i="1" smtClean="0">
                            <a:latin typeface="Cambria Math" panose="02040503050406030204" pitchFamily="18" charset="0"/>
                          </a:rPr>
                          <m:t>∗</m:t>
                        </m:r>
                      </m:sup>
                    </m:sSubSup>
                    <m:r>
                      <a:rPr lang="en-US" sz="1600" b="1" i="1" smtClean="0">
                        <a:latin typeface="Cambria Math" panose="02040503050406030204" pitchFamily="18" charset="0"/>
                      </a:rPr>
                      <m:t>=</m:t>
                    </m:r>
                    <m:sSub>
                      <m:sSubPr>
                        <m:ctrlPr>
                          <a:rPr lang="en-US" sz="1600" b="1" i="1" smtClean="0">
                            <a:latin typeface="Cambria Math" panose="02040503050406030204" pitchFamily="18" charset="0"/>
                          </a:rPr>
                        </m:ctrlPr>
                      </m:sSubPr>
                      <m:e>
                        <m:r>
                          <a:rPr lang="en-US" sz="1600" b="1" i="1" smtClean="0">
                            <a:latin typeface="Cambria Math" panose="02040503050406030204" pitchFamily="18" charset="0"/>
                          </a:rPr>
                          <m:t>𝑫</m:t>
                        </m:r>
                      </m:e>
                      <m:sub>
                        <m:r>
                          <a:rPr lang="en-US" sz="1600" b="1" i="1" smtClean="0">
                            <a:latin typeface="Cambria Math" panose="02040503050406030204" pitchFamily="18" charset="0"/>
                          </a:rPr>
                          <m:t>𝟐</m:t>
                        </m:r>
                      </m:sub>
                    </m:sSub>
                    <m:r>
                      <a:rPr lang="en-US" sz="1600" b="1" i="1" smtClean="0">
                        <a:latin typeface="Cambria Math" panose="02040503050406030204" pitchFamily="18" charset="0"/>
                      </a:rPr>
                      <m:t>≥</m:t>
                    </m:r>
                    <m:r>
                      <a:rPr lang="en-US" sz="1600" b="0" i="1" smtClean="0">
                        <a:latin typeface="Cambria Math" panose="02040503050406030204" pitchFamily="18" charset="0"/>
                      </a:rPr>
                      <m:t>0</m:t>
                    </m:r>
                    <m:r>
                      <a:rPr lang="en-US" sz="1600" b="0" i="1" smtClean="0">
                        <a:latin typeface="Cambria Math" panose="02040503050406030204" pitchFamily="18" charset="0"/>
                      </a:rPr>
                      <m:t>;</m:t>
                    </m:r>
                  </m:oMath>
                </a14:m>
                <a:endParaRPr lang="en-US" sz="1600" b="0" dirty="0"/>
              </a:p>
              <a:p>
                <a14:m>
                  <m:oMath xmlns:m="http://schemas.openxmlformats.org/officeDocument/2006/math">
                    <m:sSubSup>
                      <m:sSubSupPr>
                        <m:ctrlPr>
                          <a:rPr lang="en-US" sz="1600" b="1" i="1" smtClean="0">
                            <a:latin typeface="Cambria Math" panose="02040503050406030204" pitchFamily="18" charset="0"/>
                          </a:rPr>
                        </m:ctrlPr>
                      </m:sSubSupPr>
                      <m:e>
                        <m:r>
                          <a:rPr lang="en-US" sz="1600" b="1" i="1" smtClean="0">
                            <a:latin typeface="Cambria Math" panose="02040503050406030204" pitchFamily="18" charset="0"/>
                          </a:rPr>
                          <m:t>𝝓</m:t>
                        </m:r>
                      </m:e>
                      <m:sub>
                        <m:r>
                          <a:rPr lang="en-US" sz="1600" b="1" i="1" smtClean="0">
                            <a:latin typeface="Cambria Math" panose="02040503050406030204" pitchFamily="18" charset="0"/>
                          </a:rPr>
                          <m:t>𝒇</m:t>
                        </m:r>
                      </m:sub>
                      <m:sup>
                        <m:r>
                          <a:rPr lang="en-US" sz="1600" b="1" i="1" smtClean="0">
                            <a:latin typeface="Cambria Math" panose="02040503050406030204" pitchFamily="18" charset="0"/>
                          </a:rPr>
                          <m:t>∗</m:t>
                        </m:r>
                      </m:sup>
                    </m:sSubSup>
                    <m:sSub>
                      <m:sSubPr>
                        <m:ctrlPr>
                          <a:rPr lang="en-US" sz="1600" b="1" i="1" smtClean="0">
                            <a:latin typeface="Cambria Math" panose="02040503050406030204" pitchFamily="18" charset="0"/>
                          </a:rPr>
                        </m:ctrlPr>
                      </m:sSubPr>
                      <m:e>
                        <m:r>
                          <a:rPr lang="en-US" sz="1600" b="1" i="1" smtClean="0">
                            <a:latin typeface="Cambria Math" panose="02040503050406030204" pitchFamily="18" charset="0"/>
                          </a:rPr>
                          <m:t>𝝓</m:t>
                        </m:r>
                      </m:e>
                      <m:sub>
                        <m:r>
                          <a:rPr lang="en-US" sz="1600" b="1" i="1" smtClean="0">
                            <a:latin typeface="Cambria Math" panose="02040503050406030204" pitchFamily="18" charset="0"/>
                          </a:rPr>
                          <m:t>𝒇</m:t>
                        </m:r>
                      </m:sub>
                    </m:sSub>
                    <m:r>
                      <a:rPr lang="en-US" sz="1600" b="1" i="1" smtClean="0">
                        <a:latin typeface="Cambria Math" panose="02040503050406030204" pitchFamily="18" charset="0"/>
                      </a:rPr>
                      <m:t>=</m:t>
                    </m:r>
                    <m:sSub>
                      <m:sSubPr>
                        <m:ctrlPr>
                          <a:rPr lang="en-US" sz="1600" b="1" i="1" smtClean="0">
                            <a:latin typeface="Cambria Math" panose="02040503050406030204" pitchFamily="18" charset="0"/>
                          </a:rPr>
                        </m:ctrlPr>
                      </m:sSubPr>
                      <m:e>
                        <m:r>
                          <a:rPr lang="en-US" sz="1600" b="1" i="1" smtClean="0">
                            <a:latin typeface="Cambria Math" panose="02040503050406030204" pitchFamily="18" charset="0"/>
                          </a:rPr>
                          <m:t>𝑫</m:t>
                        </m:r>
                      </m:e>
                      <m:sub>
                        <m:r>
                          <a:rPr lang="en-US" sz="1600" b="1" i="1" smtClean="0">
                            <a:latin typeface="Cambria Math" panose="02040503050406030204" pitchFamily="18" charset="0"/>
                          </a:rPr>
                          <m:t>𝟑</m:t>
                        </m:r>
                      </m:sub>
                    </m:sSub>
                    <m:r>
                      <a:rPr lang="en-US" sz="1600" b="1" i="1" smtClean="0">
                        <a:latin typeface="Cambria Math" panose="02040503050406030204" pitchFamily="18" charset="0"/>
                      </a:rPr>
                      <m:t>≥</m:t>
                    </m:r>
                    <m:r>
                      <a:rPr lang="en-US" sz="1600" b="1" i="1" smtClean="0">
                        <a:latin typeface="Cambria Math" panose="02040503050406030204" pitchFamily="18" charset="0"/>
                      </a:rPr>
                      <m:t>𝟎</m:t>
                    </m:r>
                  </m:oMath>
                </a14:m>
                <a:r>
                  <a:rPr lang="en-US" sz="1600" b="0" dirty="0"/>
                  <a:t> or equivalently</a:t>
                </a:r>
              </a:p>
              <a:p>
                <a:pPr algn="r"/>
                <a14:m>
                  <m:oMath xmlns:m="http://schemas.openxmlformats.org/officeDocument/2006/math">
                    <m:sSubSup>
                      <m:sSubSupPr>
                        <m:ctrlPr>
                          <a:rPr lang="en-US" sz="1600" b="1" i="1" smtClean="0">
                            <a:latin typeface="Cambria Math" panose="02040503050406030204" pitchFamily="18" charset="0"/>
                          </a:rPr>
                        </m:ctrlPr>
                      </m:sSubSupPr>
                      <m:e>
                        <m:r>
                          <a:rPr lang="en-US" sz="1600" b="1" i="1" smtClean="0">
                            <a:latin typeface="Cambria Math" panose="02040503050406030204" pitchFamily="18" charset="0"/>
                          </a:rPr>
                          <m:t>𝝓</m:t>
                        </m:r>
                      </m:e>
                      <m:sub>
                        <m:r>
                          <a:rPr lang="en-US" sz="1600" b="1" i="1" smtClean="0">
                            <a:latin typeface="Cambria Math" panose="02040503050406030204" pitchFamily="18" charset="0"/>
                          </a:rPr>
                          <m:t>𝒈</m:t>
                        </m:r>
                      </m:sub>
                      <m:sup>
                        <m:r>
                          <a:rPr lang="en-US" sz="1600" b="1" i="1" smtClean="0">
                            <a:latin typeface="Cambria Math" panose="02040503050406030204" pitchFamily="18" charset="0"/>
                          </a:rPr>
                          <m:t>∗</m:t>
                        </m:r>
                      </m:sup>
                    </m:sSubSup>
                    <m:r>
                      <a:rPr lang="en-US" sz="1600" b="0" i="1" smtClean="0">
                        <a:latin typeface="Cambria Math" panose="02040503050406030204" pitchFamily="18" charset="0"/>
                      </a:rPr>
                      <m:t>=</m:t>
                    </m:r>
                    <m:sSup>
                      <m:sSupPr>
                        <m:ctrlPr>
                          <a:rPr lang="en-US" sz="1600" b="0" i="1" smtClean="0">
                            <a:latin typeface="Cambria Math" panose="02040503050406030204" pitchFamily="18" charset="0"/>
                          </a:rPr>
                        </m:ctrlPr>
                      </m:sSupPr>
                      <m:e>
                        <m:r>
                          <a:rPr lang="en-US" sz="1600" b="1" i="0" smtClean="0">
                            <a:latin typeface="Cambria Math" panose="02040503050406030204" pitchFamily="18" charset="0"/>
                          </a:rPr>
                          <m:t>𝚲</m:t>
                        </m:r>
                      </m:e>
                      <m:sup>
                        <m:r>
                          <a:rPr lang="en-US" sz="1600" b="0" i="1" smtClean="0">
                            <a:latin typeface="Cambria Math" panose="02040503050406030204" pitchFamily="18" charset="0"/>
                          </a:rPr>
                          <m:t>−</m:t>
                        </m:r>
                        <m:r>
                          <a:rPr lang="en-US" sz="1600" b="0" i="1" smtClean="0">
                            <a:latin typeface="Cambria Math" panose="02040503050406030204" pitchFamily="18" charset="0"/>
                          </a:rPr>
                          <m:t>1</m:t>
                        </m:r>
                        <m:r>
                          <a:rPr lang="en-US" sz="1600" b="0" i="1" smtClean="0">
                            <a:latin typeface="Cambria Math" panose="02040503050406030204" pitchFamily="18" charset="0"/>
                          </a:rPr>
                          <m:t>/</m:t>
                        </m:r>
                        <m:r>
                          <a:rPr lang="en-US" sz="1600" b="0" i="1" smtClean="0">
                            <a:latin typeface="Cambria Math" panose="02040503050406030204" pitchFamily="18" charset="0"/>
                          </a:rPr>
                          <m:t>2</m:t>
                        </m:r>
                      </m:sup>
                    </m:sSup>
                    <m:sSub>
                      <m:sSubPr>
                        <m:ctrlPr>
                          <a:rPr lang="en-US" sz="1600" b="1" i="1" smtClean="0">
                            <a:latin typeface="Cambria Math" panose="02040503050406030204" pitchFamily="18" charset="0"/>
                          </a:rPr>
                        </m:ctrlPr>
                      </m:sSubPr>
                      <m:e>
                        <m:r>
                          <a:rPr lang="en-US" sz="1600" b="1" i="1" smtClean="0">
                            <a:latin typeface="Cambria Math" panose="02040503050406030204" pitchFamily="18" charset="0"/>
                          </a:rPr>
                          <m:t>𝑼</m:t>
                        </m:r>
                      </m:e>
                      <m:sub>
                        <m:r>
                          <a:rPr lang="en-US" sz="1600" b="1" i="1" smtClean="0">
                            <a:latin typeface="Cambria Math" panose="02040503050406030204" pitchFamily="18" charset="0"/>
                          </a:rPr>
                          <m:t>𝒈</m:t>
                        </m:r>
                      </m:sub>
                    </m:sSub>
                    <m:sSubSup>
                      <m:sSubSupPr>
                        <m:ctrlPr>
                          <a:rPr lang="en-US" sz="1600" b="0" i="1" smtClean="0">
                            <a:latin typeface="Cambria Math" panose="02040503050406030204" pitchFamily="18" charset="0"/>
                          </a:rPr>
                        </m:ctrlPr>
                      </m:sSubSupPr>
                      <m:e>
                        <m:r>
                          <a:rPr lang="en-US" sz="1600" b="1" i="1" smtClean="0">
                            <a:latin typeface="Cambria Math" panose="02040503050406030204" pitchFamily="18" charset="0"/>
                          </a:rPr>
                          <m:t>𝑫</m:t>
                        </m:r>
                      </m:e>
                      <m:sub>
                        <m:r>
                          <a:rPr lang="en-US" sz="1600" b="1" i="1" smtClean="0">
                            <a:latin typeface="Cambria Math" panose="02040503050406030204" pitchFamily="18" charset="0"/>
                          </a:rPr>
                          <m:t>𝟐</m:t>
                        </m:r>
                      </m:sub>
                      <m:sup>
                        <m:r>
                          <a:rPr lang="en-US" sz="1600" b="0" i="1" smtClean="0">
                            <a:latin typeface="Cambria Math" panose="02040503050406030204" pitchFamily="18" charset="0"/>
                          </a:rPr>
                          <m:t>1</m:t>
                        </m:r>
                        <m:r>
                          <a:rPr lang="en-US" sz="1600" b="0" i="1" smtClean="0">
                            <a:latin typeface="Cambria Math" panose="02040503050406030204" pitchFamily="18" charset="0"/>
                          </a:rPr>
                          <m:t>/</m:t>
                        </m:r>
                        <m:r>
                          <a:rPr lang="en-US" sz="1600" b="0" i="1" smtClean="0">
                            <a:latin typeface="Cambria Math" panose="02040503050406030204" pitchFamily="18" charset="0"/>
                          </a:rPr>
                          <m:t>2</m:t>
                        </m:r>
                      </m:sup>
                    </m:sSubSup>
                  </m:oMath>
                </a14:m>
                <a:r>
                  <a:rPr lang="en-US" sz="1600" b="0" dirty="0"/>
                  <a:t>                                                                                                                                             (50)</a:t>
                </a:r>
              </a:p>
              <a:p>
                <a:endParaRPr lang="en-US" sz="1600" b="0" dirty="0"/>
              </a:p>
              <a:p>
                <a:endParaRPr lang="en-US" sz="1600" dirty="0"/>
              </a:p>
              <a:p>
                <a:endParaRPr lang="en-US" sz="1600" dirty="0"/>
              </a:p>
              <a:p>
                <a:endParaRPr lang="en-US" sz="1600" dirty="0"/>
              </a:p>
            </p:txBody>
          </p:sp>
        </mc:Choice>
        <mc:Fallback xmlns="">
          <p:sp>
            <p:nvSpPr>
              <p:cNvPr id="3" name="Content Placeholder 2">
                <a:extLst>
                  <a:ext uri="{FF2B5EF4-FFF2-40B4-BE49-F238E27FC236}">
                    <a16:creationId xmlns:a16="http://schemas.microsoft.com/office/drawing/2014/main" id="{F01A3041-0BA4-5B2C-3033-E70B89C7902B}"/>
                  </a:ext>
                </a:extLst>
              </p:cNvPr>
              <p:cNvSpPr>
                <a:spLocks noGrp="1" noRot="1" noChangeAspect="1" noMove="1" noResize="1" noEditPoints="1" noAdjustHandles="1" noChangeArrowheads="1" noChangeShapeType="1" noTextEdit="1"/>
              </p:cNvSpPr>
              <p:nvPr>
                <p:ph idx="1"/>
              </p:nvPr>
            </p:nvSpPr>
            <p:spPr>
              <a:xfrm>
                <a:off x="838200" y="1649691"/>
                <a:ext cx="10515600" cy="4721748"/>
              </a:xfrm>
              <a:blipFill>
                <a:blip r:embed="rId2"/>
                <a:stretch>
                  <a:fillRect l="-232" t="-904" r="-290" b="-2067"/>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2F5F6D4B-5856-91B7-DF4C-3594E8BC4178}"/>
              </a:ext>
            </a:extLst>
          </p:cNvPr>
          <p:cNvSpPr>
            <a:spLocks noGrp="1"/>
          </p:cNvSpPr>
          <p:nvPr>
            <p:ph type="sldNum" sz="quarter" idx="12"/>
          </p:nvPr>
        </p:nvSpPr>
        <p:spPr/>
        <p:txBody>
          <a:bodyPr/>
          <a:lstStyle/>
          <a:p>
            <a:fld id="{A439D109-9F59-4B0B-8E20-D6D3A384B1F1}" type="slidenum">
              <a:rPr lang="ko-KR" altLang="en-US" smtClean="0"/>
              <a:t>20</a:t>
            </a:fld>
            <a:endParaRPr lang="ko-KR" altLang="en-US" dirty="0"/>
          </a:p>
        </p:txBody>
      </p:sp>
    </p:spTree>
    <p:extLst>
      <p:ext uri="{BB962C8B-B14F-4D97-AF65-F5344CB8AC3E}">
        <p14:creationId xmlns:p14="http://schemas.microsoft.com/office/powerpoint/2010/main" val="29137068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98B68-2E33-591C-5961-82DF80EB9399}"/>
              </a:ext>
            </a:extLst>
          </p:cNvPr>
          <p:cNvSpPr>
            <a:spLocks noGrp="1"/>
          </p:cNvSpPr>
          <p:nvPr>
            <p:ph type="title"/>
          </p:nvPr>
        </p:nvSpPr>
        <p:spPr/>
        <p:txBody>
          <a:bodyPr/>
          <a:lstStyle/>
          <a:p>
            <a:r>
              <a:rPr lang="en-US" dirty="0"/>
              <a:t>Optimum Precoder and Decoder</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27F8302-D1D7-2C02-BB07-B660E92BC7C1}"/>
                  </a:ext>
                </a:extLst>
              </p:cNvPr>
              <p:cNvSpPr>
                <a:spLocks noGrp="1"/>
              </p:cNvSpPr>
              <p:nvPr>
                <p:ph idx="1"/>
              </p:nvPr>
            </p:nvSpPr>
            <p:spPr/>
            <p:txBody>
              <a:bodyPr/>
              <a:lstStyle/>
              <a:p>
                <a14:m>
                  <m:oMath xmlns:m="http://schemas.openxmlformats.org/officeDocument/2006/math">
                    <m:sSub>
                      <m:sSubPr>
                        <m:ctrlPr>
                          <a:rPr lang="en-US" sz="1600" b="1" i="1" smtClean="0">
                            <a:latin typeface="Cambria Math" panose="02040503050406030204" pitchFamily="18" charset="0"/>
                          </a:rPr>
                        </m:ctrlPr>
                      </m:sSubPr>
                      <m:e>
                        <m:r>
                          <a:rPr lang="en-US" sz="1600" b="1" i="1" smtClean="0">
                            <a:latin typeface="Cambria Math" panose="02040503050406030204" pitchFamily="18" charset="0"/>
                          </a:rPr>
                          <m:t>𝝓</m:t>
                        </m:r>
                      </m:e>
                      <m:sub>
                        <m:r>
                          <a:rPr lang="en-US" sz="1600" b="1" i="1" smtClean="0">
                            <a:latin typeface="Cambria Math" panose="02040503050406030204" pitchFamily="18" charset="0"/>
                          </a:rPr>
                          <m:t>𝒈</m:t>
                        </m:r>
                      </m:sub>
                    </m:sSub>
                    <m:r>
                      <a:rPr lang="en-US" sz="1600" b="1" i="0" smtClean="0">
                        <a:latin typeface="Cambria Math" panose="02040503050406030204" pitchFamily="18" charset="0"/>
                      </a:rPr>
                      <m:t>𝚲</m:t>
                    </m:r>
                    <m:sSubSup>
                      <m:sSubSupPr>
                        <m:ctrlPr>
                          <a:rPr lang="en-US" sz="1600" b="1" i="1" smtClean="0">
                            <a:latin typeface="Cambria Math" panose="02040503050406030204" pitchFamily="18" charset="0"/>
                          </a:rPr>
                        </m:ctrlPr>
                      </m:sSubSupPr>
                      <m:e>
                        <m:r>
                          <a:rPr lang="en-US" sz="1600" b="1" i="1" smtClean="0">
                            <a:latin typeface="Cambria Math" panose="02040503050406030204" pitchFamily="18" charset="0"/>
                          </a:rPr>
                          <m:t>𝝓</m:t>
                        </m:r>
                      </m:e>
                      <m:sub>
                        <m:r>
                          <a:rPr lang="en-US" sz="1600" b="1" i="1" smtClean="0">
                            <a:latin typeface="Cambria Math" panose="02040503050406030204" pitchFamily="18" charset="0"/>
                          </a:rPr>
                          <m:t>𝒈</m:t>
                        </m:r>
                      </m:sub>
                      <m:sup>
                        <m:r>
                          <a:rPr lang="en-US" sz="1600" b="1" i="1" smtClean="0">
                            <a:latin typeface="Cambria Math" panose="02040503050406030204" pitchFamily="18" charset="0"/>
                          </a:rPr>
                          <m:t>∗</m:t>
                        </m:r>
                      </m:sup>
                    </m:sSubSup>
                    <m:r>
                      <a:rPr lang="en-US" sz="1600" b="1" i="1" smtClean="0">
                        <a:latin typeface="Cambria Math" panose="02040503050406030204" pitchFamily="18" charset="0"/>
                      </a:rPr>
                      <m:t>=</m:t>
                    </m:r>
                    <m:sSub>
                      <m:sSubPr>
                        <m:ctrlPr>
                          <a:rPr lang="en-US" sz="1600" b="1" i="1" smtClean="0">
                            <a:latin typeface="Cambria Math" panose="02040503050406030204" pitchFamily="18" charset="0"/>
                          </a:rPr>
                        </m:ctrlPr>
                      </m:sSubPr>
                      <m:e>
                        <m:r>
                          <a:rPr lang="en-US" sz="1600" b="1" i="1" smtClean="0">
                            <a:latin typeface="Cambria Math" panose="02040503050406030204" pitchFamily="18" charset="0"/>
                          </a:rPr>
                          <m:t>𝑫</m:t>
                        </m:r>
                      </m:e>
                      <m:sub>
                        <m:r>
                          <a:rPr lang="en-US" sz="1600" b="1" i="1" smtClean="0">
                            <a:latin typeface="Cambria Math" panose="02040503050406030204" pitchFamily="18" charset="0"/>
                          </a:rPr>
                          <m:t>𝟐</m:t>
                        </m:r>
                      </m:sub>
                    </m:sSub>
                  </m:oMath>
                </a14:m>
                <a:endParaRPr lang="en-US" sz="1600" dirty="0"/>
              </a:p>
              <a:p>
                <a14:m>
                  <m:oMath xmlns:m="http://schemas.openxmlformats.org/officeDocument/2006/math">
                    <m:r>
                      <a:rPr lang="en-US" sz="1600" b="0" i="1" smtClean="0">
                        <a:latin typeface="Cambria Math" panose="02040503050406030204" pitchFamily="18" charset="0"/>
                      </a:rPr>
                      <m:t>⇒</m:t>
                    </m:r>
                    <m:sSub>
                      <m:sSubPr>
                        <m:ctrlPr>
                          <a:rPr lang="en-US" sz="1600" b="1" i="1" smtClean="0">
                            <a:latin typeface="Cambria Math" panose="02040503050406030204" pitchFamily="18" charset="0"/>
                          </a:rPr>
                        </m:ctrlPr>
                      </m:sSubPr>
                      <m:e>
                        <m:r>
                          <a:rPr lang="en-US" sz="1600" b="1" i="1" smtClean="0">
                            <a:latin typeface="Cambria Math" panose="02040503050406030204" pitchFamily="18" charset="0"/>
                          </a:rPr>
                          <m:t>𝑼</m:t>
                        </m:r>
                      </m:e>
                      <m:sub>
                        <m:r>
                          <a:rPr lang="en-US" sz="1600" b="1" i="1" smtClean="0">
                            <a:latin typeface="Cambria Math" panose="02040503050406030204" pitchFamily="18" charset="0"/>
                          </a:rPr>
                          <m:t>𝒈</m:t>
                        </m:r>
                      </m:sub>
                    </m:sSub>
                    <m:sSub>
                      <m:sSubPr>
                        <m:ctrlPr>
                          <a:rPr lang="en-US" sz="1600" b="1" i="1" smtClean="0">
                            <a:latin typeface="Cambria Math" panose="02040503050406030204" pitchFamily="18" charset="0"/>
                          </a:rPr>
                        </m:ctrlPr>
                      </m:sSubPr>
                      <m:e>
                        <m:r>
                          <a:rPr lang="en-US" sz="1600" b="1" i="0" smtClean="0">
                            <a:latin typeface="Cambria Math" panose="02040503050406030204" pitchFamily="18" charset="0"/>
                          </a:rPr>
                          <m:t>𝚺</m:t>
                        </m:r>
                      </m:e>
                      <m:sub>
                        <m:r>
                          <a:rPr lang="en-US" sz="1600" b="1" i="1" smtClean="0">
                            <a:latin typeface="Cambria Math" panose="02040503050406030204" pitchFamily="18" charset="0"/>
                          </a:rPr>
                          <m:t>𝒈</m:t>
                        </m:r>
                      </m:sub>
                    </m:sSub>
                    <m:sSubSup>
                      <m:sSubSupPr>
                        <m:ctrlPr>
                          <a:rPr lang="en-US" sz="1600" b="1" i="1" smtClean="0">
                            <a:latin typeface="Cambria Math" panose="02040503050406030204" pitchFamily="18" charset="0"/>
                          </a:rPr>
                        </m:ctrlPr>
                      </m:sSubSupPr>
                      <m:e>
                        <m:r>
                          <a:rPr lang="en-US" sz="1600" b="1" i="1" smtClean="0">
                            <a:latin typeface="Cambria Math" panose="02040503050406030204" pitchFamily="18" charset="0"/>
                          </a:rPr>
                          <m:t>𝑽</m:t>
                        </m:r>
                      </m:e>
                      <m:sub>
                        <m:r>
                          <a:rPr lang="en-US" sz="1600" b="1" i="1" smtClean="0">
                            <a:latin typeface="Cambria Math" panose="02040503050406030204" pitchFamily="18" charset="0"/>
                          </a:rPr>
                          <m:t>𝒈</m:t>
                        </m:r>
                      </m:sub>
                      <m:sup>
                        <m:r>
                          <a:rPr lang="en-US" sz="1600" b="1" i="1" smtClean="0">
                            <a:latin typeface="Cambria Math" panose="02040503050406030204" pitchFamily="18" charset="0"/>
                          </a:rPr>
                          <m:t>∗</m:t>
                        </m:r>
                      </m:sup>
                    </m:sSubSup>
                    <m:r>
                      <a:rPr lang="en-US" sz="1600" b="1" i="0" smtClean="0">
                        <a:latin typeface="Cambria Math" panose="02040503050406030204" pitchFamily="18" charset="0"/>
                      </a:rPr>
                      <m:t>𝚲</m:t>
                    </m:r>
                    <m:sSub>
                      <m:sSubPr>
                        <m:ctrlPr>
                          <a:rPr lang="en-US" sz="1600" b="1" i="1" smtClean="0">
                            <a:latin typeface="Cambria Math" panose="02040503050406030204" pitchFamily="18" charset="0"/>
                          </a:rPr>
                        </m:ctrlPr>
                      </m:sSubPr>
                      <m:e>
                        <m:r>
                          <a:rPr lang="en-US" sz="1600" b="1" i="1" smtClean="0">
                            <a:latin typeface="Cambria Math" panose="02040503050406030204" pitchFamily="18" charset="0"/>
                          </a:rPr>
                          <m:t>𝑽</m:t>
                        </m:r>
                      </m:e>
                      <m:sub>
                        <m:r>
                          <a:rPr lang="en-US" sz="1600" b="1" i="1" smtClean="0">
                            <a:latin typeface="Cambria Math" panose="02040503050406030204" pitchFamily="18" charset="0"/>
                          </a:rPr>
                          <m:t>𝒈</m:t>
                        </m:r>
                      </m:sub>
                    </m:sSub>
                    <m:sSubSup>
                      <m:sSubSupPr>
                        <m:ctrlPr>
                          <a:rPr lang="en-US" sz="1600" b="1" i="1" smtClean="0">
                            <a:latin typeface="Cambria Math" panose="02040503050406030204" pitchFamily="18" charset="0"/>
                          </a:rPr>
                        </m:ctrlPr>
                      </m:sSubSupPr>
                      <m:e>
                        <m:r>
                          <a:rPr lang="en-US" sz="1600" b="1" i="0" smtClean="0">
                            <a:latin typeface="Cambria Math" panose="02040503050406030204" pitchFamily="18" charset="0"/>
                          </a:rPr>
                          <m:t>𝚺</m:t>
                        </m:r>
                      </m:e>
                      <m:sub>
                        <m:r>
                          <a:rPr lang="en-US" sz="1600" b="1" i="1" smtClean="0">
                            <a:latin typeface="Cambria Math" panose="02040503050406030204" pitchFamily="18" charset="0"/>
                          </a:rPr>
                          <m:t>𝒈</m:t>
                        </m:r>
                      </m:sub>
                      <m:sup>
                        <m:r>
                          <a:rPr lang="en-US" sz="1600" b="1" i="1" smtClean="0">
                            <a:latin typeface="Cambria Math" panose="02040503050406030204" pitchFamily="18" charset="0"/>
                          </a:rPr>
                          <m:t>∗</m:t>
                        </m:r>
                      </m:sup>
                    </m:sSubSup>
                    <m:sSubSup>
                      <m:sSubSupPr>
                        <m:ctrlPr>
                          <a:rPr lang="en-US" sz="1600" b="1" i="1" smtClean="0">
                            <a:latin typeface="Cambria Math" panose="02040503050406030204" pitchFamily="18" charset="0"/>
                          </a:rPr>
                        </m:ctrlPr>
                      </m:sSubSupPr>
                      <m:e>
                        <m:r>
                          <a:rPr lang="en-US" sz="1600" b="1" i="1" smtClean="0">
                            <a:latin typeface="Cambria Math" panose="02040503050406030204" pitchFamily="18" charset="0"/>
                          </a:rPr>
                          <m:t>𝑼</m:t>
                        </m:r>
                      </m:e>
                      <m:sub>
                        <m:r>
                          <a:rPr lang="en-US" sz="1600" b="1" i="1" smtClean="0">
                            <a:latin typeface="Cambria Math" panose="02040503050406030204" pitchFamily="18" charset="0"/>
                          </a:rPr>
                          <m:t>𝒈</m:t>
                        </m:r>
                      </m:sub>
                      <m:sup>
                        <m:r>
                          <a:rPr lang="en-US" sz="1600" b="1" i="1" smtClean="0">
                            <a:latin typeface="Cambria Math" panose="02040503050406030204" pitchFamily="18" charset="0"/>
                          </a:rPr>
                          <m:t>∗</m:t>
                        </m:r>
                      </m:sup>
                    </m:sSubSup>
                    <m:r>
                      <a:rPr lang="en-US" sz="1600" b="1" i="1" smtClean="0">
                        <a:latin typeface="Cambria Math" panose="02040503050406030204" pitchFamily="18" charset="0"/>
                      </a:rPr>
                      <m:t>=</m:t>
                    </m:r>
                    <m:sSub>
                      <m:sSubPr>
                        <m:ctrlPr>
                          <a:rPr lang="en-US" sz="1600" b="1" i="1" smtClean="0">
                            <a:latin typeface="Cambria Math" panose="02040503050406030204" pitchFamily="18" charset="0"/>
                          </a:rPr>
                        </m:ctrlPr>
                      </m:sSubPr>
                      <m:e>
                        <m:r>
                          <a:rPr lang="en-US" sz="1600" b="1" i="1" smtClean="0">
                            <a:latin typeface="Cambria Math" panose="02040503050406030204" pitchFamily="18" charset="0"/>
                          </a:rPr>
                          <m:t>𝑫</m:t>
                        </m:r>
                      </m:e>
                      <m:sub>
                        <m:r>
                          <a:rPr lang="en-US" sz="1600" b="1" i="1" smtClean="0">
                            <a:latin typeface="Cambria Math" panose="02040503050406030204" pitchFamily="18" charset="0"/>
                          </a:rPr>
                          <m:t>𝟐</m:t>
                        </m:r>
                      </m:sub>
                    </m:sSub>
                  </m:oMath>
                </a14:m>
                <a:endParaRPr lang="en-US" sz="1600" b="1" dirty="0"/>
              </a:p>
              <a:p>
                <a14:m>
                  <m:oMath xmlns:m="http://schemas.openxmlformats.org/officeDocument/2006/math">
                    <m:r>
                      <a:rPr lang="en-US" sz="1600" b="0" i="1" smtClean="0">
                        <a:latin typeface="Cambria Math" panose="02040503050406030204" pitchFamily="18" charset="0"/>
                      </a:rPr>
                      <m:t>⇒</m:t>
                    </m:r>
                    <m:sSub>
                      <m:sSubPr>
                        <m:ctrlPr>
                          <a:rPr lang="en-US" sz="1600" b="1" i="1" smtClean="0">
                            <a:latin typeface="Cambria Math" panose="02040503050406030204" pitchFamily="18" charset="0"/>
                          </a:rPr>
                        </m:ctrlPr>
                      </m:sSubPr>
                      <m:e>
                        <m:r>
                          <a:rPr lang="en-US" sz="1600" b="1" i="1" smtClean="0">
                            <a:latin typeface="Cambria Math" panose="02040503050406030204" pitchFamily="18" charset="0"/>
                          </a:rPr>
                          <m:t>𝑼</m:t>
                        </m:r>
                      </m:e>
                      <m:sub>
                        <m:r>
                          <a:rPr lang="en-US" sz="1600" b="1" i="1" smtClean="0">
                            <a:latin typeface="Cambria Math" panose="02040503050406030204" pitchFamily="18" charset="0"/>
                          </a:rPr>
                          <m:t>𝒈</m:t>
                        </m:r>
                      </m:sub>
                    </m:sSub>
                    <m:sSub>
                      <m:sSubPr>
                        <m:ctrlPr>
                          <a:rPr lang="en-US" sz="1600" b="1" i="1" smtClean="0">
                            <a:latin typeface="Cambria Math" panose="02040503050406030204" pitchFamily="18" charset="0"/>
                          </a:rPr>
                        </m:ctrlPr>
                      </m:sSubPr>
                      <m:e>
                        <m:r>
                          <a:rPr lang="en-US" sz="1600" b="1" i="0" smtClean="0">
                            <a:latin typeface="Cambria Math" panose="02040503050406030204" pitchFamily="18" charset="0"/>
                          </a:rPr>
                          <m:t>𝚺</m:t>
                        </m:r>
                      </m:e>
                      <m:sub>
                        <m:r>
                          <a:rPr lang="en-US" sz="1600" b="1" i="1" smtClean="0">
                            <a:latin typeface="Cambria Math" panose="02040503050406030204" pitchFamily="18" charset="0"/>
                          </a:rPr>
                          <m:t>𝒈</m:t>
                        </m:r>
                      </m:sub>
                    </m:sSub>
                    <m:r>
                      <a:rPr lang="en-US" sz="1600" b="1" i="0" smtClean="0">
                        <a:latin typeface="Cambria Math" panose="02040503050406030204" pitchFamily="18" charset="0"/>
                      </a:rPr>
                      <m:t>𝚲</m:t>
                    </m:r>
                    <m:sSubSup>
                      <m:sSubSupPr>
                        <m:ctrlPr>
                          <a:rPr lang="en-US" sz="1600" b="1" i="1" smtClean="0">
                            <a:latin typeface="Cambria Math" panose="02040503050406030204" pitchFamily="18" charset="0"/>
                          </a:rPr>
                        </m:ctrlPr>
                      </m:sSubSupPr>
                      <m:e>
                        <m:r>
                          <a:rPr lang="en-US" sz="1600" b="1" i="0" smtClean="0">
                            <a:latin typeface="Cambria Math" panose="02040503050406030204" pitchFamily="18" charset="0"/>
                          </a:rPr>
                          <m:t>𝚺</m:t>
                        </m:r>
                      </m:e>
                      <m:sub>
                        <m:r>
                          <a:rPr lang="en-US" sz="1600" b="1" i="1" smtClean="0">
                            <a:latin typeface="Cambria Math" panose="02040503050406030204" pitchFamily="18" charset="0"/>
                          </a:rPr>
                          <m:t>𝒈</m:t>
                        </m:r>
                      </m:sub>
                      <m:sup>
                        <m:r>
                          <a:rPr lang="en-US" sz="1600" b="1" i="1" smtClean="0">
                            <a:latin typeface="Cambria Math" panose="02040503050406030204" pitchFamily="18" charset="0"/>
                          </a:rPr>
                          <m:t>∗</m:t>
                        </m:r>
                      </m:sup>
                    </m:sSubSup>
                    <m:sSubSup>
                      <m:sSubSupPr>
                        <m:ctrlPr>
                          <a:rPr lang="en-US" sz="1600" b="1" i="1" smtClean="0">
                            <a:latin typeface="Cambria Math" panose="02040503050406030204" pitchFamily="18" charset="0"/>
                          </a:rPr>
                        </m:ctrlPr>
                      </m:sSubSupPr>
                      <m:e>
                        <m:r>
                          <a:rPr lang="en-US" sz="1600" b="1" i="1" smtClean="0">
                            <a:latin typeface="Cambria Math" panose="02040503050406030204" pitchFamily="18" charset="0"/>
                          </a:rPr>
                          <m:t>𝑼</m:t>
                        </m:r>
                      </m:e>
                      <m:sub>
                        <m:r>
                          <a:rPr lang="en-US" sz="1600" b="1" i="1" smtClean="0">
                            <a:latin typeface="Cambria Math" panose="02040503050406030204" pitchFamily="18" charset="0"/>
                          </a:rPr>
                          <m:t>𝒈</m:t>
                        </m:r>
                      </m:sub>
                      <m:sup>
                        <m:r>
                          <a:rPr lang="en-US" sz="1600" b="1" i="1" smtClean="0">
                            <a:latin typeface="Cambria Math" panose="02040503050406030204" pitchFamily="18" charset="0"/>
                          </a:rPr>
                          <m:t>∗</m:t>
                        </m:r>
                      </m:sup>
                    </m:sSubSup>
                    <m:r>
                      <a:rPr lang="en-US" sz="1600" b="1" i="1" smtClean="0">
                        <a:latin typeface="Cambria Math" panose="02040503050406030204" pitchFamily="18" charset="0"/>
                      </a:rPr>
                      <m:t>=</m:t>
                    </m:r>
                    <m:sSub>
                      <m:sSubPr>
                        <m:ctrlPr>
                          <a:rPr lang="en-US" sz="1600" b="1" i="1" smtClean="0">
                            <a:latin typeface="Cambria Math" panose="02040503050406030204" pitchFamily="18" charset="0"/>
                          </a:rPr>
                        </m:ctrlPr>
                      </m:sSubPr>
                      <m:e>
                        <m:r>
                          <a:rPr lang="en-US" sz="1600" b="1" i="1" smtClean="0">
                            <a:latin typeface="Cambria Math" panose="02040503050406030204" pitchFamily="18" charset="0"/>
                          </a:rPr>
                          <m:t>𝑫</m:t>
                        </m:r>
                      </m:e>
                      <m:sub>
                        <m:r>
                          <a:rPr lang="en-US" sz="1600" b="1" i="1" smtClean="0">
                            <a:latin typeface="Cambria Math" panose="02040503050406030204" pitchFamily="18" charset="0"/>
                          </a:rPr>
                          <m:t>𝟐</m:t>
                        </m:r>
                      </m:sub>
                    </m:sSub>
                  </m:oMath>
                </a14:m>
                <a:r>
                  <a:rPr lang="en-US" sz="1600" b="1" dirty="0"/>
                  <a:t>               </a:t>
                </a:r>
                <a:r>
                  <a:rPr lang="en-US" sz="1600" dirty="0"/>
                  <a:t>[Unitary transformation preserve the orthogonality  and magnitude of vectors]</a:t>
                </a:r>
                <a:r>
                  <a:rPr lang="en-US" sz="1600" b="1" dirty="0"/>
                  <a:t>                           </a:t>
                </a:r>
              </a:p>
              <a:p>
                <a14:m>
                  <m:oMath xmlns:m="http://schemas.openxmlformats.org/officeDocument/2006/math">
                    <m:r>
                      <a:rPr lang="en-US" sz="1600" b="0" i="1" smtClean="0">
                        <a:latin typeface="Cambria Math" panose="02040503050406030204" pitchFamily="18" charset="0"/>
                      </a:rPr>
                      <m:t>⇒</m:t>
                    </m:r>
                    <m:sSub>
                      <m:sSubPr>
                        <m:ctrlPr>
                          <a:rPr lang="en-US" sz="1600" b="1" i="1" smtClean="0">
                            <a:latin typeface="Cambria Math" panose="02040503050406030204" pitchFamily="18" charset="0"/>
                          </a:rPr>
                        </m:ctrlPr>
                      </m:sSubPr>
                      <m:e>
                        <m:r>
                          <a:rPr lang="en-US" sz="1600" b="1" i="0" smtClean="0">
                            <a:latin typeface="Cambria Math" panose="02040503050406030204" pitchFamily="18" charset="0"/>
                          </a:rPr>
                          <m:t>𝚺</m:t>
                        </m:r>
                      </m:e>
                      <m:sub>
                        <m:r>
                          <a:rPr lang="en-US" sz="1600" b="1" i="1" smtClean="0">
                            <a:latin typeface="Cambria Math" panose="02040503050406030204" pitchFamily="18" charset="0"/>
                          </a:rPr>
                          <m:t>𝒈</m:t>
                        </m:r>
                      </m:sub>
                    </m:sSub>
                    <m:r>
                      <a:rPr lang="en-US" sz="1600" b="1" i="0" smtClean="0">
                        <a:latin typeface="Cambria Math" panose="02040503050406030204" pitchFamily="18" charset="0"/>
                      </a:rPr>
                      <m:t>𝚲</m:t>
                    </m:r>
                    <m:sSubSup>
                      <m:sSubSupPr>
                        <m:ctrlPr>
                          <a:rPr lang="en-US" sz="1600" b="1" i="1" smtClean="0">
                            <a:latin typeface="Cambria Math" panose="02040503050406030204" pitchFamily="18" charset="0"/>
                          </a:rPr>
                        </m:ctrlPr>
                      </m:sSubSupPr>
                      <m:e>
                        <m:r>
                          <a:rPr lang="en-US" sz="1600" b="1" i="0" smtClean="0">
                            <a:latin typeface="Cambria Math" panose="02040503050406030204" pitchFamily="18" charset="0"/>
                          </a:rPr>
                          <m:t>𝚺</m:t>
                        </m:r>
                      </m:e>
                      <m:sub>
                        <m:r>
                          <a:rPr lang="en-US" sz="1600" b="1" i="1" smtClean="0">
                            <a:latin typeface="Cambria Math" panose="02040503050406030204" pitchFamily="18" charset="0"/>
                          </a:rPr>
                          <m:t>𝒈</m:t>
                        </m:r>
                      </m:sub>
                      <m:sup>
                        <m:r>
                          <a:rPr lang="en-US" sz="1600" b="1" i="1" smtClean="0">
                            <a:latin typeface="Cambria Math" panose="02040503050406030204" pitchFamily="18" charset="0"/>
                          </a:rPr>
                          <m:t>∗</m:t>
                        </m:r>
                      </m:sup>
                    </m:sSubSup>
                    <m:r>
                      <a:rPr lang="en-US" sz="1600" b="1" i="1" smtClean="0">
                        <a:latin typeface="Cambria Math" panose="02040503050406030204" pitchFamily="18" charset="0"/>
                      </a:rPr>
                      <m:t>=</m:t>
                    </m:r>
                    <m:sSub>
                      <m:sSubPr>
                        <m:ctrlPr>
                          <a:rPr lang="en-US" sz="1600" b="1" i="1" smtClean="0">
                            <a:latin typeface="Cambria Math" panose="02040503050406030204" pitchFamily="18" charset="0"/>
                          </a:rPr>
                        </m:ctrlPr>
                      </m:sSubPr>
                      <m:e>
                        <m:r>
                          <a:rPr lang="en-US" sz="1600" b="1" i="1" smtClean="0">
                            <a:latin typeface="Cambria Math" panose="02040503050406030204" pitchFamily="18" charset="0"/>
                          </a:rPr>
                          <m:t>𝑼</m:t>
                        </m:r>
                      </m:e>
                      <m:sub>
                        <m:r>
                          <a:rPr lang="en-US" sz="1600" b="1" i="1" smtClean="0">
                            <a:latin typeface="Cambria Math" panose="02040503050406030204" pitchFamily="18" charset="0"/>
                          </a:rPr>
                          <m:t>𝒈</m:t>
                        </m:r>
                      </m:sub>
                    </m:sSub>
                    <m:sSub>
                      <m:sSubPr>
                        <m:ctrlPr>
                          <a:rPr lang="en-US" sz="1600" b="1" i="1" smtClean="0">
                            <a:latin typeface="Cambria Math" panose="02040503050406030204" pitchFamily="18" charset="0"/>
                          </a:rPr>
                        </m:ctrlPr>
                      </m:sSubPr>
                      <m:e>
                        <m:r>
                          <a:rPr lang="en-US" sz="1600" b="1" i="1" smtClean="0">
                            <a:latin typeface="Cambria Math" panose="02040503050406030204" pitchFamily="18" charset="0"/>
                          </a:rPr>
                          <m:t>𝑫</m:t>
                        </m:r>
                      </m:e>
                      <m:sub>
                        <m:r>
                          <a:rPr lang="en-US" sz="1600" b="1" i="1" smtClean="0">
                            <a:latin typeface="Cambria Math" panose="02040503050406030204" pitchFamily="18" charset="0"/>
                          </a:rPr>
                          <m:t>𝟐</m:t>
                        </m:r>
                      </m:sub>
                    </m:sSub>
                    <m:sSubSup>
                      <m:sSubSupPr>
                        <m:ctrlPr>
                          <a:rPr lang="en-US" sz="1600" b="1" i="1" smtClean="0">
                            <a:latin typeface="Cambria Math" panose="02040503050406030204" pitchFamily="18" charset="0"/>
                          </a:rPr>
                        </m:ctrlPr>
                      </m:sSubSupPr>
                      <m:e>
                        <m:r>
                          <a:rPr lang="en-US" sz="1600" b="1" i="1" smtClean="0">
                            <a:latin typeface="Cambria Math" panose="02040503050406030204" pitchFamily="18" charset="0"/>
                          </a:rPr>
                          <m:t>𝑼</m:t>
                        </m:r>
                      </m:e>
                      <m:sub>
                        <m:r>
                          <a:rPr lang="en-US" sz="1600" b="1" i="1" smtClean="0">
                            <a:latin typeface="Cambria Math" panose="02040503050406030204" pitchFamily="18" charset="0"/>
                          </a:rPr>
                          <m:t>𝒈</m:t>
                        </m:r>
                      </m:sub>
                      <m:sup>
                        <m:r>
                          <a:rPr lang="en-US" sz="1600" b="1" i="1" smtClean="0">
                            <a:latin typeface="Cambria Math" panose="02040503050406030204" pitchFamily="18" charset="0"/>
                          </a:rPr>
                          <m:t>∗</m:t>
                        </m:r>
                      </m:sup>
                    </m:sSubSup>
                  </m:oMath>
                </a14:m>
                <a:endParaRPr lang="en-US" sz="1600" b="1" dirty="0"/>
              </a:p>
              <a:p>
                <a14:m>
                  <m:oMath xmlns:m="http://schemas.openxmlformats.org/officeDocument/2006/math">
                    <m:r>
                      <a:rPr lang="en-US" sz="1600" b="0" i="1" smtClean="0">
                        <a:latin typeface="Cambria Math" panose="02040503050406030204" pitchFamily="18" charset="0"/>
                      </a:rPr>
                      <m:t>⇒</m:t>
                    </m:r>
                    <m:sSub>
                      <m:sSubPr>
                        <m:ctrlPr>
                          <a:rPr lang="en-US" sz="1600" b="1" i="1" smtClean="0">
                            <a:latin typeface="Cambria Math" panose="02040503050406030204" pitchFamily="18" charset="0"/>
                          </a:rPr>
                        </m:ctrlPr>
                      </m:sSubPr>
                      <m:e>
                        <m:r>
                          <a:rPr lang="en-US" sz="1600" b="1" i="0" smtClean="0">
                            <a:latin typeface="Cambria Math" panose="02040503050406030204" pitchFamily="18" charset="0"/>
                          </a:rPr>
                          <m:t>𝚺</m:t>
                        </m:r>
                      </m:e>
                      <m:sub>
                        <m:r>
                          <a:rPr lang="en-US" sz="1600" b="1" i="1" smtClean="0">
                            <a:latin typeface="Cambria Math" panose="02040503050406030204" pitchFamily="18" charset="0"/>
                          </a:rPr>
                          <m:t>𝒈</m:t>
                        </m:r>
                      </m:sub>
                    </m:sSub>
                    <m:r>
                      <a:rPr lang="en-US" sz="1600" b="1" i="0" smtClean="0">
                        <a:latin typeface="Cambria Math" panose="02040503050406030204" pitchFamily="18" charset="0"/>
                      </a:rPr>
                      <m:t>𝚲</m:t>
                    </m:r>
                    <m:sSubSup>
                      <m:sSubSupPr>
                        <m:ctrlPr>
                          <a:rPr lang="en-US" sz="1600" b="1" i="1" smtClean="0">
                            <a:latin typeface="Cambria Math" panose="02040503050406030204" pitchFamily="18" charset="0"/>
                          </a:rPr>
                        </m:ctrlPr>
                      </m:sSubSupPr>
                      <m:e>
                        <m:r>
                          <a:rPr lang="en-US" sz="1600" b="1" i="0" smtClean="0">
                            <a:latin typeface="Cambria Math" panose="02040503050406030204" pitchFamily="18" charset="0"/>
                          </a:rPr>
                          <m:t>𝚺</m:t>
                        </m:r>
                      </m:e>
                      <m:sub>
                        <m:r>
                          <a:rPr lang="en-US" sz="1600" b="1" i="1" smtClean="0">
                            <a:latin typeface="Cambria Math" panose="02040503050406030204" pitchFamily="18" charset="0"/>
                          </a:rPr>
                          <m:t>𝒈</m:t>
                        </m:r>
                      </m:sub>
                      <m:sup>
                        <m:r>
                          <a:rPr lang="en-US" sz="1600" b="1" i="0" smtClean="0">
                            <a:latin typeface="Cambria Math" panose="02040503050406030204" pitchFamily="18" charset="0"/>
                          </a:rPr>
                          <m:t>∗</m:t>
                        </m:r>
                      </m:sup>
                    </m:sSubSup>
                    <m:r>
                      <a:rPr lang="en-US" sz="1600" b="1" i="0" smtClean="0">
                        <a:latin typeface="Cambria Math" panose="02040503050406030204" pitchFamily="18" charset="0"/>
                      </a:rPr>
                      <m:t>=</m:t>
                    </m:r>
                    <m:sSub>
                      <m:sSubPr>
                        <m:ctrlPr>
                          <a:rPr lang="en-US" sz="1600" b="1" i="1" smtClean="0">
                            <a:latin typeface="Cambria Math" panose="02040503050406030204" pitchFamily="18" charset="0"/>
                          </a:rPr>
                        </m:ctrlPr>
                      </m:sSubPr>
                      <m:e>
                        <m:r>
                          <a:rPr lang="en-US" sz="1600" b="1" i="0" smtClean="0">
                            <a:latin typeface="Cambria Math" panose="02040503050406030204" pitchFamily="18" charset="0"/>
                          </a:rPr>
                          <m:t>𝐃</m:t>
                        </m:r>
                      </m:e>
                      <m:sub>
                        <m:r>
                          <a:rPr lang="en-US" sz="1600" b="1" i="0" smtClean="0">
                            <a:latin typeface="Cambria Math" panose="02040503050406030204" pitchFamily="18" charset="0"/>
                          </a:rPr>
                          <m:t>𝟐</m:t>
                        </m:r>
                      </m:sub>
                    </m:sSub>
                  </m:oMath>
                </a14:m>
                <a:endParaRPr lang="en-US" sz="1600" b="1" dirty="0"/>
              </a:p>
              <a:p>
                <a:r>
                  <a:rPr lang="en-US" sz="1600" dirty="0"/>
                  <a:t>After taking square root of both sides</a:t>
                </a:r>
              </a:p>
              <a:p>
                <a14:m>
                  <m:oMath xmlns:m="http://schemas.openxmlformats.org/officeDocument/2006/math">
                    <m:r>
                      <a:rPr lang="en-US" sz="1600" b="0" i="1" smtClean="0">
                        <a:latin typeface="Cambria Math" panose="02040503050406030204" pitchFamily="18" charset="0"/>
                      </a:rPr>
                      <m:t>⇒</m:t>
                    </m:r>
                    <m:sSub>
                      <m:sSubPr>
                        <m:ctrlPr>
                          <a:rPr lang="en-US" sz="1600" b="1" i="1" smtClean="0">
                            <a:latin typeface="Cambria Math" panose="02040503050406030204" pitchFamily="18" charset="0"/>
                          </a:rPr>
                        </m:ctrlPr>
                      </m:sSubPr>
                      <m:e>
                        <m:r>
                          <a:rPr lang="en-US" sz="1600" b="1" i="0" smtClean="0">
                            <a:latin typeface="Cambria Math" panose="02040503050406030204" pitchFamily="18" charset="0"/>
                          </a:rPr>
                          <m:t>𝚺</m:t>
                        </m:r>
                      </m:e>
                      <m:sub>
                        <m:r>
                          <a:rPr lang="en-US" sz="1600" b="1" i="1" smtClean="0">
                            <a:latin typeface="Cambria Math" panose="02040503050406030204" pitchFamily="18" charset="0"/>
                          </a:rPr>
                          <m:t>𝒈</m:t>
                        </m:r>
                      </m:sub>
                    </m:sSub>
                    <m:sSup>
                      <m:sSupPr>
                        <m:ctrlPr>
                          <a:rPr lang="en-US" sz="1600" b="1" i="1" smtClean="0">
                            <a:latin typeface="Cambria Math" panose="02040503050406030204" pitchFamily="18" charset="0"/>
                          </a:rPr>
                        </m:ctrlPr>
                      </m:sSupPr>
                      <m:e>
                        <m:r>
                          <a:rPr lang="en-US" sz="1600" b="1" i="0" smtClean="0">
                            <a:latin typeface="Cambria Math" panose="02040503050406030204" pitchFamily="18" charset="0"/>
                          </a:rPr>
                          <m:t>𝚲</m:t>
                        </m:r>
                      </m:e>
                      <m:sup>
                        <m:f>
                          <m:fPr>
                            <m:ctrlPr>
                              <a:rPr lang="en-US" sz="1600" i="1" smtClean="0">
                                <a:latin typeface="Cambria Math" panose="02040503050406030204" pitchFamily="18" charset="0"/>
                              </a:rPr>
                            </m:ctrlPr>
                          </m:fPr>
                          <m:num>
                            <m:r>
                              <a:rPr lang="en-US" sz="1600" b="0" i="1" smtClean="0">
                                <a:latin typeface="Cambria Math" panose="02040503050406030204" pitchFamily="18" charset="0"/>
                              </a:rPr>
                              <m:t>1</m:t>
                            </m:r>
                          </m:num>
                          <m:den>
                            <m:r>
                              <a:rPr lang="en-US" sz="1600" b="0" i="1" smtClean="0">
                                <a:latin typeface="Cambria Math" panose="02040503050406030204" pitchFamily="18" charset="0"/>
                              </a:rPr>
                              <m:t>2</m:t>
                            </m:r>
                          </m:den>
                        </m:f>
                      </m:sup>
                    </m:sSup>
                    <m:r>
                      <a:rPr lang="en-US" sz="1600" b="1" i="1" smtClean="0">
                        <a:latin typeface="Cambria Math" panose="02040503050406030204" pitchFamily="18" charset="0"/>
                      </a:rPr>
                      <m:t>=</m:t>
                    </m:r>
                    <m:sSubSup>
                      <m:sSubSupPr>
                        <m:ctrlPr>
                          <a:rPr lang="en-US" sz="1600" b="1" i="1" smtClean="0">
                            <a:latin typeface="Cambria Math" panose="02040503050406030204" pitchFamily="18" charset="0"/>
                          </a:rPr>
                        </m:ctrlPr>
                      </m:sSubSupPr>
                      <m:e>
                        <m:r>
                          <a:rPr lang="en-US" sz="1600" b="1" i="1" smtClean="0">
                            <a:latin typeface="Cambria Math" panose="02040503050406030204" pitchFamily="18" charset="0"/>
                          </a:rPr>
                          <m:t>𝑫</m:t>
                        </m:r>
                      </m:e>
                      <m:sub>
                        <m:r>
                          <a:rPr lang="en-US" sz="1600" b="1" i="1" smtClean="0">
                            <a:latin typeface="Cambria Math" panose="02040503050406030204" pitchFamily="18" charset="0"/>
                          </a:rPr>
                          <m:t>𝟐</m:t>
                        </m:r>
                      </m:sub>
                      <m:sup>
                        <m:f>
                          <m:fPr>
                            <m:ctrlPr>
                              <a:rPr lang="en-US" sz="1600" i="1" smtClean="0">
                                <a:latin typeface="Cambria Math" panose="02040503050406030204" pitchFamily="18" charset="0"/>
                              </a:rPr>
                            </m:ctrlPr>
                          </m:fPr>
                          <m:num>
                            <m:r>
                              <a:rPr lang="en-US" sz="1600" b="0" i="1" smtClean="0">
                                <a:latin typeface="Cambria Math" panose="02040503050406030204" pitchFamily="18" charset="0"/>
                              </a:rPr>
                              <m:t>1</m:t>
                            </m:r>
                          </m:num>
                          <m:den>
                            <m:r>
                              <a:rPr lang="en-US" sz="1600" b="0" i="1" smtClean="0">
                                <a:latin typeface="Cambria Math" panose="02040503050406030204" pitchFamily="18" charset="0"/>
                              </a:rPr>
                              <m:t>2</m:t>
                            </m:r>
                          </m:den>
                        </m:f>
                      </m:sup>
                    </m:sSubSup>
                  </m:oMath>
                </a14:m>
                <a:r>
                  <a:rPr lang="en-US" sz="1600" b="1" dirty="0"/>
                  <a:t>                          </a:t>
                </a:r>
                <a:r>
                  <a:rPr lang="en-US" sz="1600" dirty="0"/>
                  <a:t>[Since </a:t>
                </a:r>
                <a14:m>
                  <m:oMath xmlns:m="http://schemas.openxmlformats.org/officeDocument/2006/math">
                    <m:sSub>
                      <m:sSubPr>
                        <m:ctrlPr>
                          <a:rPr lang="en-US" sz="1600" b="1" i="1" smtClean="0">
                            <a:latin typeface="Cambria Math" panose="02040503050406030204" pitchFamily="18" charset="0"/>
                          </a:rPr>
                        </m:ctrlPr>
                      </m:sSubPr>
                      <m:e>
                        <m:r>
                          <a:rPr lang="en-US" sz="1600" b="1" i="1" smtClean="0">
                            <a:latin typeface="Cambria Math" panose="02040503050406030204" pitchFamily="18" charset="0"/>
                          </a:rPr>
                          <m:t>𝑫</m:t>
                        </m:r>
                      </m:e>
                      <m:sub>
                        <m:r>
                          <a:rPr lang="en-US" sz="1600" b="1" i="1" smtClean="0">
                            <a:latin typeface="Cambria Math" panose="02040503050406030204" pitchFamily="18" charset="0"/>
                          </a:rPr>
                          <m:t>𝟐</m:t>
                        </m:r>
                      </m:sub>
                    </m:sSub>
                  </m:oMath>
                </a14:m>
                <a:r>
                  <a:rPr lang="en-US" sz="1600" b="1" dirty="0"/>
                  <a:t> </a:t>
                </a:r>
                <a:r>
                  <a:rPr lang="en-US" sz="1600" dirty="0"/>
                  <a:t>is semidefinite we can define the principal square root]</a:t>
                </a:r>
              </a:p>
              <a:p>
                <a14:m>
                  <m:oMath xmlns:m="http://schemas.openxmlformats.org/officeDocument/2006/math">
                    <m:r>
                      <a:rPr lang="en-US" sz="1600" b="0" i="1" smtClean="0">
                        <a:latin typeface="Cambria Math" panose="02040503050406030204" pitchFamily="18" charset="0"/>
                      </a:rPr>
                      <m:t>⇒</m:t>
                    </m:r>
                    <m:sSub>
                      <m:sSubPr>
                        <m:ctrlPr>
                          <a:rPr lang="en-US" sz="1600" b="1" i="1" smtClean="0">
                            <a:latin typeface="Cambria Math" panose="02040503050406030204" pitchFamily="18" charset="0"/>
                          </a:rPr>
                        </m:ctrlPr>
                      </m:sSubPr>
                      <m:e>
                        <m:r>
                          <a:rPr lang="en-US" sz="1600" b="1" i="0" smtClean="0">
                            <a:latin typeface="Cambria Math" panose="02040503050406030204" pitchFamily="18" charset="0"/>
                          </a:rPr>
                          <m:t>𝚺</m:t>
                        </m:r>
                      </m:e>
                      <m:sub>
                        <m:r>
                          <a:rPr lang="en-US" sz="1600" b="1" i="1" smtClean="0">
                            <a:latin typeface="Cambria Math" panose="02040503050406030204" pitchFamily="18" charset="0"/>
                          </a:rPr>
                          <m:t>𝒈</m:t>
                        </m:r>
                      </m:sub>
                    </m:sSub>
                    <m:r>
                      <a:rPr lang="en-US" sz="1600" b="1" i="1" smtClean="0">
                        <a:latin typeface="Cambria Math" panose="02040503050406030204" pitchFamily="18" charset="0"/>
                      </a:rPr>
                      <m:t>=</m:t>
                    </m:r>
                    <m:sSubSup>
                      <m:sSubSupPr>
                        <m:ctrlPr>
                          <a:rPr lang="en-US" sz="1600" b="1" i="1" smtClean="0">
                            <a:latin typeface="Cambria Math" panose="02040503050406030204" pitchFamily="18" charset="0"/>
                          </a:rPr>
                        </m:ctrlPr>
                      </m:sSubSupPr>
                      <m:e>
                        <m:r>
                          <a:rPr lang="en-US" sz="1600" b="1" i="1" smtClean="0">
                            <a:latin typeface="Cambria Math" panose="02040503050406030204" pitchFamily="18" charset="0"/>
                          </a:rPr>
                          <m:t>𝑫</m:t>
                        </m:r>
                      </m:e>
                      <m:sub>
                        <m:r>
                          <a:rPr lang="en-US" sz="1600" b="1" i="1" smtClean="0">
                            <a:latin typeface="Cambria Math" panose="02040503050406030204" pitchFamily="18" charset="0"/>
                          </a:rPr>
                          <m:t>𝟐</m:t>
                        </m:r>
                      </m:sub>
                      <m:sup>
                        <m:f>
                          <m:fPr>
                            <m:ctrlPr>
                              <a:rPr lang="en-US" sz="1600" b="1" i="1" smtClean="0">
                                <a:latin typeface="Cambria Math" panose="02040503050406030204" pitchFamily="18" charset="0"/>
                              </a:rPr>
                            </m:ctrlPr>
                          </m:fPr>
                          <m:num>
                            <m:r>
                              <a:rPr lang="en-US" sz="1600" b="1" i="1" smtClean="0">
                                <a:latin typeface="Cambria Math" panose="02040503050406030204" pitchFamily="18" charset="0"/>
                              </a:rPr>
                              <m:t>𝟏</m:t>
                            </m:r>
                          </m:num>
                          <m:den>
                            <m:r>
                              <a:rPr lang="en-US" sz="1600" b="1" i="1" smtClean="0">
                                <a:latin typeface="Cambria Math" panose="02040503050406030204" pitchFamily="18" charset="0"/>
                              </a:rPr>
                              <m:t>𝟐</m:t>
                            </m:r>
                          </m:den>
                        </m:f>
                      </m:sup>
                    </m:sSubSup>
                    <m:sSup>
                      <m:sSupPr>
                        <m:ctrlPr>
                          <a:rPr lang="en-US" sz="1600" b="1" i="1" smtClean="0">
                            <a:latin typeface="Cambria Math" panose="02040503050406030204" pitchFamily="18" charset="0"/>
                          </a:rPr>
                        </m:ctrlPr>
                      </m:sSupPr>
                      <m:e>
                        <m:r>
                          <a:rPr lang="en-US" sz="1600" b="1" i="0" smtClean="0">
                            <a:latin typeface="Cambria Math" panose="02040503050406030204" pitchFamily="18" charset="0"/>
                          </a:rPr>
                          <m:t>𝚲</m:t>
                        </m:r>
                      </m:e>
                      <m:sup>
                        <m:r>
                          <a:rPr lang="en-US" sz="1600" b="1" i="1" smtClean="0">
                            <a:latin typeface="Cambria Math" panose="02040503050406030204" pitchFamily="18" charset="0"/>
                          </a:rPr>
                          <m:t>−</m:t>
                        </m:r>
                        <m:f>
                          <m:fPr>
                            <m:ctrlPr>
                              <a:rPr lang="en-US" sz="1600" i="1" smtClean="0">
                                <a:latin typeface="Cambria Math" panose="02040503050406030204" pitchFamily="18" charset="0"/>
                              </a:rPr>
                            </m:ctrlPr>
                          </m:fPr>
                          <m:num>
                            <m:r>
                              <a:rPr lang="en-US" sz="1600" b="0" i="1" smtClean="0">
                                <a:latin typeface="Cambria Math" panose="02040503050406030204" pitchFamily="18" charset="0"/>
                              </a:rPr>
                              <m:t>1</m:t>
                            </m:r>
                          </m:num>
                          <m:den>
                            <m:r>
                              <a:rPr lang="en-US" sz="1600" b="0" i="1" smtClean="0">
                                <a:latin typeface="Cambria Math" panose="02040503050406030204" pitchFamily="18" charset="0"/>
                              </a:rPr>
                              <m:t>2</m:t>
                            </m:r>
                          </m:den>
                        </m:f>
                      </m:sup>
                    </m:sSup>
                  </m:oMath>
                </a14:m>
                <a:endParaRPr lang="en-US" sz="1600" b="1" dirty="0"/>
              </a:p>
              <a:p>
                <a:r>
                  <a:rPr lang="en-US" sz="1600" dirty="0"/>
                  <a:t>Using the SVD relationship for </a:t>
                </a:r>
                <a14:m>
                  <m:oMath xmlns:m="http://schemas.openxmlformats.org/officeDocument/2006/math">
                    <m:sSub>
                      <m:sSubPr>
                        <m:ctrlPr>
                          <a:rPr lang="en-US" sz="1600" b="1" i="1" smtClean="0">
                            <a:latin typeface="Cambria Math" panose="02040503050406030204" pitchFamily="18" charset="0"/>
                          </a:rPr>
                        </m:ctrlPr>
                      </m:sSubPr>
                      <m:e>
                        <m:r>
                          <a:rPr lang="en-US" sz="1600" b="1" i="1" smtClean="0">
                            <a:latin typeface="Cambria Math" panose="02040503050406030204" pitchFamily="18" charset="0"/>
                          </a:rPr>
                          <m:t>𝝓</m:t>
                        </m:r>
                      </m:e>
                      <m:sub>
                        <m:r>
                          <a:rPr lang="en-US" sz="1600" b="1" i="1" smtClean="0">
                            <a:latin typeface="Cambria Math" panose="02040503050406030204" pitchFamily="18" charset="0"/>
                          </a:rPr>
                          <m:t>𝒈</m:t>
                        </m:r>
                      </m:sub>
                    </m:sSub>
                  </m:oMath>
                </a14:m>
                <a:endParaRPr lang="en-US" sz="1600" b="1" dirty="0"/>
              </a:p>
              <a:p>
                <a:r>
                  <a:rPr lang="en-US" sz="1600" dirty="0"/>
                  <a:t>If </a:t>
                </a:r>
                <a14:m>
                  <m:oMath xmlns:m="http://schemas.openxmlformats.org/officeDocument/2006/math">
                    <m:sSub>
                      <m:sSubPr>
                        <m:ctrlPr>
                          <a:rPr lang="en-US" sz="1600" b="1" i="1" smtClean="0">
                            <a:latin typeface="Cambria Math" panose="02040503050406030204" pitchFamily="18" charset="0"/>
                          </a:rPr>
                        </m:ctrlPr>
                      </m:sSubPr>
                      <m:e>
                        <m:r>
                          <a:rPr lang="en-US" sz="1600" b="1" i="1" smtClean="0">
                            <a:latin typeface="Cambria Math" panose="02040503050406030204" pitchFamily="18" charset="0"/>
                          </a:rPr>
                          <m:t>𝝓</m:t>
                        </m:r>
                      </m:e>
                      <m:sub>
                        <m:r>
                          <a:rPr lang="en-US" sz="1600" b="1" i="1" smtClean="0">
                            <a:latin typeface="Cambria Math" panose="02040503050406030204" pitchFamily="18" charset="0"/>
                          </a:rPr>
                          <m:t>𝒈</m:t>
                        </m:r>
                      </m:sub>
                    </m:sSub>
                  </m:oMath>
                </a14:m>
                <a:r>
                  <a:rPr lang="en-US" sz="1600" b="1" dirty="0"/>
                  <a:t> </a:t>
                </a:r>
                <a:r>
                  <a:rPr lang="en-US" sz="1600" dirty="0"/>
                  <a:t>is already diagonalizable using the same basis.</a:t>
                </a:r>
              </a:p>
              <a:p>
                <a:r>
                  <a:rPr lang="en-US" sz="1600" dirty="0"/>
                  <a:t>Then the unitary matrix </a:t>
                </a:r>
                <a14:m>
                  <m:oMath xmlns:m="http://schemas.openxmlformats.org/officeDocument/2006/math">
                    <m:sSubSup>
                      <m:sSubSupPr>
                        <m:ctrlPr>
                          <a:rPr lang="en-US" sz="1600" b="1" i="1" smtClean="0">
                            <a:latin typeface="Cambria Math" panose="02040503050406030204" pitchFamily="18" charset="0"/>
                          </a:rPr>
                        </m:ctrlPr>
                      </m:sSubSupPr>
                      <m:e>
                        <m:r>
                          <a:rPr lang="en-US" sz="1600" b="1" i="1" smtClean="0">
                            <a:latin typeface="Cambria Math" panose="02040503050406030204" pitchFamily="18" charset="0"/>
                          </a:rPr>
                          <m:t>𝑽</m:t>
                        </m:r>
                      </m:e>
                      <m:sub>
                        <m:r>
                          <a:rPr lang="en-US" sz="1600" b="1" i="1" smtClean="0">
                            <a:latin typeface="Cambria Math" panose="02040503050406030204" pitchFamily="18" charset="0"/>
                          </a:rPr>
                          <m:t>𝒈</m:t>
                        </m:r>
                      </m:sub>
                      <m:sup>
                        <m:r>
                          <a:rPr lang="en-US" sz="1600" b="1" i="1" smtClean="0">
                            <a:latin typeface="Cambria Math" panose="02040503050406030204" pitchFamily="18" charset="0"/>
                          </a:rPr>
                          <m:t>∗</m:t>
                        </m:r>
                      </m:sup>
                    </m:sSubSup>
                  </m:oMath>
                </a14:m>
                <a:r>
                  <a:rPr lang="en-US" sz="1600" dirty="0"/>
                  <a:t> becomes the identity matrix </a:t>
                </a:r>
                <a14:m>
                  <m:oMath xmlns:m="http://schemas.openxmlformats.org/officeDocument/2006/math">
                    <m:r>
                      <a:rPr lang="en-US" sz="1600" b="1" i="1" smtClean="0">
                        <a:latin typeface="Cambria Math" panose="02040503050406030204" pitchFamily="18" charset="0"/>
                      </a:rPr>
                      <m:t>𝑰</m:t>
                    </m:r>
                  </m:oMath>
                </a14:m>
                <a:r>
                  <a:rPr lang="en-US" sz="1600" b="1" dirty="0"/>
                  <a:t>.</a:t>
                </a:r>
              </a:p>
              <a:p>
                <a14:m>
                  <m:oMath xmlns:m="http://schemas.openxmlformats.org/officeDocument/2006/math">
                    <m:sSubSup>
                      <m:sSubSupPr>
                        <m:ctrlPr>
                          <a:rPr lang="en-US" sz="1600" b="1" i="1" smtClean="0">
                            <a:latin typeface="Cambria Math" panose="02040503050406030204" pitchFamily="18" charset="0"/>
                          </a:rPr>
                        </m:ctrlPr>
                      </m:sSubSupPr>
                      <m:e>
                        <m:r>
                          <a:rPr lang="en-US" sz="1600" b="1" i="1" smtClean="0">
                            <a:latin typeface="Cambria Math" panose="02040503050406030204" pitchFamily="18" charset="0"/>
                          </a:rPr>
                          <m:t>𝝓</m:t>
                        </m:r>
                      </m:e>
                      <m:sub>
                        <m:r>
                          <a:rPr lang="en-US" sz="1600" b="1" i="1" smtClean="0">
                            <a:latin typeface="Cambria Math" panose="02040503050406030204" pitchFamily="18" charset="0"/>
                          </a:rPr>
                          <m:t>𝒈</m:t>
                        </m:r>
                      </m:sub>
                      <m:sup>
                        <m:r>
                          <a:rPr lang="en-US" sz="1600" b="1" i="1" smtClean="0">
                            <a:latin typeface="Cambria Math" panose="02040503050406030204" pitchFamily="18" charset="0"/>
                          </a:rPr>
                          <m:t>∗</m:t>
                        </m:r>
                      </m:sup>
                    </m:sSubSup>
                    <m:r>
                      <a:rPr lang="en-US" sz="1600" b="1" i="1" smtClean="0">
                        <a:latin typeface="Cambria Math" panose="02040503050406030204" pitchFamily="18" charset="0"/>
                      </a:rPr>
                      <m:t>=</m:t>
                    </m:r>
                    <m:sSub>
                      <m:sSubPr>
                        <m:ctrlPr>
                          <a:rPr lang="en-US" sz="1600" b="1" i="1" smtClean="0">
                            <a:latin typeface="Cambria Math" panose="02040503050406030204" pitchFamily="18" charset="0"/>
                          </a:rPr>
                        </m:ctrlPr>
                      </m:sSubPr>
                      <m:e>
                        <m:r>
                          <a:rPr lang="en-US" sz="1600" b="1" i="1" smtClean="0">
                            <a:latin typeface="Cambria Math" panose="02040503050406030204" pitchFamily="18" charset="0"/>
                          </a:rPr>
                          <m:t>𝑼</m:t>
                        </m:r>
                      </m:e>
                      <m:sub>
                        <m:r>
                          <a:rPr lang="en-US" sz="1600" b="1" i="1" smtClean="0">
                            <a:latin typeface="Cambria Math" panose="02040503050406030204" pitchFamily="18" charset="0"/>
                          </a:rPr>
                          <m:t>𝒈</m:t>
                        </m:r>
                      </m:sub>
                    </m:sSub>
                    <m:sSub>
                      <m:sSubPr>
                        <m:ctrlPr>
                          <a:rPr lang="en-US" sz="1600" b="1" i="1" smtClean="0">
                            <a:latin typeface="Cambria Math" panose="02040503050406030204" pitchFamily="18" charset="0"/>
                          </a:rPr>
                        </m:ctrlPr>
                      </m:sSubPr>
                      <m:e>
                        <m:r>
                          <a:rPr lang="en-US" sz="1600" b="1" i="0" smtClean="0">
                            <a:latin typeface="Cambria Math" panose="02040503050406030204" pitchFamily="18" charset="0"/>
                          </a:rPr>
                          <m:t>𝚺</m:t>
                        </m:r>
                      </m:e>
                      <m:sub>
                        <m:r>
                          <a:rPr lang="en-US" sz="1600" b="1" i="1" smtClean="0">
                            <a:latin typeface="Cambria Math" panose="02040503050406030204" pitchFamily="18" charset="0"/>
                          </a:rPr>
                          <m:t>𝒈</m:t>
                        </m:r>
                      </m:sub>
                    </m:sSub>
                    <m:r>
                      <a:rPr lang="en-US" sz="1600" b="1" i="1" smtClean="0">
                        <a:latin typeface="Cambria Math" panose="02040503050406030204" pitchFamily="18" charset="0"/>
                      </a:rPr>
                      <m:t>=</m:t>
                    </m:r>
                    <m:sSub>
                      <m:sSubPr>
                        <m:ctrlPr>
                          <a:rPr lang="en-US" sz="1600" b="1" i="1" smtClean="0">
                            <a:latin typeface="Cambria Math" panose="02040503050406030204" pitchFamily="18" charset="0"/>
                          </a:rPr>
                        </m:ctrlPr>
                      </m:sSubPr>
                      <m:e>
                        <m:r>
                          <a:rPr lang="en-US" sz="1600" b="1" i="1" smtClean="0">
                            <a:latin typeface="Cambria Math" panose="02040503050406030204" pitchFamily="18" charset="0"/>
                          </a:rPr>
                          <m:t>𝑼</m:t>
                        </m:r>
                      </m:e>
                      <m:sub>
                        <m:r>
                          <a:rPr lang="en-US" sz="1600" b="1" i="1" smtClean="0">
                            <a:latin typeface="Cambria Math" panose="02040503050406030204" pitchFamily="18" charset="0"/>
                          </a:rPr>
                          <m:t>𝒈</m:t>
                        </m:r>
                      </m:sub>
                    </m:sSub>
                    <m:sSubSup>
                      <m:sSubSupPr>
                        <m:ctrlPr>
                          <a:rPr lang="en-US" sz="1600" b="1" i="1" smtClean="0">
                            <a:latin typeface="Cambria Math" panose="02040503050406030204" pitchFamily="18" charset="0"/>
                          </a:rPr>
                        </m:ctrlPr>
                      </m:sSubSupPr>
                      <m:e>
                        <m:r>
                          <a:rPr lang="en-US" sz="1600" b="1" i="1" smtClean="0">
                            <a:latin typeface="Cambria Math" panose="02040503050406030204" pitchFamily="18" charset="0"/>
                          </a:rPr>
                          <m:t>𝑫</m:t>
                        </m:r>
                      </m:e>
                      <m:sub>
                        <m:r>
                          <a:rPr lang="en-US" sz="1600" b="1" i="1" smtClean="0">
                            <a:latin typeface="Cambria Math" panose="02040503050406030204" pitchFamily="18" charset="0"/>
                          </a:rPr>
                          <m:t>𝟐</m:t>
                        </m:r>
                      </m:sub>
                      <m:sup>
                        <m:f>
                          <m:fPr>
                            <m:ctrlPr>
                              <a:rPr lang="en-US" sz="1600" i="1" smtClean="0">
                                <a:latin typeface="Cambria Math" panose="02040503050406030204" pitchFamily="18" charset="0"/>
                              </a:rPr>
                            </m:ctrlPr>
                          </m:fPr>
                          <m:num>
                            <m:r>
                              <a:rPr lang="en-US" sz="1600" b="0" i="1" smtClean="0">
                                <a:latin typeface="Cambria Math" panose="02040503050406030204" pitchFamily="18" charset="0"/>
                              </a:rPr>
                              <m:t>1</m:t>
                            </m:r>
                          </m:num>
                          <m:den>
                            <m:r>
                              <a:rPr lang="en-US" sz="1600" b="0" i="1" smtClean="0">
                                <a:latin typeface="Cambria Math" panose="02040503050406030204" pitchFamily="18" charset="0"/>
                              </a:rPr>
                              <m:t>2</m:t>
                            </m:r>
                          </m:den>
                        </m:f>
                      </m:sup>
                    </m:sSubSup>
                    <m:sSup>
                      <m:sSupPr>
                        <m:ctrlPr>
                          <a:rPr lang="en-US" sz="1600" b="1" i="1" smtClean="0">
                            <a:latin typeface="Cambria Math" panose="02040503050406030204" pitchFamily="18" charset="0"/>
                          </a:rPr>
                        </m:ctrlPr>
                      </m:sSupPr>
                      <m:e>
                        <m:r>
                          <a:rPr lang="en-US" sz="1600" b="1" i="0" smtClean="0">
                            <a:latin typeface="Cambria Math" panose="02040503050406030204" pitchFamily="18" charset="0"/>
                          </a:rPr>
                          <m:t>𝚲</m:t>
                        </m:r>
                      </m:e>
                      <m:sup>
                        <m:r>
                          <a:rPr lang="en-US" sz="1600" b="1" i="1" smtClean="0">
                            <a:latin typeface="Cambria Math" panose="02040503050406030204" pitchFamily="18" charset="0"/>
                          </a:rPr>
                          <m:t>−</m:t>
                        </m:r>
                        <m:f>
                          <m:fPr>
                            <m:ctrlPr>
                              <a:rPr lang="en-US" sz="1600" i="1" smtClean="0">
                                <a:latin typeface="Cambria Math" panose="02040503050406030204" pitchFamily="18" charset="0"/>
                              </a:rPr>
                            </m:ctrlPr>
                          </m:fPr>
                          <m:num>
                            <m:r>
                              <a:rPr lang="en-US" sz="1600" b="0" i="1" smtClean="0">
                                <a:latin typeface="Cambria Math" panose="02040503050406030204" pitchFamily="18" charset="0"/>
                              </a:rPr>
                              <m:t>1</m:t>
                            </m:r>
                          </m:num>
                          <m:den>
                            <m:r>
                              <a:rPr lang="en-US" sz="1600" b="0" i="1" smtClean="0">
                                <a:latin typeface="Cambria Math" panose="02040503050406030204" pitchFamily="18" charset="0"/>
                              </a:rPr>
                              <m:t>2</m:t>
                            </m:r>
                          </m:den>
                        </m:f>
                      </m:sup>
                    </m:sSup>
                    <m:r>
                      <a:rPr lang="en-US" sz="1600" b="1" i="1" smtClean="0">
                        <a:latin typeface="Cambria Math" panose="02040503050406030204" pitchFamily="18" charset="0"/>
                      </a:rPr>
                      <m:t>=</m:t>
                    </m:r>
                    <m:sSup>
                      <m:sSupPr>
                        <m:ctrlPr>
                          <a:rPr lang="en-US" sz="1600" b="1" i="1" smtClean="0">
                            <a:latin typeface="Cambria Math" panose="02040503050406030204" pitchFamily="18" charset="0"/>
                          </a:rPr>
                        </m:ctrlPr>
                      </m:sSupPr>
                      <m:e>
                        <m:r>
                          <a:rPr lang="en-US" sz="1600" b="1" i="0" smtClean="0">
                            <a:latin typeface="Cambria Math" panose="02040503050406030204" pitchFamily="18" charset="0"/>
                          </a:rPr>
                          <m:t>𝚲</m:t>
                        </m:r>
                      </m:e>
                      <m:sup>
                        <m:r>
                          <a:rPr lang="en-US" sz="1600" b="1" i="1" smtClean="0">
                            <a:latin typeface="Cambria Math" panose="02040503050406030204" pitchFamily="18" charset="0"/>
                          </a:rPr>
                          <m:t>−</m:t>
                        </m:r>
                        <m:f>
                          <m:fPr>
                            <m:ctrlPr>
                              <a:rPr lang="en-US" sz="1600" i="1" smtClean="0">
                                <a:latin typeface="Cambria Math" panose="02040503050406030204" pitchFamily="18" charset="0"/>
                              </a:rPr>
                            </m:ctrlPr>
                          </m:fPr>
                          <m:num>
                            <m:r>
                              <a:rPr lang="en-US" sz="1600" b="0" i="1" smtClean="0">
                                <a:latin typeface="Cambria Math" panose="02040503050406030204" pitchFamily="18" charset="0"/>
                              </a:rPr>
                              <m:t>1</m:t>
                            </m:r>
                          </m:num>
                          <m:den>
                            <m:r>
                              <a:rPr lang="en-US" sz="1600" b="0" i="1" smtClean="0">
                                <a:latin typeface="Cambria Math" panose="02040503050406030204" pitchFamily="18" charset="0"/>
                              </a:rPr>
                              <m:t>2</m:t>
                            </m:r>
                          </m:den>
                        </m:f>
                      </m:sup>
                    </m:sSup>
                    <m:sSub>
                      <m:sSubPr>
                        <m:ctrlPr>
                          <a:rPr lang="en-US" sz="1600" b="1" i="1" smtClean="0">
                            <a:latin typeface="Cambria Math" panose="02040503050406030204" pitchFamily="18" charset="0"/>
                          </a:rPr>
                        </m:ctrlPr>
                      </m:sSubPr>
                      <m:e>
                        <m:r>
                          <a:rPr lang="en-US" sz="1600" b="1" i="1" smtClean="0">
                            <a:latin typeface="Cambria Math" panose="02040503050406030204" pitchFamily="18" charset="0"/>
                          </a:rPr>
                          <m:t>𝑼</m:t>
                        </m:r>
                      </m:e>
                      <m:sub>
                        <m:r>
                          <a:rPr lang="en-US" sz="1600" b="1" i="1" smtClean="0">
                            <a:latin typeface="Cambria Math" panose="02040503050406030204" pitchFamily="18" charset="0"/>
                          </a:rPr>
                          <m:t>𝒈</m:t>
                        </m:r>
                      </m:sub>
                    </m:sSub>
                    <m:sSubSup>
                      <m:sSubSupPr>
                        <m:ctrlPr>
                          <a:rPr lang="en-US" sz="1600" b="1" i="1" smtClean="0">
                            <a:latin typeface="Cambria Math" panose="02040503050406030204" pitchFamily="18" charset="0"/>
                          </a:rPr>
                        </m:ctrlPr>
                      </m:sSubSupPr>
                      <m:e>
                        <m:r>
                          <a:rPr lang="en-US" sz="1600" b="1" i="1" smtClean="0">
                            <a:latin typeface="Cambria Math" panose="02040503050406030204" pitchFamily="18" charset="0"/>
                          </a:rPr>
                          <m:t>𝑫</m:t>
                        </m:r>
                      </m:e>
                      <m:sub>
                        <m:r>
                          <a:rPr lang="en-US" sz="1600" b="1" i="1" smtClean="0">
                            <a:latin typeface="Cambria Math" panose="02040503050406030204" pitchFamily="18" charset="0"/>
                          </a:rPr>
                          <m:t>𝟐</m:t>
                        </m:r>
                      </m:sub>
                      <m:sup>
                        <m:f>
                          <m:fPr>
                            <m:ctrlPr>
                              <a:rPr lang="en-US" sz="1600" i="1" smtClean="0">
                                <a:latin typeface="Cambria Math" panose="02040503050406030204" pitchFamily="18" charset="0"/>
                              </a:rPr>
                            </m:ctrlPr>
                          </m:fPr>
                          <m:num>
                            <m:r>
                              <a:rPr lang="en-US" sz="1600" b="0" i="1" smtClean="0">
                                <a:latin typeface="Cambria Math" panose="02040503050406030204" pitchFamily="18" charset="0"/>
                              </a:rPr>
                              <m:t>1</m:t>
                            </m:r>
                          </m:num>
                          <m:den>
                            <m:r>
                              <a:rPr lang="en-US" sz="1600" b="0" i="1" smtClean="0">
                                <a:latin typeface="Cambria Math" panose="02040503050406030204" pitchFamily="18" charset="0"/>
                              </a:rPr>
                              <m:t>2</m:t>
                            </m:r>
                          </m:den>
                        </m:f>
                      </m:sup>
                    </m:sSubSup>
                  </m:oMath>
                </a14:m>
                <a:r>
                  <a:rPr lang="en-US" sz="1600" b="1" dirty="0"/>
                  <a:t>          </a:t>
                </a:r>
              </a:p>
            </p:txBody>
          </p:sp>
        </mc:Choice>
        <mc:Fallback>
          <p:sp>
            <p:nvSpPr>
              <p:cNvPr id="3" name="Content Placeholder 2">
                <a:extLst>
                  <a:ext uri="{FF2B5EF4-FFF2-40B4-BE49-F238E27FC236}">
                    <a16:creationId xmlns:a16="http://schemas.microsoft.com/office/drawing/2014/main" id="{127F8302-D1D7-2C02-BB07-B660E92BC7C1}"/>
                  </a:ext>
                </a:extLst>
              </p:cNvPr>
              <p:cNvSpPr>
                <a:spLocks noGrp="1" noRot="1" noChangeAspect="1" noMove="1" noResize="1" noEditPoints="1" noAdjustHandles="1" noChangeArrowheads="1" noChangeShapeType="1" noTextEdit="1"/>
              </p:cNvSpPr>
              <p:nvPr>
                <p:ph idx="1"/>
              </p:nvPr>
            </p:nvSpPr>
            <p:spPr>
              <a:blipFill>
                <a:blip r:embed="rId2"/>
                <a:stretch>
                  <a:fillRect l="-232" t="-539" r="-10435" b="-6334"/>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970D9556-F89C-FEB7-1B1B-671008ADB12A}"/>
              </a:ext>
            </a:extLst>
          </p:cNvPr>
          <p:cNvSpPr>
            <a:spLocks noGrp="1"/>
          </p:cNvSpPr>
          <p:nvPr>
            <p:ph type="sldNum" sz="quarter" idx="12"/>
          </p:nvPr>
        </p:nvSpPr>
        <p:spPr/>
        <p:txBody>
          <a:bodyPr/>
          <a:lstStyle/>
          <a:p>
            <a:fld id="{A439D109-9F59-4B0B-8E20-D6D3A384B1F1}" type="slidenum">
              <a:rPr lang="ko-KR" altLang="en-US" smtClean="0"/>
              <a:t>21</a:t>
            </a:fld>
            <a:endParaRPr lang="ko-KR" altLang="en-US"/>
          </a:p>
        </p:txBody>
      </p:sp>
    </p:spTree>
    <p:extLst>
      <p:ext uri="{BB962C8B-B14F-4D97-AF65-F5344CB8AC3E}">
        <p14:creationId xmlns:p14="http://schemas.microsoft.com/office/powerpoint/2010/main" val="4730459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D2940-9777-88A0-ADD7-09D799F1CA5E}"/>
              </a:ext>
            </a:extLst>
          </p:cNvPr>
          <p:cNvSpPr>
            <a:spLocks noGrp="1"/>
          </p:cNvSpPr>
          <p:nvPr>
            <p:ph type="title"/>
          </p:nvPr>
        </p:nvSpPr>
        <p:spPr/>
        <p:txBody>
          <a:bodyPr/>
          <a:lstStyle/>
          <a:p>
            <a:r>
              <a:rPr lang="en-US" dirty="0"/>
              <a:t>Optimum Precoder and Decoder</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18288F0-F8ED-60A8-E6EC-8B2E90035AB4}"/>
                  </a:ext>
                </a:extLst>
              </p:cNvPr>
              <p:cNvSpPr>
                <a:spLocks noGrp="1"/>
              </p:cNvSpPr>
              <p:nvPr>
                <p:ph idx="1"/>
              </p:nvPr>
            </p:nvSpPr>
            <p:spPr/>
            <p:txBody>
              <a:bodyPr/>
              <a:lstStyle/>
              <a:p>
                <a14:m>
                  <m:oMath xmlns:m="http://schemas.openxmlformats.org/officeDocument/2006/math">
                    <m:sSubSup>
                      <m:sSubSupPr>
                        <m:ctrlPr>
                          <a:rPr lang="en-US" sz="1600" b="1" i="1" smtClean="0">
                            <a:latin typeface="Cambria Math" panose="02040503050406030204" pitchFamily="18" charset="0"/>
                          </a:rPr>
                        </m:ctrlPr>
                      </m:sSubSupPr>
                      <m:e>
                        <m:r>
                          <a:rPr lang="en-US" sz="1600" b="1" i="1" smtClean="0">
                            <a:latin typeface="Cambria Math" panose="02040503050406030204" pitchFamily="18" charset="0"/>
                          </a:rPr>
                          <m:t>𝝓</m:t>
                        </m:r>
                      </m:e>
                      <m:sub>
                        <m:r>
                          <a:rPr lang="en-US" sz="1600" b="1" i="1" smtClean="0">
                            <a:latin typeface="Cambria Math" panose="02040503050406030204" pitchFamily="18" charset="0"/>
                          </a:rPr>
                          <m:t>𝒇</m:t>
                        </m:r>
                      </m:sub>
                      <m:sup>
                        <m:r>
                          <a:rPr lang="en-US" sz="1600" b="1" i="1" smtClean="0">
                            <a:latin typeface="Cambria Math" panose="02040503050406030204" pitchFamily="18" charset="0"/>
                          </a:rPr>
                          <m:t>∗</m:t>
                        </m:r>
                      </m:sup>
                    </m:sSubSup>
                    <m:sSub>
                      <m:sSubPr>
                        <m:ctrlPr>
                          <a:rPr lang="en-US" sz="1600" b="1" i="1" smtClean="0">
                            <a:latin typeface="Cambria Math" panose="02040503050406030204" pitchFamily="18" charset="0"/>
                          </a:rPr>
                        </m:ctrlPr>
                      </m:sSubPr>
                      <m:e>
                        <m:r>
                          <a:rPr lang="en-US" sz="1600" b="1" i="1" smtClean="0">
                            <a:latin typeface="Cambria Math" panose="02040503050406030204" pitchFamily="18" charset="0"/>
                          </a:rPr>
                          <m:t>𝝓</m:t>
                        </m:r>
                      </m:e>
                      <m:sub>
                        <m:r>
                          <a:rPr lang="en-US" sz="1600" b="1" i="1" smtClean="0">
                            <a:latin typeface="Cambria Math" panose="02040503050406030204" pitchFamily="18" charset="0"/>
                          </a:rPr>
                          <m:t>𝒇</m:t>
                        </m:r>
                      </m:sub>
                    </m:sSub>
                    <m:r>
                      <a:rPr lang="en-US" sz="1600" b="1" i="1" smtClean="0">
                        <a:latin typeface="Cambria Math" panose="02040503050406030204" pitchFamily="18" charset="0"/>
                      </a:rPr>
                      <m:t>=</m:t>
                    </m:r>
                    <m:sSub>
                      <m:sSubPr>
                        <m:ctrlPr>
                          <a:rPr lang="en-US" sz="1600" b="1" i="1" smtClean="0">
                            <a:latin typeface="Cambria Math" panose="02040503050406030204" pitchFamily="18" charset="0"/>
                          </a:rPr>
                        </m:ctrlPr>
                      </m:sSubPr>
                      <m:e>
                        <m:r>
                          <a:rPr lang="en-US" sz="1600" b="1" i="1" smtClean="0">
                            <a:latin typeface="Cambria Math" panose="02040503050406030204" pitchFamily="18" charset="0"/>
                          </a:rPr>
                          <m:t>𝑫</m:t>
                        </m:r>
                      </m:e>
                      <m:sub>
                        <m:r>
                          <a:rPr lang="en-US" sz="1600" b="1" i="1" smtClean="0">
                            <a:latin typeface="Cambria Math" panose="02040503050406030204" pitchFamily="18" charset="0"/>
                          </a:rPr>
                          <m:t>𝟑</m:t>
                        </m:r>
                      </m:sub>
                    </m:sSub>
                  </m:oMath>
                </a14:m>
                <a:endParaRPr lang="en-US" sz="1600" b="1" dirty="0"/>
              </a:p>
              <a:p>
                <a14:m>
                  <m:oMath xmlns:m="http://schemas.openxmlformats.org/officeDocument/2006/math">
                    <m:r>
                      <a:rPr lang="en-US" sz="1600" b="1" i="1" smtClean="0">
                        <a:latin typeface="Cambria Math" panose="02040503050406030204" pitchFamily="18" charset="0"/>
                      </a:rPr>
                      <m:t>⇒</m:t>
                    </m:r>
                    <m:sSub>
                      <m:sSubPr>
                        <m:ctrlPr>
                          <a:rPr lang="en-US" sz="1600" b="1" i="1" smtClean="0">
                            <a:latin typeface="Cambria Math" panose="02040503050406030204" pitchFamily="18" charset="0"/>
                          </a:rPr>
                        </m:ctrlPr>
                      </m:sSubPr>
                      <m:e>
                        <m:r>
                          <a:rPr lang="en-US" sz="1600" b="1" i="1" smtClean="0">
                            <a:latin typeface="Cambria Math" panose="02040503050406030204" pitchFamily="18" charset="0"/>
                          </a:rPr>
                          <m:t>𝑽</m:t>
                        </m:r>
                      </m:e>
                      <m:sub>
                        <m:r>
                          <a:rPr lang="en-US" sz="1600" b="1" i="1" smtClean="0">
                            <a:latin typeface="Cambria Math" panose="02040503050406030204" pitchFamily="18" charset="0"/>
                          </a:rPr>
                          <m:t>𝒇</m:t>
                        </m:r>
                      </m:sub>
                    </m:sSub>
                    <m:sSup>
                      <m:sSupPr>
                        <m:ctrlPr>
                          <a:rPr lang="en-US" sz="1600" b="1" i="1" smtClean="0">
                            <a:latin typeface="Cambria Math" panose="02040503050406030204" pitchFamily="18" charset="0"/>
                          </a:rPr>
                        </m:ctrlPr>
                      </m:sSupPr>
                      <m:e>
                        <m:r>
                          <a:rPr lang="en-US" sz="1600" b="1" i="0" smtClean="0">
                            <a:latin typeface="Cambria Math" panose="02040503050406030204" pitchFamily="18" charset="0"/>
                          </a:rPr>
                          <m:t>𝚺</m:t>
                        </m:r>
                      </m:e>
                      <m:sup>
                        <m:r>
                          <a:rPr lang="en-US" sz="1600" b="1" i="1" smtClean="0">
                            <a:latin typeface="Cambria Math" panose="02040503050406030204" pitchFamily="18" charset="0"/>
                          </a:rPr>
                          <m:t>∗</m:t>
                        </m:r>
                      </m:sup>
                    </m:sSup>
                    <m:sSubSup>
                      <m:sSubSupPr>
                        <m:ctrlPr>
                          <a:rPr lang="en-US" sz="1600" b="1" i="1" smtClean="0">
                            <a:latin typeface="Cambria Math" panose="02040503050406030204" pitchFamily="18" charset="0"/>
                          </a:rPr>
                        </m:ctrlPr>
                      </m:sSubSupPr>
                      <m:e>
                        <m:r>
                          <a:rPr lang="en-US" sz="1600" b="1" i="1" smtClean="0">
                            <a:latin typeface="Cambria Math" panose="02040503050406030204" pitchFamily="18" charset="0"/>
                          </a:rPr>
                          <m:t>𝑼</m:t>
                        </m:r>
                      </m:e>
                      <m:sub>
                        <m:r>
                          <a:rPr lang="en-US" sz="1600" b="1" i="1" smtClean="0">
                            <a:latin typeface="Cambria Math" panose="02040503050406030204" pitchFamily="18" charset="0"/>
                          </a:rPr>
                          <m:t>𝒇</m:t>
                        </m:r>
                      </m:sub>
                      <m:sup>
                        <m:r>
                          <a:rPr lang="en-US" sz="1600" b="1" i="1" smtClean="0">
                            <a:latin typeface="Cambria Math" panose="02040503050406030204" pitchFamily="18" charset="0"/>
                          </a:rPr>
                          <m:t>∗</m:t>
                        </m:r>
                      </m:sup>
                    </m:sSubSup>
                    <m:sSub>
                      <m:sSubPr>
                        <m:ctrlPr>
                          <a:rPr lang="en-US" sz="1600" b="1" i="1" smtClean="0">
                            <a:latin typeface="Cambria Math" panose="02040503050406030204" pitchFamily="18" charset="0"/>
                          </a:rPr>
                        </m:ctrlPr>
                      </m:sSubPr>
                      <m:e>
                        <m:r>
                          <a:rPr lang="en-US" sz="1600" b="1" i="1" smtClean="0">
                            <a:latin typeface="Cambria Math" panose="02040503050406030204" pitchFamily="18" charset="0"/>
                          </a:rPr>
                          <m:t>𝑼</m:t>
                        </m:r>
                      </m:e>
                      <m:sub>
                        <m:r>
                          <a:rPr lang="en-US" sz="1600" b="1" i="1" smtClean="0">
                            <a:latin typeface="Cambria Math" panose="02040503050406030204" pitchFamily="18" charset="0"/>
                          </a:rPr>
                          <m:t>𝒇</m:t>
                        </m:r>
                      </m:sub>
                    </m:sSub>
                    <m:r>
                      <a:rPr lang="en-US" sz="1600" b="1" i="0" smtClean="0">
                        <a:latin typeface="Cambria Math" panose="02040503050406030204" pitchFamily="18" charset="0"/>
                      </a:rPr>
                      <m:t>𝚺</m:t>
                    </m:r>
                    <m:sSubSup>
                      <m:sSubSupPr>
                        <m:ctrlPr>
                          <a:rPr lang="en-US" sz="1600" b="1" i="1" smtClean="0">
                            <a:latin typeface="Cambria Math" panose="02040503050406030204" pitchFamily="18" charset="0"/>
                          </a:rPr>
                        </m:ctrlPr>
                      </m:sSubSupPr>
                      <m:e>
                        <m:r>
                          <a:rPr lang="en-US" sz="1600" b="1" i="1" smtClean="0">
                            <a:latin typeface="Cambria Math" panose="02040503050406030204" pitchFamily="18" charset="0"/>
                          </a:rPr>
                          <m:t>𝑽</m:t>
                        </m:r>
                      </m:e>
                      <m:sub>
                        <m:r>
                          <a:rPr lang="en-US" sz="1600" b="1" i="1" smtClean="0">
                            <a:latin typeface="Cambria Math" panose="02040503050406030204" pitchFamily="18" charset="0"/>
                          </a:rPr>
                          <m:t>𝒇</m:t>
                        </m:r>
                      </m:sub>
                      <m:sup>
                        <m:r>
                          <a:rPr lang="en-US" sz="1600" b="1" i="1" smtClean="0">
                            <a:latin typeface="Cambria Math" panose="02040503050406030204" pitchFamily="18" charset="0"/>
                          </a:rPr>
                          <m:t>∗</m:t>
                        </m:r>
                      </m:sup>
                    </m:sSubSup>
                    <m:r>
                      <a:rPr lang="en-US" sz="1600" b="1" i="1" smtClean="0">
                        <a:latin typeface="Cambria Math" panose="02040503050406030204" pitchFamily="18" charset="0"/>
                      </a:rPr>
                      <m:t>=</m:t>
                    </m:r>
                    <m:sSub>
                      <m:sSubPr>
                        <m:ctrlPr>
                          <a:rPr lang="en-US" sz="1600" b="1" i="1" smtClean="0">
                            <a:latin typeface="Cambria Math" panose="02040503050406030204" pitchFamily="18" charset="0"/>
                          </a:rPr>
                        </m:ctrlPr>
                      </m:sSubPr>
                      <m:e>
                        <m:r>
                          <a:rPr lang="en-US" sz="1600" b="1" i="1" smtClean="0">
                            <a:latin typeface="Cambria Math" panose="02040503050406030204" pitchFamily="18" charset="0"/>
                          </a:rPr>
                          <m:t>𝑫</m:t>
                        </m:r>
                      </m:e>
                      <m:sub>
                        <m:r>
                          <a:rPr lang="en-US" sz="1600" b="1" i="1" smtClean="0">
                            <a:latin typeface="Cambria Math" panose="02040503050406030204" pitchFamily="18" charset="0"/>
                          </a:rPr>
                          <m:t>𝟑</m:t>
                        </m:r>
                      </m:sub>
                    </m:sSub>
                  </m:oMath>
                </a14:m>
                <a:endParaRPr lang="en-US" sz="1600" b="1" dirty="0"/>
              </a:p>
              <a:p>
                <a14:m>
                  <m:oMath xmlns:m="http://schemas.openxmlformats.org/officeDocument/2006/math">
                    <m:r>
                      <a:rPr lang="en-US" sz="1600" b="1" i="1" smtClean="0">
                        <a:latin typeface="Cambria Math" panose="02040503050406030204" pitchFamily="18" charset="0"/>
                      </a:rPr>
                      <m:t>⇒</m:t>
                    </m:r>
                    <m:sSub>
                      <m:sSubPr>
                        <m:ctrlPr>
                          <a:rPr lang="en-US" sz="1600" b="1" i="1" smtClean="0">
                            <a:latin typeface="Cambria Math" panose="02040503050406030204" pitchFamily="18" charset="0"/>
                          </a:rPr>
                        </m:ctrlPr>
                      </m:sSubPr>
                      <m:e>
                        <m:r>
                          <a:rPr lang="en-US" sz="1600" b="1" i="1" smtClean="0">
                            <a:latin typeface="Cambria Math" panose="02040503050406030204" pitchFamily="18" charset="0"/>
                          </a:rPr>
                          <m:t>𝑽</m:t>
                        </m:r>
                      </m:e>
                      <m:sub>
                        <m:r>
                          <a:rPr lang="en-US" sz="1600" b="1" i="1" smtClean="0">
                            <a:latin typeface="Cambria Math" panose="02040503050406030204" pitchFamily="18" charset="0"/>
                          </a:rPr>
                          <m:t>𝒇</m:t>
                        </m:r>
                      </m:sub>
                    </m:sSub>
                    <m:sSup>
                      <m:sSupPr>
                        <m:ctrlPr>
                          <a:rPr lang="en-US" sz="1600" b="1" i="1" smtClean="0">
                            <a:latin typeface="Cambria Math" panose="02040503050406030204" pitchFamily="18" charset="0"/>
                          </a:rPr>
                        </m:ctrlPr>
                      </m:sSupPr>
                      <m:e>
                        <m:r>
                          <a:rPr lang="en-US" sz="1600" b="1" i="0" smtClean="0">
                            <a:latin typeface="Cambria Math" panose="02040503050406030204" pitchFamily="18" charset="0"/>
                          </a:rPr>
                          <m:t>𝚺</m:t>
                        </m:r>
                      </m:e>
                      <m:sup>
                        <m:r>
                          <a:rPr lang="en-US" sz="1600" b="1" i="1" smtClean="0">
                            <a:latin typeface="Cambria Math" panose="02040503050406030204" pitchFamily="18" charset="0"/>
                          </a:rPr>
                          <m:t>∗</m:t>
                        </m:r>
                      </m:sup>
                    </m:sSup>
                    <m:r>
                      <a:rPr lang="en-US" sz="1600" b="1" i="0" smtClean="0">
                        <a:latin typeface="Cambria Math" panose="02040503050406030204" pitchFamily="18" charset="0"/>
                      </a:rPr>
                      <m:t>𝚺</m:t>
                    </m:r>
                    <m:sSubSup>
                      <m:sSubSupPr>
                        <m:ctrlPr>
                          <a:rPr lang="en-US" sz="1600" b="1" i="1" smtClean="0">
                            <a:latin typeface="Cambria Math" panose="02040503050406030204" pitchFamily="18" charset="0"/>
                          </a:rPr>
                        </m:ctrlPr>
                      </m:sSubSupPr>
                      <m:e>
                        <m:r>
                          <a:rPr lang="en-US" sz="1600" b="1" i="1" smtClean="0">
                            <a:latin typeface="Cambria Math" panose="02040503050406030204" pitchFamily="18" charset="0"/>
                          </a:rPr>
                          <m:t>𝑽</m:t>
                        </m:r>
                      </m:e>
                      <m:sub>
                        <m:r>
                          <a:rPr lang="en-US" sz="1600" b="1" i="1" smtClean="0">
                            <a:latin typeface="Cambria Math" panose="02040503050406030204" pitchFamily="18" charset="0"/>
                          </a:rPr>
                          <m:t>𝒇</m:t>
                        </m:r>
                      </m:sub>
                      <m:sup>
                        <m:r>
                          <a:rPr lang="en-US" sz="1600" b="1" i="1" smtClean="0">
                            <a:latin typeface="Cambria Math" panose="02040503050406030204" pitchFamily="18" charset="0"/>
                          </a:rPr>
                          <m:t>∗</m:t>
                        </m:r>
                      </m:sup>
                    </m:sSubSup>
                    <m:r>
                      <a:rPr lang="en-US" sz="1600" b="1" i="1" smtClean="0">
                        <a:latin typeface="Cambria Math" panose="02040503050406030204" pitchFamily="18" charset="0"/>
                      </a:rPr>
                      <m:t>=</m:t>
                    </m:r>
                    <m:sSub>
                      <m:sSubPr>
                        <m:ctrlPr>
                          <a:rPr lang="en-US" sz="1600" b="1" i="1" smtClean="0">
                            <a:latin typeface="Cambria Math" panose="02040503050406030204" pitchFamily="18" charset="0"/>
                          </a:rPr>
                        </m:ctrlPr>
                      </m:sSubPr>
                      <m:e>
                        <m:r>
                          <a:rPr lang="en-US" sz="1600" b="1" i="1" smtClean="0">
                            <a:latin typeface="Cambria Math" panose="02040503050406030204" pitchFamily="18" charset="0"/>
                          </a:rPr>
                          <m:t>𝑫</m:t>
                        </m:r>
                      </m:e>
                      <m:sub>
                        <m:r>
                          <a:rPr lang="en-US" sz="1600" b="1" i="1" smtClean="0">
                            <a:latin typeface="Cambria Math" panose="02040503050406030204" pitchFamily="18" charset="0"/>
                          </a:rPr>
                          <m:t>𝟑</m:t>
                        </m:r>
                      </m:sub>
                    </m:sSub>
                  </m:oMath>
                </a14:m>
                <a:endParaRPr lang="en-US" sz="1600" b="1" dirty="0"/>
              </a:p>
              <a:p>
                <a14:m>
                  <m:oMath xmlns:m="http://schemas.openxmlformats.org/officeDocument/2006/math">
                    <m:r>
                      <a:rPr lang="en-US" sz="1600" b="1" i="1" smtClean="0">
                        <a:latin typeface="Cambria Math" panose="02040503050406030204" pitchFamily="18" charset="0"/>
                      </a:rPr>
                      <m:t>⇒</m:t>
                    </m:r>
                    <m:sSubSup>
                      <m:sSubSupPr>
                        <m:ctrlPr>
                          <a:rPr lang="en-US" sz="1600" b="1" i="1" smtClean="0">
                            <a:latin typeface="Cambria Math" panose="02040503050406030204" pitchFamily="18" charset="0"/>
                          </a:rPr>
                        </m:ctrlPr>
                      </m:sSubSupPr>
                      <m:e>
                        <m:r>
                          <a:rPr lang="en-US" sz="1600" b="1" i="0" smtClean="0">
                            <a:latin typeface="Cambria Math" panose="02040503050406030204" pitchFamily="18" charset="0"/>
                          </a:rPr>
                          <m:t>𝚺</m:t>
                        </m:r>
                      </m:e>
                      <m:sub>
                        <m:r>
                          <a:rPr lang="en-US" sz="1600" b="1" i="1" smtClean="0">
                            <a:latin typeface="Cambria Math" panose="02040503050406030204" pitchFamily="18" charset="0"/>
                          </a:rPr>
                          <m:t>𝒇</m:t>
                        </m:r>
                      </m:sub>
                      <m:sup>
                        <m:r>
                          <a:rPr lang="en-US" sz="1600" b="1" i="1" smtClean="0">
                            <a:latin typeface="Cambria Math" panose="02040503050406030204" pitchFamily="18" charset="0"/>
                          </a:rPr>
                          <m:t>∗</m:t>
                        </m:r>
                      </m:sup>
                    </m:sSubSup>
                    <m:sSub>
                      <m:sSubPr>
                        <m:ctrlPr>
                          <a:rPr lang="en-US" sz="1600" b="1" i="1" smtClean="0">
                            <a:latin typeface="Cambria Math" panose="02040503050406030204" pitchFamily="18" charset="0"/>
                          </a:rPr>
                        </m:ctrlPr>
                      </m:sSubPr>
                      <m:e>
                        <m:r>
                          <a:rPr lang="en-US" sz="1600" b="1" i="0" smtClean="0">
                            <a:latin typeface="Cambria Math" panose="02040503050406030204" pitchFamily="18" charset="0"/>
                          </a:rPr>
                          <m:t>𝚺</m:t>
                        </m:r>
                      </m:e>
                      <m:sub>
                        <m:r>
                          <a:rPr lang="en-US" sz="1600" b="1" i="0" smtClean="0">
                            <a:latin typeface="Cambria Math" panose="02040503050406030204" pitchFamily="18" charset="0"/>
                          </a:rPr>
                          <m:t>𝐟</m:t>
                        </m:r>
                      </m:sub>
                    </m:sSub>
                    <m:r>
                      <a:rPr lang="en-US" sz="1600" b="1" i="1" smtClean="0">
                        <a:latin typeface="Cambria Math" panose="02040503050406030204" pitchFamily="18" charset="0"/>
                      </a:rPr>
                      <m:t>=</m:t>
                    </m:r>
                    <m:sSub>
                      <m:sSubPr>
                        <m:ctrlPr>
                          <a:rPr lang="en-US" sz="1600" b="1" i="1" smtClean="0">
                            <a:latin typeface="Cambria Math" panose="02040503050406030204" pitchFamily="18" charset="0"/>
                          </a:rPr>
                        </m:ctrlPr>
                      </m:sSubPr>
                      <m:e>
                        <m:r>
                          <a:rPr lang="en-US" sz="1600" b="1" i="1" smtClean="0">
                            <a:latin typeface="Cambria Math" panose="02040503050406030204" pitchFamily="18" charset="0"/>
                          </a:rPr>
                          <m:t>𝑽</m:t>
                        </m:r>
                      </m:e>
                      <m:sub>
                        <m:r>
                          <a:rPr lang="en-US" sz="1600" b="1" i="1" smtClean="0">
                            <a:latin typeface="Cambria Math" panose="02040503050406030204" pitchFamily="18" charset="0"/>
                          </a:rPr>
                          <m:t>𝒇</m:t>
                        </m:r>
                      </m:sub>
                    </m:sSub>
                    <m:sSub>
                      <m:sSubPr>
                        <m:ctrlPr>
                          <a:rPr lang="en-US" sz="1600" b="1" i="1" smtClean="0">
                            <a:latin typeface="Cambria Math" panose="02040503050406030204" pitchFamily="18" charset="0"/>
                          </a:rPr>
                        </m:ctrlPr>
                      </m:sSubPr>
                      <m:e>
                        <m:r>
                          <a:rPr lang="en-US" sz="1600" b="1" i="1" smtClean="0">
                            <a:latin typeface="Cambria Math" panose="02040503050406030204" pitchFamily="18" charset="0"/>
                          </a:rPr>
                          <m:t>𝑫</m:t>
                        </m:r>
                      </m:e>
                      <m:sub>
                        <m:r>
                          <a:rPr lang="en-US" sz="1600" b="1" i="1" smtClean="0">
                            <a:latin typeface="Cambria Math" panose="02040503050406030204" pitchFamily="18" charset="0"/>
                          </a:rPr>
                          <m:t>𝟑</m:t>
                        </m:r>
                      </m:sub>
                    </m:sSub>
                    <m:sSubSup>
                      <m:sSubSupPr>
                        <m:ctrlPr>
                          <a:rPr lang="en-US" sz="1600" b="1" i="1" smtClean="0">
                            <a:latin typeface="Cambria Math" panose="02040503050406030204" pitchFamily="18" charset="0"/>
                          </a:rPr>
                        </m:ctrlPr>
                      </m:sSubSupPr>
                      <m:e>
                        <m:r>
                          <a:rPr lang="en-US" sz="1600" b="1" i="1" smtClean="0">
                            <a:latin typeface="Cambria Math" panose="02040503050406030204" pitchFamily="18" charset="0"/>
                          </a:rPr>
                          <m:t>𝑽</m:t>
                        </m:r>
                      </m:e>
                      <m:sub>
                        <m:r>
                          <a:rPr lang="en-US" sz="1600" b="1" i="1" smtClean="0">
                            <a:latin typeface="Cambria Math" panose="02040503050406030204" pitchFamily="18" charset="0"/>
                          </a:rPr>
                          <m:t>𝒇</m:t>
                        </m:r>
                      </m:sub>
                      <m:sup>
                        <m:r>
                          <a:rPr lang="en-US" sz="1600" b="1" i="1" smtClean="0">
                            <a:latin typeface="Cambria Math" panose="02040503050406030204" pitchFamily="18" charset="0"/>
                          </a:rPr>
                          <m:t>∗</m:t>
                        </m:r>
                      </m:sup>
                    </m:sSubSup>
                  </m:oMath>
                </a14:m>
                <a:endParaRPr lang="en-US" sz="1600" b="1" dirty="0"/>
              </a:p>
              <a:p>
                <a:r>
                  <a:rPr lang="en-US" sz="1600" b="0" dirty="0"/>
                  <a:t>Taking square root of both sides</a:t>
                </a:r>
              </a:p>
              <a:p>
                <a14:m>
                  <m:oMath xmlns:m="http://schemas.openxmlformats.org/officeDocument/2006/math">
                    <m:sSubSup>
                      <m:sSubSupPr>
                        <m:ctrlPr>
                          <a:rPr lang="en-US" sz="1600" b="1" i="1" smtClean="0">
                            <a:latin typeface="Cambria Math" panose="02040503050406030204" pitchFamily="18" charset="0"/>
                          </a:rPr>
                        </m:ctrlPr>
                      </m:sSubSupPr>
                      <m:e>
                        <m:r>
                          <a:rPr lang="en-US" sz="1600" b="1" i="0" smtClean="0">
                            <a:latin typeface="Cambria Math" panose="02040503050406030204" pitchFamily="18" charset="0"/>
                          </a:rPr>
                          <m:t>𝚺</m:t>
                        </m:r>
                      </m:e>
                      <m:sub>
                        <m:r>
                          <a:rPr lang="en-US" sz="1600" b="1" i="1" smtClean="0">
                            <a:latin typeface="Cambria Math" panose="02040503050406030204" pitchFamily="18" charset="0"/>
                          </a:rPr>
                          <m:t>𝒇</m:t>
                        </m:r>
                      </m:sub>
                      <m:sup>
                        <m:f>
                          <m:fPr>
                            <m:ctrlPr>
                              <a:rPr lang="en-US" sz="1600" i="1" smtClean="0">
                                <a:latin typeface="Cambria Math" panose="02040503050406030204" pitchFamily="18" charset="0"/>
                              </a:rPr>
                            </m:ctrlPr>
                          </m:fPr>
                          <m:num>
                            <m:r>
                              <a:rPr lang="en-US" sz="1600" b="0" i="1" smtClean="0">
                                <a:latin typeface="Cambria Math" panose="02040503050406030204" pitchFamily="18" charset="0"/>
                              </a:rPr>
                              <m:t>1</m:t>
                            </m:r>
                          </m:num>
                          <m:den>
                            <m:r>
                              <a:rPr lang="en-US" sz="1600" b="0" i="1" smtClean="0">
                                <a:latin typeface="Cambria Math" panose="02040503050406030204" pitchFamily="18" charset="0"/>
                              </a:rPr>
                              <m:t>2</m:t>
                            </m:r>
                          </m:den>
                        </m:f>
                      </m:sup>
                    </m:sSubSup>
                    <m:r>
                      <a:rPr lang="en-US" sz="1600" b="1" i="1" smtClean="0">
                        <a:latin typeface="Cambria Math" panose="02040503050406030204" pitchFamily="18" charset="0"/>
                      </a:rPr>
                      <m:t>=</m:t>
                    </m:r>
                    <m:sSubSup>
                      <m:sSubSupPr>
                        <m:ctrlPr>
                          <a:rPr lang="en-US" sz="1600" b="1" i="1" smtClean="0">
                            <a:latin typeface="Cambria Math" panose="02040503050406030204" pitchFamily="18" charset="0"/>
                          </a:rPr>
                        </m:ctrlPr>
                      </m:sSubSupPr>
                      <m:e>
                        <m:r>
                          <a:rPr lang="en-US" sz="1600" b="1" i="1" smtClean="0">
                            <a:latin typeface="Cambria Math" panose="02040503050406030204" pitchFamily="18" charset="0"/>
                          </a:rPr>
                          <m:t>𝑫</m:t>
                        </m:r>
                      </m:e>
                      <m:sub>
                        <m:r>
                          <a:rPr lang="en-US" sz="1600" b="1" i="1" smtClean="0">
                            <a:latin typeface="Cambria Math" panose="02040503050406030204" pitchFamily="18" charset="0"/>
                          </a:rPr>
                          <m:t>𝟑</m:t>
                        </m:r>
                      </m:sub>
                      <m:sup>
                        <m:f>
                          <m:fPr>
                            <m:ctrlPr>
                              <a:rPr lang="en-US" sz="1600" i="1" smtClean="0">
                                <a:latin typeface="Cambria Math" panose="02040503050406030204" pitchFamily="18" charset="0"/>
                              </a:rPr>
                            </m:ctrlPr>
                          </m:fPr>
                          <m:num>
                            <m:r>
                              <a:rPr lang="en-US" sz="1600" b="0" i="1" smtClean="0">
                                <a:latin typeface="Cambria Math" panose="02040503050406030204" pitchFamily="18" charset="0"/>
                              </a:rPr>
                              <m:t>1</m:t>
                            </m:r>
                          </m:num>
                          <m:den>
                            <m:r>
                              <a:rPr lang="en-US" sz="1600" b="0" i="1" smtClean="0">
                                <a:latin typeface="Cambria Math" panose="02040503050406030204" pitchFamily="18" charset="0"/>
                              </a:rPr>
                              <m:t>2</m:t>
                            </m:r>
                          </m:den>
                        </m:f>
                      </m:sup>
                    </m:sSubSup>
                  </m:oMath>
                </a14:m>
                <a:endParaRPr lang="en-US" sz="1600" b="1" dirty="0"/>
              </a:p>
              <a:p>
                <a:r>
                  <a:rPr lang="en-US" sz="1600" dirty="0"/>
                  <a:t>Using SVD we can write </a:t>
                </a:r>
              </a:p>
              <a:p>
                <a14:m>
                  <m:oMath xmlns:m="http://schemas.openxmlformats.org/officeDocument/2006/math">
                    <m:sSub>
                      <m:sSubPr>
                        <m:ctrlPr>
                          <a:rPr lang="en-US" sz="1600" b="1" i="1" smtClean="0">
                            <a:latin typeface="Cambria Math" panose="02040503050406030204" pitchFamily="18" charset="0"/>
                          </a:rPr>
                        </m:ctrlPr>
                      </m:sSubPr>
                      <m:e>
                        <m:r>
                          <a:rPr lang="en-US" sz="1600" b="1" i="1" smtClean="0">
                            <a:latin typeface="Cambria Math" panose="02040503050406030204" pitchFamily="18" charset="0"/>
                          </a:rPr>
                          <m:t>𝝓</m:t>
                        </m:r>
                      </m:e>
                      <m:sub>
                        <m:r>
                          <a:rPr lang="en-US" sz="1600" b="1" i="1" smtClean="0">
                            <a:latin typeface="Cambria Math" panose="02040503050406030204" pitchFamily="18" charset="0"/>
                          </a:rPr>
                          <m:t>𝒇</m:t>
                        </m:r>
                      </m:sub>
                    </m:sSub>
                    <m:r>
                      <a:rPr lang="en-US" sz="1600" b="1" i="1" smtClean="0">
                        <a:latin typeface="Cambria Math" panose="02040503050406030204" pitchFamily="18" charset="0"/>
                      </a:rPr>
                      <m:t>=</m:t>
                    </m:r>
                    <m:sSub>
                      <m:sSubPr>
                        <m:ctrlPr>
                          <a:rPr lang="en-US" sz="1600" b="1" i="1" smtClean="0">
                            <a:latin typeface="Cambria Math" panose="02040503050406030204" pitchFamily="18" charset="0"/>
                          </a:rPr>
                        </m:ctrlPr>
                      </m:sSubPr>
                      <m:e>
                        <m:r>
                          <a:rPr lang="en-US" sz="1600" b="1" i="1" smtClean="0">
                            <a:latin typeface="Cambria Math" panose="02040503050406030204" pitchFamily="18" charset="0"/>
                          </a:rPr>
                          <m:t>𝑼</m:t>
                        </m:r>
                      </m:e>
                      <m:sub>
                        <m:r>
                          <a:rPr lang="en-US" sz="1600" b="1" i="1" smtClean="0">
                            <a:latin typeface="Cambria Math" panose="02040503050406030204" pitchFamily="18" charset="0"/>
                          </a:rPr>
                          <m:t>𝒇</m:t>
                        </m:r>
                      </m:sub>
                    </m:sSub>
                    <m:r>
                      <a:rPr lang="en-US" sz="1600" b="1" i="1" smtClean="0">
                        <a:latin typeface="Cambria Math" panose="02040503050406030204" pitchFamily="18" charset="0"/>
                      </a:rPr>
                      <m:t> </m:t>
                    </m:r>
                    <m:sSubSup>
                      <m:sSubSupPr>
                        <m:ctrlPr>
                          <a:rPr lang="en-US" sz="1600" b="1" i="1" smtClean="0">
                            <a:latin typeface="Cambria Math" panose="02040503050406030204" pitchFamily="18" charset="0"/>
                          </a:rPr>
                        </m:ctrlPr>
                      </m:sSubSupPr>
                      <m:e>
                        <m:r>
                          <a:rPr lang="en-US" sz="1600" b="1" i="0" smtClean="0">
                            <a:latin typeface="Cambria Math" panose="02040503050406030204" pitchFamily="18" charset="0"/>
                          </a:rPr>
                          <m:t>𝚺</m:t>
                        </m:r>
                      </m:e>
                      <m:sub>
                        <m:r>
                          <a:rPr lang="en-US" sz="1600" b="1" i="0" smtClean="0">
                            <a:latin typeface="Cambria Math" panose="02040503050406030204" pitchFamily="18" charset="0"/>
                          </a:rPr>
                          <m:t>𝐟</m:t>
                        </m:r>
                      </m:sub>
                      <m:sup>
                        <m:f>
                          <m:fPr>
                            <m:ctrlPr>
                              <a:rPr lang="en-US" sz="1600" i="1" smtClean="0">
                                <a:latin typeface="Cambria Math" panose="02040503050406030204" pitchFamily="18" charset="0"/>
                              </a:rPr>
                            </m:ctrlPr>
                          </m:fPr>
                          <m:num>
                            <m:r>
                              <a:rPr lang="en-US" sz="1600" b="0" i="0" smtClean="0">
                                <a:latin typeface="Cambria Math" panose="02040503050406030204" pitchFamily="18" charset="0"/>
                              </a:rPr>
                              <m:t>1</m:t>
                            </m:r>
                          </m:num>
                          <m:den>
                            <m:r>
                              <a:rPr lang="en-US" sz="1600" b="0" i="0" smtClean="0">
                                <a:latin typeface="Cambria Math" panose="02040503050406030204" pitchFamily="18" charset="0"/>
                              </a:rPr>
                              <m:t>2</m:t>
                            </m:r>
                          </m:den>
                        </m:f>
                      </m:sup>
                    </m:sSubSup>
                  </m:oMath>
                </a14:m>
                <a:endParaRPr lang="en-US" sz="1600" b="1" dirty="0"/>
              </a:p>
              <a:p>
                <a14:m>
                  <m:oMath xmlns:m="http://schemas.openxmlformats.org/officeDocument/2006/math">
                    <m:r>
                      <a:rPr lang="en-US" sz="1600" b="1" i="1" smtClean="0">
                        <a:latin typeface="Cambria Math" panose="02040503050406030204" pitchFamily="18" charset="0"/>
                      </a:rPr>
                      <m:t>⇒</m:t>
                    </m:r>
                    <m:sSub>
                      <m:sSubPr>
                        <m:ctrlPr>
                          <a:rPr lang="en-US" sz="1600" b="1" i="1" smtClean="0">
                            <a:latin typeface="Cambria Math" panose="02040503050406030204" pitchFamily="18" charset="0"/>
                          </a:rPr>
                        </m:ctrlPr>
                      </m:sSubPr>
                      <m:e>
                        <m:r>
                          <a:rPr lang="en-US" sz="1600" b="1" i="1" smtClean="0">
                            <a:latin typeface="Cambria Math" panose="02040503050406030204" pitchFamily="18" charset="0"/>
                          </a:rPr>
                          <m:t>𝝓</m:t>
                        </m:r>
                      </m:e>
                      <m:sub>
                        <m:r>
                          <a:rPr lang="en-US" sz="1600" b="1" i="1" smtClean="0">
                            <a:latin typeface="Cambria Math" panose="02040503050406030204" pitchFamily="18" charset="0"/>
                          </a:rPr>
                          <m:t>𝒇</m:t>
                        </m:r>
                      </m:sub>
                    </m:sSub>
                    <m:r>
                      <a:rPr lang="en-US" sz="1600" b="1" i="1" smtClean="0">
                        <a:latin typeface="Cambria Math" panose="02040503050406030204" pitchFamily="18" charset="0"/>
                      </a:rPr>
                      <m:t>=</m:t>
                    </m:r>
                    <m:sSub>
                      <m:sSubPr>
                        <m:ctrlPr>
                          <a:rPr lang="en-US" sz="1600" b="1" i="1" smtClean="0">
                            <a:latin typeface="Cambria Math" panose="02040503050406030204" pitchFamily="18" charset="0"/>
                          </a:rPr>
                        </m:ctrlPr>
                      </m:sSubPr>
                      <m:e>
                        <m:r>
                          <a:rPr lang="en-US" sz="1600" b="1" i="1" smtClean="0">
                            <a:latin typeface="Cambria Math" panose="02040503050406030204" pitchFamily="18" charset="0"/>
                          </a:rPr>
                          <m:t>𝑼</m:t>
                        </m:r>
                      </m:e>
                      <m:sub>
                        <m:r>
                          <a:rPr lang="en-US" sz="1600" b="1" i="1" smtClean="0">
                            <a:latin typeface="Cambria Math" panose="02040503050406030204" pitchFamily="18" charset="0"/>
                          </a:rPr>
                          <m:t>𝒇</m:t>
                        </m:r>
                      </m:sub>
                    </m:sSub>
                    <m:sSubSup>
                      <m:sSubSupPr>
                        <m:ctrlPr>
                          <a:rPr lang="en-US" sz="1600" b="1" i="1">
                            <a:latin typeface="Cambria Math" panose="02040503050406030204" pitchFamily="18" charset="0"/>
                          </a:rPr>
                        </m:ctrlPr>
                      </m:sSubSupPr>
                      <m:e>
                        <m:r>
                          <a:rPr lang="en-US" sz="1600" b="1" i="1">
                            <a:latin typeface="Cambria Math" panose="02040503050406030204" pitchFamily="18" charset="0"/>
                          </a:rPr>
                          <m:t>𝑫</m:t>
                        </m:r>
                      </m:e>
                      <m:sub>
                        <m:r>
                          <a:rPr lang="en-US" sz="1600" b="1" i="1">
                            <a:latin typeface="Cambria Math" panose="02040503050406030204" pitchFamily="18" charset="0"/>
                          </a:rPr>
                          <m:t>𝟑</m:t>
                        </m:r>
                      </m:sub>
                      <m:sup>
                        <m:f>
                          <m:fPr>
                            <m:ctrlPr>
                              <a:rPr lang="en-US" sz="1600" i="1">
                                <a:latin typeface="Cambria Math" panose="02040503050406030204" pitchFamily="18" charset="0"/>
                              </a:rPr>
                            </m:ctrlPr>
                          </m:fPr>
                          <m:num>
                            <m:r>
                              <a:rPr lang="en-US" sz="1600" b="0" i="1">
                                <a:latin typeface="Cambria Math" panose="02040503050406030204" pitchFamily="18" charset="0"/>
                              </a:rPr>
                              <m:t>1</m:t>
                            </m:r>
                          </m:num>
                          <m:den>
                            <m:r>
                              <a:rPr lang="en-US" sz="1600" b="0" i="1">
                                <a:latin typeface="Cambria Math" panose="02040503050406030204" pitchFamily="18" charset="0"/>
                              </a:rPr>
                              <m:t>2</m:t>
                            </m:r>
                          </m:den>
                        </m:f>
                      </m:sup>
                    </m:sSubSup>
                  </m:oMath>
                </a14:m>
                <a:endParaRPr lang="en-US" sz="1600" b="1" dirty="0"/>
              </a:p>
              <a:p>
                <a:r>
                  <a:rPr lang="en-US" sz="1600" dirty="0"/>
                  <a:t>Inserting equation (50) into (49),</a:t>
                </a:r>
              </a:p>
              <a:p>
                <a14:m>
                  <m:oMath xmlns:m="http://schemas.openxmlformats.org/officeDocument/2006/math">
                    <m:sSubSup>
                      <m:sSubSupPr>
                        <m:ctrlPr>
                          <a:rPr lang="en-US" sz="1600" b="1" i="1" smtClean="0">
                            <a:latin typeface="Cambria Math" panose="02040503050406030204" pitchFamily="18" charset="0"/>
                          </a:rPr>
                        </m:ctrlPr>
                      </m:sSubSupPr>
                      <m:e>
                        <m:r>
                          <a:rPr lang="en-US" sz="1600" b="1" i="1" smtClean="0">
                            <a:latin typeface="Cambria Math" panose="02040503050406030204" pitchFamily="18" charset="0"/>
                          </a:rPr>
                          <m:t>𝑫</m:t>
                        </m:r>
                      </m:e>
                      <m:sub>
                        <m:r>
                          <a:rPr lang="en-US" sz="1600" b="1" i="1" smtClean="0">
                            <a:latin typeface="Cambria Math" panose="02040503050406030204" pitchFamily="18" charset="0"/>
                          </a:rPr>
                          <m:t>𝟐</m:t>
                        </m:r>
                      </m:sub>
                      <m:sup>
                        <m:f>
                          <m:fPr>
                            <m:ctrlPr>
                              <a:rPr lang="en-US" sz="1600" b="1" i="1" smtClean="0">
                                <a:latin typeface="Cambria Math" panose="02040503050406030204" pitchFamily="18" charset="0"/>
                              </a:rPr>
                            </m:ctrlPr>
                          </m:fPr>
                          <m:num>
                            <m:r>
                              <a:rPr lang="en-US" sz="1600" b="0" i="1" smtClean="0">
                                <a:latin typeface="Cambria Math" panose="02040503050406030204" pitchFamily="18" charset="0"/>
                              </a:rPr>
                              <m:t>1</m:t>
                            </m:r>
                          </m:num>
                          <m:den>
                            <m:r>
                              <a:rPr lang="en-US" sz="1600" b="0" i="1" smtClean="0">
                                <a:latin typeface="Cambria Math" panose="02040503050406030204" pitchFamily="18" charset="0"/>
                              </a:rPr>
                              <m:t>2</m:t>
                            </m:r>
                          </m:den>
                        </m:f>
                      </m:sup>
                    </m:sSubSup>
                    <m:sSubSup>
                      <m:sSubSupPr>
                        <m:ctrlPr>
                          <a:rPr lang="en-US" sz="1600" b="1" i="1" smtClean="0">
                            <a:latin typeface="Cambria Math" panose="02040503050406030204" pitchFamily="18" charset="0"/>
                          </a:rPr>
                        </m:ctrlPr>
                      </m:sSubSupPr>
                      <m:e>
                        <m:r>
                          <a:rPr lang="en-US" sz="1600" b="1" i="1" smtClean="0">
                            <a:latin typeface="Cambria Math" panose="02040503050406030204" pitchFamily="18" charset="0"/>
                          </a:rPr>
                          <m:t>𝑼</m:t>
                        </m:r>
                      </m:e>
                      <m:sub>
                        <m:r>
                          <a:rPr lang="en-US" sz="1600" b="1" i="1" smtClean="0">
                            <a:latin typeface="Cambria Math" panose="02040503050406030204" pitchFamily="18" charset="0"/>
                          </a:rPr>
                          <m:t>𝒈</m:t>
                        </m:r>
                      </m:sub>
                      <m:sup>
                        <m:r>
                          <a:rPr lang="en-US" sz="1600" b="1" i="1" smtClean="0">
                            <a:latin typeface="Cambria Math" panose="02040503050406030204" pitchFamily="18" charset="0"/>
                          </a:rPr>
                          <m:t>∗</m:t>
                        </m:r>
                      </m:sup>
                    </m:sSubSup>
                    <m:sSup>
                      <m:sSupPr>
                        <m:ctrlPr>
                          <a:rPr lang="en-US" sz="1600" b="1" i="1" smtClean="0">
                            <a:latin typeface="Cambria Math" panose="02040503050406030204" pitchFamily="18" charset="0"/>
                          </a:rPr>
                        </m:ctrlPr>
                      </m:sSupPr>
                      <m:e>
                        <m:r>
                          <a:rPr lang="en-US" sz="1600" b="1" i="0" smtClean="0">
                            <a:latin typeface="Cambria Math" panose="02040503050406030204" pitchFamily="18" charset="0"/>
                          </a:rPr>
                          <m:t>𝚲</m:t>
                        </m:r>
                      </m:e>
                      <m:sup>
                        <m:f>
                          <m:fPr>
                            <m:ctrlPr>
                              <a:rPr lang="en-US" sz="1600" i="1" smtClean="0">
                                <a:latin typeface="Cambria Math" panose="02040503050406030204" pitchFamily="18" charset="0"/>
                              </a:rPr>
                            </m:ctrlPr>
                          </m:fPr>
                          <m:num>
                            <m:r>
                              <a:rPr lang="en-US" sz="1600" b="0" i="1" smtClean="0">
                                <a:latin typeface="Cambria Math" panose="02040503050406030204" pitchFamily="18" charset="0"/>
                              </a:rPr>
                              <m:t>1</m:t>
                            </m:r>
                          </m:num>
                          <m:den>
                            <m:r>
                              <a:rPr lang="en-US" sz="1600" b="0" i="1" smtClean="0">
                                <a:latin typeface="Cambria Math" panose="02040503050406030204" pitchFamily="18" charset="0"/>
                              </a:rPr>
                              <m:t>2</m:t>
                            </m:r>
                          </m:den>
                        </m:f>
                      </m:sup>
                    </m:sSup>
                    <m:sSub>
                      <m:sSubPr>
                        <m:ctrlPr>
                          <a:rPr lang="en-US" sz="1600" b="1" i="1" smtClean="0">
                            <a:latin typeface="Cambria Math" panose="02040503050406030204" pitchFamily="18" charset="0"/>
                          </a:rPr>
                        </m:ctrlPr>
                      </m:sSubPr>
                      <m:e>
                        <m:r>
                          <a:rPr lang="en-US" sz="1600" b="1" i="1" smtClean="0">
                            <a:latin typeface="Cambria Math" panose="02040503050406030204" pitchFamily="18" charset="0"/>
                          </a:rPr>
                          <m:t>𝑼</m:t>
                        </m:r>
                      </m:e>
                      <m:sub>
                        <m:r>
                          <a:rPr lang="en-US" sz="1600" b="1" i="1" smtClean="0">
                            <a:latin typeface="Cambria Math" panose="02040503050406030204" pitchFamily="18" charset="0"/>
                          </a:rPr>
                          <m:t>𝒇</m:t>
                        </m:r>
                      </m:sub>
                    </m:sSub>
                    <m:sSubSup>
                      <m:sSubSupPr>
                        <m:ctrlPr>
                          <a:rPr lang="en-US" sz="1600" b="1" i="1" smtClean="0">
                            <a:latin typeface="Cambria Math" panose="02040503050406030204" pitchFamily="18" charset="0"/>
                          </a:rPr>
                        </m:ctrlPr>
                      </m:sSubSupPr>
                      <m:e>
                        <m:r>
                          <a:rPr lang="en-US" sz="1600" b="1" i="1" smtClean="0">
                            <a:latin typeface="Cambria Math" panose="02040503050406030204" pitchFamily="18" charset="0"/>
                          </a:rPr>
                          <m:t>𝑫</m:t>
                        </m:r>
                      </m:e>
                      <m:sub>
                        <m:r>
                          <a:rPr lang="en-US" sz="1600" b="1" i="1" smtClean="0">
                            <a:latin typeface="Cambria Math" panose="02040503050406030204" pitchFamily="18" charset="0"/>
                          </a:rPr>
                          <m:t>𝟑</m:t>
                        </m:r>
                      </m:sub>
                      <m:sup>
                        <m:f>
                          <m:fPr>
                            <m:ctrlPr>
                              <a:rPr lang="en-US" sz="1600" i="1" smtClean="0">
                                <a:latin typeface="Cambria Math" panose="02040503050406030204" pitchFamily="18" charset="0"/>
                              </a:rPr>
                            </m:ctrlPr>
                          </m:fPr>
                          <m:num>
                            <m:r>
                              <a:rPr lang="en-US" sz="1600" b="0" i="1" smtClean="0">
                                <a:latin typeface="Cambria Math" panose="02040503050406030204" pitchFamily="18" charset="0"/>
                              </a:rPr>
                              <m:t>1</m:t>
                            </m:r>
                          </m:num>
                          <m:den>
                            <m:r>
                              <a:rPr lang="en-US" sz="1600" b="0" i="1" smtClean="0">
                                <a:latin typeface="Cambria Math" panose="02040503050406030204" pitchFamily="18" charset="0"/>
                              </a:rPr>
                              <m:t>2</m:t>
                            </m:r>
                          </m:den>
                        </m:f>
                      </m:sup>
                    </m:sSubSup>
                    <m:r>
                      <a:rPr lang="en-US" sz="1600" b="1" i="1" smtClean="0">
                        <a:latin typeface="Cambria Math" panose="02040503050406030204" pitchFamily="18" charset="0"/>
                      </a:rPr>
                      <m:t>=</m:t>
                    </m:r>
                    <m:sSub>
                      <m:sSubPr>
                        <m:ctrlPr>
                          <a:rPr lang="en-US" sz="1600" b="1" i="1" smtClean="0">
                            <a:latin typeface="Cambria Math" panose="02040503050406030204" pitchFamily="18" charset="0"/>
                          </a:rPr>
                        </m:ctrlPr>
                      </m:sSubPr>
                      <m:e>
                        <m:r>
                          <a:rPr lang="en-US" sz="1600" b="1" i="1" smtClean="0">
                            <a:latin typeface="Cambria Math" panose="02040503050406030204" pitchFamily="18" charset="0"/>
                          </a:rPr>
                          <m:t>𝑫</m:t>
                        </m:r>
                      </m:e>
                      <m:sub>
                        <m:r>
                          <a:rPr lang="en-US" sz="1600" b="1" i="1" smtClean="0">
                            <a:latin typeface="Cambria Math" panose="02040503050406030204" pitchFamily="18" charset="0"/>
                          </a:rPr>
                          <m:t>𝟏</m:t>
                        </m:r>
                      </m:sub>
                    </m:sSub>
                  </m:oMath>
                </a14:m>
                <a:endParaRPr lang="en-US" sz="1600" b="1" dirty="0"/>
              </a:p>
              <a:p>
                <a:endParaRPr lang="en-US" sz="1600" b="0" dirty="0"/>
              </a:p>
              <a:p>
                <a:endParaRPr lang="en-US" sz="1600" dirty="0"/>
              </a:p>
            </p:txBody>
          </p:sp>
        </mc:Choice>
        <mc:Fallback xmlns="">
          <p:sp>
            <p:nvSpPr>
              <p:cNvPr id="3" name="Content Placeholder 2">
                <a:extLst>
                  <a:ext uri="{FF2B5EF4-FFF2-40B4-BE49-F238E27FC236}">
                    <a16:creationId xmlns:a16="http://schemas.microsoft.com/office/drawing/2014/main" id="{718288F0-F8ED-60A8-E6EC-8B2E90035AB4}"/>
                  </a:ext>
                </a:extLst>
              </p:cNvPr>
              <p:cNvSpPr>
                <a:spLocks noGrp="1" noRot="1" noChangeAspect="1" noMove="1" noResize="1" noEditPoints="1" noAdjustHandles="1" noChangeArrowheads="1" noChangeShapeType="1" noTextEdit="1"/>
              </p:cNvSpPr>
              <p:nvPr>
                <p:ph idx="1"/>
              </p:nvPr>
            </p:nvSpPr>
            <p:spPr>
              <a:blipFill>
                <a:blip r:embed="rId2"/>
                <a:stretch>
                  <a:fillRect l="-232" t="-539"/>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1ECE45C3-829B-C0DB-5A65-7A4CF658EE36}"/>
              </a:ext>
            </a:extLst>
          </p:cNvPr>
          <p:cNvSpPr>
            <a:spLocks noGrp="1"/>
          </p:cNvSpPr>
          <p:nvPr>
            <p:ph type="sldNum" sz="quarter" idx="12"/>
          </p:nvPr>
        </p:nvSpPr>
        <p:spPr/>
        <p:txBody>
          <a:bodyPr/>
          <a:lstStyle/>
          <a:p>
            <a:fld id="{A439D109-9F59-4B0B-8E20-D6D3A384B1F1}" type="slidenum">
              <a:rPr lang="ko-KR" altLang="en-US" smtClean="0"/>
              <a:t>22</a:t>
            </a:fld>
            <a:endParaRPr lang="ko-KR" altLang="en-US"/>
          </a:p>
        </p:txBody>
      </p:sp>
    </p:spTree>
    <p:extLst>
      <p:ext uri="{BB962C8B-B14F-4D97-AF65-F5344CB8AC3E}">
        <p14:creationId xmlns:p14="http://schemas.microsoft.com/office/powerpoint/2010/main" val="39591404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36A6B-4E3E-56A1-97A2-964A0427B0E2}"/>
              </a:ext>
            </a:extLst>
          </p:cNvPr>
          <p:cNvSpPr>
            <a:spLocks noGrp="1"/>
          </p:cNvSpPr>
          <p:nvPr>
            <p:ph type="title"/>
          </p:nvPr>
        </p:nvSpPr>
        <p:spPr/>
        <p:txBody>
          <a:bodyPr/>
          <a:lstStyle/>
          <a:p>
            <a:r>
              <a:rPr lang="en-GB" dirty="0"/>
              <a:t>Optimum Precoder and Decoder</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4AB61C2-145A-5388-2839-CEC2C1DD0485}"/>
                  </a:ext>
                </a:extLst>
              </p:cNvPr>
              <p:cNvSpPr>
                <a:spLocks noGrp="1"/>
              </p:cNvSpPr>
              <p:nvPr>
                <p:ph idx="1"/>
              </p:nvPr>
            </p:nvSpPr>
            <p:spPr/>
            <p:txBody>
              <a:bodyPr/>
              <a:lstStyle/>
              <a:p>
                <a:r>
                  <a:rPr lang="en-US" sz="1600" dirty="0"/>
                  <a:t>In particular, (52) implies that </a:t>
                </a:r>
              </a:p>
              <a:p>
                <a14:m>
                  <m:oMath xmlns:m="http://schemas.openxmlformats.org/officeDocument/2006/math">
                    <m:sSubSup>
                      <m:sSubSupPr>
                        <m:ctrlPr>
                          <a:rPr lang="en-US" sz="1600" b="1" i="1" smtClean="0">
                            <a:latin typeface="Cambria Math" panose="02040503050406030204" pitchFamily="18" charset="0"/>
                          </a:rPr>
                        </m:ctrlPr>
                      </m:sSubSupPr>
                      <m:e>
                        <m:r>
                          <a:rPr lang="en-US" sz="1600" b="1" i="1" smtClean="0">
                            <a:latin typeface="Cambria Math" panose="02040503050406030204" pitchFamily="18" charset="0"/>
                          </a:rPr>
                          <m:t>𝑼</m:t>
                        </m:r>
                      </m:e>
                      <m:sub>
                        <m:r>
                          <a:rPr lang="en-US" sz="1600" b="1" i="1" smtClean="0">
                            <a:latin typeface="Cambria Math" panose="02040503050406030204" pitchFamily="18" charset="0"/>
                          </a:rPr>
                          <m:t>𝒈</m:t>
                        </m:r>
                      </m:sub>
                      <m:sup>
                        <m:r>
                          <a:rPr lang="en-US" sz="1600" b="1" i="1" smtClean="0">
                            <a:latin typeface="Cambria Math" panose="02040503050406030204" pitchFamily="18" charset="0"/>
                          </a:rPr>
                          <m:t>∗</m:t>
                        </m:r>
                      </m:sup>
                    </m:sSubSup>
                    <m:r>
                      <a:rPr lang="en-US" sz="1600" b="1" i="0" smtClean="0">
                        <a:latin typeface="Cambria Math" panose="02040503050406030204" pitchFamily="18" charset="0"/>
                      </a:rPr>
                      <m:t>𝚲</m:t>
                    </m:r>
                    <m:sSub>
                      <m:sSubPr>
                        <m:ctrlPr>
                          <a:rPr lang="en-US" sz="1600" b="1" i="1" smtClean="0">
                            <a:latin typeface="Cambria Math" panose="02040503050406030204" pitchFamily="18" charset="0"/>
                          </a:rPr>
                        </m:ctrlPr>
                      </m:sSubPr>
                      <m:e>
                        <m:r>
                          <a:rPr lang="en-US" sz="1600" b="1" i="1" smtClean="0">
                            <a:latin typeface="Cambria Math" panose="02040503050406030204" pitchFamily="18" charset="0"/>
                          </a:rPr>
                          <m:t>𝑼</m:t>
                        </m:r>
                      </m:e>
                      <m:sub>
                        <m:r>
                          <a:rPr lang="en-US" sz="1600" b="1" i="1" smtClean="0">
                            <a:latin typeface="Cambria Math" panose="02040503050406030204" pitchFamily="18" charset="0"/>
                          </a:rPr>
                          <m:t>𝒈</m:t>
                        </m:r>
                      </m:sub>
                    </m:sSub>
                    <m:r>
                      <a:rPr lang="en-US" sz="1600" b="0" i="1" smtClean="0">
                        <a:latin typeface="Cambria Math" panose="02040503050406030204" pitchFamily="18" charset="0"/>
                      </a:rPr>
                      <m:t>=</m:t>
                    </m:r>
                    <m:sSubSup>
                      <m:sSubSupPr>
                        <m:ctrlPr>
                          <a:rPr lang="en-US" sz="1600" b="0" i="1" smtClean="0">
                            <a:latin typeface="Cambria Math" panose="02040503050406030204" pitchFamily="18" charset="0"/>
                          </a:rPr>
                        </m:ctrlPr>
                      </m:sSubSupPr>
                      <m:e>
                        <m:r>
                          <a:rPr lang="en-US" sz="1600" b="1" i="1" smtClean="0">
                            <a:latin typeface="Cambria Math" panose="02040503050406030204" pitchFamily="18" charset="0"/>
                          </a:rPr>
                          <m:t>𝑫</m:t>
                        </m:r>
                      </m:e>
                      <m:sub>
                        <m:r>
                          <a:rPr lang="en-US" sz="1600" b="1" i="1" smtClean="0">
                            <a:latin typeface="Cambria Math" panose="02040503050406030204" pitchFamily="18" charset="0"/>
                          </a:rPr>
                          <m:t>𝟒</m:t>
                        </m:r>
                      </m:sub>
                      <m:sup>
                        <m:r>
                          <a:rPr lang="en-US" sz="1600" b="0" i="1" smtClean="0">
                            <a:latin typeface="Cambria Math" panose="02040503050406030204" pitchFamily="18" charset="0"/>
                          </a:rPr>
                          <m:t>2</m:t>
                        </m:r>
                      </m:sup>
                    </m:sSubSup>
                    <m:r>
                      <a:rPr lang="en-US" sz="1600" b="0" i="1" smtClean="0">
                        <a:latin typeface="Cambria Math" panose="02040503050406030204" pitchFamily="18" charset="0"/>
                      </a:rPr>
                      <m:t>;</m:t>
                    </m:r>
                  </m:oMath>
                </a14:m>
                <a:r>
                  <a:rPr lang="en-US" sz="1600" dirty="0"/>
                  <a:t> </a:t>
                </a:r>
                <a14:m>
                  <m:oMath xmlns:m="http://schemas.openxmlformats.org/officeDocument/2006/math">
                    <m:sSubSup>
                      <m:sSubSupPr>
                        <m:ctrlPr>
                          <a:rPr lang="en-US" sz="1600" b="1" i="1" dirty="0" smtClean="0">
                            <a:latin typeface="Cambria Math" panose="02040503050406030204" pitchFamily="18" charset="0"/>
                          </a:rPr>
                        </m:ctrlPr>
                      </m:sSubSupPr>
                      <m:e>
                        <m:r>
                          <a:rPr lang="en-US" sz="1600" b="1" i="1" dirty="0" smtClean="0">
                            <a:latin typeface="Cambria Math" panose="02040503050406030204" pitchFamily="18" charset="0"/>
                          </a:rPr>
                          <m:t>𝑼</m:t>
                        </m:r>
                      </m:e>
                      <m:sub>
                        <m:r>
                          <a:rPr lang="en-US" sz="1600" b="1" i="1" dirty="0" smtClean="0">
                            <a:latin typeface="Cambria Math" panose="02040503050406030204" pitchFamily="18" charset="0"/>
                          </a:rPr>
                          <m:t>𝒇</m:t>
                        </m:r>
                      </m:sub>
                      <m:sup>
                        <m:r>
                          <a:rPr lang="en-US" sz="1600" b="1" i="1" dirty="0" smtClean="0">
                            <a:latin typeface="Cambria Math" panose="02040503050406030204" pitchFamily="18" charset="0"/>
                          </a:rPr>
                          <m:t>∗</m:t>
                        </m:r>
                      </m:sup>
                    </m:sSubSup>
                    <m:r>
                      <a:rPr lang="en-US" sz="1600" b="1" i="0" dirty="0" smtClean="0">
                        <a:latin typeface="Cambria Math" panose="02040503050406030204" pitchFamily="18" charset="0"/>
                      </a:rPr>
                      <m:t>𝚲</m:t>
                    </m:r>
                    <m:sSub>
                      <m:sSubPr>
                        <m:ctrlPr>
                          <a:rPr lang="en-US" sz="1600" b="1" i="1" dirty="0" smtClean="0">
                            <a:latin typeface="Cambria Math" panose="02040503050406030204" pitchFamily="18" charset="0"/>
                          </a:rPr>
                        </m:ctrlPr>
                      </m:sSubPr>
                      <m:e>
                        <m:r>
                          <a:rPr lang="en-US" sz="1600" b="1" i="1" dirty="0" smtClean="0">
                            <a:latin typeface="Cambria Math" panose="02040503050406030204" pitchFamily="18" charset="0"/>
                          </a:rPr>
                          <m:t>𝑼</m:t>
                        </m:r>
                      </m:e>
                      <m:sub>
                        <m:r>
                          <a:rPr lang="en-US" sz="1600" b="1" i="1" dirty="0" smtClean="0">
                            <a:latin typeface="Cambria Math" panose="02040503050406030204" pitchFamily="18" charset="0"/>
                          </a:rPr>
                          <m:t>𝒇</m:t>
                        </m:r>
                      </m:sub>
                    </m:sSub>
                    <m:r>
                      <a:rPr lang="en-US" sz="1600" b="0" i="1" dirty="0" smtClean="0">
                        <a:latin typeface="Cambria Math" panose="02040503050406030204" pitchFamily="18" charset="0"/>
                      </a:rPr>
                      <m:t>=</m:t>
                    </m:r>
                    <m:sSubSup>
                      <m:sSubSupPr>
                        <m:ctrlPr>
                          <a:rPr lang="en-US" sz="1600" b="0" i="1" dirty="0" smtClean="0">
                            <a:latin typeface="Cambria Math" panose="02040503050406030204" pitchFamily="18" charset="0"/>
                          </a:rPr>
                        </m:ctrlPr>
                      </m:sSubSupPr>
                      <m:e>
                        <m:r>
                          <a:rPr lang="en-US" sz="1600" b="1" i="1" dirty="0" smtClean="0">
                            <a:latin typeface="Cambria Math" panose="02040503050406030204" pitchFamily="18" charset="0"/>
                          </a:rPr>
                          <m:t>𝑫</m:t>
                        </m:r>
                      </m:e>
                      <m:sub>
                        <m:r>
                          <a:rPr lang="en-US" sz="1600" b="1" i="1" dirty="0" smtClean="0">
                            <a:latin typeface="Cambria Math" panose="02040503050406030204" pitchFamily="18" charset="0"/>
                          </a:rPr>
                          <m:t>𝟒</m:t>
                        </m:r>
                      </m:sub>
                      <m:sup>
                        <m:r>
                          <a:rPr lang="en-US" sz="1600" b="0" i="1" dirty="0" smtClean="0">
                            <a:latin typeface="Cambria Math" panose="02040503050406030204" pitchFamily="18" charset="0"/>
                          </a:rPr>
                          <m:t>2</m:t>
                        </m:r>
                      </m:sup>
                    </m:sSubSup>
                  </m:oMath>
                </a14:m>
                <a:r>
                  <a:rPr lang="en-US" sz="1600" dirty="0"/>
                  <a:t>                                                                                                                                (53)</a:t>
                </a:r>
              </a:p>
              <a:p>
                <a:r>
                  <a:rPr lang="en-US" sz="1600" dirty="0"/>
                  <a:t>In the case the eigenvalues in </a:t>
                </a:r>
                <a14:m>
                  <m:oMath xmlns:m="http://schemas.openxmlformats.org/officeDocument/2006/math">
                    <m:r>
                      <m:rPr>
                        <m:sty m:val="p"/>
                      </m:rPr>
                      <a:rPr lang="en-US" sz="1600" b="0" i="0" smtClean="0">
                        <a:latin typeface="Cambria Math" panose="02040503050406030204" pitchFamily="18" charset="0"/>
                      </a:rPr>
                      <m:t>Λ</m:t>
                    </m:r>
                  </m:oMath>
                </a14:m>
                <a:r>
                  <a:rPr lang="en-US" sz="1600" dirty="0"/>
                  <a:t> are distinct, (53) along with (52)</a:t>
                </a:r>
              </a:p>
              <a:p>
                <a:r>
                  <a:rPr lang="en-US" sz="1600" dirty="0"/>
                  <a:t>The fact that </a:t>
                </a:r>
                <a14:m>
                  <m:oMath xmlns:m="http://schemas.openxmlformats.org/officeDocument/2006/math">
                    <m:sSub>
                      <m:sSubPr>
                        <m:ctrlPr>
                          <a:rPr lang="en-US" sz="1600" b="1" i="1" smtClean="0">
                            <a:latin typeface="Cambria Math" panose="02040503050406030204" pitchFamily="18" charset="0"/>
                          </a:rPr>
                        </m:ctrlPr>
                      </m:sSubPr>
                      <m:e>
                        <m:r>
                          <a:rPr lang="en-US" sz="1600" b="1" i="1" smtClean="0">
                            <a:latin typeface="Cambria Math" panose="02040503050406030204" pitchFamily="18" charset="0"/>
                          </a:rPr>
                          <m:t>𝑼</m:t>
                        </m:r>
                      </m:e>
                      <m:sub>
                        <m:r>
                          <a:rPr lang="en-US" sz="1600" b="1" i="1" smtClean="0">
                            <a:latin typeface="Cambria Math" panose="02040503050406030204" pitchFamily="18" charset="0"/>
                          </a:rPr>
                          <m:t>𝒈</m:t>
                        </m:r>
                      </m:sub>
                    </m:sSub>
                    <m:r>
                      <a:rPr lang="en-US" sz="1600" b="1" i="1" smtClean="0">
                        <a:latin typeface="Cambria Math" panose="02040503050406030204" pitchFamily="18" charset="0"/>
                      </a:rPr>
                      <m:t>=</m:t>
                    </m:r>
                    <m:sSub>
                      <m:sSubPr>
                        <m:ctrlPr>
                          <a:rPr lang="en-US" sz="1600" b="1" i="1" smtClean="0">
                            <a:latin typeface="Cambria Math" panose="02040503050406030204" pitchFamily="18" charset="0"/>
                          </a:rPr>
                        </m:ctrlPr>
                      </m:sSubPr>
                      <m:e>
                        <m:r>
                          <a:rPr lang="en-US" sz="1600" b="1" i="1" smtClean="0">
                            <a:latin typeface="Cambria Math" panose="02040503050406030204" pitchFamily="18" charset="0"/>
                          </a:rPr>
                          <m:t>𝑼</m:t>
                        </m:r>
                      </m:e>
                      <m:sub>
                        <m:r>
                          <a:rPr lang="en-US" sz="1600" b="1" i="1" smtClean="0">
                            <a:latin typeface="Cambria Math" panose="02040503050406030204" pitchFamily="18" charset="0"/>
                          </a:rPr>
                          <m:t>𝒇</m:t>
                        </m:r>
                      </m:sub>
                    </m:sSub>
                  </m:oMath>
                </a14:m>
                <a:r>
                  <a:rPr lang="en-US" sz="1600" dirty="0"/>
                  <a:t> are unitary give</a:t>
                </a:r>
              </a:p>
              <a:p>
                <a:pPr algn="r"/>
                <a14:m>
                  <m:oMath xmlns:m="http://schemas.openxmlformats.org/officeDocument/2006/math">
                    <m:sSub>
                      <m:sSubPr>
                        <m:ctrlPr>
                          <a:rPr lang="en-US" sz="1600" b="1" i="1" smtClean="0">
                            <a:latin typeface="Cambria Math" panose="02040503050406030204" pitchFamily="18" charset="0"/>
                          </a:rPr>
                        </m:ctrlPr>
                      </m:sSubPr>
                      <m:e>
                        <m:r>
                          <a:rPr lang="en-US" sz="1600" b="1" i="1" smtClean="0">
                            <a:latin typeface="Cambria Math" panose="02040503050406030204" pitchFamily="18" charset="0"/>
                          </a:rPr>
                          <m:t>𝑼</m:t>
                        </m:r>
                      </m:e>
                      <m:sub>
                        <m:r>
                          <a:rPr lang="en-US" sz="1600" b="1" i="1" smtClean="0">
                            <a:latin typeface="Cambria Math" panose="02040503050406030204" pitchFamily="18" charset="0"/>
                          </a:rPr>
                          <m:t>𝒈</m:t>
                        </m:r>
                      </m:sub>
                    </m:sSub>
                    <m:r>
                      <a:rPr lang="en-US" sz="1600" b="0" i="1" smtClean="0">
                        <a:latin typeface="Cambria Math" panose="02040503050406030204" pitchFamily="18" charset="0"/>
                      </a:rPr>
                      <m:t>=</m:t>
                    </m:r>
                    <m:sSub>
                      <m:sSubPr>
                        <m:ctrlPr>
                          <a:rPr lang="en-US" sz="1600" b="1" i="1" smtClean="0">
                            <a:latin typeface="Cambria Math" panose="02040503050406030204" pitchFamily="18" charset="0"/>
                          </a:rPr>
                        </m:ctrlPr>
                      </m:sSubPr>
                      <m:e>
                        <m:r>
                          <a:rPr lang="en-US" sz="1600" b="1" i="1" smtClean="0">
                            <a:latin typeface="Cambria Math" panose="02040503050406030204" pitchFamily="18" charset="0"/>
                          </a:rPr>
                          <m:t>𝑼</m:t>
                        </m:r>
                      </m:e>
                      <m:sub>
                        <m:r>
                          <a:rPr lang="en-US" sz="1600" b="1" i="1" smtClean="0">
                            <a:latin typeface="Cambria Math" panose="02040503050406030204" pitchFamily="18" charset="0"/>
                          </a:rPr>
                          <m:t>𝒇</m:t>
                        </m:r>
                      </m:sub>
                    </m:sSub>
                    <m:r>
                      <a:rPr lang="en-US" sz="1600" b="0" i="1" smtClean="0">
                        <a:latin typeface="Cambria Math" panose="02040503050406030204" pitchFamily="18" charset="0"/>
                      </a:rPr>
                      <m:t>=</m:t>
                    </m:r>
                    <m:r>
                      <a:rPr lang="en-US" sz="1600" b="0" i="1" smtClean="0">
                        <a:latin typeface="Cambria Math" panose="02040503050406030204" pitchFamily="18" charset="0"/>
                      </a:rPr>
                      <m:t>𝑑𝑖𝑎𝑔</m:t>
                    </m:r>
                    <m:d>
                      <m:dPr>
                        <m:ctrlPr>
                          <a:rPr lang="en-US" sz="1600" b="0" i="1" smtClean="0">
                            <a:latin typeface="Cambria Math" panose="02040503050406030204" pitchFamily="18" charset="0"/>
                          </a:rPr>
                        </m:ctrlPr>
                      </m:dPr>
                      <m:e>
                        <m:d>
                          <m:dPr>
                            <m:begChr m:val="["/>
                            <m:endChr m:val="]"/>
                            <m:ctrlPr>
                              <a:rPr lang="en-US" sz="1600" b="0" i="1" smtClean="0">
                                <a:latin typeface="Cambria Math" panose="02040503050406030204" pitchFamily="18" charset="0"/>
                              </a:rPr>
                            </m:ctrlPr>
                          </m:dPr>
                          <m:e>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𝑒</m:t>
                                </m:r>
                              </m:e>
                              <m:sup>
                                <m:r>
                                  <a:rPr lang="en-US" sz="1600" b="0" i="1" smtClean="0">
                                    <a:latin typeface="Cambria Math" panose="02040503050406030204" pitchFamily="18" charset="0"/>
                                  </a:rPr>
                                  <m:t>𝐽</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𝜃</m:t>
                                    </m:r>
                                  </m:e>
                                  <m:sub>
                                    <m:r>
                                      <a:rPr lang="en-US" sz="1600" b="0" i="1" smtClean="0">
                                        <a:latin typeface="Cambria Math" panose="02040503050406030204" pitchFamily="18" charset="0"/>
                                      </a:rPr>
                                      <m:t>1</m:t>
                                    </m:r>
                                  </m:sub>
                                </m:sSub>
                              </m:sup>
                            </m:sSup>
                            <m:r>
                              <a:rPr lang="en-US" sz="1600" b="0" i="1" smtClean="0">
                                <a:latin typeface="Cambria Math" panose="02040503050406030204" pitchFamily="18" charset="0"/>
                              </a:rPr>
                              <m:t>,…….., </m:t>
                            </m:r>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𝑒</m:t>
                                </m:r>
                              </m:e>
                              <m:sup>
                                <m:r>
                                  <a:rPr lang="en-US" sz="1600" b="0" i="1" smtClean="0">
                                    <a:latin typeface="Cambria Math" panose="02040503050406030204" pitchFamily="18" charset="0"/>
                                  </a:rPr>
                                  <m:t>𝐽</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𝜃</m:t>
                                    </m:r>
                                  </m:e>
                                  <m:sub>
                                    <m:r>
                                      <a:rPr lang="en-US" sz="1600" b="0" i="1" smtClean="0">
                                        <a:latin typeface="Cambria Math" panose="02040503050406030204" pitchFamily="18" charset="0"/>
                                      </a:rPr>
                                      <m:t>𝑏</m:t>
                                    </m:r>
                                  </m:sub>
                                </m:sSub>
                              </m:sup>
                            </m:sSup>
                          </m:e>
                        </m:d>
                      </m:e>
                    </m:d>
                    <m:r>
                      <a:rPr lang="en-US" sz="1600" b="0" i="1" smtClean="0">
                        <a:latin typeface="Cambria Math" panose="02040503050406030204" pitchFamily="18" charset="0"/>
                      </a:rPr>
                      <m:t>=</m:t>
                    </m:r>
                    <m:r>
                      <a:rPr lang="en-US" sz="1600" b="1" i="0" smtClean="0">
                        <a:latin typeface="Cambria Math" panose="02040503050406030204" pitchFamily="18" charset="0"/>
                      </a:rPr>
                      <m:t>𝚯</m:t>
                    </m:r>
                    <m:r>
                      <a:rPr lang="en-US" sz="1600" b="0" i="0" smtClean="0">
                        <a:latin typeface="Cambria Math" panose="02040503050406030204" pitchFamily="18" charset="0"/>
                      </a:rPr>
                      <m:t> </m:t>
                    </m:r>
                  </m:oMath>
                </a14:m>
                <a:r>
                  <a:rPr lang="en-US" sz="1600" dirty="0"/>
                  <a:t>                                                                                                          (54)</a:t>
                </a:r>
              </a:p>
              <a:p>
                <a:r>
                  <a:rPr lang="en-US" sz="1600" dirty="0"/>
                  <a:t>   for </a:t>
                </a:r>
                <a14:m>
                  <m:oMath xmlns:m="http://schemas.openxmlformats.org/officeDocument/2006/math">
                    <m:sSub>
                      <m:sSubPr>
                        <m:ctrlPr>
                          <a:rPr lang="en-US" sz="1600" b="0" i="1" smtClean="0">
                            <a:latin typeface="Cambria Math" panose="02040503050406030204" pitchFamily="18" charset="0"/>
                          </a:rPr>
                        </m:ctrlPr>
                      </m:sSubPr>
                      <m:e>
                        <m:r>
                          <a:rPr lang="en-US" sz="1600" b="1" i="0" smtClean="0">
                            <a:latin typeface="Cambria Math" panose="02040503050406030204" pitchFamily="18" charset="0"/>
                          </a:rPr>
                          <m:t>𝚯</m:t>
                        </m:r>
                      </m:e>
                      <m:sub>
                        <m:r>
                          <m:rPr>
                            <m:sty m:val="p"/>
                          </m:rPr>
                          <a:rPr lang="en-US" sz="1600" b="0" i="0" smtClean="0">
                            <a:latin typeface="Cambria Math" panose="02040503050406030204" pitchFamily="18" charset="0"/>
                          </a:rPr>
                          <m:t>k</m:t>
                        </m:r>
                      </m:sub>
                    </m:sSub>
                    <m:r>
                      <a:rPr lang="en-US" sz="1600" b="0" i="1" smtClean="0">
                        <a:latin typeface="Cambria Math" panose="02040503050406030204" pitchFamily="18" charset="0"/>
                      </a:rPr>
                      <m:t>∈[</m:t>
                    </m:r>
                    <m:r>
                      <a:rPr lang="en-US" sz="1600" b="0" i="1" smtClean="0">
                        <a:latin typeface="Cambria Math" panose="02040503050406030204" pitchFamily="18" charset="0"/>
                      </a:rPr>
                      <m:t>0</m:t>
                    </m:r>
                    <m:r>
                      <a:rPr lang="en-US" sz="1600" b="0" i="1" smtClean="0">
                        <a:latin typeface="Cambria Math" panose="02040503050406030204" pitchFamily="18" charset="0"/>
                      </a:rPr>
                      <m:t>,</m:t>
                    </m:r>
                    <m:r>
                      <a:rPr lang="en-US" sz="1600" b="0" i="1" smtClean="0">
                        <a:latin typeface="Cambria Math" panose="02040503050406030204" pitchFamily="18" charset="0"/>
                      </a:rPr>
                      <m:t>2</m:t>
                    </m:r>
                    <m:r>
                      <a:rPr lang="en-US" sz="1600" b="0" i="1" smtClean="0">
                        <a:latin typeface="Cambria Math" panose="02040503050406030204" pitchFamily="18" charset="0"/>
                      </a:rPr>
                      <m:t>𝜋</m:t>
                    </m:r>
                    <m:r>
                      <a:rPr lang="en-US" sz="1600" b="0" i="1" smtClean="0">
                        <a:latin typeface="Cambria Math" panose="02040503050406030204" pitchFamily="18" charset="0"/>
                      </a:rPr>
                      <m:t>]</m:t>
                    </m:r>
                  </m:oMath>
                </a14:m>
                <a:endParaRPr lang="en-US" sz="1600" dirty="0"/>
              </a:p>
              <a:p>
                <a:r>
                  <a:rPr lang="en-US" sz="1600" dirty="0"/>
                  <a:t> Repeated eigenvalues in </a:t>
                </a:r>
                <a14:m>
                  <m:oMath xmlns:m="http://schemas.openxmlformats.org/officeDocument/2006/math">
                    <m:r>
                      <a:rPr lang="en-US" sz="1600" b="1" i="0" smtClean="0">
                        <a:latin typeface="Cambria Math" panose="02040503050406030204" pitchFamily="18" charset="0"/>
                      </a:rPr>
                      <m:t>𝚲</m:t>
                    </m:r>
                  </m:oMath>
                </a14:m>
                <a:r>
                  <a:rPr lang="en-US" sz="1600" dirty="0"/>
                  <a:t> can be handled by a perturbation argument like the analysis of (47) and (48) to         obtain (49)</a:t>
                </a:r>
              </a:p>
              <a:p>
                <a:r>
                  <a:rPr lang="en-US" sz="1600" dirty="0"/>
                  <a:t>Hence, We conclude </a:t>
                </a:r>
              </a:p>
              <a:p>
                <a:pPr algn="r"/>
                <a14:m>
                  <m:oMath xmlns:m="http://schemas.openxmlformats.org/officeDocument/2006/math">
                    <m:sSub>
                      <m:sSubPr>
                        <m:ctrlPr>
                          <a:rPr lang="en-US" sz="1600" b="1" i="1" smtClean="0">
                            <a:latin typeface="Cambria Math" panose="02040503050406030204" pitchFamily="18" charset="0"/>
                          </a:rPr>
                        </m:ctrlPr>
                      </m:sSubPr>
                      <m:e>
                        <m:r>
                          <a:rPr lang="en-US" sz="1600" b="1" i="1" smtClean="0">
                            <a:latin typeface="Cambria Math" panose="02040503050406030204" pitchFamily="18" charset="0"/>
                          </a:rPr>
                          <m:t>𝝓</m:t>
                        </m:r>
                      </m:e>
                      <m:sub>
                        <m:r>
                          <a:rPr lang="en-US" sz="1600" b="1" i="1" smtClean="0">
                            <a:latin typeface="Cambria Math" panose="02040503050406030204" pitchFamily="18" charset="0"/>
                          </a:rPr>
                          <m:t>𝒈</m:t>
                        </m:r>
                      </m:sub>
                    </m:sSub>
                    <m:r>
                      <a:rPr lang="en-US" sz="1600" b="0" i="1" smtClean="0">
                        <a:latin typeface="Cambria Math" panose="02040503050406030204" pitchFamily="18" charset="0"/>
                      </a:rPr>
                      <m:t>=</m:t>
                    </m:r>
                    <m:sSup>
                      <m:sSupPr>
                        <m:ctrlPr>
                          <a:rPr lang="en-US" sz="1600" b="0" i="1" smtClean="0">
                            <a:latin typeface="Cambria Math" panose="02040503050406030204" pitchFamily="18" charset="0"/>
                          </a:rPr>
                        </m:ctrlPr>
                      </m:sSupPr>
                      <m:e>
                        <m:r>
                          <a:rPr lang="en-US" sz="1600" b="1" i="0" smtClean="0">
                            <a:latin typeface="Cambria Math" panose="02040503050406030204" pitchFamily="18" charset="0"/>
                          </a:rPr>
                          <m:t>𝚯</m:t>
                        </m:r>
                      </m:e>
                      <m:sup>
                        <m:r>
                          <a:rPr lang="en-US" sz="1600" b="0" i="1" smtClean="0">
                            <a:latin typeface="Cambria Math" panose="02040503050406030204" pitchFamily="18" charset="0"/>
                          </a:rPr>
                          <m:t>∗</m:t>
                        </m:r>
                      </m:sup>
                    </m:sSup>
                    <m:sSubSup>
                      <m:sSubSupPr>
                        <m:ctrlPr>
                          <a:rPr lang="en-US" sz="1600" b="0" i="1" smtClean="0">
                            <a:latin typeface="Cambria Math" panose="02040503050406030204" pitchFamily="18" charset="0"/>
                          </a:rPr>
                        </m:ctrlPr>
                      </m:sSubSupPr>
                      <m:e>
                        <m:r>
                          <a:rPr lang="en-US" sz="1600" b="1" i="1" smtClean="0">
                            <a:latin typeface="Cambria Math" panose="02040503050406030204" pitchFamily="18" charset="0"/>
                          </a:rPr>
                          <m:t>𝑫</m:t>
                        </m:r>
                      </m:e>
                      <m:sub>
                        <m:r>
                          <a:rPr lang="en-US" sz="1600" b="1" i="1" smtClean="0">
                            <a:latin typeface="Cambria Math" panose="02040503050406030204" pitchFamily="18" charset="0"/>
                          </a:rPr>
                          <m:t>𝟐</m:t>
                        </m:r>
                      </m:sub>
                      <m:sup>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1</m:t>
                            </m:r>
                          </m:num>
                          <m:den>
                            <m:r>
                              <a:rPr lang="en-US" sz="1600" b="0" i="1" smtClean="0">
                                <a:latin typeface="Cambria Math" panose="02040503050406030204" pitchFamily="18" charset="0"/>
                              </a:rPr>
                              <m:t>2</m:t>
                            </m:r>
                          </m:den>
                        </m:f>
                      </m:sup>
                    </m:sSubSup>
                    <m:sSup>
                      <m:sSupPr>
                        <m:ctrlPr>
                          <a:rPr lang="en-US" sz="1600" b="0" i="1" smtClean="0">
                            <a:latin typeface="Cambria Math" panose="02040503050406030204" pitchFamily="18" charset="0"/>
                          </a:rPr>
                        </m:ctrlPr>
                      </m:sSupPr>
                      <m:e>
                        <m:r>
                          <a:rPr lang="en-US" sz="1600" b="1" i="0" smtClean="0">
                            <a:latin typeface="Cambria Math" panose="02040503050406030204" pitchFamily="18" charset="0"/>
                          </a:rPr>
                          <m:t>𝚲</m:t>
                        </m:r>
                      </m:e>
                      <m:sup>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1</m:t>
                            </m:r>
                          </m:num>
                          <m:den>
                            <m:r>
                              <a:rPr lang="en-US" sz="1600" b="0" i="1" smtClean="0">
                                <a:latin typeface="Cambria Math" panose="02040503050406030204" pitchFamily="18" charset="0"/>
                              </a:rPr>
                              <m:t>2</m:t>
                            </m:r>
                          </m:den>
                        </m:f>
                      </m:sup>
                    </m:sSup>
                    <m:r>
                      <a:rPr lang="en-US" sz="1600" b="0" i="1" smtClean="0">
                        <a:latin typeface="Cambria Math" panose="02040503050406030204" pitchFamily="18" charset="0"/>
                      </a:rPr>
                      <m:t>;</m:t>
                    </m:r>
                  </m:oMath>
                </a14:m>
                <a:r>
                  <a:rPr lang="en-US" sz="1600" dirty="0"/>
                  <a:t> </a:t>
                </a:r>
                <a14:m>
                  <m:oMath xmlns:m="http://schemas.openxmlformats.org/officeDocument/2006/math">
                    <m:sSub>
                      <m:sSubPr>
                        <m:ctrlPr>
                          <a:rPr lang="en-US" sz="1600" b="1" i="1" dirty="0" smtClean="0">
                            <a:latin typeface="Cambria Math" panose="02040503050406030204" pitchFamily="18" charset="0"/>
                          </a:rPr>
                        </m:ctrlPr>
                      </m:sSubPr>
                      <m:e>
                        <m:r>
                          <a:rPr lang="en-US" sz="1600" b="1" i="1" dirty="0" smtClean="0">
                            <a:latin typeface="Cambria Math" panose="02040503050406030204" pitchFamily="18" charset="0"/>
                          </a:rPr>
                          <m:t>𝝓</m:t>
                        </m:r>
                      </m:e>
                      <m:sub>
                        <m:r>
                          <a:rPr lang="en-US" sz="1600" b="1" i="1" dirty="0" smtClean="0">
                            <a:latin typeface="Cambria Math" panose="02040503050406030204" pitchFamily="18" charset="0"/>
                          </a:rPr>
                          <m:t>𝒇</m:t>
                        </m:r>
                      </m:sub>
                    </m:sSub>
                    <m:r>
                      <a:rPr lang="en-US" sz="1600" b="0" i="1" dirty="0" smtClean="0">
                        <a:latin typeface="Cambria Math" panose="02040503050406030204" pitchFamily="18" charset="0"/>
                      </a:rPr>
                      <m:t>=</m:t>
                    </m:r>
                    <m:sSubSup>
                      <m:sSubSupPr>
                        <m:ctrlPr>
                          <a:rPr lang="en-US" sz="1600" b="0" i="1" dirty="0" smtClean="0">
                            <a:latin typeface="Cambria Math" panose="02040503050406030204" pitchFamily="18" charset="0"/>
                          </a:rPr>
                        </m:ctrlPr>
                      </m:sSubSupPr>
                      <m:e>
                        <m:r>
                          <a:rPr lang="en-US" sz="1600" b="1" i="1" dirty="0" smtClean="0">
                            <a:latin typeface="Cambria Math" panose="02040503050406030204" pitchFamily="18" charset="0"/>
                          </a:rPr>
                          <m:t>𝑫</m:t>
                        </m:r>
                      </m:e>
                      <m:sub>
                        <m:r>
                          <a:rPr lang="en-US" sz="1600" b="1" i="1" dirty="0" smtClean="0">
                            <a:latin typeface="Cambria Math" panose="02040503050406030204" pitchFamily="18" charset="0"/>
                          </a:rPr>
                          <m:t>𝟑</m:t>
                        </m:r>
                      </m:sub>
                      <m:sup>
                        <m:f>
                          <m:fPr>
                            <m:ctrlPr>
                              <a:rPr lang="en-US" sz="1600" b="0" i="1" dirty="0" smtClean="0">
                                <a:latin typeface="Cambria Math" panose="02040503050406030204" pitchFamily="18" charset="0"/>
                              </a:rPr>
                            </m:ctrlPr>
                          </m:fPr>
                          <m:num>
                            <m:r>
                              <a:rPr lang="en-US" sz="1600" b="0" i="1" dirty="0" smtClean="0">
                                <a:latin typeface="Cambria Math" panose="02040503050406030204" pitchFamily="18" charset="0"/>
                              </a:rPr>
                              <m:t>1</m:t>
                            </m:r>
                          </m:num>
                          <m:den>
                            <m:r>
                              <a:rPr lang="en-US" sz="1600" b="0" i="1" dirty="0" smtClean="0">
                                <a:latin typeface="Cambria Math" panose="02040503050406030204" pitchFamily="18" charset="0"/>
                              </a:rPr>
                              <m:t>2</m:t>
                            </m:r>
                          </m:den>
                        </m:f>
                      </m:sup>
                    </m:sSubSup>
                    <m:r>
                      <a:rPr lang="en-US" sz="1600" b="1" i="0" dirty="0" smtClean="0">
                        <a:latin typeface="Cambria Math" panose="02040503050406030204" pitchFamily="18" charset="0"/>
                      </a:rPr>
                      <m:t>𝚯</m:t>
                    </m:r>
                    <m:r>
                      <a:rPr lang="en-US" sz="1600" b="1" i="0" dirty="0" smtClean="0">
                        <a:latin typeface="Cambria Math" panose="02040503050406030204" pitchFamily="18" charset="0"/>
                      </a:rPr>
                      <m:t>.</m:t>
                    </m:r>
                  </m:oMath>
                </a14:m>
                <a:r>
                  <a:rPr lang="en-US" sz="1600" b="1" dirty="0"/>
                  <a:t>                                                                                                                                </a:t>
                </a:r>
                <a:r>
                  <a:rPr lang="en-US" sz="1600" dirty="0"/>
                  <a:t>(55)</a:t>
                </a:r>
              </a:p>
              <a:p>
                <a:r>
                  <a:rPr lang="en-US" sz="1600" dirty="0"/>
                  <a:t>We also conclude </a:t>
                </a:r>
                <a14:m>
                  <m:oMath xmlns:m="http://schemas.openxmlformats.org/officeDocument/2006/math">
                    <m:r>
                      <m:rPr>
                        <m:sty m:val="p"/>
                      </m:rPr>
                      <a:rPr lang="en-US" sz="1600" b="0" i="0" smtClean="0">
                        <a:latin typeface="Cambria Math" panose="02040503050406030204" pitchFamily="18" charset="0"/>
                      </a:rPr>
                      <m:t>Θ</m:t>
                    </m:r>
                  </m:oMath>
                </a14:m>
                <a:r>
                  <a:rPr lang="en-US" sz="1600" dirty="0"/>
                  <a:t> in (55) does not affect the </a:t>
                </a:r>
                <a:r>
                  <a:rPr lang="en-US" sz="1600" dirty="0" err="1"/>
                  <a:t>Lagrangian</a:t>
                </a:r>
                <a:r>
                  <a:rPr lang="en-US" sz="1600" dirty="0"/>
                  <a:t> function in (11) in anyway.</a:t>
                </a:r>
              </a:p>
              <a:p>
                <a:r>
                  <a:rPr lang="en-US" sz="1600" dirty="0"/>
                  <a:t>Setting </a:t>
                </a:r>
                <a14:m>
                  <m:oMath xmlns:m="http://schemas.openxmlformats.org/officeDocument/2006/math">
                    <m:r>
                      <m:rPr>
                        <m:sty m:val="p"/>
                      </m:rPr>
                      <a:rPr lang="en-US" sz="1600" b="0" i="0" smtClean="0">
                        <a:latin typeface="Cambria Math" panose="02040503050406030204" pitchFamily="18" charset="0"/>
                      </a:rPr>
                      <m:t>Θ</m:t>
                    </m:r>
                    <m:r>
                      <a:rPr lang="en-US" sz="1600" b="0" i="1" smtClean="0">
                        <a:latin typeface="Cambria Math" panose="02040503050406030204" pitchFamily="18" charset="0"/>
                      </a:rPr>
                      <m:t>=</m:t>
                    </m:r>
                    <m:r>
                      <a:rPr lang="en-US" sz="1600" b="1" i="1" smtClean="0">
                        <a:latin typeface="Cambria Math" panose="02040503050406030204" pitchFamily="18" charset="0"/>
                      </a:rPr>
                      <m:t>𝑰</m:t>
                    </m:r>
                  </m:oMath>
                </a14:m>
                <a:r>
                  <a:rPr lang="en-US" sz="1600" dirty="0"/>
                  <a:t> in (55) imposes no restriction in our optimization search.</a:t>
                </a:r>
              </a:p>
              <a:p>
                <a:endParaRPr lang="en-US" sz="1600" b="1" dirty="0"/>
              </a:p>
            </p:txBody>
          </p:sp>
        </mc:Choice>
        <mc:Fallback xmlns="">
          <p:sp>
            <p:nvSpPr>
              <p:cNvPr id="3" name="Content Placeholder 2">
                <a:extLst>
                  <a:ext uri="{FF2B5EF4-FFF2-40B4-BE49-F238E27FC236}">
                    <a16:creationId xmlns:a16="http://schemas.microsoft.com/office/drawing/2014/main" id="{74AB61C2-145A-5388-2839-CEC2C1DD0485}"/>
                  </a:ext>
                </a:extLst>
              </p:cNvPr>
              <p:cNvSpPr>
                <a:spLocks noGrp="1" noRot="1" noChangeAspect="1" noMove="1" noResize="1" noEditPoints="1" noAdjustHandles="1" noChangeArrowheads="1" noChangeShapeType="1" noTextEdit="1"/>
              </p:cNvSpPr>
              <p:nvPr>
                <p:ph idx="1"/>
              </p:nvPr>
            </p:nvSpPr>
            <p:spPr>
              <a:blipFill>
                <a:blip r:embed="rId3"/>
                <a:stretch>
                  <a:fillRect l="-232" t="-943" r="-406"/>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46757481-8279-AA2B-370F-A3E232AE99D9}"/>
              </a:ext>
            </a:extLst>
          </p:cNvPr>
          <p:cNvSpPr>
            <a:spLocks noGrp="1"/>
          </p:cNvSpPr>
          <p:nvPr>
            <p:ph type="sldNum" sz="quarter" idx="12"/>
          </p:nvPr>
        </p:nvSpPr>
        <p:spPr/>
        <p:txBody>
          <a:bodyPr/>
          <a:lstStyle/>
          <a:p>
            <a:fld id="{A439D109-9F59-4B0B-8E20-D6D3A384B1F1}" type="slidenum">
              <a:rPr lang="ko-KR" altLang="en-US" smtClean="0"/>
              <a:t>23</a:t>
            </a:fld>
            <a:endParaRPr lang="ko-KR" altLang="en-US"/>
          </a:p>
        </p:txBody>
      </p:sp>
    </p:spTree>
    <p:extLst>
      <p:ext uri="{BB962C8B-B14F-4D97-AF65-F5344CB8AC3E}">
        <p14:creationId xmlns:p14="http://schemas.microsoft.com/office/powerpoint/2010/main" val="38722460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BA2EC-88A7-6820-53CC-39F07B1B6B12}"/>
              </a:ext>
            </a:extLst>
          </p:cNvPr>
          <p:cNvSpPr>
            <a:spLocks noGrp="1"/>
          </p:cNvSpPr>
          <p:nvPr>
            <p:ph type="title"/>
          </p:nvPr>
        </p:nvSpPr>
        <p:spPr/>
        <p:txBody>
          <a:bodyPr/>
          <a:lstStyle/>
          <a:p>
            <a:r>
              <a:rPr lang="en-US" dirty="0"/>
              <a:t>Optimum Precoder and Decoder</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21E34F2-C418-7C5B-D544-CC22AE977453}"/>
                  </a:ext>
                </a:extLst>
              </p:cNvPr>
              <p:cNvSpPr>
                <a:spLocks noGrp="1"/>
              </p:cNvSpPr>
              <p:nvPr>
                <p:ph idx="1"/>
              </p:nvPr>
            </p:nvSpPr>
            <p:spPr/>
            <p:txBody>
              <a:bodyPr/>
              <a:lstStyle/>
              <a:p>
                <a14:m>
                  <m:oMath xmlns:m="http://schemas.openxmlformats.org/officeDocument/2006/math">
                    <m:r>
                      <a:rPr lang="en-GB" sz="1600" b="0" i="1" smtClean="0">
                        <a:solidFill>
                          <a:srgbClr val="0000FF"/>
                        </a:solidFill>
                        <a:latin typeface="Cambria Math" panose="02040503050406030204" pitchFamily="18" charset="0"/>
                      </a:rPr>
                      <m:t>𝑇</m:t>
                    </m:r>
                    <m:r>
                      <a:rPr lang="en-GB" sz="1600" b="0" i="1" smtClean="0">
                        <a:solidFill>
                          <a:srgbClr val="0000FF"/>
                        </a:solidFill>
                        <a:latin typeface="Cambria Math" panose="02040503050406030204" pitchFamily="18" charset="0"/>
                      </a:rPr>
                      <m:t>h</m:t>
                    </m:r>
                    <m:r>
                      <a:rPr lang="en-GB" sz="1600" b="0" i="1" smtClean="0">
                        <a:solidFill>
                          <a:srgbClr val="0000FF"/>
                        </a:solidFill>
                        <a:latin typeface="Cambria Math" panose="02040503050406030204" pitchFamily="18" charset="0"/>
                      </a:rPr>
                      <m:t>𝑒𝑜𝑟𝑒𝑚</m:t>
                    </m:r>
                    <m:r>
                      <a:rPr lang="en-GB" sz="1600" b="0" i="1" smtClean="0">
                        <a:solidFill>
                          <a:srgbClr val="0000FF"/>
                        </a:solidFill>
                        <a:latin typeface="Cambria Math" panose="02040503050406030204" pitchFamily="18" charset="0"/>
                      </a:rPr>
                      <m:t>1</m:t>
                    </m:r>
                    <m:r>
                      <a:rPr lang="en-GB" sz="1600" b="0" i="1" smtClean="0">
                        <a:solidFill>
                          <a:srgbClr val="0000FF"/>
                        </a:solidFill>
                        <a:latin typeface="Cambria Math" panose="02040503050406030204" pitchFamily="18" charset="0"/>
                      </a:rPr>
                      <m:t>:</m:t>
                    </m:r>
                  </m:oMath>
                </a14:m>
                <a:r>
                  <a:rPr lang="en-US" sz="1600" dirty="0">
                    <a:solidFill>
                      <a:srgbClr val="0000FF"/>
                    </a:solidFill>
                  </a:rPr>
                  <a:t> </a:t>
                </a:r>
                <a:r>
                  <a:rPr lang="en-US" sz="1600" dirty="0"/>
                  <a:t>The optimum </a:t>
                </a:r>
                <a14:m>
                  <m:oMath xmlns:m="http://schemas.openxmlformats.org/officeDocument/2006/math">
                    <m:sSub>
                      <m:sSubPr>
                        <m:ctrlPr>
                          <a:rPr lang="en-GB" sz="1600" b="1" i="1" smtClean="0">
                            <a:latin typeface="Cambria Math" panose="02040503050406030204" pitchFamily="18" charset="0"/>
                          </a:rPr>
                        </m:ctrlPr>
                      </m:sSubPr>
                      <m:e>
                        <m:r>
                          <a:rPr lang="en-GB" sz="1600" b="1" i="1" smtClean="0">
                            <a:latin typeface="Cambria Math" panose="02040503050406030204" pitchFamily="18" charset="0"/>
                          </a:rPr>
                          <m:t>𝝓</m:t>
                        </m:r>
                      </m:e>
                      <m:sub>
                        <m:r>
                          <a:rPr lang="en-GB" sz="1600" b="1" i="1" smtClean="0">
                            <a:latin typeface="Cambria Math" panose="02040503050406030204" pitchFamily="18" charset="0"/>
                          </a:rPr>
                          <m:t>𝒇</m:t>
                        </m:r>
                      </m:sub>
                    </m:sSub>
                  </m:oMath>
                </a14:m>
                <a:r>
                  <a:rPr lang="en-US" sz="1600" b="1" dirty="0"/>
                  <a:t> </a:t>
                </a:r>
                <a:r>
                  <a:rPr lang="en-US" sz="1600" dirty="0"/>
                  <a:t>and </a:t>
                </a:r>
                <a14:m>
                  <m:oMath xmlns:m="http://schemas.openxmlformats.org/officeDocument/2006/math">
                    <m:sSub>
                      <m:sSubPr>
                        <m:ctrlPr>
                          <a:rPr lang="en-GB" sz="1600" b="1" i="1" smtClean="0">
                            <a:latin typeface="Cambria Math" panose="02040503050406030204" pitchFamily="18" charset="0"/>
                          </a:rPr>
                        </m:ctrlPr>
                      </m:sSubPr>
                      <m:e>
                        <m:r>
                          <a:rPr lang="en-GB" sz="1600" b="1" i="1" smtClean="0">
                            <a:latin typeface="Cambria Math" panose="02040503050406030204" pitchFamily="18" charset="0"/>
                          </a:rPr>
                          <m:t>𝝓</m:t>
                        </m:r>
                      </m:e>
                      <m:sub>
                        <m:r>
                          <a:rPr lang="en-GB" sz="1600" b="1" i="1" smtClean="0">
                            <a:latin typeface="Cambria Math" panose="02040503050406030204" pitchFamily="18" charset="0"/>
                          </a:rPr>
                          <m:t>𝒈</m:t>
                        </m:r>
                      </m:sub>
                    </m:sSub>
                  </m:oMath>
                </a14:m>
                <a:r>
                  <a:rPr lang="en-US" sz="1600" b="1" dirty="0"/>
                  <a:t> </a:t>
                </a:r>
                <a:r>
                  <a:rPr lang="en-US" sz="1600" dirty="0"/>
                  <a:t>in lemma 1 are given by</a:t>
                </a:r>
              </a:p>
              <a:p>
                <a14:m>
                  <m:oMath xmlns:m="http://schemas.openxmlformats.org/officeDocument/2006/math">
                    <m:sSub>
                      <m:sSubPr>
                        <m:ctrlPr>
                          <a:rPr lang="en-GB" sz="1600" b="1" i="1" smtClean="0">
                            <a:latin typeface="Cambria Math" panose="02040503050406030204" pitchFamily="18" charset="0"/>
                          </a:rPr>
                        </m:ctrlPr>
                      </m:sSubPr>
                      <m:e>
                        <m:r>
                          <a:rPr lang="en-GB" sz="1600" b="1" i="1" smtClean="0">
                            <a:latin typeface="Cambria Math" panose="02040503050406030204" pitchFamily="18" charset="0"/>
                          </a:rPr>
                          <m:t>𝝓</m:t>
                        </m:r>
                      </m:e>
                      <m:sub>
                        <m:r>
                          <a:rPr lang="en-GB" sz="1600" b="1" i="1" smtClean="0">
                            <a:latin typeface="Cambria Math" panose="02040503050406030204" pitchFamily="18" charset="0"/>
                          </a:rPr>
                          <m:t>𝒇</m:t>
                        </m:r>
                      </m:sub>
                    </m:sSub>
                    <m:r>
                      <a:rPr lang="en-GB" sz="1600" b="1" i="1" smtClean="0">
                        <a:latin typeface="Cambria Math" panose="02040503050406030204" pitchFamily="18" charset="0"/>
                      </a:rPr>
                      <m:t>=</m:t>
                    </m:r>
                    <m:sSub>
                      <m:sSubPr>
                        <m:ctrlPr>
                          <a:rPr lang="en-GB" sz="1600" b="0" i="1" smtClean="0">
                            <a:latin typeface="Cambria Math" panose="02040503050406030204" pitchFamily="18" charset="0"/>
                          </a:rPr>
                        </m:ctrlPr>
                      </m:sSubPr>
                      <m:e>
                        <m:sSup>
                          <m:sSupPr>
                            <m:ctrlPr>
                              <a:rPr lang="en-GB" sz="1600" b="0" i="1" smtClean="0">
                                <a:latin typeface="Cambria Math" panose="02040503050406030204" pitchFamily="18" charset="0"/>
                              </a:rPr>
                            </m:ctrlPr>
                          </m:sSupPr>
                          <m:e>
                            <m:d>
                              <m:dPr>
                                <m:ctrlPr>
                                  <a:rPr lang="en-GB" sz="1600" b="0" i="1" smtClean="0">
                                    <a:latin typeface="Cambria Math" panose="02040503050406030204" pitchFamily="18" charset="0"/>
                                  </a:rPr>
                                </m:ctrlPr>
                              </m:dPr>
                              <m:e>
                                <m:sSup>
                                  <m:sSupPr>
                                    <m:ctrlPr>
                                      <a:rPr lang="en-GB" sz="1600" b="0" i="1" smtClean="0">
                                        <a:latin typeface="Cambria Math" panose="02040503050406030204" pitchFamily="18" charset="0"/>
                                      </a:rPr>
                                    </m:ctrlPr>
                                  </m:sSupPr>
                                  <m:e>
                                    <m:r>
                                      <a:rPr lang="en-GB" sz="1600" b="0" i="1" smtClean="0">
                                        <a:latin typeface="Cambria Math" panose="02040503050406030204" pitchFamily="18" charset="0"/>
                                      </a:rPr>
                                      <m:t>𝜇</m:t>
                                    </m:r>
                                  </m:e>
                                  <m:sup>
                                    <m:r>
                                      <a:rPr lang="en-GB" sz="1600" b="0" i="1" smtClean="0">
                                        <a:latin typeface="Cambria Math" panose="02040503050406030204" pitchFamily="18" charset="0"/>
                                      </a:rPr>
                                      <m:t>−</m:t>
                                    </m:r>
                                    <m:f>
                                      <m:fPr>
                                        <m:ctrlPr>
                                          <a:rPr lang="en-GB" sz="1600" b="0" i="1" smtClean="0">
                                            <a:latin typeface="Cambria Math" panose="02040503050406030204" pitchFamily="18" charset="0"/>
                                          </a:rPr>
                                        </m:ctrlPr>
                                      </m:fPr>
                                      <m:num>
                                        <m:r>
                                          <a:rPr lang="en-GB" sz="1600" b="0" i="1" smtClean="0">
                                            <a:latin typeface="Cambria Math" panose="02040503050406030204" pitchFamily="18" charset="0"/>
                                          </a:rPr>
                                          <m:t>1</m:t>
                                        </m:r>
                                      </m:num>
                                      <m:den>
                                        <m:r>
                                          <a:rPr lang="en-GB" sz="1600" b="0" i="1" smtClean="0">
                                            <a:latin typeface="Cambria Math" panose="02040503050406030204" pitchFamily="18" charset="0"/>
                                          </a:rPr>
                                          <m:t>2</m:t>
                                        </m:r>
                                      </m:den>
                                    </m:f>
                                  </m:sup>
                                </m:sSup>
                                <m:sSup>
                                  <m:sSupPr>
                                    <m:ctrlPr>
                                      <a:rPr lang="en-GB" sz="1600" b="0" i="1" smtClean="0">
                                        <a:latin typeface="Cambria Math" panose="02040503050406030204" pitchFamily="18" charset="0"/>
                                      </a:rPr>
                                    </m:ctrlPr>
                                  </m:sSupPr>
                                  <m:e>
                                    <m:r>
                                      <a:rPr lang="en-GB" sz="1600" b="0" i="1" smtClean="0">
                                        <a:latin typeface="Cambria Math" panose="02040503050406030204" pitchFamily="18" charset="0"/>
                                      </a:rPr>
                                      <m:t>Ʌ</m:t>
                                    </m:r>
                                  </m:e>
                                  <m:sup>
                                    <m:r>
                                      <a:rPr lang="en-GB" sz="1600" b="0" i="1" smtClean="0">
                                        <a:latin typeface="Cambria Math" panose="02040503050406030204" pitchFamily="18" charset="0"/>
                                      </a:rPr>
                                      <m:t>−</m:t>
                                    </m:r>
                                    <m:d>
                                      <m:dPr>
                                        <m:ctrlPr>
                                          <a:rPr lang="en-GB" sz="1600" b="0" i="1" smtClean="0">
                                            <a:latin typeface="Cambria Math" panose="02040503050406030204" pitchFamily="18" charset="0"/>
                                          </a:rPr>
                                        </m:ctrlPr>
                                      </m:dPr>
                                      <m:e>
                                        <m:f>
                                          <m:fPr>
                                            <m:ctrlPr>
                                              <a:rPr lang="en-GB" sz="1600" b="0" i="1" smtClean="0">
                                                <a:latin typeface="Cambria Math" panose="02040503050406030204" pitchFamily="18" charset="0"/>
                                              </a:rPr>
                                            </m:ctrlPr>
                                          </m:fPr>
                                          <m:num>
                                            <m:r>
                                              <a:rPr lang="en-GB" sz="1600" b="0" i="1" smtClean="0">
                                                <a:latin typeface="Cambria Math" panose="02040503050406030204" pitchFamily="18" charset="0"/>
                                              </a:rPr>
                                              <m:t>1</m:t>
                                            </m:r>
                                          </m:num>
                                          <m:den>
                                            <m:r>
                                              <a:rPr lang="en-GB" sz="1600" b="0" i="1" smtClean="0">
                                                <a:latin typeface="Cambria Math" panose="02040503050406030204" pitchFamily="18" charset="0"/>
                                              </a:rPr>
                                              <m:t>2</m:t>
                                            </m:r>
                                          </m:den>
                                        </m:f>
                                      </m:e>
                                    </m:d>
                                  </m:sup>
                                </m:sSup>
                                <m:sSup>
                                  <m:sSupPr>
                                    <m:ctrlPr>
                                      <a:rPr lang="en-GB" sz="1600" b="0" i="1" smtClean="0">
                                        <a:latin typeface="Cambria Math" panose="02040503050406030204" pitchFamily="18" charset="0"/>
                                      </a:rPr>
                                    </m:ctrlPr>
                                  </m:sSupPr>
                                  <m:e>
                                    <m:r>
                                      <a:rPr lang="en-GB" sz="1600" b="1" i="1" smtClean="0">
                                        <a:latin typeface="Cambria Math" panose="02040503050406030204" pitchFamily="18" charset="0"/>
                                      </a:rPr>
                                      <m:t>𝑾</m:t>
                                    </m:r>
                                  </m:e>
                                  <m:sup>
                                    <m:f>
                                      <m:fPr>
                                        <m:ctrlPr>
                                          <a:rPr lang="en-GB" sz="1600" b="0" i="1" smtClean="0">
                                            <a:latin typeface="Cambria Math" panose="02040503050406030204" pitchFamily="18" charset="0"/>
                                          </a:rPr>
                                        </m:ctrlPr>
                                      </m:fPr>
                                      <m:num>
                                        <m:r>
                                          <a:rPr lang="en-GB" sz="1600" b="0" i="1" smtClean="0">
                                            <a:latin typeface="Cambria Math" panose="02040503050406030204" pitchFamily="18" charset="0"/>
                                          </a:rPr>
                                          <m:t>1</m:t>
                                        </m:r>
                                      </m:num>
                                      <m:den>
                                        <m:r>
                                          <a:rPr lang="en-GB" sz="1600" b="0" i="1" smtClean="0">
                                            <a:latin typeface="Cambria Math" panose="02040503050406030204" pitchFamily="18" charset="0"/>
                                          </a:rPr>
                                          <m:t>2</m:t>
                                        </m:r>
                                      </m:den>
                                    </m:f>
                                  </m:sup>
                                </m:sSup>
                                <m:r>
                                  <a:rPr lang="en-GB" sz="1600" b="0" i="1" smtClean="0">
                                    <a:latin typeface="Cambria Math" panose="02040503050406030204" pitchFamily="18" charset="0"/>
                                  </a:rPr>
                                  <m:t>−</m:t>
                                </m:r>
                                <m:sSup>
                                  <m:sSupPr>
                                    <m:ctrlPr>
                                      <a:rPr lang="en-GB" sz="1600" b="0" i="1" smtClean="0">
                                        <a:latin typeface="Cambria Math" panose="02040503050406030204" pitchFamily="18" charset="0"/>
                                      </a:rPr>
                                    </m:ctrlPr>
                                  </m:sSupPr>
                                  <m:e>
                                    <m:r>
                                      <a:rPr lang="en-GB" sz="1600" i="1">
                                        <a:latin typeface="Cambria Math" panose="02040503050406030204" pitchFamily="18" charset="0"/>
                                      </a:rPr>
                                      <m:t>Ʌ</m:t>
                                    </m:r>
                                  </m:e>
                                  <m:sup>
                                    <m:r>
                                      <a:rPr lang="en-GB" sz="1600" b="0" i="1" smtClean="0">
                                        <a:latin typeface="Cambria Math" panose="02040503050406030204" pitchFamily="18" charset="0"/>
                                      </a:rPr>
                                      <m:t>−</m:t>
                                    </m:r>
                                    <m:r>
                                      <a:rPr lang="en-GB" sz="1600" b="0" i="1" smtClean="0">
                                        <a:latin typeface="Cambria Math" panose="02040503050406030204" pitchFamily="18" charset="0"/>
                                      </a:rPr>
                                      <m:t>1</m:t>
                                    </m:r>
                                  </m:sup>
                                </m:sSup>
                              </m:e>
                            </m:d>
                          </m:e>
                          <m:sup>
                            <m:f>
                              <m:fPr>
                                <m:ctrlPr>
                                  <a:rPr lang="en-GB" sz="1600" b="0" i="1" smtClean="0">
                                    <a:latin typeface="Cambria Math" panose="02040503050406030204" pitchFamily="18" charset="0"/>
                                  </a:rPr>
                                </m:ctrlPr>
                              </m:fPr>
                              <m:num>
                                <m:r>
                                  <a:rPr lang="en-GB" sz="1600" b="0" i="1" smtClean="0">
                                    <a:latin typeface="Cambria Math" panose="02040503050406030204" pitchFamily="18" charset="0"/>
                                  </a:rPr>
                                  <m:t>1</m:t>
                                </m:r>
                              </m:num>
                              <m:den>
                                <m:r>
                                  <a:rPr lang="en-GB" sz="1600" b="0" i="1" smtClean="0">
                                    <a:latin typeface="Cambria Math" panose="02040503050406030204" pitchFamily="18" charset="0"/>
                                  </a:rPr>
                                  <m:t>2</m:t>
                                </m:r>
                              </m:den>
                            </m:f>
                          </m:sup>
                        </m:sSup>
                      </m:e>
                      <m:sub>
                        <m:r>
                          <a:rPr lang="en-GB" sz="1600" b="0" i="1" smtClean="0">
                            <a:latin typeface="Cambria Math" panose="02040503050406030204" pitchFamily="18" charset="0"/>
                          </a:rPr>
                          <m:t>+</m:t>
                        </m:r>
                      </m:sub>
                    </m:sSub>
                  </m:oMath>
                </a14:m>
                <a:r>
                  <a:rPr lang="en-US" sz="1600" dirty="0"/>
                  <a:t>                                                                                                                              (21)</a:t>
                </a:r>
              </a:p>
              <a:p>
                <a14:m>
                  <m:oMath xmlns:m="http://schemas.openxmlformats.org/officeDocument/2006/math">
                    <m:sSub>
                      <m:sSubPr>
                        <m:ctrlPr>
                          <a:rPr lang="en-GB" sz="1600" b="1" i="1" smtClean="0">
                            <a:latin typeface="Cambria Math" panose="02040503050406030204" pitchFamily="18" charset="0"/>
                          </a:rPr>
                        </m:ctrlPr>
                      </m:sSubPr>
                      <m:e>
                        <m:r>
                          <a:rPr lang="en-GB" sz="1600" b="1" i="1" smtClean="0">
                            <a:latin typeface="Cambria Math" panose="02040503050406030204" pitchFamily="18" charset="0"/>
                          </a:rPr>
                          <m:t>𝝓</m:t>
                        </m:r>
                      </m:e>
                      <m:sub>
                        <m:r>
                          <a:rPr lang="en-GB" sz="1600" b="1" i="1" smtClean="0">
                            <a:latin typeface="Cambria Math" panose="02040503050406030204" pitchFamily="18" charset="0"/>
                          </a:rPr>
                          <m:t>𝒈</m:t>
                        </m:r>
                      </m:sub>
                    </m:sSub>
                    <m:r>
                      <a:rPr lang="en-GB" sz="1600" b="1" i="1" smtClean="0">
                        <a:latin typeface="Cambria Math" panose="02040503050406030204" pitchFamily="18" charset="0"/>
                      </a:rPr>
                      <m:t>=</m:t>
                    </m:r>
                    <m:sSub>
                      <m:sSubPr>
                        <m:ctrlPr>
                          <a:rPr lang="en-GB" sz="1600" b="0" i="1" smtClean="0">
                            <a:latin typeface="Cambria Math" panose="02040503050406030204" pitchFamily="18" charset="0"/>
                          </a:rPr>
                        </m:ctrlPr>
                      </m:sSubPr>
                      <m:e>
                        <m:sSup>
                          <m:sSupPr>
                            <m:ctrlPr>
                              <a:rPr lang="en-GB" sz="1600" b="0" i="1" smtClean="0">
                                <a:latin typeface="Cambria Math" panose="02040503050406030204" pitchFamily="18" charset="0"/>
                              </a:rPr>
                            </m:ctrlPr>
                          </m:sSupPr>
                          <m:e>
                            <m:d>
                              <m:dPr>
                                <m:ctrlPr>
                                  <a:rPr lang="en-GB" sz="1600" b="0" i="1" smtClean="0">
                                    <a:latin typeface="Cambria Math" panose="02040503050406030204" pitchFamily="18" charset="0"/>
                                  </a:rPr>
                                </m:ctrlPr>
                              </m:dPr>
                              <m:e>
                                <m:sSup>
                                  <m:sSupPr>
                                    <m:ctrlPr>
                                      <a:rPr lang="en-GB" sz="1600" b="0" i="1" smtClean="0">
                                        <a:latin typeface="Cambria Math" panose="02040503050406030204" pitchFamily="18" charset="0"/>
                                      </a:rPr>
                                    </m:ctrlPr>
                                  </m:sSupPr>
                                  <m:e>
                                    <m:r>
                                      <a:rPr lang="en-GB" sz="1600" b="0" i="1" smtClean="0">
                                        <a:latin typeface="Cambria Math" panose="02040503050406030204" pitchFamily="18" charset="0"/>
                                      </a:rPr>
                                      <m:t>𝜇</m:t>
                                    </m:r>
                                  </m:e>
                                  <m:sup>
                                    <m:f>
                                      <m:fPr>
                                        <m:ctrlPr>
                                          <a:rPr lang="en-GB" sz="1600" b="0" i="1" smtClean="0">
                                            <a:latin typeface="Cambria Math" panose="02040503050406030204" pitchFamily="18" charset="0"/>
                                          </a:rPr>
                                        </m:ctrlPr>
                                      </m:fPr>
                                      <m:num>
                                        <m:r>
                                          <a:rPr lang="en-GB" sz="1600" b="0" i="1" smtClean="0">
                                            <a:latin typeface="Cambria Math" panose="02040503050406030204" pitchFamily="18" charset="0"/>
                                          </a:rPr>
                                          <m:t>1</m:t>
                                        </m:r>
                                      </m:num>
                                      <m:den>
                                        <m:r>
                                          <a:rPr lang="en-GB" sz="1600" b="0" i="1" smtClean="0">
                                            <a:latin typeface="Cambria Math" panose="02040503050406030204" pitchFamily="18" charset="0"/>
                                          </a:rPr>
                                          <m:t>2</m:t>
                                        </m:r>
                                      </m:den>
                                    </m:f>
                                  </m:sup>
                                </m:sSup>
                                <m:sSup>
                                  <m:sSupPr>
                                    <m:ctrlPr>
                                      <a:rPr lang="en-GB" sz="1600" b="0" i="1" smtClean="0">
                                        <a:latin typeface="Cambria Math" panose="02040503050406030204" pitchFamily="18" charset="0"/>
                                      </a:rPr>
                                    </m:ctrlPr>
                                  </m:sSupPr>
                                  <m:e>
                                    <m:r>
                                      <a:rPr lang="en-GB" sz="1600" i="1">
                                        <a:latin typeface="Cambria Math" panose="02040503050406030204" pitchFamily="18" charset="0"/>
                                      </a:rPr>
                                      <m:t>Ʌ</m:t>
                                    </m:r>
                                  </m:e>
                                  <m:sup>
                                    <m:r>
                                      <a:rPr lang="en-GB" sz="1600" b="0" i="1" smtClean="0">
                                        <a:latin typeface="Cambria Math" panose="02040503050406030204" pitchFamily="18" charset="0"/>
                                      </a:rPr>
                                      <m:t>−</m:t>
                                    </m:r>
                                    <m:f>
                                      <m:fPr>
                                        <m:ctrlPr>
                                          <a:rPr lang="en-GB" sz="1600" b="0" i="1" smtClean="0">
                                            <a:latin typeface="Cambria Math" panose="02040503050406030204" pitchFamily="18" charset="0"/>
                                          </a:rPr>
                                        </m:ctrlPr>
                                      </m:fPr>
                                      <m:num>
                                        <m:r>
                                          <a:rPr lang="en-GB" sz="1600" b="0" i="1" smtClean="0">
                                            <a:latin typeface="Cambria Math" panose="02040503050406030204" pitchFamily="18" charset="0"/>
                                          </a:rPr>
                                          <m:t>1</m:t>
                                        </m:r>
                                      </m:num>
                                      <m:den>
                                        <m:r>
                                          <a:rPr lang="en-GB" sz="1600" b="0" i="1" smtClean="0">
                                            <a:latin typeface="Cambria Math" panose="02040503050406030204" pitchFamily="18" charset="0"/>
                                          </a:rPr>
                                          <m:t>2</m:t>
                                        </m:r>
                                      </m:den>
                                    </m:f>
                                  </m:sup>
                                </m:sSup>
                                <m:sSup>
                                  <m:sSupPr>
                                    <m:ctrlPr>
                                      <a:rPr lang="en-GB" sz="1600" b="0" i="1" smtClean="0">
                                        <a:latin typeface="Cambria Math" panose="02040503050406030204" pitchFamily="18" charset="0"/>
                                      </a:rPr>
                                    </m:ctrlPr>
                                  </m:sSupPr>
                                  <m:e>
                                    <m:r>
                                      <a:rPr lang="en-GB" sz="1600" b="1" i="1" smtClean="0">
                                        <a:latin typeface="Cambria Math" panose="02040503050406030204" pitchFamily="18" charset="0"/>
                                      </a:rPr>
                                      <m:t>𝑾</m:t>
                                    </m:r>
                                  </m:e>
                                  <m:sup>
                                    <m:r>
                                      <a:rPr lang="en-GB" sz="1600" b="0" i="1" smtClean="0">
                                        <a:latin typeface="Cambria Math" panose="02040503050406030204" pitchFamily="18" charset="0"/>
                                      </a:rPr>
                                      <m:t>−</m:t>
                                    </m:r>
                                    <m:f>
                                      <m:fPr>
                                        <m:ctrlPr>
                                          <a:rPr lang="en-GB" sz="1600" b="0" i="1" smtClean="0">
                                            <a:latin typeface="Cambria Math" panose="02040503050406030204" pitchFamily="18" charset="0"/>
                                          </a:rPr>
                                        </m:ctrlPr>
                                      </m:fPr>
                                      <m:num>
                                        <m:r>
                                          <a:rPr lang="en-GB" sz="1600" b="0" i="1" smtClean="0">
                                            <a:latin typeface="Cambria Math" panose="02040503050406030204" pitchFamily="18" charset="0"/>
                                          </a:rPr>
                                          <m:t>1</m:t>
                                        </m:r>
                                      </m:num>
                                      <m:den>
                                        <m:r>
                                          <a:rPr lang="en-GB" sz="1600" b="0" i="1" smtClean="0">
                                            <a:latin typeface="Cambria Math" panose="02040503050406030204" pitchFamily="18" charset="0"/>
                                          </a:rPr>
                                          <m:t>2</m:t>
                                        </m:r>
                                      </m:den>
                                    </m:f>
                                  </m:sup>
                                </m:sSup>
                                <m:r>
                                  <a:rPr lang="en-GB" sz="1600" b="0" i="1" smtClean="0">
                                    <a:latin typeface="Cambria Math" panose="02040503050406030204" pitchFamily="18" charset="0"/>
                                  </a:rPr>
                                  <m:t>−</m:t>
                                </m:r>
                                <m:r>
                                  <a:rPr lang="en-GB" sz="1600" b="0" i="1" smtClean="0">
                                    <a:latin typeface="Cambria Math" panose="02040503050406030204" pitchFamily="18" charset="0"/>
                                  </a:rPr>
                                  <m:t>𝜇</m:t>
                                </m:r>
                                <m:r>
                                  <a:rPr lang="en-GB" sz="1600" b="0" i="1" smtClean="0">
                                    <a:latin typeface="Cambria Math" panose="02040503050406030204" pitchFamily="18" charset="0"/>
                                  </a:rPr>
                                  <m:t> </m:t>
                                </m:r>
                                <m:sSup>
                                  <m:sSupPr>
                                    <m:ctrlPr>
                                      <a:rPr lang="en-GB" sz="1600" b="0" i="1" smtClean="0">
                                        <a:latin typeface="Cambria Math" panose="02040503050406030204" pitchFamily="18" charset="0"/>
                                      </a:rPr>
                                    </m:ctrlPr>
                                  </m:sSupPr>
                                  <m:e>
                                    <m:r>
                                      <a:rPr lang="en-GB" sz="1600" i="1">
                                        <a:latin typeface="Cambria Math" panose="02040503050406030204" pitchFamily="18" charset="0"/>
                                      </a:rPr>
                                      <m:t>Ʌ</m:t>
                                    </m:r>
                                  </m:e>
                                  <m:sup>
                                    <m:r>
                                      <a:rPr lang="en-GB" sz="1600" b="0" i="1" smtClean="0">
                                        <a:latin typeface="Cambria Math" panose="02040503050406030204" pitchFamily="18" charset="0"/>
                                      </a:rPr>
                                      <m:t>−</m:t>
                                    </m:r>
                                    <m:r>
                                      <a:rPr lang="en-GB" sz="1600" b="0" i="1" smtClean="0">
                                        <a:latin typeface="Cambria Math" panose="02040503050406030204" pitchFamily="18" charset="0"/>
                                      </a:rPr>
                                      <m:t>1</m:t>
                                    </m:r>
                                  </m:sup>
                                </m:sSup>
                                <m:sSup>
                                  <m:sSupPr>
                                    <m:ctrlPr>
                                      <a:rPr lang="en-GB" sz="1600" b="0" i="1" smtClean="0">
                                        <a:latin typeface="Cambria Math" panose="02040503050406030204" pitchFamily="18" charset="0"/>
                                      </a:rPr>
                                    </m:ctrlPr>
                                  </m:sSupPr>
                                  <m:e>
                                    <m:r>
                                      <a:rPr lang="en-GB" sz="1600" b="1" i="1" smtClean="0">
                                        <a:latin typeface="Cambria Math" panose="02040503050406030204" pitchFamily="18" charset="0"/>
                                      </a:rPr>
                                      <m:t>𝑾</m:t>
                                    </m:r>
                                  </m:e>
                                  <m:sup>
                                    <m:r>
                                      <a:rPr lang="en-GB" sz="1600" b="0" i="1" smtClean="0">
                                        <a:latin typeface="Cambria Math" panose="02040503050406030204" pitchFamily="18" charset="0"/>
                                      </a:rPr>
                                      <m:t>−</m:t>
                                    </m:r>
                                    <m:r>
                                      <a:rPr lang="en-GB" sz="1600" b="0" i="1" smtClean="0">
                                        <a:latin typeface="Cambria Math" panose="02040503050406030204" pitchFamily="18" charset="0"/>
                                      </a:rPr>
                                      <m:t>1</m:t>
                                    </m:r>
                                  </m:sup>
                                </m:sSup>
                              </m:e>
                            </m:d>
                          </m:e>
                          <m:sup>
                            <m:f>
                              <m:fPr>
                                <m:ctrlPr>
                                  <a:rPr lang="en-GB" sz="1600" b="0" i="1" smtClean="0">
                                    <a:latin typeface="Cambria Math" panose="02040503050406030204" pitchFamily="18" charset="0"/>
                                  </a:rPr>
                                </m:ctrlPr>
                              </m:fPr>
                              <m:num>
                                <m:r>
                                  <a:rPr lang="en-GB" sz="1600" b="0" i="1" smtClean="0">
                                    <a:latin typeface="Cambria Math" panose="02040503050406030204" pitchFamily="18" charset="0"/>
                                  </a:rPr>
                                  <m:t>1</m:t>
                                </m:r>
                              </m:num>
                              <m:den>
                                <m:r>
                                  <a:rPr lang="en-GB" sz="1600" b="0" i="1" smtClean="0">
                                    <a:latin typeface="Cambria Math" panose="02040503050406030204" pitchFamily="18" charset="0"/>
                                  </a:rPr>
                                  <m:t>2</m:t>
                                </m:r>
                              </m:den>
                            </m:f>
                          </m:sup>
                        </m:sSup>
                      </m:e>
                      <m:sub>
                        <m:r>
                          <a:rPr lang="en-GB" sz="1600" b="0" i="1" smtClean="0">
                            <a:latin typeface="Cambria Math" panose="02040503050406030204" pitchFamily="18" charset="0"/>
                          </a:rPr>
                          <m:t>+</m:t>
                        </m:r>
                      </m:sub>
                    </m:sSub>
                    <m:sSup>
                      <m:sSupPr>
                        <m:ctrlPr>
                          <a:rPr lang="en-GB" sz="1600" b="0" i="1" smtClean="0">
                            <a:latin typeface="Cambria Math" panose="02040503050406030204" pitchFamily="18" charset="0"/>
                          </a:rPr>
                        </m:ctrlPr>
                      </m:sSupPr>
                      <m:e>
                        <m:r>
                          <a:rPr lang="en-GB" sz="1600" i="1">
                            <a:latin typeface="Cambria Math" panose="02040503050406030204" pitchFamily="18" charset="0"/>
                          </a:rPr>
                          <m:t>Ʌ</m:t>
                        </m:r>
                      </m:e>
                      <m:sup>
                        <m:r>
                          <a:rPr lang="en-GB" sz="1600" b="0" i="1" smtClean="0">
                            <a:latin typeface="Cambria Math" panose="02040503050406030204" pitchFamily="18" charset="0"/>
                          </a:rPr>
                          <m:t>−</m:t>
                        </m:r>
                        <m:f>
                          <m:fPr>
                            <m:ctrlPr>
                              <a:rPr lang="en-GB" sz="1600" b="0" i="1" smtClean="0">
                                <a:latin typeface="Cambria Math" panose="02040503050406030204" pitchFamily="18" charset="0"/>
                              </a:rPr>
                            </m:ctrlPr>
                          </m:fPr>
                          <m:num>
                            <m:r>
                              <a:rPr lang="en-GB" sz="1600" b="0" i="1" smtClean="0">
                                <a:latin typeface="Cambria Math" panose="02040503050406030204" pitchFamily="18" charset="0"/>
                              </a:rPr>
                              <m:t>1</m:t>
                            </m:r>
                          </m:num>
                          <m:den>
                            <m:r>
                              <a:rPr lang="en-GB" sz="1600" b="0" i="1" smtClean="0">
                                <a:latin typeface="Cambria Math" panose="02040503050406030204" pitchFamily="18" charset="0"/>
                              </a:rPr>
                              <m:t>2</m:t>
                            </m:r>
                          </m:den>
                        </m:f>
                      </m:sup>
                    </m:sSup>
                  </m:oMath>
                </a14:m>
                <a:r>
                  <a:rPr lang="en-US" sz="1600" dirty="0"/>
                  <a:t>                                                                                                               (22)</a:t>
                </a:r>
              </a:p>
              <a:p>
                <a:r>
                  <a:rPr lang="en-US" sz="1600" dirty="0">
                    <a:solidFill>
                      <a:srgbClr val="0000FF"/>
                    </a:solidFill>
                  </a:rPr>
                  <a:t>C. Proof of Theorem 1</a:t>
                </a:r>
              </a:p>
              <a:p>
                <a:r>
                  <a:rPr lang="en-US" sz="1600" dirty="0"/>
                  <a:t>Substituting (55) with </a:t>
                </a:r>
                <a14:m>
                  <m:oMath xmlns:m="http://schemas.openxmlformats.org/officeDocument/2006/math">
                    <m:r>
                      <m:rPr>
                        <m:sty m:val="p"/>
                      </m:rPr>
                      <a:rPr lang="en-US" sz="1600" b="0" i="0" smtClean="0">
                        <a:latin typeface="Cambria Math" panose="02040503050406030204" pitchFamily="18" charset="0"/>
                      </a:rPr>
                      <m:t>Θ</m:t>
                    </m:r>
                    <m:r>
                      <a:rPr lang="en-US" sz="1600" b="0" i="1" smtClean="0">
                        <a:latin typeface="Cambria Math" panose="02040503050406030204" pitchFamily="18" charset="0"/>
                      </a:rPr>
                      <m:t>=</m:t>
                    </m:r>
                    <m:r>
                      <a:rPr lang="en-US" sz="1600" b="1" i="1" smtClean="0">
                        <a:latin typeface="Cambria Math" panose="02040503050406030204" pitchFamily="18" charset="0"/>
                      </a:rPr>
                      <m:t>𝑰</m:t>
                    </m:r>
                  </m:oMath>
                </a14:m>
                <a:r>
                  <a:rPr lang="en-US" sz="1600" dirty="0"/>
                  <a:t> into (47) , (48) and (49), we obtain</a:t>
                </a:r>
              </a:p>
              <a:p>
                <a:pPr algn="r"/>
                <a14:m>
                  <m:oMath xmlns:m="http://schemas.openxmlformats.org/officeDocument/2006/math">
                    <m:sSub>
                      <m:sSubPr>
                        <m:ctrlPr>
                          <a:rPr lang="en-US" sz="1600" b="1" i="1" smtClean="0">
                            <a:latin typeface="Cambria Math" panose="02040503050406030204" pitchFamily="18" charset="0"/>
                          </a:rPr>
                        </m:ctrlPr>
                      </m:sSubPr>
                      <m:e>
                        <m:r>
                          <a:rPr lang="en-US" sz="1600" b="1" i="1" smtClean="0">
                            <a:latin typeface="Cambria Math" panose="02040503050406030204" pitchFamily="18" charset="0"/>
                          </a:rPr>
                          <m:t>𝑫</m:t>
                        </m:r>
                      </m:e>
                      <m:sub>
                        <m:r>
                          <a:rPr lang="en-US" sz="1600" b="1" i="1" smtClean="0">
                            <a:latin typeface="Cambria Math" panose="02040503050406030204" pitchFamily="18" charset="0"/>
                          </a:rPr>
                          <m:t>𝟏</m:t>
                        </m:r>
                      </m:sub>
                    </m:sSub>
                    <m:r>
                      <a:rPr lang="en-US" sz="1600" b="0" i="1" smtClean="0">
                        <a:latin typeface="Cambria Math" panose="02040503050406030204" pitchFamily="18" charset="0"/>
                      </a:rPr>
                      <m:t>=</m:t>
                    </m:r>
                    <m:sSubSup>
                      <m:sSubSupPr>
                        <m:ctrlPr>
                          <a:rPr lang="en-US" sz="1600" b="0" i="1" smtClean="0">
                            <a:latin typeface="Cambria Math" panose="02040503050406030204" pitchFamily="18" charset="0"/>
                          </a:rPr>
                        </m:ctrlPr>
                      </m:sSubSupPr>
                      <m:e>
                        <m:r>
                          <a:rPr lang="en-US" sz="1600" b="1" i="1" smtClean="0">
                            <a:latin typeface="Cambria Math" panose="02040503050406030204" pitchFamily="18" charset="0"/>
                          </a:rPr>
                          <m:t>𝑫</m:t>
                        </m:r>
                      </m:e>
                      <m:sub>
                        <m:r>
                          <a:rPr lang="en-US" sz="1600" b="1" i="1" smtClean="0">
                            <a:latin typeface="Cambria Math" panose="02040503050406030204" pitchFamily="18" charset="0"/>
                          </a:rPr>
                          <m:t>𝟏</m:t>
                        </m:r>
                      </m:sub>
                      <m:sup>
                        <m:r>
                          <a:rPr lang="en-US" sz="1600" b="0" i="1" smtClean="0">
                            <a:latin typeface="Cambria Math" panose="02040503050406030204" pitchFamily="18" charset="0"/>
                          </a:rPr>
                          <m:t>2</m:t>
                        </m:r>
                      </m:sup>
                    </m:sSubSup>
                    <m:r>
                      <a:rPr lang="en-US" sz="1600" b="0" i="1" smtClean="0">
                        <a:latin typeface="Cambria Math" panose="02040503050406030204" pitchFamily="18" charset="0"/>
                      </a:rPr>
                      <m:t>+</m:t>
                    </m:r>
                    <m:sSub>
                      <m:sSubPr>
                        <m:ctrlPr>
                          <a:rPr lang="en-US" sz="1600" b="1" i="1" smtClean="0">
                            <a:latin typeface="Cambria Math" panose="02040503050406030204" pitchFamily="18" charset="0"/>
                          </a:rPr>
                        </m:ctrlPr>
                      </m:sSubPr>
                      <m:e>
                        <m:r>
                          <a:rPr lang="en-US" sz="1600" b="1" i="1" smtClean="0">
                            <a:latin typeface="Cambria Math" panose="02040503050406030204" pitchFamily="18" charset="0"/>
                          </a:rPr>
                          <m:t>𝑫</m:t>
                        </m:r>
                      </m:e>
                      <m:sub>
                        <m:r>
                          <a:rPr lang="en-US" sz="1600" b="1" i="1" smtClean="0">
                            <a:latin typeface="Cambria Math" panose="02040503050406030204" pitchFamily="18" charset="0"/>
                          </a:rPr>
                          <m:t>𝟐</m:t>
                        </m:r>
                      </m:sub>
                    </m:sSub>
                  </m:oMath>
                </a14:m>
                <a:r>
                  <a:rPr lang="en-US" sz="1600" b="0" dirty="0"/>
                  <a:t>                                                                                                                                                    (56)</a:t>
                </a:r>
              </a:p>
              <a:p>
                <a:pPr algn="r"/>
                <a14:m>
                  <m:oMath xmlns:m="http://schemas.openxmlformats.org/officeDocument/2006/math">
                    <m:r>
                      <a:rPr lang="en-US" sz="1600" b="1" i="1" smtClean="0">
                        <a:latin typeface="Cambria Math" panose="02040503050406030204" pitchFamily="18" charset="0"/>
                      </a:rPr>
                      <m:t>𝑾</m:t>
                    </m:r>
                    <m:sSub>
                      <m:sSubPr>
                        <m:ctrlPr>
                          <a:rPr lang="en-US" sz="1600" b="0" i="1" smtClean="0">
                            <a:latin typeface="Cambria Math" panose="02040503050406030204" pitchFamily="18" charset="0"/>
                          </a:rPr>
                        </m:ctrlPr>
                      </m:sSubPr>
                      <m:e>
                        <m:r>
                          <a:rPr lang="en-US" sz="1600" b="1" i="1" smtClean="0">
                            <a:latin typeface="Cambria Math" panose="02040503050406030204" pitchFamily="18" charset="0"/>
                          </a:rPr>
                          <m:t>𝑫</m:t>
                        </m:r>
                      </m:e>
                      <m:sub>
                        <m:r>
                          <a:rPr lang="en-US" sz="1600" b="1" i="1" smtClean="0">
                            <a:latin typeface="Cambria Math" panose="02040503050406030204" pitchFamily="18" charset="0"/>
                          </a:rPr>
                          <m:t>𝟏</m:t>
                        </m:r>
                      </m:sub>
                    </m:sSub>
                    <m:r>
                      <a:rPr lang="en-US" sz="1600" b="0" i="1" smtClean="0">
                        <a:latin typeface="Cambria Math" panose="02040503050406030204" pitchFamily="18" charset="0"/>
                      </a:rPr>
                      <m:t>=</m:t>
                    </m:r>
                    <m:r>
                      <a:rPr lang="en-US" sz="1600" b="1" i="1" smtClean="0">
                        <a:latin typeface="Cambria Math" panose="02040503050406030204" pitchFamily="18" charset="0"/>
                      </a:rPr>
                      <m:t>𝑾</m:t>
                    </m:r>
                    <m:sSubSup>
                      <m:sSubSupPr>
                        <m:ctrlPr>
                          <a:rPr lang="en-US" sz="1600" b="0" i="1" smtClean="0">
                            <a:latin typeface="Cambria Math" panose="02040503050406030204" pitchFamily="18" charset="0"/>
                          </a:rPr>
                        </m:ctrlPr>
                      </m:sSubSupPr>
                      <m:e>
                        <m:r>
                          <a:rPr lang="en-US" sz="1600" b="1" i="1" smtClean="0">
                            <a:latin typeface="Cambria Math" panose="02040503050406030204" pitchFamily="18" charset="0"/>
                          </a:rPr>
                          <m:t>𝑫</m:t>
                        </m:r>
                      </m:e>
                      <m:sub>
                        <m:r>
                          <a:rPr lang="en-US" sz="1600" b="1" i="1" smtClean="0">
                            <a:latin typeface="Cambria Math" panose="02040503050406030204" pitchFamily="18" charset="0"/>
                          </a:rPr>
                          <m:t>𝟏</m:t>
                        </m:r>
                      </m:sub>
                      <m:sup>
                        <m:r>
                          <a:rPr lang="en-US" sz="1600" b="0" i="1" smtClean="0">
                            <a:latin typeface="Cambria Math" panose="02040503050406030204" pitchFamily="18" charset="0"/>
                          </a:rPr>
                          <m:t>2</m:t>
                        </m:r>
                      </m:sup>
                    </m:sSubSup>
                    <m:r>
                      <a:rPr lang="en-US" sz="1600" b="0" i="1" smtClean="0">
                        <a:latin typeface="Cambria Math" panose="02040503050406030204" pitchFamily="18" charset="0"/>
                      </a:rPr>
                      <m:t>+</m:t>
                    </m:r>
                    <m:r>
                      <a:rPr lang="en-US" sz="1600" b="0" i="1" smtClean="0">
                        <a:latin typeface="Cambria Math" panose="02040503050406030204" pitchFamily="18" charset="0"/>
                      </a:rPr>
                      <m:t>𝜇</m:t>
                    </m:r>
                    <m:sSub>
                      <m:sSubPr>
                        <m:ctrlPr>
                          <a:rPr lang="en-US" sz="1600" b="0" i="1" smtClean="0">
                            <a:latin typeface="Cambria Math" panose="02040503050406030204" pitchFamily="18" charset="0"/>
                          </a:rPr>
                        </m:ctrlPr>
                      </m:sSubPr>
                      <m:e>
                        <m:r>
                          <a:rPr lang="en-US" sz="1600" b="1" i="1" smtClean="0">
                            <a:latin typeface="Cambria Math" panose="02040503050406030204" pitchFamily="18" charset="0"/>
                          </a:rPr>
                          <m:t>𝑫</m:t>
                        </m:r>
                      </m:e>
                      <m:sub>
                        <m:r>
                          <a:rPr lang="en-US" sz="1600" b="1" i="1" smtClean="0">
                            <a:latin typeface="Cambria Math" panose="02040503050406030204" pitchFamily="18" charset="0"/>
                          </a:rPr>
                          <m:t>𝟑</m:t>
                        </m:r>
                      </m:sub>
                    </m:sSub>
                  </m:oMath>
                </a14:m>
                <a:r>
                  <a:rPr lang="en-US" sz="1600" b="0" dirty="0"/>
                  <a:t>                                                                                                                                           (57)</a:t>
                </a:r>
              </a:p>
              <a:p>
                <a:pPr algn="r"/>
                <a14:m>
                  <m:oMath xmlns:m="http://schemas.openxmlformats.org/officeDocument/2006/math">
                    <m:sSub>
                      <m:sSubPr>
                        <m:ctrlPr>
                          <a:rPr lang="en-US" sz="1600" b="1" i="1" smtClean="0">
                            <a:latin typeface="Cambria Math" panose="02040503050406030204" pitchFamily="18" charset="0"/>
                          </a:rPr>
                        </m:ctrlPr>
                      </m:sSubPr>
                      <m:e>
                        <m:r>
                          <a:rPr lang="en-US" sz="1600" b="1" i="1" smtClean="0">
                            <a:latin typeface="Cambria Math" panose="02040503050406030204" pitchFamily="18" charset="0"/>
                          </a:rPr>
                          <m:t>𝑫</m:t>
                        </m:r>
                      </m:e>
                      <m:sub>
                        <m:r>
                          <a:rPr lang="en-US" sz="1600" b="1" i="1" smtClean="0">
                            <a:latin typeface="Cambria Math" panose="02040503050406030204" pitchFamily="18" charset="0"/>
                          </a:rPr>
                          <m:t>𝟐</m:t>
                        </m:r>
                      </m:sub>
                    </m:sSub>
                    <m:sSub>
                      <m:sSubPr>
                        <m:ctrlPr>
                          <a:rPr lang="en-US" sz="1600" b="1" i="1" smtClean="0">
                            <a:latin typeface="Cambria Math" panose="02040503050406030204" pitchFamily="18" charset="0"/>
                          </a:rPr>
                        </m:ctrlPr>
                      </m:sSubPr>
                      <m:e>
                        <m:r>
                          <a:rPr lang="en-US" sz="1600" b="1" i="1" smtClean="0">
                            <a:latin typeface="Cambria Math" panose="02040503050406030204" pitchFamily="18" charset="0"/>
                          </a:rPr>
                          <m:t>𝑫</m:t>
                        </m:r>
                      </m:e>
                      <m:sub>
                        <m:r>
                          <a:rPr lang="en-US" sz="1600" b="1" i="1" smtClean="0">
                            <a:latin typeface="Cambria Math" panose="02040503050406030204" pitchFamily="18" charset="0"/>
                          </a:rPr>
                          <m:t>𝟑</m:t>
                        </m:r>
                      </m:sub>
                    </m:sSub>
                    <m:r>
                      <a:rPr lang="en-US" sz="1600" b="1" i="0" smtClean="0">
                        <a:latin typeface="Cambria Math" panose="02040503050406030204" pitchFamily="18" charset="0"/>
                      </a:rPr>
                      <m:t>𝚲</m:t>
                    </m:r>
                    <m:r>
                      <a:rPr lang="en-US" sz="1600" b="0" i="1" smtClean="0">
                        <a:latin typeface="Cambria Math" panose="02040503050406030204" pitchFamily="18" charset="0"/>
                      </a:rPr>
                      <m:t>=</m:t>
                    </m:r>
                    <m:sSubSup>
                      <m:sSubSupPr>
                        <m:ctrlPr>
                          <a:rPr lang="en-US" sz="1600" b="0" i="1" smtClean="0">
                            <a:latin typeface="Cambria Math" panose="02040503050406030204" pitchFamily="18" charset="0"/>
                          </a:rPr>
                        </m:ctrlPr>
                      </m:sSubSupPr>
                      <m:e>
                        <m:r>
                          <a:rPr lang="en-US" sz="1600" b="1" i="1" smtClean="0">
                            <a:latin typeface="Cambria Math" panose="02040503050406030204" pitchFamily="18" charset="0"/>
                          </a:rPr>
                          <m:t>𝑫</m:t>
                        </m:r>
                      </m:e>
                      <m:sub>
                        <m:r>
                          <a:rPr lang="en-US" sz="1600" b="1" i="1" smtClean="0">
                            <a:latin typeface="Cambria Math" panose="02040503050406030204" pitchFamily="18" charset="0"/>
                          </a:rPr>
                          <m:t>𝟏</m:t>
                        </m:r>
                      </m:sub>
                      <m:sup>
                        <m:r>
                          <a:rPr lang="en-US" sz="1600" b="0" i="1" smtClean="0">
                            <a:latin typeface="Cambria Math" panose="02040503050406030204" pitchFamily="18" charset="0"/>
                          </a:rPr>
                          <m:t>2</m:t>
                        </m:r>
                      </m:sup>
                    </m:sSubSup>
                  </m:oMath>
                </a14:m>
                <a:r>
                  <a:rPr lang="en-US" sz="1600" b="0" dirty="0"/>
                  <a:t>                                                                                                                                                      (58)</a:t>
                </a:r>
              </a:p>
              <a:p>
                <a:r>
                  <a:rPr lang="en-US" sz="1600" dirty="0"/>
                  <a:t>From (56) and (57), we obtain, respectively</a:t>
                </a:r>
              </a:p>
              <a:p>
                <a14:m>
                  <m:oMath xmlns:m="http://schemas.openxmlformats.org/officeDocument/2006/math">
                    <m:sSub>
                      <m:sSubPr>
                        <m:ctrlPr>
                          <a:rPr lang="en-US" sz="1600" b="1" i="1" smtClean="0">
                            <a:latin typeface="Cambria Math" panose="02040503050406030204" pitchFamily="18" charset="0"/>
                          </a:rPr>
                        </m:ctrlPr>
                      </m:sSubPr>
                      <m:e>
                        <m:r>
                          <a:rPr lang="en-US" sz="1600" b="1" i="1" smtClean="0">
                            <a:latin typeface="Cambria Math" panose="02040503050406030204" pitchFamily="18" charset="0"/>
                          </a:rPr>
                          <m:t>𝑫</m:t>
                        </m:r>
                      </m:e>
                      <m:sub>
                        <m:r>
                          <a:rPr lang="en-US" sz="1600" b="1" i="1" smtClean="0">
                            <a:latin typeface="Cambria Math" panose="02040503050406030204" pitchFamily="18" charset="0"/>
                          </a:rPr>
                          <m:t>𝟐</m:t>
                        </m:r>
                      </m:sub>
                    </m:sSub>
                    <m:r>
                      <a:rPr lang="en-US" sz="1600" b="0" i="1" smtClean="0">
                        <a:latin typeface="Cambria Math" panose="02040503050406030204" pitchFamily="18" charset="0"/>
                      </a:rPr>
                      <m:t>=</m:t>
                    </m:r>
                    <m:sSub>
                      <m:sSubPr>
                        <m:ctrlPr>
                          <a:rPr lang="en-US" sz="1600" b="1" i="1" smtClean="0">
                            <a:latin typeface="Cambria Math" panose="02040503050406030204" pitchFamily="18" charset="0"/>
                          </a:rPr>
                        </m:ctrlPr>
                      </m:sSubPr>
                      <m:e>
                        <m:r>
                          <a:rPr lang="en-US" sz="1600" b="1" i="1" smtClean="0">
                            <a:latin typeface="Cambria Math" panose="02040503050406030204" pitchFamily="18" charset="0"/>
                          </a:rPr>
                          <m:t>𝑫</m:t>
                        </m:r>
                      </m:e>
                      <m:sub>
                        <m:r>
                          <a:rPr lang="en-US" sz="1600" b="1" i="1" smtClean="0">
                            <a:latin typeface="Cambria Math" panose="02040503050406030204" pitchFamily="18" charset="0"/>
                          </a:rPr>
                          <m:t>𝟏</m:t>
                        </m:r>
                      </m:sub>
                    </m:sSub>
                    <m:d>
                      <m:dPr>
                        <m:ctrlPr>
                          <a:rPr lang="en-US" sz="1600" b="0" i="1" smtClean="0">
                            <a:latin typeface="Cambria Math" panose="02040503050406030204" pitchFamily="18" charset="0"/>
                          </a:rPr>
                        </m:ctrlPr>
                      </m:dPr>
                      <m:e>
                        <m:r>
                          <a:rPr lang="en-US" sz="1600" b="1" i="1" smtClean="0">
                            <a:latin typeface="Cambria Math" panose="02040503050406030204" pitchFamily="18" charset="0"/>
                          </a:rPr>
                          <m:t>𝑰</m:t>
                        </m:r>
                        <m:r>
                          <a:rPr lang="en-US" sz="1600" b="0" i="1" smtClean="0">
                            <a:latin typeface="Cambria Math" panose="02040503050406030204" pitchFamily="18" charset="0"/>
                          </a:rPr>
                          <m:t>−</m:t>
                        </m:r>
                        <m:sSub>
                          <m:sSubPr>
                            <m:ctrlPr>
                              <a:rPr lang="en-US" sz="1600" b="1" i="1" smtClean="0">
                                <a:latin typeface="Cambria Math" panose="02040503050406030204" pitchFamily="18" charset="0"/>
                              </a:rPr>
                            </m:ctrlPr>
                          </m:sSubPr>
                          <m:e>
                            <m:r>
                              <a:rPr lang="en-US" sz="1600" b="1" i="1" smtClean="0">
                                <a:latin typeface="Cambria Math" panose="02040503050406030204" pitchFamily="18" charset="0"/>
                              </a:rPr>
                              <m:t>𝑫</m:t>
                            </m:r>
                          </m:e>
                          <m:sub>
                            <m:r>
                              <a:rPr lang="en-US" sz="1600" b="1" i="1" smtClean="0">
                                <a:latin typeface="Cambria Math" panose="02040503050406030204" pitchFamily="18" charset="0"/>
                              </a:rPr>
                              <m:t>𝟏</m:t>
                            </m:r>
                          </m:sub>
                        </m:sSub>
                      </m:e>
                    </m:d>
                  </m:oMath>
                </a14:m>
                <a:r>
                  <a:rPr lang="en-US" sz="1600" dirty="0"/>
                  <a:t>   </a:t>
                </a:r>
                <a14:m>
                  <m:oMath xmlns:m="http://schemas.openxmlformats.org/officeDocument/2006/math">
                    <m:r>
                      <a:rPr lang="en-US" sz="1600" b="0" i="1" dirty="0" smtClean="0">
                        <a:latin typeface="Cambria Math" panose="02040503050406030204" pitchFamily="18" charset="0"/>
                      </a:rPr>
                      <m:t>𝜇</m:t>
                    </m:r>
                    <m:sSub>
                      <m:sSubPr>
                        <m:ctrlPr>
                          <a:rPr lang="en-US" sz="1600" b="1" i="1" dirty="0" smtClean="0">
                            <a:latin typeface="Cambria Math" panose="02040503050406030204" pitchFamily="18" charset="0"/>
                          </a:rPr>
                        </m:ctrlPr>
                      </m:sSubPr>
                      <m:e>
                        <m:r>
                          <a:rPr lang="en-US" sz="1600" b="1" i="1" dirty="0" smtClean="0">
                            <a:latin typeface="Cambria Math" panose="02040503050406030204" pitchFamily="18" charset="0"/>
                          </a:rPr>
                          <m:t>𝑫</m:t>
                        </m:r>
                      </m:e>
                      <m:sub>
                        <m:r>
                          <a:rPr lang="en-US" sz="1600" b="1" i="1" dirty="0" smtClean="0">
                            <a:latin typeface="Cambria Math" panose="02040503050406030204" pitchFamily="18" charset="0"/>
                          </a:rPr>
                          <m:t>𝟑</m:t>
                        </m:r>
                      </m:sub>
                    </m:sSub>
                    <m:r>
                      <a:rPr lang="en-US" sz="1600" b="0" i="1" dirty="0" smtClean="0">
                        <a:latin typeface="Cambria Math" panose="02040503050406030204" pitchFamily="18" charset="0"/>
                      </a:rPr>
                      <m:t>=</m:t>
                    </m:r>
                    <m:r>
                      <a:rPr lang="en-US" sz="1600" b="1" i="1" dirty="0" smtClean="0">
                        <a:latin typeface="Cambria Math" panose="02040503050406030204" pitchFamily="18" charset="0"/>
                      </a:rPr>
                      <m:t>𝑾</m:t>
                    </m:r>
                    <m:sSub>
                      <m:sSubPr>
                        <m:ctrlPr>
                          <a:rPr lang="en-US" sz="1600" b="1" i="1" dirty="0" smtClean="0">
                            <a:latin typeface="Cambria Math" panose="02040503050406030204" pitchFamily="18" charset="0"/>
                          </a:rPr>
                        </m:ctrlPr>
                      </m:sSubPr>
                      <m:e>
                        <m:r>
                          <a:rPr lang="en-US" sz="1600" b="1" i="1" dirty="0" smtClean="0">
                            <a:latin typeface="Cambria Math" panose="02040503050406030204" pitchFamily="18" charset="0"/>
                          </a:rPr>
                          <m:t>𝑫</m:t>
                        </m:r>
                      </m:e>
                      <m:sub>
                        <m:r>
                          <a:rPr lang="en-US" sz="1600" b="1" i="1" dirty="0" smtClean="0">
                            <a:latin typeface="Cambria Math" panose="02040503050406030204" pitchFamily="18" charset="0"/>
                          </a:rPr>
                          <m:t>𝟏</m:t>
                        </m:r>
                      </m:sub>
                    </m:sSub>
                    <m:d>
                      <m:dPr>
                        <m:ctrlPr>
                          <a:rPr lang="en-US" sz="1600" b="1" i="1" dirty="0" smtClean="0">
                            <a:latin typeface="Cambria Math" panose="02040503050406030204" pitchFamily="18" charset="0"/>
                          </a:rPr>
                        </m:ctrlPr>
                      </m:dPr>
                      <m:e>
                        <m:r>
                          <a:rPr lang="en-US" sz="1600" b="1" i="1" dirty="0" smtClean="0">
                            <a:latin typeface="Cambria Math" panose="02040503050406030204" pitchFamily="18" charset="0"/>
                          </a:rPr>
                          <m:t>𝑰</m:t>
                        </m:r>
                        <m:r>
                          <a:rPr lang="en-US" sz="1600" b="1" i="1" dirty="0" smtClean="0">
                            <a:latin typeface="Cambria Math" panose="02040503050406030204" pitchFamily="18" charset="0"/>
                          </a:rPr>
                          <m:t>−</m:t>
                        </m:r>
                        <m:sSub>
                          <m:sSubPr>
                            <m:ctrlPr>
                              <a:rPr lang="en-US" sz="1600" b="1" i="1" dirty="0" smtClean="0">
                                <a:latin typeface="Cambria Math" panose="02040503050406030204" pitchFamily="18" charset="0"/>
                              </a:rPr>
                            </m:ctrlPr>
                          </m:sSubPr>
                          <m:e>
                            <m:r>
                              <a:rPr lang="en-US" sz="1600" b="1" i="1" dirty="0" smtClean="0">
                                <a:latin typeface="Cambria Math" panose="02040503050406030204" pitchFamily="18" charset="0"/>
                              </a:rPr>
                              <m:t>𝑫</m:t>
                            </m:r>
                          </m:e>
                          <m:sub>
                            <m:r>
                              <a:rPr lang="en-US" sz="1600" b="1" i="1" dirty="0" smtClean="0">
                                <a:latin typeface="Cambria Math" panose="02040503050406030204" pitchFamily="18" charset="0"/>
                              </a:rPr>
                              <m:t>𝟏</m:t>
                            </m:r>
                          </m:sub>
                        </m:sSub>
                      </m:e>
                    </m:d>
                  </m:oMath>
                </a14:m>
                <a:r>
                  <a:rPr lang="en-US" sz="1600" dirty="0"/>
                  <a:t>.                                                                                                           (59)</a:t>
                </a:r>
              </a:p>
              <a:p>
                <a:r>
                  <a:rPr lang="en-US" sz="1600" dirty="0"/>
                  <a:t>Inserting (59) into (58). We obtain,</a:t>
                </a:r>
              </a:p>
              <a:p>
                <a14:m>
                  <m:oMath xmlns:m="http://schemas.openxmlformats.org/officeDocument/2006/math">
                    <m:r>
                      <a:rPr lang="en-US" sz="1600" b="1" i="1" smtClean="0">
                        <a:latin typeface="Cambria Math" panose="02040503050406030204" pitchFamily="18" charset="0"/>
                      </a:rPr>
                      <m:t>𝑾</m:t>
                    </m:r>
                    <m:sSubSup>
                      <m:sSubSupPr>
                        <m:ctrlPr>
                          <a:rPr lang="en-US" sz="1600" b="0" i="1" smtClean="0">
                            <a:latin typeface="Cambria Math" panose="02040503050406030204" pitchFamily="18" charset="0"/>
                          </a:rPr>
                        </m:ctrlPr>
                      </m:sSubSupPr>
                      <m:e>
                        <m:r>
                          <a:rPr lang="en-US" sz="1600" b="1" i="1" smtClean="0">
                            <a:latin typeface="Cambria Math" panose="02040503050406030204" pitchFamily="18" charset="0"/>
                          </a:rPr>
                          <m:t>𝑫</m:t>
                        </m:r>
                      </m:e>
                      <m:sub>
                        <m:r>
                          <a:rPr lang="en-US" sz="1600" b="1" i="1" smtClean="0">
                            <a:latin typeface="Cambria Math" panose="02040503050406030204" pitchFamily="18" charset="0"/>
                          </a:rPr>
                          <m:t>𝟏</m:t>
                        </m:r>
                      </m:sub>
                      <m:sup>
                        <m:r>
                          <a:rPr lang="en-US" sz="1600" b="0" i="1" smtClean="0">
                            <a:latin typeface="Cambria Math" panose="02040503050406030204" pitchFamily="18" charset="0"/>
                          </a:rPr>
                          <m:t>2</m:t>
                        </m:r>
                      </m:sup>
                    </m:sSubSup>
                    <m:sSup>
                      <m:sSupPr>
                        <m:ctrlPr>
                          <a:rPr lang="en-US" sz="1600" b="0" i="1" smtClean="0">
                            <a:latin typeface="Cambria Math" panose="02040503050406030204" pitchFamily="18" charset="0"/>
                          </a:rPr>
                        </m:ctrlPr>
                      </m:sSupPr>
                      <m:e>
                        <m:d>
                          <m:dPr>
                            <m:ctrlPr>
                              <a:rPr lang="en-US" sz="1600" b="0" i="1" smtClean="0">
                                <a:latin typeface="Cambria Math" panose="02040503050406030204" pitchFamily="18" charset="0"/>
                              </a:rPr>
                            </m:ctrlPr>
                          </m:dPr>
                          <m:e>
                            <m:r>
                              <a:rPr lang="en-US" sz="1600" b="1" i="1" smtClean="0">
                                <a:latin typeface="Cambria Math" panose="02040503050406030204" pitchFamily="18" charset="0"/>
                              </a:rPr>
                              <m:t>𝑰</m:t>
                            </m:r>
                            <m:r>
                              <a:rPr lang="en-US" sz="1600" b="0" i="1" smtClean="0">
                                <a:latin typeface="Cambria Math" panose="02040503050406030204" pitchFamily="18" charset="0"/>
                              </a:rPr>
                              <m:t>−</m:t>
                            </m:r>
                            <m:sSub>
                              <m:sSubPr>
                                <m:ctrlPr>
                                  <a:rPr lang="en-US" sz="1600" b="1" i="1" smtClean="0">
                                    <a:latin typeface="Cambria Math" panose="02040503050406030204" pitchFamily="18" charset="0"/>
                                  </a:rPr>
                                </m:ctrlPr>
                              </m:sSubPr>
                              <m:e>
                                <m:r>
                                  <a:rPr lang="en-US" sz="1600" b="1" i="1" smtClean="0">
                                    <a:latin typeface="Cambria Math" panose="02040503050406030204" pitchFamily="18" charset="0"/>
                                  </a:rPr>
                                  <m:t>𝑫</m:t>
                                </m:r>
                              </m:e>
                              <m:sub>
                                <m:r>
                                  <a:rPr lang="en-US" sz="1600" b="1" i="1" smtClean="0">
                                    <a:latin typeface="Cambria Math" panose="02040503050406030204" pitchFamily="18" charset="0"/>
                                  </a:rPr>
                                  <m:t>𝟏</m:t>
                                </m:r>
                              </m:sub>
                            </m:sSub>
                          </m:e>
                        </m:d>
                      </m:e>
                      <m:sup>
                        <m:r>
                          <a:rPr lang="en-US" sz="1600" b="0" i="1" smtClean="0">
                            <a:latin typeface="Cambria Math" panose="02040503050406030204" pitchFamily="18" charset="0"/>
                          </a:rPr>
                          <m:t>2</m:t>
                        </m:r>
                      </m:sup>
                    </m:sSup>
                    <m:r>
                      <a:rPr lang="en-US" sz="1600" b="1" i="0" smtClean="0">
                        <a:latin typeface="Cambria Math" panose="02040503050406030204" pitchFamily="18" charset="0"/>
                      </a:rPr>
                      <m:t>𝚲</m:t>
                    </m:r>
                    <m:r>
                      <a:rPr lang="en-US" sz="1600" b="0" i="1" smtClean="0">
                        <a:latin typeface="Cambria Math" panose="02040503050406030204" pitchFamily="18" charset="0"/>
                      </a:rPr>
                      <m:t>=</m:t>
                    </m:r>
                    <m:r>
                      <a:rPr lang="en-US" sz="1600" b="0" i="1" smtClean="0">
                        <a:latin typeface="Cambria Math" panose="02040503050406030204" pitchFamily="18" charset="0"/>
                      </a:rPr>
                      <m:t>𝜇</m:t>
                    </m:r>
                    <m:sSubSup>
                      <m:sSubSupPr>
                        <m:ctrlPr>
                          <a:rPr lang="en-US" sz="1600" b="0" i="1" smtClean="0">
                            <a:latin typeface="Cambria Math" panose="02040503050406030204" pitchFamily="18" charset="0"/>
                          </a:rPr>
                        </m:ctrlPr>
                      </m:sSubSupPr>
                      <m:e>
                        <m:r>
                          <a:rPr lang="en-US" sz="1600" b="1" i="1" smtClean="0">
                            <a:latin typeface="Cambria Math" panose="02040503050406030204" pitchFamily="18" charset="0"/>
                          </a:rPr>
                          <m:t>𝑫</m:t>
                        </m:r>
                      </m:e>
                      <m:sub>
                        <m:r>
                          <a:rPr lang="en-US" sz="1600" b="1" i="1" smtClean="0">
                            <a:latin typeface="Cambria Math" panose="02040503050406030204" pitchFamily="18" charset="0"/>
                          </a:rPr>
                          <m:t>𝟏</m:t>
                        </m:r>
                      </m:sub>
                      <m:sup>
                        <m:r>
                          <a:rPr lang="en-US" sz="1600" b="0" i="1" smtClean="0">
                            <a:latin typeface="Cambria Math" panose="02040503050406030204" pitchFamily="18" charset="0"/>
                          </a:rPr>
                          <m:t>2</m:t>
                        </m:r>
                      </m:sup>
                    </m:sSubSup>
                  </m:oMath>
                </a14:m>
                <a:endParaRPr lang="en-US" sz="1600" dirty="0"/>
              </a:p>
              <a:p>
                <a:endParaRPr lang="en-US" dirty="0"/>
              </a:p>
            </p:txBody>
          </p:sp>
        </mc:Choice>
        <mc:Fallback xmlns="">
          <p:sp>
            <p:nvSpPr>
              <p:cNvPr id="3" name="Content Placeholder 2">
                <a:extLst>
                  <a:ext uri="{FF2B5EF4-FFF2-40B4-BE49-F238E27FC236}">
                    <a16:creationId xmlns:a16="http://schemas.microsoft.com/office/drawing/2014/main" id="{221E34F2-C418-7C5B-D544-CC22AE977453}"/>
                  </a:ext>
                </a:extLst>
              </p:cNvPr>
              <p:cNvSpPr>
                <a:spLocks noGrp="1" noRot="1" noChangeAspect="1" noMove="1" noResize="1" noEditPoints="1" noAdjustHandles="1" noChangeArrowheads="1" noChangeShapeType="1" noTextEdit="1"/>
              </p:cNvSpPr>
              <p:nvPr>
                <p:ph idx="1"/>
              </p:nvPr>
            </p:nvSpPr>
            <p:spPr>
              <a:blipFill>
                <a:blip r:embed="rId2"/>
                <a:stretch>
                  <a:fillRect l="-232" t="-809" r="-290" b="-4313"/>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B61703A4-51E7-C567-24D2-2563F0666E15}"/>
              </a:ext>
            </a:extLst>
          </p:cNvPr>
          <p:cNvSpPr>
            <a:spLocks noGrp="1"/>
          </p:cNvSpPr>
          <p:nvPr>
            <p:ph type="sldNum" sz="quarter" idx="12"/>
          </p:nvPr>
        </p:nvSpPr>
        <p:spPr/>
        <p:txBody>
          <a:bodyPr/>
          <a:lstStyle/>
          <a:p>
            <a:fld id="{A439D109-9F59-4B0B-8E20-D6D3A384B1F1}" type="slidenum">
              <a:rPr lang="ko-KR" altLang="en-US" smtClean="0"/>
              <a:t>24</a:t>
            </a:fld>
            <a:endParaRPr lang="ko-KR" altLang="en-US"/>
          </a:p>
        </p:txBody>
      </p:sp>
    </p:spTree>
    <p:extLst>
      <p:ext uri="{BB962C8B-B14F-4D97-AF65-F5344CB8AC3E}">
        <p14:creationId xmlns:p14="http://schemas.microsoft.com/office/powerpoint/2010/main" val="23015301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6CB0D-83CD-A1A9-66B5-9D1683A80E9E}"/>
              </a:ext>
            </a:extLst>
          </p:cNvPr>
          <p:cNvSpPr>
            <a:spLocks noGrp="1"/>
          </p:cNvSpPr>
          <p:nvPr>
            <p:ph type="title"/>
          </p:nvPr>
        </p:nvSpPr>
        <p:spPr/>
        <p:txBody>
          <a:bodyPr/>
          <a:lstStyle/>
          <a:p>
            <a:r>
              <a:rPr lang="en-US" dirty="0"/>
              <a:t>Optimum Precoder and Decoder</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89F7BF71-B02A-C9CC-41AB-8FE18FBC355E}"/>
                  </a:ext>
                </a:extLst>
              </p:cNvPr>
              <p:cNvSpPr>
                <a:spLocks noGrp="1"/>
              </p:cNvSpPr>
              <p:nvPr>
                <p:ph idx="1"/>
              </p:nvPr>
            </p:nvSpPr>
            <p:spPr/>
            <p:txBody>
              <a:bodyPr/>
              <a:lstStyle/>
              <a:p>
                <a:r>
                  <a:rPr lang="en-US" sz="1600" dirty="0"/>
                  <a:t>The solution assuming </a:t>
                </a:r>
                <a14:m>
                  <m:oMath xmlns:m="http://schemas.openxmlformats.org/officeDocument/2006/math">
                    <m:sSub>
                      <m:sSubPr>
                        <m:ctrlPr>
                          <a:rPr lang="en-US" sz="1600" b="1" i="1" smtClean="0">
                            <a:latin typeface="Cambria Math" panose="02040503050406030204" pitchFamily="18" charset="0"/>
                          </a:rPr>
                        </m:ctrlPr>
                      </m:sSubPr>
                      <m:e>
                        <m:r>
                          <a:rPr lang="en-US" sz="1600" b="1" i="1" smtClean="0">
                            <a:latin typeface="Cambria Math" panose="02040503050406030204" pitchFamily="18" charset="0"/>
                          </a:rPr>
                          <m:t>𝑫</m:t>
                        </m:r>
                      </m:e>
                      <m:sub>
                        <m:r>
                          <a:rPr lang="en-US" sz="1600" b="1" i="1" smtClean="0">
                            <a:latin typeface="Cambria Math" panose="02040503050406030204" pitchFamily="18" charset="0"/>
                          </a:rPr>
                          <m:t>𝟏</m:t>
                        </m:r>
                      </m:sub>
                    </m:sSub>
                    <m:r>
                      <a:rPr lang="en-US" sz="1600" b="0" i="1" smtClean="0">
                        <a:latin typeface="Cambria Math" panose="02040503050406030204" pitchFamily="18" charset="0"/>
                      </a:rPr>
                      <m:t>&gt;</m:t>
                    </m:r>
                    <m:r>
                      <a:rPr lang="en-US" sz="1600" b="0" i="1" smtClean="0">
                        <a:latin typeface="Cambria Math" panose="02040503050406030204" pitchFamily="18" charset="0"/>
                      </a:rPr>
                      <m:t>0</m:t>
                    </m:r>
                  </m:oMath>
                </a14:m>
                <a:endParaRPr lang="en-US" sz="1600" dirty="0"/>
              </a:p>
              <a:p>
                <a14:m>
                  <m:oMath xmlns:m="http://schemas.openxmlformats.org/officeDocument/2006/math">
                    <m:sSub>
                      <m:sSubPr>
                        <m:ctrlPr>
                          <a:rPr lang="en-US" sz="1600" b="1" i="1" smtClean="0">
                            <a:latin typeface="Cambria Math" panose="02040503050406030204" pitchFamily="18" charset="0"/>
                          </a:rPr>
                        </m:ctrlPr>
                      </m:sSubPr>
                      <m:e>
                        <m:r>
                          <a:rPr lang="en-US" sz="1600" b="1" i="1" smtClean="0">
                            <a:latin typeface="Cambria Math" panose="02040503050406030204" pitchFamily="18" charset="0"/>
                          </a:rPr>
                          <m:t>𝑫</m:t>
                        </m:r>
                      </m:e>
                      <m:sub>
                        <m:r>
                          <a:rPr lang="en-US" sz="1600" b="1" i="1" smtClean="0">
                            <a:latin typeface="Cambria Math" panose="02040503050406030204" pitchFamily="18" charset="0"/>
                          </a:rPr>
                          <m:t>𝟏</m:t>
                        </m:r>
                      </m:sub>
                    </m:sSub>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d>
                          <m:dPr>
                            <m:ctrlPr>
                              <a:rPr lang="en-US" sz="1600" b="0" i="1" smtClean="0">
                                <a:latin typeface="Cambria Math" panose="02040503050406030204" pitchFamily="18" charset="0"/>
                              </a:rPr>
                            </m:ctrlPr>
                          </m:dPr>
                          <m:e>
                            <m:r>
                              <a:rPr lang="en-US" sz="1600" b="1" i="1" smtClean="0">
                                <a:latin typeface="Cambria Math" panose="02040503050406030204" pitchFamily="18" charset="0"/>
                              </a:rPr>
                              <m:t>𝑰</m:t>
                            </m:r>
                            <m:r>
                              <a:rPr lang="en-US" sz="1600" b="0" i="1" smtClean="0">
                                <a:latin typeface="Cambria Math" panose="02040503050406030204" pitchFamily="18" charset="0"/>
                              </a:rPr>
                              <m:t> −</m:t>
                            </m:r>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𝜇</m:t>
                                </m:r>
                              </m:e>
                              <m:sup>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1</m:t>
                                    </m:r>
                                  </m:num>
                                  <m:den>
                                    <m:r>
                                      <a:rPr lang="en-US" sz="1600" b="0" i="1" smtClean="0">
                                        <a:latin typeface="Cambria Math" panose="02040503050406030204" pitchFamily="18" charset="0"/>
                                      </a:rPr>
                                      <m:t>2</m:t>
                                    </m:r>
                                  </m:den>
                                </m:f>
                              </m:sup>
                            </m:sSup>
                            <m:sSup>
                              <m:sSupPr>
                                <m:ctrlPr>
                                  <a:rPr lang="en-US" sz="1600" b="0" i="1" smtClean="0">
                                    <a:latin typeface="Cambria Math" panose="02040503050406030204" pitchFamily="18" charset="0"/>
                                  </a:rPr>
                                </m:ctrlPr>
                              </m:sSupPr>
                              <m:e>
                                <m:r>
                                  <a:rPr lang="en-US" sz="1600" b="1" i="0" smtClean="0">
                                    <a:latin typeface="Cambria Math" panose="02040503050406030204" pitchFamily="18" charset="0"/>
                                  </a:rPr>
                                  <m:t>𝚲</m:t>
                                </m:r>
                              </m:e>
                              <m:sup>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1</m:t>
                                    </m:r>
                                  </m:num>
                                  <m:den>
                                    <m:r>
                                      <a:rPr lang="en-US" sz="1600" b="0" i="1" smtClean="0">
                                        <a:latin typeface="Cambria Math" panose="02040503050406030204" pitchFamily="18" charset="0"/>
                                      </a:rPr>
                                      <m:t>2</m:t>
                                    </m:r>
                                  </m:den>
                                </m:f>
                              </m:sup>
                            </m:sSup>
                            <m:sSup>
                              <m:sSupPr>
                                <m:ctrlPr>
                                  <a:rPr lang="en-US" sz="1600" b="0" i="1" smtClean="0">
                                    <a:latin typeface="Cambria Math" panose="02040503050406030204" pitchFamily="18" charset="0"/>
                                  </a:rPr>
                                </m:ctrlPr>
                              </m:sSupPr>
                              <m:e>
                                <m:r>
                                  <a:rPr lang="en-US" sz="1600" b="1" i="1" smtClean="0">
                                    <a:latin typeface="Cambria Math" panose="02040503050406030204" pitchFamily="18" charset="0"/>
                                  </a:rPr>
                                  <m:t>𝑾</m:t>
                                </m:r>
                              </m:e>
                              <m:sup>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1</m:t>
                                    </m:r>
                                  </m:num>
                                  <m:den>
                                    <m:r>
                                      <a:rPr lang="en-US" sz="1600" b="0" i="1" smtClean="0">
                                        <a:latin typeface="Cambria Math" panose="02040503050406030204" pitchFamily="18" charset="0"/>
                                      </a:rPr>
                                      <m:t>2</m:t>
                                    </m:r>
                                  </m:den>
                                </m:f>
                              </m:sup>
                            </m:sSup>
                          </m:e>
                        </m:d>
                      </m:e>
                      <m:sub>
                        <m:r>
                          <a:rPr lang="en-US" sz="1600" b="0" i="1" smtClean="0">
                            <a:latin typeface="Cambria Math" panose="02040503050406030204" pitchFamily="18" charset="0"/>
                          </a:rPr>
                          <m:t>+</m:t>
                        </m:r>
                      </m:sub>
                    </m:sSub>
                  </m:oMath>
                </a14:m>
                <a:r>
                  <a:rPr lang="en-US" sz="1600" dirty="0"/>
                  <a:t>                                                                                                                                     (60)</a:t>
                </a:r>
              </a:p>
              <a:p>
                <a:r>
                  <a:rPr lang="en-US" sz="1600" dirty="0"/>
                  <a:t>Using (60) in (59) for </a:t>
                </a:r>
                <a14:m>
                  <m:oMath xmlns:m="http://schemas.openxmlformats.org/officeDocument/2006/math">
                    <m:r>
                      <a:rPr lang="en-US" sz="1600" b="0" i="1" smtClean="0">
                        <a:latin typeface="Cambria Math" panose="02040503050406030204" pitchFamily="18" charset="0"/>
                      </a:rPr>
                      <m:t>𝜇</m:t>
                    </m:r>
                    <m:r>
                      <a:rPr lang="en-US" sz="1600" b="0" i="1" smtClean="0">
                        <a:latin typeface="Cambria Math" panose="02040503050406030204" pitchFamily="18" charset="0"/>
                      </a:rPr>
                      <m:t>&gt;</m:t>
                    </m:r>
                    <m:r>
                      <a:rPr lang="en-US" sz="1600" b="0" i="1" smtClean="0">
                        <a:latin typeface="Cambria Math" panose="02040503050406030204" pitchFamily="18" charset="0"/>
                      </a:rPr>
                      <m:t>0</m:t>
                    </m:r>
                    <m:r>
                      <a:rPr lang="en-US" sz="1600" b="0" i="1" smtClean="0">
                        <a:latin typeface="Cambria Math" panose="02040503050406030204" pitchFamily="18" charset="0"/>
                      </a:rPr>
                      <m:t>,</m:t>
                    </m:r>
                  </m:oMath>
                </a14:m>
                <a:endParaRPr lang="en-US" sz="1600" b="0" dirty="0"/>
              </a:p>
              <a:p>
                <a14:m>
                  <m:oMath xmlns:m="http://schemas.openxmlformats.org/officeDocument/2006/math">
                    <m:sSub>
                      <m:sSubPr>
                        <m:ctrlPr>
                          <a:rPr lang="en-US" sz="1600" b="1" i="1" smtClean="0">
                            <a:latin typeface="Cambria Math" panose="02040503050406030204" pitchFamily="18" charset="0"/>
                          </a:rPr>
                        </m:ctrlPr>
                      </m:sSubPr>
                      <m:e>
                        <m:r>
                          <a:rPr lang="en-US" sz="1600" b="1" i="1" smtClean="0">
                            <a:latin typeface="Cambria Math" panose="02040503050406030204" pitchFamily="18" charset="0"/>
                          </a:rPr>
                          <m:t>𝑫</m:t>
                        </m:r>
                      </m:e>
                      <m:sub>
                        <m:r>
                          <a:rPr lang="en-US" sz="1600" b="1" i="1" smtClean="0">
                            <a:latin typeface="Cambria Math" panose="02040503050406030204" pitchFamily="18" charset="0"/>
                          </a:rPr>
                          <m:t>𝟐</m:t>
                        </m:r>
                      </m:sub>
                    </m:sSub>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d>
                          <m:dPr>
                            <m:ctrlPr>
                              <a:rPr lang="en-US" sz="1600" b="0" i="1" smtClean="0">
                                <a:latin typeface="Cambria Math" panose="02040503050406030204" pitchFamily="18" charset="0"/>
                              </a:rPr>
                            </m:ctrlPr>
                          </m:dPr>
                          <m:e>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𝜇</m:t>
                                </m:r>
                              </m:e>
                              <m:sup>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1</m:t>
                                    </m:r>
                                  </m:num>
                                  <m:den>
                                    <m:r>
                                      <a:rPr lang="en-US" sz="1600" b="0" i="1" smtClean="0">
                                        <a:latin typeface="Cambria Math" panose="02040503050406030204" pitchFamily="18" charset="0"/>
                                      </a:rPr>
                                      <m:t>2</m:t>
                                    </m:r>
                                  </m:den>
                                </m:f>
                              </m:sup>
                            </m:sSup>
                            <m:sSup>
                              <m:sSupPr>
                                <m:ctrlPr>
                                  <a:rPr lang="en-US" sz="1600" b="0" i="1" smtClean="0">
                                    <a:latin typeface="Cambria Math" panose="02040503050406030204" pitchFamily="18" charset="0"/>
                                  </a:rPr>
                                </m:ctrlPr>
                              </m:sSupPr>
                              <m:e>
                                <m:r>
                                  <a:rPr lang="en-US" sz="1600" b="1" i="0" smtClean="0">
                                    <a:latin typeface="Cambria Math" panose="02040503050406030204" pitchFamily="18" charset="0"/>
                                  </a:rPr>
                                  <m:t>𝚲</m:t>
                                </m:r>
                              </m:e>
                              <m:sup>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1</m:t>
                                    </m:r>
                                  </m:num>
                                  <m:den>
                                    <m:r>
                                      <a:rPr lang="en-US" sz="1600" b="0" i="1" smtClean="0">
                                        <a:latin typeface="Cambria Math" panose="02040503050406030204" pitchFamily="18" charset="0"/>
                                      </a:rPr>
                                      <m:t>2</m:t>
                                    </m:r>
                                  </m:den>
                                </m:f>
                              </m:sup>
                            </m:sSup>
                            <m:sSup>
                              <m:sSupPr>
                                <m:ctrlPr>
                                  <a:rPr lang="en-US" sz="1600" b="0" i="1" smtClean="0">
                                    <a:latin typeface="Cambria Math" panose="02040503050406030204" pitchFamily="18" charset="0"/>
                                  </a:rPr>
                                </m:ctrlPr>
                              </m:sSupPr>
                              <m:e>
                                <m:r>
                                  <a:rPr lang="en-US" sz="1600" b="1" i="1" smtClean="0">
                                    <a:latin typeface="Cambria Math" panose="02040503050406030204" pitchFamily="18" charset="0"/>
                                  </a:rPr>
                                  <m:t>𝑾</m:t>
                                </m:r>
                              </m:e>
                              <m:sup>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1</m:t>
                                    </m:r>
                                  </m:num>
                                  <m:den>
                                    <m:r>
                                      <a:rPr lang="en-US" sz="1600" b="0" i="1" smtClean="0">
                                        <a:latin typeface="Cambria Math" panose="02040503050406030204" pitchFamily="18" charset="0"/>
                                      </a:rPr>
                                      <m:t>2</m:t>
                                    </m:r>
                                  </m:den>
                                </m:f>
                              </m:sup>
                            </m:sSup>
                            <m:r>
                              <a:rPr lang="en-US" sz="1600" b="0" i="1" smtClean="0">
                                <a:latin typeface="Cambria Math" panose="02040503050406030204" pitchFamily="18" charset="0"/>
                              </a:rPr>
                              <m:t>−</m:t>
                            </m:r>
                            <m:r>
                              <a:rPr lang="en-US" sz="1600" b="0" i="1" smtClean="0">
                                <a:latin typeface="Cambria Math" panose="02040503050406030204" pitchFamily="18" charset="0"/>
                              </a:rPr>
                              <m:t>𝜇</m:t>
                            </m:r>
                            <m:sSup>
                              <m:sSupPr>
                                <m:ctrlPr>
                                  <a:rPr lang="en-US" sz="1600" b="0" i="1" smtClean="0">
                                    <a:latin typeface="Cambria Math" panose="02040503050406030204" pitchFamily="18" charset="0"/>
                                  </a:rPr>
                                </m:ctrlPr>
                              </m:sSupPr>
                              <m:e>
                                <m:r>
                                  <a:rPr lang="en-US" sz="1600" b="1" i="0" smtClean="0">
                                    <a:latin typeface="Cambria Math" panose="02040503050406030204" pitchFamily="18" charset="0"/>
                                  </a:rPr>
                                  <m:t>𝚲</m:t>
                                </m:r>
                              </m:e>
                              <m:sup>
                                <m:r>
                                  <a:rPr lang="en-US" sz="1600" b="0" i="1" smtClean="0">
                                    <a:latin typeface="Cambria Math" panose="02040503050406030204" pitchFamily="18" charset="0"/>
                                  </a:rPr>
                                  <m:t>−</m:t>
                                </m:r>
                                <m:r>
                                  <a:rPr lang="en-US" sz="1600" b="0" i="1" smtClean="0">
                                    <a:latin typeface="Cambria Math" panose="02040503050406030204" pitchFamily="18" charset="0"/>
                                  </a:rPr>
                                  <m:t>1</m:t>
                                </m:r>
                              </m:sup>
                            </m:sSup>
                            <m:sSup>
                              <m:sSupPr>
                                <m:ctrlPr>
                                  <a:rPr lang="en-US" sz="1600" b="0" i="1" smtClean="0">
                                    <a:latin typeface="Cambria Math" panose="02040503050406030204" pitchFamily="18" charset="0"/>
                                  </a:rPr>
                                </m:ctrlPr>
                              </m:sSupPr>
                              <m:e>
                                <m:r>
                                  <a:rPr lang="en-US" sz="1600" b="1" i="1" smtClean="0">
                                    <a:latin typeface="Cambria Math" panose="02040503050406030204" pitchFamily="18" charset="0"/>
                                  </a:rPr>
                                  <m:t>𝑾</m:t>
                                </m:r>
                              </m:e>
                              <m:sup>
                                <m:r>
                                  <a:rPr lang="en-US" sz="1600" b="0" i="1" smtClean="0">
                                    <a:latin typeface="Cambria Math" panose="02040503050406030204" pitchFamily="18" charset="0"/>
                                  </a:rPr>
                                  <m:t>−</m:t>
                                </m:r>
                                <m:r>
                                  <a:rPr lang="en-US" sz="1600" b="0" i="1" smtClean="0">
                                    <a:latin typeface="Cambria Math" panose="02040503050406030204" pitchFamily="18" charset="0"/>
                                  </a:rPr>
                                  <m:t>1</m:t>
                                </m:r>
                              </m:sup>
                            </m:sSup>
                          </m:e>
                        </m:d>
                      </m:e>
                      <m:sub>
                        <m:r>
                          <a:rPr lang="en-US" sz="1600" b="0" i="1" smtClean="0">
                            <a:latin typeface="Cambria Math" panose="02040503050406030204" pitchFamily="18" charset="0"/>
                          </a:rPr>
                          <m:t>+</m:t>
                        </m:r>
                      </m:sub>
                    </m:sSub>
                  </m:oMath>
                </a14:m>
                <a:endParaRPr lang="en-US" sz="1600" dirty="0"/>
              </a:p>
              <a:p>
                <a:r>
                  <a:rPr lang="en-US" sz="1600" dirty="0"/>
                  <a:t>And </a:t>
                </a:r>
                <a14:m>
                  <m:oMath xmlns:m="http://schemas.openxmlformats.org/officeDocument/2006/math">
                    <m:sSub>
                      <m:sSubPr>
                        <m:ctrlPr>
                          <a:rPr lang="en-US" sz="1600" b="1" i="1" smtClean="0">
                            <a:latin typeface="Cambria Math" panose="02040503050406030204" pitchFamily="18" charset="0"/>
                          </a:rPr>
                        </m:ctrlPr>
                      </m:sSubPr>
                      <m:e>
                        <m:r>
                          <a:rPr lang="en-US" sz="1600" b="1" i="1" smtClean="0">
                            <a:latin typeface="Cambria Math" panose="02040503050406030204" pitchFamily="18" charset="0"/>
                          </a:rPr>
                          <m:t>𝑫</m:t>
                        </m:r>
                      </m:e>
                      <m:sub>
                        <m:r>
                          <a:rPr lang="en-US" sz="1600" b="1" i="1" smtClean="0">
                            <a:latin typeface="Cambria Math" panose="02040503050406030204" pitchFamily="18" charset="0"/>
                          </a:rPr>
                          <m:t>𝟑</m:t>
                        </m:r>
                      </m:sub>
                    </m:sSub>
                    <m:r>
                      <a:rPr lang="en-US" sz="1600" b="0" i="1" smtClean="0">
                        <a:latin typeface="Cambria Math" panose="02040503050406030204" pitchFamily="18" charset="0"/>
                      </a:rPr>
                      <m:t>=</m:t>
                    </m:r>
                    <m:r>
                      <a:rPr lang="en-US" sz="1600" b="1" i="1" smtClean="0">
                        <a:latin typeface="Cambria Math" panose="02040503050406030204" pitchFamily="18" charset="0"/>
                      </a:rPr>
                      <m:t>𝑾</m:t>
                    </m:r>
                    <m:sSub>
                      <m:sSubPr>
                        <m:ctrlPr>
                          <a:rPr lang="en-US" sz="1600" b="0" i="1" smtClean="0">
                            <a:latin typeface="Cambria Math" panose="02040503050406030204" pitchFamily="18" charset="0"/>
                          </a:rPr>
                        </m:ctrlPr>
                      </m:sSubPr>
                      <m:e>
                        <m:d>
                          <m:dPr>
                            <m:ctrlPr>
                              <a:rPr lang="en-US" sz="1600" b="0" i="1" smtClean="0">
                                <a:latin typeface="Cambria Math" panose="02040503050406030204" pitchFamily="18" charset="0"/>
                              </a:rPr>
                            </m:ctrlPr>
                          </m:dPr>
                          <m:e>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𝜇</m:t>
                                </m:r>
                              </m:e>
                              <m:sup>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1</m:t>
                                    </m:r>
                                  </m:num>
                                  <m:den>
                                    <m:r>
                                      <a:rPr lang="en-US" sz="1600" b="0" i="1" smtClean="0">
                                        <a:latin typeface="Cambria Math" panose="02040503050406030204" pitchFamily="18" charset="0"/>
                                      </a:rPr>
                                      <m:t>2</m:t>
                                    </m:r>
                                  </m:den>
                                </m:f>
                              </m:sup>
                            </m:sSup>
                            <m:sSup>
                              <m:sSupPr>
                                <m:ctrlPr>
                                  <a:rPr lang="en-US" sz="1600" b="0" i="1" smtClean="0">
                                    <a:latin typeface="Cambria Math" panose="02040503050406030204" pitchFamily="18" charset="0"/>
                                  </a:rPr>
                                </m:ctrlPr>
                              </m:sSupPr>
                              <m:e>
                                <m:r>
                                  <a:rPr lang="en-US" sz="1600" b="1" i="0" smtClean="0">
                                    <a:latin typeface="Cambria Math" panose="02040503050406030204" pitchFamily="18" charset="0"/>
                                  </a:rPr>
                                  <m:t>𝚲</m:t>
                                </m:r>
                              </m:e>
                              <m:sup>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1</m:t>
                                    </m:r>
                                  </m:num>
                                  <m:den>
                                    <m:r>
                                      <a:rPr lang="en-US" sz="1600" b="0" i="1" smtClean="0">
                                        <a:latin typeface="Cambria Math" panose="02040503050406030204" pitchFamily="18" charset="0"/>
                                      </a:rPr>
                                      <m:t>2</m:t>
                                    </m:r>
                                  </m:den>
                                </m:f>
                              </m:sup>
                            </m:sSup>
                            <m:sSup>
                              <m:sSupPr>
                                <m:ctrlPr>
                                  <a:rPr lang="en-US" sz="1600" b="0" i="1" smtClean="0">
                                    <a:latin typeface="Cambria Math" panose="02040503050406030204" pitchFamily="18" charset="0"/>
                                  </a:rPr>
                                </m:ctrlPr>
                              </m:sSupPr>
                              <m:e>
                                <m:r>
                                  <a:rPr lang="en-US" sz="1600" b="1" i="1" smtClean="0">
                                    <a:latin typeface="Cambria Math" panose="02040503050406030204" pitchFamily="18" charset="0"/>
                                  </a:rPr>
                                  <m:t>𝑾</m:t>
                                </m:r>
                              </m:e>
                              <m:sup>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1</m:t>
                                    </m:r>
                                  </m:num>
                                  <m:den>
                                    <m:r>
                                      <a:rPr lang="en-US" sz="1600" b="0" i="1" smtClean="0">
                                        <a:latin typeface="Cambria Math" panose="02040503050406030204" pitchFamily="18" charset="0"/>
                                      </a:rPr>
                                      <m:t>2</m:t>
                                    </m:r>
                                  </m:den>
                                </m:f>
                              </m:sup>
                            </m:sSup>
                            <m:r>
                              <a:rPr lang="en-US" sz="1600" b="0" i="1" smtClean="0">
                                <a:latin typeface="Cambria Math" panose="02040503050406030204" pitchFamily="18" charset="0"/>
                              </a:rPr>
                              <m:t>−</m:t>
                            </m:r>
                            <m:sSup>
                              <m:sSupPr>
                                <m:ctrlPr>
                                  <a:rPr lang="en-US" sz="1600" b="0" i="1" smtClean="0">
                                    <a:latin typeface="Cambria Math" panose="02040503050406030204" pitchFamily="18" charset="0"/>
                                  </a:rPr>
                                </m:ctrlPr>
                              </m:sSupPr>
                              <m:e>
                                <m:r>
                                  <a:rPr lang="en-US" sz="1600" b="1" i="0" smtClean="0">
                                    <a:latin typeface="Cambria Math" panose="02040503050406030204" pitchFamily="18" charset="0"/>
                                  </a:rPr>
                                  <m:t>𝚲</m:t>
                                </m:r>
                              </m:e>
                              <m:sup>
                                <m:r>
                                  <a:rPr lang="en-US" sz="1600" b="0" i="1" smtClean="0">
                                    <a:latin typeface="Cambria Math" panose="02040503050406030204" pitchFamily="18" charset="0"/>
                                  </a:rPr>
                                  <m:t>−</m:t>
                                </m:r>
                                <m:r>
                                  <a:rPr lang="en-US" sz="1600" b="0" i="1" smtClean="0">
                                    <a:latin typeface="Cambria Math" panose="02040503050406030204" pitchFamily="18" charset="0"/>
                                  </a:rPr>
                                  <m:t>1</m:t>
                                </m:r>
                              </m:sup>
                            </m:sSup>
                            <m:sSup>
                              <m:sSupPr>
                                <m:ctrlPr>
                                  <a:rPr lang="en-US" sz="1600" b="0" i="1" smtClean="0">
                                    <a:latin typeface="Cambria Math" panose="02040503050406030204" pitchFamily="18" charset="0"/>
                                  </a:rPr>
                                </m:ctrlPr>
                              </m:sSupPr>
                              <m:e>
                                <m:r>
                                  <a:rPr lang="en-US" sz="1600" b="1" i="1" smtClean="0">
                                    <a:latin typeface="Cambria Math" panose="02040503050406030204" pitchFamily="18" charset="0"/>
                                  </a:rPr>
                                  <m:t>𝑾</m:t>
                                </m:r>
                              </m:e>
                              <m:sup>
                                <m:r>
                                  <a:rPr lang="en-US" sz="1600" b="0" i="1" smtClean="0">
                                    <a:latin typeface="Cambria Math" panose="02040503050406030204" pitchFamily="18" charset="0"/>
                                  </a:rPr>
                                  <m:t>−</m:t>
                                </m:r>
                                <m:r>
                                  <a:rPr lang="en-US" sz="1600" b="0" i="1" smtClean="0">
                                    <a:latin typeface="Cambria Math" panose="02040503050406030204" pitchFamily="18" charset="0"/>
                                  </a:rPr>
                                  <m:t>1</m:t>
                                </m:r>
                              </m:sup>
                            </m:sSup>
                          </m:e>
                        </m:d>
                      </m:e>
                      <m:sub>
                        <m:r>
                          <a:rPr lang="en-US" sz="1600" b="0" i="1" smtClean="0">
                            <a:latin typeface="Cambria Math" panose="02040503050406030204" pitchFamily="18" charset="0"/>
                          </a:rPr>
                          <m:t>+</m:t>
                        </m:r>
                      </m:sub>
                    </m:sSub>
                  </m:oMath>
                </a14:m>
                <a:endParaRPr lang="en-US" sz="1600" dirty="0"/>
              </a:p>
              <a:p>
                <a:r>
                  <a:rPr lang="en-US" sz="1600" dirty="0"/>
                  <a:t>The above expression for </a:t>
                </a:r>
                <a14:m>
                  <m:oMath xmlns:m="http://schemas.openxmlformats.org/officeDocument/2006/math">
                    <m:sSub>
                      <m:sSubPr>
                        <m:ctrlPr>
                          <a:rPr lang="en-US" sz="1600" b="1" i="1" smtClean="0">
                            <a:latin typeface="Cambria Math" panose="02040503050406030204" pitchFamily="18" charset="0"/>
                          </a:rPr>
                        </m:ctrlPr>
                      </m:sSubPr>
                      <m:e>
                        <m:r>
                          <a:rPr lang="en-US" sz="1600" b="1" i="1" smtClean="0">
                            <a:latin typeface="Cambria Math" panose="02040503050406030204" pitchFamily="18" charset="0"/>
                          </a:rPr>
                          <m:t>𝑫</m:t>
                        </m:r>
                      </m:e>
                      <m:sub>
                        <m:r>
                          <a:rPr lang="en-US" sz="1600" b="1" i="1" smtClean="0">
                            <a:latin typeface="Cambria Math" panose="02040503050406030204" pitchFamily="18" charset="0"/>
                          </a:rPr>
                          <m:t>𝟐</m:t>
                        </m:r>
                      </m:sub>
                    </m:sSub>
                  </m:oMath>
                </a14:m>
                <a:r>
                  <a:rPr lang="en-US" sz="1600" b="1" dirty="0"/>
                  <a:t> </a:t>
                </a:r>
                <a:r>
                  <a:rPr lang="en-US" sz="1600" dirty="0"/>
                  <a:t>and </a:t>
                </a:r>
                <a14:m>
                  <m:oMath xmlns:m="http://schemas.openxmlformats.org/officeDocument/2006/math">
                    <m:sSub>
                      <m:sSubPr>
                        <m:ctrlPr>
                          <a:rPr lang="en-US" sz="1600" b="1" i="1" smtClean="0">
                            <a:latin typeface="Cambria Math" panose="02040503050406030204" pitchFamily="18" charset="0"/>
                          </a:rPr>
                        </m:ctrlPr>
                      </m:sSubPr>
                      <m:e>
                        <m:r>
                          <a:rPr lang="en-US" sz="1600" b="1" i="1" smtClean="0">
                            <a:latin typeface="Cambria Math" panose="02040503050406030204" pitchFamily="18" charset="0"/>
                          </a:rPr>
                          <m:t>𝑫</m:t>
                        </m:r>
                      </m:e>
                      <m:sub>
                        <m:r>
                          <a:rPr lang="en-US" sz="1600" b="1" i="1" smtClean="0">
                            <a:latin typeface="Cambria Math" panose="02040503050406030204" pitchFamily="18" charset="0"/>
                          </a:rPr>
                          <m:t>𝟑</m:t>
                        </m:r>
                      </m:sub>
                    </m:sSub>
                  </m:oMath>
                </a14:m>
                <a:r>
                  <a:rPr lang="en-US" sz="1600" b="1" dirty="0"/>
                  <a:t> </a:t>
                </a:r>
                <a:r>
                  <a:rPr lang="en-US" sz="1600" dirty="0"/>
                  <a:t>along with (55) lead to (22) and (21), which concludes the proof for </a:t>
                </a:r>
                <a14:m>
                  <m:oMath xmlns:m="http://schemas.openxmlformats.org/officeDocument/2006/math">
                    <m:sSub>
                      <m:sSubPr>
                        <m:ctrlPr>
                          <a:rPr lang="en-US" sz="1600" b="1" i="1" smtClean="0">
                            <a:latin typeface="Cambria Math" panose="02040503050406030204" pitchFamily="18" charset="0"/>
                          </a:rPr>
                        </m:ctrlPr>
                      </m:sSubPr>
                      <m:e>
                        <m:r>
                          <a:rPr lang="en-US" sz="1600" b="1" i="1" smtClean="0">
                            <a:latin typeface="Cambria Math" panose="02040503050406030204" pitchFamily="18" charset="0"/>
                          </a:rPr>
                          <m:t>𝑫</m:t>
                        </m:r>
                      </m:e>
                      <m:sub>
                        <m:r>
                          <a:rPr lang="en-US" sz="1600" b="1" i="1" smtClean="0">
                            <a:latin typeface="Cambria Math" panose="02040503050406030204" pitchFamily="18" charset="0"/>
                          </a:rPr>
                          <m:t>𝟏</m:t>
                        </m:r>
                      </m:sub>
                    </m:sSub>
                    <m:r>
                      <a:rPr lang="en-US" sz="1600" b="0" i="1" smtClean="0">
                        <a:latin typeface="Cambria Math" panose="02040503050406030204" pitchFamily="18" charset="0"/>
                      </a:rPr>
                      <m:t>&gt;</m:t>
                    </m:r>
                    <m:r>
                      <a:rPr lang="en-US" sz="1600" b="0" i="1" smtClean="0">
                        <a:latin typeface="Cambria Math" panose="02040503050406030204" pitchFamily="18" charset="0"/>
                      </a:rPr>
                      <m:t>0</m:t>
                    </m:r>
                    <m:r>
                      <a:rPr lang="en-US" sz="1600" b="0" i="1" smtClean="0">
                        <a:latin typeface="Cambria Math" panose="02040503050406030204" pitchFamily="18" charset="0"/>
                      </a:rPr>
                      <m:t>.</m:t>
                    </m:r>
                  </m:oMath>
                </a14:m>
                <a:endParaRPr lang="en-US" sz="1600" dirty="0"/>
              </a:p>
            </p:txBody>
          </p:sp>
        </mc:Choice>
        <mc:Fallback>
          <p:sp>
            <p:nvSpPr>
              <p:cNvPr id="3" name="Content Placeholder 2">
                <a:extLst>
                  <a:ext uri="{FF2B5EF4-FFF2-40B4-BE49-F238E27FC236}">
                    <a16:creationId xmlns:a16="http://schemas.microsoft.com/office/drawing/2014/main" id="{89F7BF71-B02A-C9CC-41AB-8FE18FBC355E}"/>
                  </a:ext>
                </a:extLst>
              </p:cNvPr>
              <p:cNvSpPr>
                <a:spLocks noGrp="1" noRot="1" noChangeAspect="1" noMove="1" noResize="1" noEditPoints="1" noAdjustHandles="1" noChangeArrowheads="1" noChangeShapeType="1" noTextEdit="1"/>
              </p:cNvSpPr>
              <p:nvPr>
                <p:ph idx="1"/>
              </p:nvPr>
            </p:nvSpPr>
            <p:spPr>
              <a:blipFill>
                <a:blip r:embed="rId2"/>
                <a:stretch>
                  <a:fillRect l="-232" t="-943" r="-116"/>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79375775-161C-439A-D4D5-EB1CF1F7066E}"/>
              </a:ext>
            </a:extLst>
          </p:cNvPr>
          <p:cNvSpPr>
            <a:spLocks noGrp="1"/>
          </p:cNvSpPr>
          <p:nvPr>
            <p:ph type="sldNum" sz="quarter" idx="12"/>
          </p:nvPr>
        </p:nvSpPr>
        <p:spPr/>
        <p:txBody>
          <a:bodyPr/>
          <a:lstStyle/>
          <a:p>
            <a:fld id="{A439D109-9F59-4B0B-8E20-D6D3A384B1F1}" type="slidenum">
              <a:rPr lang="ko-KR" altLang="en-US" smtClean="0"/>
              <a:t>25</a:t>
            </a:fld>
            <a:endParaRPr lang="ko-KR" altLang="en-US"/>
          </a:p>
        </p:txBody>
      </p:sp>
    </p:spTree>
    <p:extLst>
      <p:ext uri="{BB962C8B-B14F-4D97-AF65-F5344CB8AC3E}">
        <p14:creationId xmlns:p14="http://schemas.microsoft.com/office/powerpoint/2010/main" val="27312513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EA811-FA34-C0E9-270D-399AD71AEFE9}"/>
              </a:ext>
            </a:extLst>
          </p:cNvPr>
          <p:cNvSpPr>
            <a:spLocks noGrp="1"/>
          </p:cNvSpPr>
          <p:nvPr>
            <p:ph type="title"/>
          </p:nvPr>
        </p:nvSpPr>
        <p:spPr/>
        <p:txBody>
          <a:bodyPr/>
          <a:lstStyle/>
          <a:p>
            <a:r>
              <a:rPr lang="en-GB" dirty="0"/>
              <a:t>Optimum Precoder and Decoder</a:t>
            </a:r>
            <a:endParaRPr lang="en-US" dirty="0"/>
          </a:p>
        </p:txBody>
      </p:sp>
      <p:pic>
        <p:nvPicPr>
          <p:cNvPr id="6" name="Content Placeholder 5" descr="A diagram of a block diagram">
            <a:extLst>
              <a:ext uri="{FF2B5EF4-FFF2-40B4-BE49-F238E27FC236}">
                <a16:creationId xmlns:a16="http://schemas.microsoft.com/office/drawing/2014/main" id="{B6BE623F-D329-9081-FD97-428BC250D7E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36134" y="1839074"/>
            <a:ext cx="7348964" cy="4099389"/>
          </a:xfrm>
        </p:spPr>
      </p:pic>
      <p:sp>
        <p:nvSpPr>
          <p:cNvPr id="4" name="Slide Number Placeholder 3">
            <a:extLst>
              <a:ext uri="{FF2B5EF4-FFF2-40B4-BE49-F238E27FC236}">
                <a16:creationId xmlns:a16="http://schemas.microsoft.com/office/drawing/2014/main" id="{22937E7B-E592-67B7-42E9-E665C7717CE8}"/>
              </a:ext>
            </a:extLst>
          </p:cNvPr>
          <p:cNvSpPr>
            <a:spLocks noGrp="1"/>
          </p:cNvSpPr>
          <p:nvPr>
            <p:ph type="sldNum" sz="quarter" idx="12"/>
          </p:nvPr>
        </p:nvSpPr>
        <p:spPr/>
        <p:txBody>
          <a:bodyPr/>
          <a:lstStyle/>
          <a:p>
            <a:fld id="{A439D109-9F59-4B0B-8E20-D6D3A384B1F1}" type="slidenum">
              <a:rPr lang="ko-KR" altLang="en-US" smtClean="0"/>
              <a:t>26</a:t>
            </a:fld>
            <a:endParaRPr lang="ko-KR" altLang="en-US"/>
          </a:p>
        </p:txBody>
      </p:sp>
      <p:sp>
        <p:nvSpPr>
          <p:cNvPr id="7" name="TextBox 6">
            <a:extLst>
              <a:ext uri="{FF2B5EF4-FFF2-40B4-BE49-F238E27FC236}">
                <a16:creationId xmlns:a16="http://schemas.microsoft.com/office/drawing/2014/main" id="{5D1E3FF9-8D9D-493E-F820-DD532CAD9BD9}"/>
              </a:ext>
            </a:extLst>
          </p:cNvPr>
          <p:cNvSpPr txBox="1"/>
          <p:nvPr/>
        </p:nvSpPr>
        <p:spPr>
          <a:xfrm>
            <a:off x="2784297" y="6113124"/>
            <a:ext cx="7243281" cy="369332"/>
          </a:xfrm>
          <a:prstGeom prst="rect">
            <a:avLst/>
          </a:prstGeom>
          <a:noFill/>
        </p:spPr>
        <p:txBody>
          <a:bodyPr wrap="square" rtlCol="0">
            <a:spAutoFit/>
          </a:bodyPr>
          <a:lstStyle/>
          <a:p>
            <a:r>
              <a:rPr lang="en-GB" dirty="0"/>
              <a:t>Fig. 3. Optimum Precoder and Decoder into eigen subchannels</a:t>
            </a:r>
            <a:endParaRPr lang="en-US" dirty="0"/>
          </a:p>
        </p:txBody>
      </p:sp>
    </p:spTree>
    <p:extLst>
      <p:ext uri="{BB962C8B-B14F-4D97-AF65-F5344CB8AC3E}">
        <p14:creationId xmlns:p14="http://schemas.microsoft.com/office/powerpoint/2010/main" val="41131599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184C1-F41E-1F67-EFBA-8CDE3288A010}"/>
              </a:ext>
            </a:extLst>
          </p:cNvPr>
          <p:cNvSpPr>
            <a:spLocks noGrp="1"/>
          </p:cNvSpPr>
          <p:nvPr>
            <p:ph type="title"/>
          </p:nvPr>
        </p:nvSpPr>
        <p:spPr/>
        <p:txBody>
          <a:bodyPr/>
          <a:lstStyle/>
          <a:p>
            <a:r>
              <a:rPr lang="en-GB" dirty="0"/>
              <a:t>Optimum Precoder and Decoder</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E44C7B2-699F-6170-3713-35AD83E803D8}"/>
                  </a:ext>
                </a:extLst>
              </p:cNvPr>
              <p:cNvSpPr>
                <a:spLocks noGrp="1"/>
              </p:cNvSpPr>
              <p:nvPr>
                <p:ph idx="1"/>
              </p:nvPr>
            </p:nvSpPr>
            <p:spPr>
              <a:xfrm>
                <a:off x="838200" y="1649690"/>
                <a:ext cx="10515600" cy="5208309"/>
              </a:xfrm>
            </p:spPr>
            <p:txBody>
              <a:bodyPr/>
              <a:lstStyle/>
              <a:p>
                <a:r>
                  <a:rPr lang="en-GB" sz="1600" dirty="0"/>
                  <a:t>The symbol </a:t>
                </a:r>
                <a14:m>
                  <m:oMath xmlns:m="http://schemas.openxmlformats.org/officeDocument/2006/math">
                    <m:sSub>
                      <m:sSubPr>
                        <m:ctrlPr>
                          <a:rPr lang="en-GB" sz="1600" b="0" i="1" smtClean="0">
                            <a:latin typeface="Cambria Math" panose="02040503050406030204" pitchFamily="18" charset="0"/>
                          </a:rPr>
                        </m:ctrlPr>
                      </m:sSubPr>
                      <m:e>
                        <m:d>
                          <m:dPr>
                            <m:ctrlPr>
                              <a:rPr lang="en-GB" sz="1600" b="0" i="1" smtClean="0">
                                <a:latin typeface="Cambria Math" panose="02040503050406030204" pitchFamily="18" charset="0"/>
                              </a:rPr>
                            </m:ctrlPr>
                          </m:dPr>
                          <m:e>
                            <m:r>
                              <a:rPr lang="en-GB" sz="1600" b="0" i="1" smtClean="0">
                                <a:latin typeface="Cambria Math" panose="02040503050406030204" pitchFamily="18" charset="0"/>
                              </a:rPr>
                              <m:t>.</m:t>
                            </m:r>
                          </m:e>
                        </m:d>
                      </m:e>
                      <m:sub>
                        <m:r>
                          <a:rPr lang="en-GB" sz="1600" b="0" i="1" smtClean="0">
                            <a:latin typeface="Cambria Math" panose="02040503050406030204" pitchFamily="18" charset="0"/>
                          </a:rPr>
                          <m:t>+</m:t>
                        </m:r>
                      </m:sub>
                    </m:sSub>
                  </m:oMath>
                </a14:m>
                <a:r>
                  <a:rPr lang="en-US" sz="1600" dirty="0"/>
                  <a:t> denotes the fact that the negative elements of the diagonal bracketed matrix are replaced by    zero.</a:t>
                </a:r>
              </a:p>
              <a:p>
                <a:r>
                  <a:rPr lang="en-US" sz="1600" dirty="0"/>
                  <a:t>The </a:t>
                </a:r>
                <a14:m>
                  <m:oMath xmlns:m="http://schemas.openxmlformats.org/officeDocument/2006/math">
                    <m:r>
                      <a:rPr lang="en-GB" sz="1600" b="0" i="1" smtClean="0">
                        <a:latin typeface="Cambria Math" panose="02040503050406030204" pitchFamily="18" charset="0"/>
                      </a:rPr>
                      <m:t>𝜇</m:t>
                    </m:r>
                  </m:oMath>
                </a14:m>
                <a:r>
                  <a:rPr lang="en-US" sz="1600" dirty="0"/>
                  <a:t> in (21) and (22) is chosen to satisfy the transmitter power constraint.</a:t>
                </a:r>
              </a:p>
              <a:p>
                <a:r>
                  <a:rPr lang="en-US" sz="1600" dirty="0"/>
                  <a:t>We now show how to obtain a </a:t>
                </a:r>
                <a14:m>
                  <m:oMath xmlns:m="http://schemas.openxmlformats.org/officeDocument/2006/math">
                    <m:r>
                      <a:rPr lang="en-GB" sz="1600" b="0" i="1" smtClean="0">
                        <a:latin typeface="Cambria Math" panose="02040503050406030204" pitchFamily="18" charset="0"/>
                      </a:rPr>
                      <m:t>𝜇</m:t>
                    </m:r>
                    <m:r>
                      <a:rPr lang="en-GB" sz="1600" b="0" i="1" smtClean="0">
                        <a:latin typeface="Cambria Math" panose="02040503050406030204" pitchFamily="18" charset="0"/>
                      </a:rPr>
                      <m:t>&gt;</m:t>
                    </m:r>
                    <m:r>
                      <a:rPr lang="en-GB" sz="1600" b="0" i="1" smtClean="0">
                        <a:latin typeface="Cambria Math" panose="02040503050406030204" pitchFamily="18" charset="0"/>
                      </a:rPr>
                      <m:t>0</m:t>
                    </m:r>
                  </m:oMath>
                </a14:m>
                <a:r>
                  <a:rPr lang="en-US" sz="1600" dirty="0"/>
                  <a:t> that satisfies the power constraint and  is such that the bracketed matrices   in both (21) and (22) are positive semi-definite.</a:t>
                </a:r>
              </a:p>
              <a:p>
                <a:r>
                  <a:rPr lang="en-US" sz="1600" b="1" dirty="0"/>
                  <a:t>Ʌ</a:t>
                </a:r>
                <a14:m>
                  <m:oMath xmlns:m="http://schemas.openxmlformats.org/officeDocument/2006/math">
                    <m:r>
                      <a:rPr lang="en-GB" sz="1600" b="0" i="1" smtClean="0">
                        <a:latin typeface="Cambria Math" panose="02040503050406030204" pitchFamily="18" charset="0"/>
                      </a:rPr>
                      <m:t>=</m:t>
                    </m:r>
                    <m:r>
                      <a:rPr lang="en-GB" sz="1600" b="0" i="1" smtClean="0">
                        <a:latin typeface="Cambria Math" panose="02040503050406030204" pitchFamily="18" charset="0"/>
                      </a:rPr>
                      <m:t>𝑑𝑖𝑎𝑔</m:t>
                    </m:r>
                    <m:d>
                      <m:dPr>
                        <m:ctrlPr>
                          <a:rPr lang="en-GB" sz="1600" b="0" i="1" smtClean="0">
                            <a:latin typeface="Cambria Math" panose="02040503050406030204" pitchFamily="18" charset="0"/>
                          </a:rPr>
                        </m:ctrlPr>
                      </m:dPr>
                      <m:e>
                        <m:d>
                          <m:dPr>
                            <m:begChr m:val="["/>
                            <m:endChr m:val="]"/>
                            <m:ctrlPr>
                              <a:rPr lang="en-GB" sz="1600" b="0" i="1" smtClean="0">
                                <a:latin typeface="Cambria Math" panose="02040503050406030204" pitchFamily="18" charset="0"/>
                              </a:rPr>
                            </m:ctrlPr>
                          </m:dPr>
                          <m:e>
                            <m:sSub>
                              <m:sSubPr>
                                <m:ctrlPr>
                                  <a:rPr lang="en-GB" sz="1600" b="0" i="1" smtClean="0">
                                    <a:latin typeface="Cambria Math" panose="02040503050406030204" pitchFamily="18" charset="0"/>
                                  </a:rPr>
                                </m:ctrlPr>
                              </m:sSubPr>
                              <m:e>
                                <m:r>
                                  <a:rPr lang="en-GB" sz="1600" b="0" i="1" smtClean="0">
                                    <a:latin typeface="Cambria Math" panose="02040503050406030204" pitchFamily="18" charset="0"/>
                                  </a:rPr>
                                  <m:t>𝜆</m:t>
                                </m:r>
                              </m:e>
                              <m:sub>
                                <m:r>
                                  <a:rPr lang="en-GB" sz="1600" b="0" i="1" smtClean="0">
                                    <a:latin typeface="Cambria Math" panose="02040503050406030204" pitchFamily="18" charset="0"/>
                                  </a:rPr>
                                  <m:t>1</m:t>
                                </m:r>
                              </m:sub>
                            </m:sSub>
                            <m:r>
                              <a:rPr lang="en-GB" sz="1600" b="0" i="1" smtClean="0">
                                <a:latin typeface="Cambria Math" panose="02040503050406030204" pitchFamily="18" charset="0"/>
                              </a:rPr>
                              <m:t>, </m:t>
                            </m:r>
                            <m:sSub>
                              <m:sSubPr>
                                <m:ctrlPr>
                                  <a:rPr lang="en-GB" sz="1600" b="0" i="1" smtClean="0">
                                    <a:latin typeface="Cambria Math" panose="02040503050406030204" pitchFamily="18" charset="0"/>
                                  </a:rPr>
                                </m:ctrlPr>
                              </m:sSubPr>
                              <m:e>
                                <m:r>
                                  <a:rPr lang="en-GB" sz="1600" b="0" i="1" smtClean="0">
                                    <a:latin typeface="Cambria Math" panose="02040503050406030204" pitchFamily="18" charset="0"/>
                                  </a:rPr>
                                  <m:t>𝜆</m:t>
                                </m:r>
                              </m:e>
                              <m:sub>
                                <m:r>
                                  <a:rPr lang="en-GB" sz="1600" b="0" i="1" smtClean="0">
                                    <a:latin typeface="Cambria Math" panose="02040503050406030204" pitchFamily="18" charset="0"/>
                                  </a:rPr>
                                  <m:t>2</m:t>
                                </m:r>
                              </m:sub>
                            </m:sSub>
                            <m:r>
                              <a:rPr lang="en-GB" sz="1600" b="0" i="1" smtClean="0">
                                <a:latin typeface="Cambria Math" panose="02040503050406030204" pitchFamily="18" charset="0"/>
                              </a:rPr>
                              <m:t>,……., </m:t>
                            </m:r>
                            <m:sSub>
                              <m:sSubPr>
                                <m:ctrlPr>
                                  <a:rPr lang="en-GB" sz="1600" b="0" i="1" smtClean="0">
                                    <a:latin typeface="Cambria Math" panose="02040503050406030204" pitchFamily="18" charset="0"/>
                                  </a:rPr>
                                </m:ctrlPr>
                              </m:sSubPr>
                              <m:e>
                                <m:r>
                                  <a:rPr lang="en-GB" sz="1600" b="0" i="1" smtClean="0">
                                    <a:latin typeface="Cambria Math" panose="02040503050406030204" pitchFamily="18" charset="0"/>
                                  </a:rPr>
                                  <m:t>𝜆</m:t>
                                </m:r>
                              </m:e>
                              <m:sub>
                                <m:r>
                                  <a:rPr lang="en-GB" sz="1600" b="0" i="1" smtClean="0">
                                    <a:latin typeface="Cambria Math" panose="02040503050406030204" pitchFamily="18" charset="0"/>
                                  </a:rPr>
                                  <m:t>𝐵</m:t>
                                </m:r>
                              </m:sub>
                            </m:sSub>
                          </m:e>
                        </m:d>
                      </m:e>
                    </m:d>
                    <m:r>
                      <a:rPr lang="en-GB" sz="1600" b="0" i="1" smtClean="0">
                        <a:latin typeface="Cambria Math" panose="02040503050406030204" pitchFamily="18" charset="0"/>
                      </a:rPr>
                      <m:t>,</m:t>
                    </m:r>
                  </m:oMath>
                </a14:m>
                <a:endParaRPr lang="en-GB" sz="1600" b="0" dirty="0"/>
              </a:p>
              <a:p>
                <a14:m>
                  <m:oMath xmlns:m="http://schemas.openxmlformats.org/officeDocument/2006/math">
                    <m:r>
                      <a:rPr lang="en-GB" sz="1600" b="1" i="1" smtClean="0">
                        <a:latin typeface="Cambria Math" panose="02040503050406030204" pitchFamily="18" charset="0"/>
                      </a:rPr>
                      <m:t>𝑾</m:t>
                    </m:r>
                    <m:r>
                      <a:rPr lang="en-GB" sz="1600" b="0" i="1" smtClean="0">
                        <a:latin typeface="Cambria Math" panose="02040503050406030204" pitchFamily="18" charset="0"/>
                      </a:rPr>
                      <m:t>=</m:t>
                    </m:r>
                    <m:r>
                      <a:rPr lang="en-GB" sz="1600" b="0" i="1" smtClean="0">
                        <a:latin typeface="Cambria Math" panose="02040503050406030204" pitchFamily="18" charset="0"/>
                      </a:rPr>
                      <m:t>𝑑𝑖𝑎𝑔</m:t>
                    </m:r>
                    <m:r>
                      <a:rPr lang="en-GB" sz="1600" b="0" i="1" smtClean="0">
                        <a:latin typeface="Cambria Math" panose="02040503050406030204" pitchFamily="18" charset="0"/>
                      </a:rPr>
                      <m:t>([</m:t>
                    </m:r>
                    <m:sSub>
                      <m:sSubPr>
                        <m:ctrlPr>
                          <a:rPr lang="en-GB" sz="1600" b="0" i="1" smtClean="0">
                            <a:latin typeface="Cambria Math" panose="02040503050406030204" pitchFamily="18" charset="0"/>
                          </a:rPr>
                        </m:ctrlPr>
                      </m:sSubPr>
                      <m:e>
                        <m:r>
                          <a:rPr lang="en-GB" sz="1600" b="0" i="1" smtClean="0">
                            <a:latin typeface="Cambria Math" panose="02040503050406030204" pitchFamily="18" charset="0"/>
                          </a:rPr>
                          <m:t>𝑤</m:t>
                        </m:r>
                      </m:e>
                      <m:sub>
                        <m:r>
                          <a:rPr lang="en-GB" sz="1600" b="0" i="1" smtClean="0">
                            <a:latin typeface="Cambria Math" panose="02040503050406030204" pitchFamily="18" charset="0"/>
                          </a:rPr>
                          <m:t>1</m:t>
                        </m:r>
                      </m:sub>
                    </m:sSub>
                    <m:r>
                      <a:rPr lang="en-GB" sz="1600" b="0" i="1" smtClean="0">
                        <a:latin typeface="Cambria Math" panose="02040503050406030204" pitchFamily="18" charset="0"/>
                      </a:rPr>
                      <m:t>,</m:t>
                    </m:r>
                    <m:sSub>
                      <m:sSubPr>
                        <m:ctrlPr>
                          <a:rPr lang="en-GB" sz="1600" b="0" i="1" smtClean="0">
                            <a:latin typeface="Cambria Math" panose="02040503050406030204" pitchFamily="18" charset="0"/>
                          </a:rPr>
                        </m:ctrlPr>
                      </m:sSubPr>
                      <m:e>
                        <m:r>
                          <a:rPr lang="en-GB" sz="1600" b="0" i="1" smtClean="0">
                            <a:latin typeface="Cambria Math" panose="02040503050406030204" pitchFamily="18" charset="0"/>
                          </a:rPr>
                          <m:t>𝑤</m:t>
                        </m:r>
                      </m:e>
                      <m:sub>
                        <m:r>
                          <a:rPr lang="en-GB" sz="1600" b="0" i="1" smtClean="0">
                            <a:latin typeface="Cambria Math" panose="02040503050406030204" pitchFamily="18" charset="0"/>
                          </a:rPr>
                          <m:t>2</m:t>
                        </m:r>
                      </m:sub>
                    </m:sSub>
                    <m:r>
                      <a:rPr lang="en-GB" sz="1600" b="0" i="1" smtClean="0">
                        <a:latin typeface="Cambria Math" panose="02040503050406030204" pitchFamily="18" charset="0"/>
                      </a:rPr>
                      <m:t>,……,</m:t>
                    </m:r>
                    <m:sSub>
                      <m:sSubPr>
                        <m:ctrlPr>
                          <a:rPr lang="en-GB" sz="1600" b="0" i="1" smtClean="0">
                            <a:latin typeface="Cambria Math" panose="02040503050406030204" pitchFamily="18" charset="0"/>
                          </a:rPr>
                        </m:ctrlPr>
                      </m:sSubPr>
                      <m:e>
                        <m:r>
                          <a:rPr lang="en-GB" sz="1600" b="0" i="1" smtClean="0">
                            <a:latin typeface="Cambria Math" panose="02040503050406030204" pitchFamily="18" charset="0"/>
                          </a:rPr>
                          <m:t>𝑤</m:t>
                        </m:r>
                      </m:e>
                      <m:sub>
                        <m:r>
                          <a:rPr lang="en-GB" sz="1600" b="0" i="1" smtClean="0">
                            <a:latin typeface="Cambria Math" panose="02040503050406030204" pitchFamily="18" charset="0"/>
                          </a:rPr>
                          <m:t>𝐵</m:t>
                        </m:r>
                      </m:sub>
                    </m:sSub>
                    <m:r>
                      <a:rPr lang="en-GB" sz="1600" b="0" i="1" smtClean="0">
                        <a:latin typeface="Cambria Math" panose="02040503050406030204" pitchFamily="18" charset="0"/>
                      </a:rPr>
                      <m:t>])</m:t>
                    </m:r>
                  </m:oMath>
                </a14:m>
                <a:endParaRPr lang="en-US" sz="1600" dirty="0"/>
              </a:p>
              <a:p>
                <a14:m>
                  <m:oMath xmlns:m="http://schemas.openxmlformats.org/officeDocument/2006/math">
                    <m:sSub>
                      <m:sSubPr>
                        <m:ctrlPr>
                          <a:rPr lang="en-GB" sz="1600" b="0" i="1" smtClean="0">
                            <a:latin typeface="Cambria Math" panose="02040503050406030204" pitchFamily="18" charset="0"/>
                          </a:rPr>
                        </m:ctrlPr>
                      </m:sSubPr>
                      <m:e>
                        <m:r>
                          <a:rPr lang="en-GB" sz="1600" b="0" i="1" smtClean="0">
                            <a:latin typeface="Cambria Math" panose="02040503050406030204" pitchFamily="18" charset="0"/>
                          </a:rPr>
                          <m:t>𝜌</m:t>
                        </m:r>
                      </m:e>
                      <m:sub>
                        <m:r>
                          <a:rPr lang="en-GB" sz="1600" b="0" i="1" smtClean="0">
                            <a:latin typeface="Cambria Math" panose="02040503050406030204" pitchFamily="18" charset="0"/>
                          </a:rPr>
                          <m:t>𝑘</m:t>
                        </m:r>
                      </m:sub>
                    </m:sSub>
                    <m:r>
                      <a:rPr lang="en-GB" sz="1600" b="0" i="1" smtClean="0">
                        <a:latin typeface="Cambria Math" panose="02040503050406030204" pitchFamily="18" charset="0"/>
                      </a:rPr>
                      <m:t>=</m:t>
                    </m:r>
                    <m:sSub>
                      <m:sSubPr>
                        <m:ctrlPr>
                          <a:rPr lang="en-GB" sz="1600" b="0" i="1" smtClean="0">
                            <a:latin typeface="Cambria Math" panose="02040503050406030204" pitchFamily="18" charset="0"/>
                          </a:rPr>
                        </m:ctrlPr>
                      </m:sSubPr>
                      <m:e>
                        <m:r>
                          <a:rPr lang="en-GB" sz="1600" b="0" i="1" smtClean="0">
                            <a:latin typeface="Cambria Math" panose="02040503050406030204" pitchFamily="18" charset="0"/>
                          </a:rPr>
                          <m:t>𝜆</m:t>
                        </m:r>
                      </m:e>
                      <m:sub>
                        <m:r>
                          <a:rPr lang="en-GB" sz="1600" b="0" i="1" smtClean="0">
                            <a:latin typeface="Cambria Math" panose="02040503050406030204" pitchFamily="18" charset="0"/>
                          </a:rPr>
                          <m:t>𝑘</m:t>
                        </m:r>
                      </m:sub>
                    </m:sSub>
                    <m:sSub>
                      <m:sSubPr>
                        <m:ctrlPr>
                          <a:rPr lang="en-GB" sz="1600" b="0" i="1" smtClean="0">
                            <a:latin typeface="Cambria Math" panose="02040503050406030204" pitchFamily="18" charset="0"/>
                          </a:rPr>
                        </m:ctrlPr>
                      </m:sSubPr>
                      <m:e>
                        <m:r>
                          <a:rPr lang="en-GB" sz="1600" b="0" i="1" smtClean="0">
                            <a:latin typeface="Cambria Math" panose="02040503050406030204" pitchFamily="18" charset="0"/>
                          </a:rPr>
                          <m:t>𝑤</m:t>
                        </m:r>
                      </m:e>
                      <m:sub>
                        <m:r>
                          <a:rPr lang="en-GB" sz="1600" b="0" i="1" smtClean="0">
                            <a:latin typeface="Cambria Math" panose="02040503050406030204" pitchFamily="18" charset="0"/>
                          </a:rPr>
                          <m:t>𝑘</m:t>
                        </m:r>
                      </m:sub>
                    </m:sSub>
                  </m:oMath>
                </a14:m>
                <a:r>
                  <a:rPr lang="en-US" sz="1600" dirty="0"/>
                  <a:t> and them be ordered in a decreasing manner: </a:t>
                </a:r>
              </a:p>
              <a:p>
                <a14:m>
                  <m:oMath xmlns:m="http://schemas.openxmlformats.org/officeDocument/2006/math">
                    <m:sSub>
                      <m:sSubPr>
                        <m:ctrlPr>
                          <a:rPr lang="en-GB" sz="1600" b="0" i="1" smtClean="0">
                            <a:latin typeface="Cambria Math" panose="02040503050406030204" pitchFamily="18" charset="0"/>
                          </a:rPr>
                        </m:ctrlPr>
                      </m:sSubPr>
                      <m:e>
                        <m:r>
                          <a:rPr lang="en-GB" sz="1600" b="0" i="1" smtClean="0">
                            <a:latin typeface="Cambria Math" panose="02040503050406030204" pitchFamily="18" charset="0"/>
                          </a:rPr>
                          <m:t>𝜌</m:t>
                        </m:r>
                      </m:e>
                      <m:sub>
                        <m:r>
                          <a:rPr lang="en-GB" sz="1600" b="0" i="1" smtClean="0">
                            <a:latin typeface="Cambria Math" panose="02040503050406030204" pitchFamily="18" charset="0"/>
                          </a:rPr>
                          <m:t>1</m:t>
                        </m:r>
                      </m:sub>
                    </m:sSub>
                    <m:r>
                      <a:rPr lang="en-GB" sz="1600" b="0" i="1" smtClean="0">
                        <a:latin typeface="Cambria Math" panose="02040503050406030204" pitchFamily="18" charset="0"/>
                      </a:rPr>
                      <m:t>≥ …. ≥</m:t>
                    </m:r>
                    <m:sSub>
                      <m:sSubPr>
                        <m:ctrlPr>
                          <a:rPr lang="en-GB" sz="1600" b="0" i="1" smtClean="0">
                            <a:latin typeface="Cambria Math" panose="02040503050406030204" pitchFamily="18" charset="0"/>
                          </a:rPr>
                        </m:ctrlPr>
                      </m:sSubPr>
                      <m:e>
                        <m:r>
                          <a:rPr lang="en-GB" sz="1600" b="0" i="1" smtClean="0">
                            <a:latin typeface="Cambria Math" panose="02040503050406030204" pitchFamily="18" charset="0"/>
                          </a:rPr>
                          <m:t>𝜌</m:t>
                        </m:r>
                      </m:e>
                      <m:sub>
                        <m:r>
                          <a:rPr lang="en-GB" sz="1600" b="0" i="1" smtClean="0">
                            <a:latin typeface="Cambria Math" panose="02040503050406030204" pitchFamily="18" charset="0"/>
                          </a:rPr>
                          <m:t>𝑘</m:t>
                        </m:r>
                      </m:sub>
                    </m:sSub>
                    <m:r>
                      <a:rPr lang="en-GB" sz="1600" b="0" i="1" smtClean="0">
                        <a:latin typeface="Cambria Math" panose="02040503050406030204" pitchFamily="18" charset="0"/>
                      </a:rPr>
                      <m:t>≥ ….. ≥</m:t>
                    </m:r>
                    <m:sSub>
                      <m:sSubPr>
                        <m:ctrlPr>
                          <a:rPr lang="en-GB" sz="1600" b="0" i="1" smtClean="0">
                            <a:latin typeface="Cambria Math" panose="02040503050406030204" pitchFamily="18" charset="0"/>
                          </a:rPr>
                        </m:ctrlPr>
                      </m:sSubPr>
                      <m:e>
                        <m:r>
                          <a:rPr lang="en-GB" sz="1600" b="0" i="1" smtClean="0">
                            <a:latin typeface="Cambria Math" panose="02040503050406030204" pitchFamily="18" charset="0"/>
                          </a:rPr>
                          <m:t>𝜌</m:t>
                        </m:r>
                      </m:e>
                      <m:sub>
                        <m:r>
                          <a:rPr lang="en-GB" sz="1600" b="0" i="1" smtClean="0">
                            <a:latin typeface="Cambria Math" panose="02040503050406030204" pitchFamily="18" charset="0"/>
                          </a:rPr>
                          <m:t>𝐵</m:t>
                        </m:r>
                      </m:sub>
                    </m:sSub>
                  </m:oMath>
                </a14:m>
                <a:r>
                  <a:rPr lang="en-US" sz="1600" dirty="0"/>
                  <a:t>.</a:t>
                </a:r>
              </a:p>
              <a:p>
                <a:r>
                  <a:rPr lang="en-US" sz="1600" dirty="0"/>
                  <a:t>We get the following expression for </a:t>
                </a:r>
                <a14:m>
                  <m:oMath xmlns:m="http://schemas.openxmlformats.org/officeDocument/2006/math">
                    <m:r>
                      <a:rPr lang="en-GB" sz="1600" b="0" i="1" smtClean="0">
                        <a:latin typeface="Cambria Math" panose="02040503050406030204" pitchFamily="18" charset="0"/>
                      </a:rPr>
                      <m:t>𝜇</m:t>
                    </m:r>
                  </m:oMath>
                </a14:m>
                <a:r>
                  <a:rPr lang="en-US" sz="1600" dirty="0"/>
                  <a:t> from the trace constraint </a:t>
                </a:r>
                <a14:m>
                  <m:oMath xmlns:m="http://schemas.openxmlformats.org/officeDocument/2006/math">
                    <m:r>
                      <a:rPr lang="en-GB" sz="1600" b="0" i="1" smtClean="0">
                        <a:latin typeface="Cambria Math" panose="02040503050406030204" pitchFamily="18" charset="0"/>
                      </a:rPr>
                      <m:t>𝑡𝑟</m:t>
                    </m:r>
                    <m:d>
                      <m:dPr>
                        <m:ctrlPr>
                          <a:rPr lang="en-GB" sz="1600" b="0" i="1" smtClean="0">
                            <a:latin typeface="Cambria Math" panose="02040503050406030204" pitchFamily="18" charset="0"/>
                          </a:rPr>
                        </m:ctrlPr>
                      </m:dPr>
                      <m:e>
                        <m:sSubSup>
                          <m:sSubSupPr>
                            <m:ctrlPr>
                              <a:rPr lang="en-GB" sz="1600" b="0" i="1" smtClean="0">
                                <a:latin typeface="Cambria Math" panose="02040503050406030204" pitchFamily="18" charset="0"/>
                              </a:rPr>
                            </m:ctrlPr>
                          </m:sSubSupPr>
                          <m:e>
                            <m:r>
                              <a:rPr lang="en-GB" sz="1600" b="0" i="1" smtClean="0">
                                <a:latin typeface="Cambria Math" panose="02040503050406030204" pitchFamily="18" charset="0"/>
                              </a:rPr>
                              <m:t>𝜙</m:t>
                            </m:r>
                          </m:e>
                          <m:sub>
                            <m:r>
                              <a:rPr lang="en-GB" sz="1600" b="0" i="1" smtClean="0">
                                <a:latin typeface="Cambria Math" panose="02040503050406030204" pitchFamily="18" charset="0"/>
                              </a:rPr>
                              <m:t>𝑓</m:t>
                            </m:r>
                          </m:sub>
                          <m:sup>
                            <m:r>
                              <a:rPr lang="en-GB" sz="1600" b="0" i="1" smtClean="0">
                                <a:latin typeface="Cambria Math" panose="02040503050406030204" pitchFamily="18" charset="0"/>
                              </a:rPr>
                              <m:t>2</m:t>
                            </m:r>
                          </m:sup>
                        </m:sSubSup>
                      </m:e>
                    </m:d>
                    <m:r>
                      <a:rPr lang="en-GB" sz="1600" b="0" i="1" smtClean="0">
                        <a:latin typeface="Cambria Math" panose="02040503050406030204" pitchFamily="18" charset="0"/>
                      </a:rPr>
                      <m:t>=</m:t>
                    </m:r>
                    <m:sSub>
                      <m:sSubPr>
                        <m:ctrlPr>
                          <a:rPr lang="en-GB" sz="1600" b="0" i="1" smtClean="0">
                            <a:latin typeface="Cambria Math" panose="02040503050406030204" pitchFamily="18" charset="0"/>
                          </a:rPr>
                        </m:ctrlPr>
                      </m:sSubPr>
                      <m:e>
                        <m:r>
                          <a:rPr lang="en-GB" sz="1600" b="0" i="1" smtClean="0">
                            <a:latin typeface="Cambria Math" panose="02040503050406030204" pitchFamily="18" charset="0"/>
                          </a:rPr>
                          <m:t>𝑝</m:t>
                        </m:r>
                      </m:e>
                      <m:sub>
                        <m:r>
                          <a:rPr lang="en-GB" sz="1600" b="0" i="1" smtClean="0">
                            <a:latin typeface="Cambria Math" panose="02040503050406030204" pitchFamily="18" charset="0"/>
                          </a:rPr>
                          <m:t>0</m:t>
                        </m:r>
                      </m:sub>
                    </m:sSub>
                  </m:oMath>
                </a14:m>
                <a:r>
                  <a:rPr lang="en-US" sz="1600" dirty="0"/>
                  <a:t>, when </a:t>
                </a:r>
                <a14:m>
                  <m:oMath xmlns:m="http://schemas.openxmlformats.org/officeDocument/2006/math">
                    <m:r>
                      <a:rPr lang="en-GB" sz="1600" b="0" i="1" smtClean="0">
                        <a:latin typeface="Cambria Math" panose="02040503050406030204" pitchFamily="18" charset="0"/>
                      </a:rPr>
                      <m:t>𝐾</m:t>
                    </m:r>
                    <m:r>
                      <a:rPr lang="en-GB" sz="1600" b="0" i="1" smtClean="0">
                        <a:latin typeface="Cambria Math" panose="02040503050406030204" pitchFamily="18" charset="0"/>
                      </a:rPr>
                      <m:t>≤</m:t>
                    </m:r>
                    <m:r>
                      <a:rPr lang="en-GB" sz="1600" b="0" i="1" smtClean="0">
                        <a:latin typeface="Cambria Math" panose="02040503050406030204" pitchFamily="18" charset="0"/>
                      </a:rPr>
                      <m:t>𝐵</m:t>
                    </m:r>
                  </m:oMath>
                </a14:m>
                <a:r>
                  <a:rPr lang="en-US" sz="1600" dirty="0"/>
                  <a:t>  subchannels are used for transmission:</a:t>
                </a:r>
              </a:p>
              <a:p>
                <a:pPr algn="r"/>
                <a14:m>
                  <m:oMath xmlns:m="http://schemas.openxmlformats.org/officeDocument/2006/math">
                    <m:sSup>
                      <m:sSupPr>
                        <m:ctrlPr>
                          <a:rPr lang="en-GB" sz="1600" b="0" i="1" smtClean="0">
                            <a:latin typeface="Cambria Math" panose="02040503050406030204" pitchFamily="18" charset="0"/>
                          </a:rPr>
                        </m:ctrlPr>
                      </m:sSupPr>
                      <m:e>
                        <m:r>
                          <a:rPr lang="en-GB" sz="1600" b="0" i="1" smtClean="0">
                            <a:latin typeface="Cambria Math" panose="02040503050406030204" pitchFamily="18" charset="0"/>
                          </a:rPr>
                          <m:t>𝜇</m:t>
                        </m:r>
                      </m:e>
                      <m:sup>
                        <m:f>
                          <m:fPr>
                            <m:ctrlPr>
                              <a:rPr lang="en-GB" sz="1600" b="0" i="1" smtClean="0">
                                <a:latin typeface="Cambria Math" panose="02040503050406030204" pitchFamily="18" charset="0"/>
                              </a:rPr>
                            </m:ctrlPr>
                          </m:fPr>
                          <m:num>
                            <m:r>
                              <a:rPr lang="en-GB" sz="1600" b="0" i="1" smtClean="0">
                                <a:latin typeface="Cambria Math" panose="02040503050406030204" pitchFamily="18" charset="0"/>
                              </a:rPr>
                              <m:t>1</m:t>
                            </m:r>
                          </m:num>
                          <m:den>
                            <m:r>
                              <a:rPr lang="en-GB" sz="1600" b="0" i="1" smtClean="0">
                                <a:latin typeface="Cambria Math" panose="02040503050406030204" pitchFamily="18" charset="0"/>
                              </a:rPr>
                              <m:t>2</m:t>
                            </m:r>
                          </m:den>
                        </m:f>
                      </m:sup>
                    </m:sSup>
                    <m:r>
                      <a:rPr lang="en-GB" sz="1600" b="0" i="1" smtClean="0">
                        <a:latin typeface="Cambria Math" panose="02040503050406030204" pitchFamily="18" charset="0"/>
                      </a:rPr>
                      <m:t>= </m:t>
                    </m:r>
                    <m:f>
                      <m:fPr>
                        <m:ctrlPr>
                          <a:rPr lang="en-GB" sz="1600" b="0" i="1" smtClean="0">
                            <a:latin typeface="Cambria Math" panose="02040503050406030204" pitchFamily="18" charset="0"/>
                          </a:rPr>
                        </m:ctrlPr>
                      </m:fPr>
                      <m:num>
                        <m:nary>
                          <m:naryPr>
                            <m:chr m:val="∑"/>
                            <m:ctrlPr>
                              <a:rPr lang="en-GB" sz="1600" b="0" i="1" smtClean="0">
                                <a:latin typeface="Cambria Math" panose="02040503050406030204" pitchFamily="18" charset="0"/>
                              </a:rPr>
                            </m:ctrlPr>
                          </m:naryPr>
                          <m:sub>
                            <m:r>
                              <m:rPr>
                                <m:brk m:alnAt="23"/>
                              </m:rPr>
                              <a:rPr lang="en-GB" sz="1600" b="0" i="1" smtClean="0">
                                <a:latin typeface="Cambria Math" panose="02040503050406030204" pitchFamily="18" charset="0"/>
                              </a:rPr>
                              <m:t>𝑗</m:t>
                            </m:r>
                            <m:r>
                              <a:rPr lang="en-GB" sz="1600" b="0" i="1" smtClean="0">
                                <a:latin typeface="Cambria Math" panose="02040503050406030204" pitchFamily="18" charset="0"/>
                              </a:rPr>
                              <m:t>=</m:t>
                            </m:r>
                            <m:r>
                              <m:rPr>
                                <m:brk m:alnAt="23"/>
                              </m:rPr>
                              <a:rPr lang="en-GB" sz="1600" b="0" i="1" smtClean="0">
                                <a:latin typeface="Cambria Math" panose="02040503050406030204" pitchFamily="18" charset="0"/>
                              </a:rPr>
                              <m:t>1</m:t>
                            </m:r>
                          </m:sub>
                          <m:sup>
                            <m:r>
                              <a:rPr lang="en-GB" sz="1600" b="0" i="1" smtClean="0">
                                <a:latin typeface="Cambria Math" panose="02040503050406030204" pitchFamily="18" charset="0"/>
                              </a:rPr>
                              <m:t>𝑘</m:t>
                            </m:r>
                          </m:sup>
                          <m:e>
                            <m:r>
                              <a:rPr lang="en-GB" sz="1600" b="0" i="1" smtClean="0">
                                <a:latin typeface="Cambria Math" panose="02040503050406030204" pitchFamily="18" charset="0"/>
                              </a:rPr>
                              <m:t>(</m:t>
                            </m:r>
                            <m:sSubSup>
                              <m:sSubSupPr>
                                <m:ctrlPr>
                                  <a:rPr lang="en-GB" sz="1600" b="0" i="1" smtClean="0">
                                    <a:latin typeface="Cambria Math" panose="02040503050406030204" pitchFamily="18" charset="0"/>
                                  </a:rPr>
                                </m:ctrlPr>
                              </m:sSubSupPr>
                              <m:e>
                                <m:r>
                                  <a:rPr lang="en-GB" sz="1600" b="0" i="1" smtClean="0">
                                    <a:latin typeface="Cambria Math" panose="02040503050406030204" pitchFamily="18" charset="0"/>
                                  </a:rPr>
                                  <m:t>𝜆</m:t>
                                </m:r>
                              </m:e>
                              <m:sub>
                                <m:r>
                                  <a:rPr lang="en-GB" sz="1600" b="0" i="1" smtClean="0">
                                    <a:latin typeface="Cambria Math" panose="02040503050406030204" pitchFamily="18" charset="0"/>
                                  </a:rPr>
                                  <m:t>𝑗</m:t>
                                </m:r>
                              </m:sub>
                              <m:sup>
                                <m:r>
                                  <a:rPr lang="en-GB" sz="1600" b="0" i="1" smtClean="0">
                                    <a:latin typeface="Cambria Math" panose="02040503050406030204" pitchFamily="18" charset="0"/>
                                  </a:rPr>
                                  <m:t>−</m:t>
                                </m:r>
                                <m:r>
                                  <a:rPr lang="en-GB" sz="1600" b="0" i="1" smtClean="0">
                                    <a:latin typeface="Cambria Math" panose="02040503050406030204" pitchFamily="18" charset="0"/>
                                  </a:rPr>
                                  <m:t>1</m:t>
                                </m:r>
                              </m:sup>
                            </m:sSubSup>
                            <m:sSubSup>
                              <m:sSubSupPr>
                                <m:ctrlPr>
                                  <a:rPr lang="en-GB" sz="1600" b="0" i="1" smtClean="0">
                                    <a:latin typeface="Cambria Math" panose="02040503050406030204" pitchFamily="18" charset="0"/>
                                  </a:rPr>
                                </m:ctrlPr>
                              </m:sSubSupPr>
                              <m:e>
                                <m:r>
                                  <a:rPr lang="en-GB" sz="1600" b="0" i="1" smtClean="0">
                                    <a:latin typeface="Cambria Math" panose="02040503050406030204" pitchFamily="18" charset="0"/>
                                  </a:rPr>
                                  <m:t>𝑤</m:t>
                                </m:r>
                              </m:e>
                              <m:sub>
                                <m:r>
                                  <a:rPr lang="en-GB" sz="1600" b="0" i="1" smtClean="0">
                                    <a:latin typeface="Cambria Math" panose="02040503050406030204" pitchFamily="18" charset="0"/>
                                  </a:rPr>
                                  <m:t>𝑗</m:t>
                                </m:r>
                              </m:sub>
                              <m:sup>
                                <m:f>
                                  <m:fPr>
                                    <m:ctrlPr>
                                      <a:rPr lang="en-GB" sz="1600" b="0" i="1" smtClean="0">
                                        <a:latin typeface="Cambria Math" panose="02040503050406030204" pitchFamily="18" charset="0"/>
                                      </a:rPr>
                                    </m:ctrlPr>
                                  </m:fPr>
                                  <m:num>
                                    <m:r>
                                      <a:rPr lang="en-GB" sz="1600" b="0" i="1" smtClean="0">
                                        <a:latin typeface="Cambria Math" panose="02040503050406030204" pitchFamily="18" charset="0"/>
                                      </a:rPr>
                                      <m:t>1</m:t>
                                    </m:r>
                                  </m:num>
                                  <m:den>
                                    <m:r>
                                      <a:rPr lang="en-GB" sz="1600" b="0" i="1" smtClean="0">
                                        <a:latin typeface="Cambria Math" panose="02040503050406030204" pitchFamily="18" charset="0"/>
                                      </a:rPr>
                                      <m:t>2</m:t>
                                    </m:r>
                                  </m:den>
                                </m:f>
                              </m:sup>
                            </m:sSubSup>
                            <m:r>
                              <a:rPr lang="en-GB" sz="1600" b="0" i="1" smtClean="0">
                                <a:latin typeface="Cambria Math" panose="02040503050406030204" pitchFamily="18" charset="0"/>
                              </a:rPr>
                              <m:t>)</m:t>
                            </m:r>
                          </m:e>
                        </m:nary>
                      </m:num>
                      <m:den>
                        <m:sSub>
                          <m:sSubPr>
                            <m:ctrlPr>
                              <a:rPr lang="en-GB" sz="1600" b="0" i="1" smtClean="0">
                                <a:latin typeface="Cambria Math" panose="02040503050406030204" pitchFamily="18" charset="0"/>
                              </a:rPr>
                            </m:ctrlPr>
                          </m:sSubPr>
                          <m:e>
                            <m:r>
                              <a:rPr lang="en-GB" sz="1600" b="0" i="1" smtClean="0">
                                <a:latin typeface="Cambria Math" panose="02040503050406030204" pitchFamily="18" charset="0"/>
                              </a:rPr>
                              <m:t>𝑝</m:t>
                            </m:r>
                          </m:e>
                          <m:sub>
                            <m:r>
                              <a:rPr lang="en-GB" sz="1600" b="0" i="1" smtClean="0">
                                <a:latin typeface="Cambria Math" panose="02040503050406030204" pitchFamily="18" charset="0"/>
                              </a:rPr>
                              <m:t>0</m:t>
                            </m:r>
                          </m:sub>
                        </m:sSub>
                        <m:r>
                          <a:rPr lang="en-GB" sz="1600" b="0" i="1" smtClean="0">
                            <a:latin typeface="Cambria Math" panose="02040503050406030204" pitchFamily="18" charset="0"/>
                          </a:rPr>
                          <m:t>+</m:t>
                        </m:r>
                        <m:nary>
                          <m:naryPr>
                            <m:chr m:val="∑"/>
                            <m:ctrlPr>
                              <a:rPr lang="en-GB" sz="1600" b="0" i="1" smtClean="0">
                                <a:latin typeface="Cambria Math" panose="02040503050406030204" pitchFamily="18" charset="0"/>
                              </a:rPr>
                            </m:ctrlPr>
                          </m:naryPr>
                          <m:sub>
                            <m:r>
                              <m:rPr>
                                <m:brk m:alnAt="23"/>
                              </m:rPr>
                              <a:rPr lang="en-GB" sz="1600" b="0" i="1" smtClean="0">
                                <a:latin typeface="Cambria Math" panose="02040503050406030204" pitchFamily="18" charset="0"/>
                              </a:rPr>
                              <m:t>𝑗</m:t>
                            </m:r>
                            <m:r>
                              <a:rPr lang="en-GB" sz="1600" b="0" i="1" smtClean="0">
                                <a:latin typeface="Cambria Math" panose="02040503050406030204" pitchFamily="18" charset="0"/>
                              </a:rPr>
                              <m:t>=</m:t>
                            </m:r>
                            <m:r>
                              <m:rPr>
                                <m:brk m:alnAt="23"/>
                              </m:rPr>
                              <a:rPr lang="en-GB" sz="1600" b="0" i="1" smtClean="0">
                                <a:latin typeface="Cambria Math" panose="02040503050406030204" pitchFamily="18" charset="0"/>
                              </a:rPr>
                              <m:t>1</m:t>
                            </m:r>
                          </m:sub>
                          <m:sup>
                            <m:r>
                              <a:rPr lang="en-GB" sz="1600" b="0" i="1" smtClean="0">
                                <a:latin typeface="Cambria Math" panose="02040503050406030204" pitchFamily="18" charset="0"/>
                              </a:rPr>
                              <m:t>𝑘</m:t>
                            </m:r>
                          </m:sup>
                          <m:e>
                            <m:r>
                              <a:rPr lang="en-GB" sz="1600" b="0" i="1" smtClean="0">
                                <a:latin typeface="Cambria Math" panose="02040503050406030204" pitchFamily="18" charset="0"/>
                              </a:rPr>
                              <m:t>(</m:t>
                            </m:r>
                            <m:sSubSup>
                              <m:sSubSupPr>
                                <m:ctrlPr>
                                  <a:rPr lang="en-GB" sz="1600" b="0" i="1" smtClean="0">
                                    <a:latin typeface="Cambria Math" panose="02040503050406030204" pitchFamily="18" charset="0"/>
                                  </a:rPr>
                                </m:ctrlPr>
                              </m:sSubSupPr>
                              <m:e>
                                <m:r>
                                  <a:rPr lang="en-GB" sz="1600" b="0" i="1" smtClean="0">
                                    <a:latin typeface="Cambria Math" panose="02040503050406030204" pitchFamily="18" charset="0"/>
                                  </a:rPr>
                                  <m:t>𝜆</m:t>
                                </m:r>
                              </m:e>
                              <m:sub>
                                <m:r>
                                  <a:rPr lang="en-GB" sz="1600" b="0" i="1" smtClean="0">
                                    <a:latin typeface="Cambria Math" panose="02040503050406030204" pitchFamily="18" charset="0"/>
                                  </a:rPr>
                                  <m:t>𝑗</m:t>
                                </m:r>
                              </m:sub>
                              <m:sup>
                                <m:r>
                                  <a:rPr lang="en-GB" sz="1600" b="0" i="1" smtClean="0">
                                    <a:latin typeface="Cambria Math" panose="02040503050406030204" pitchFamily="18" charset="0"/>
                                  </a:rPr>
                                  <m:t>−</m:t>
                                </m:r>
                                <m:r>
                                  <a:rPr lang="en-GB" sz="1600" b="0" i="1" smtClean="0">
                                    <a:latin typeface="Cambria Math" panose="02040503050406030204" pitchFamily="18" charset="0"/>
                                  </a:rPr>
                                  <m:t>1</m:t>
                                </m:r>
                              </m:sup>
                            </m:sSubSup>
                            <m:r>
                              <a:rPr lang="en-GB" sz="1600" b="0" i="1" smtClean="0">
                                <a:latin typeface="Cambria Math" panose="02040503050406030204" pitchFamily="18" charset="0"/>
                              </a:rPr>
                              <m:t>)</m:t>
                            </m:r>
                          </m:e>
                        </m:nary>
                      </m:den>
                    </m:f>
                  </m:oMath>
                </a14:m>
                <a:r>
                  <a:rPr lang="en-US" dirty="0"/>
                  <a:t>                                                                                                               (23)</a:t>
                </a:r>
              </a:p>
              <a:p>
                <a:r>
                  <a:rPr lang="en-US" dirty="0"/>
                  <a:t> </a:t>
                </a:r>
              </a:p>
            </p:txBody>
          </p:sp>
        </mc:Choice>
        <mc:Fallback xmlns="">
          <p:sp>
            <p:nvSpPr>
              <p:cNvPr id="3" name="Content Placeholder 2">
                <a:extLst>
                  <a:ext uri="{FF2B5EF4-FFF2-40B4-BE49-F238E27FC236}">
                    <a16:creationId xmlns:a16="http://schemas.microsoft.com/office/drawing/2014/main" id="{8E44C7B2-699F-6170-3713-35AD83E803D8}"/>
                  </a:ext>
                </a:extLst>
              </p:cNvPr>
              <p:cNvSpPr>
                <a:spLocks noGrp="1" noRot="1" noChangeAspect="1" noMove="1" noResize="1" noEditPoints="1" noAdjustHandles="1" noChangeArrowheads="1" noChangeShapeType="1" noTextEdit="1"/>
              </p:cNvSpPr>
              <p:nvPr>
                <p:ph idx="1"/>
              </p:nvPr>
            </p:nvSpPr>
            <p:spPr>
              <a:xfrm>
                <a:off x="838200" y="1649690"/>
                <a:ext cx="10515600" cy="5208309"/>
              </a:xfrm>
              <a:blipFill>
                <a:blip r:embed="rId2"/>
                <a:stretch>
                  <a:fillRect l="-522" t="-820" r="-754"/>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02624859-0378-2B58-8D1C-6E21F4F21C4B}"/>
              </a:ext>
            </a:extLst>
          </p:cNvPr>
          <p:cNvSpPr>
            <a:spLocks noGrp="1"/>
          </p:cNvSpPr>
          <p:nvPr>
            <p:ph type="sldNum" sz="quarter" idx="12"/>
          </p:nvPr>
        </p:nvSpPr>
        <p:spPr/>
        <p:txBody>
          <a:bodyPr/>
          <a:lstStyle/>
          <a:p>
            <a:fld id="{A439D109-9F59-4B0B-8E20-D6D3A384B1F1}" type="slidenum">
              <a:rPr lang="ko-KR" altLang="en-US" smtClean="0"/>
              <a:t>27</a:t>
            </a:fld>
            <a:endParaRPr lang="ko-KR" altLang="en-US"/>
          </a:p>
        </p:txBody>
      </p:sp>
    </p:spTree>
    <p:extLst>
      <p:ext uri="{BB962C8B-B14F-4D97-AF65-F5344CB8AC3E}">
        <p14:creationId xmlns:p14="http://schemas.microsoft.com/office/powerpoint/2010/main" val="18456165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7DD28-010D-A308-BA36-83F603A35AB0}"/>
              </a:ext>
            </a:extLst>
          </p:cNvPr>
          <p:cNvSpPr>
            <a:spLocks noGrp="1"/>
          </p:cNvSpPr>
          <p:nvPr>
            <p:ph type="title"/>
          </p:nvPr>
        </p:nvSpPr>
        <p:spPr/>
        <p:txBody>
          <a:bodyPr/>
          <a:lstStyle/>
          <a:p>
            <a:r>
              <a:rPr lang="en-GB" dirty="0"/>
              <a:t>Optimum Precoder and Decoder</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A00EB72-A321-3146-71CB-C5CBBAE50166}"/>
                  </a:ext>
                </a:extLst>
              </p:cNvPr>
              <p:cNvSpPr>
                <a:spLocks noGrp="1"/>
              </p:cNvSpPr>
              <p:nvPr>
                <p:ph idx="1"/>
              </p:nvPr>
            </p:nvSpPr>
            <p:spPr/>
            <p:txBody>
              <a:bodyPr/>
              <a:lstStyle/>
              <a:p>
                <a:r>
                  <a:rPr lang="en-GB" sz="1600" dirty="0"/>
                  <a:t>The following iterative procedure initialized with </a:t>
                </a:r>
                <a14:m>
                  <m:oMath xmlns:m="http://schemas.openxmlformats.org/officeDocument/2006/math">
                    <m:r>
                      <a:rPr lang="en-GB" sz="1600" b="0" i="1" smtClean="0">
                        <a:latin typeface="Cambria Math" panose="02040503050406030204" pitchFamily="18" charset="0"/>
                      </a:rPr>
                      <m:t>𝑘</m:t>
                    </m:r>
                    <m:r>
                      <a:rPr lang="en-GB" sz="1600" b="0" i="1" smtClean="0">
                        <a:latin typeface="Cambria Math" panose="02040503050406030204" pitchFamily="18" charset="0"/>
                      </a:rPr>
                      <m:t>=</m:t>
                    </m:r>
                    <m:r>
                      <a:rPr lang="en-GB" sz="1600" b="0" i="1" smtClean="0">
                        <a:latin typeface="Cambria Math" panose="02040503050406030204" pitchFamily="18" charset="0"/>
                      </a:rPr>
                      <m:t>𝐵</m:t>
                    </m:r>
                  </m:oMath>
                </a14:m>
                <a:r>
                  <a:rPr lang="en-US" sz="1600" dirty="0"/>
                  <a:t> can be used to optimally compute </a:t>
                </a:r>
                <a14:m>
                  <m:oMath xmlns:m="http://schemas.openxmlformats.org/officeDocument/2006/math">
                    <m:sSub>
                      <m:sSubPr>
                        <m:ctrlPr>
                          <a:rPr lang="en-GB" sz="1600" b="0" i="1" smtClean="0">
                            <a:latin typeface="Cambria Math" panose="02040503050406030204" pitchFamily="18" charset="0"/>
                          </a:rPr>
                        </m:ctrlPr>
                      </m:sSubPr>
                      <m:e>
                        <m:r>
                          <a:rPr lang="en-GB" sz="1600" b="0" i="1" smtClean="0">
                            <a:latin typeface="Cambria Math" panose="02040503050406030204" pitchFamily="18" charset="0"/>
                          </a:rPr>
                          <m:t>𝜙</m:t>
                        </m:r>
                      </m:e>
                      <m:sub>
                        <m:r>
                          <a:rPr lang="en-GB" sz="1600" b="0" i="1" smtClean="0">
                            <a:latin typeface="Cambria Math" panose="02040503050406030204" pitchFamily="18" charset="0"/>
                          </a:rPr>
                          <m:t>𝑓</m:t>
                        </m:r>
                      </m:sub>
                    </m:sSub>
                  </m:oMath>
                </a14:m>
                <a:endParaRPr lang="en-US" sz="1600" dirty="0"/>
              </a:p>
              <a:p>
                <a:r>
                  <a:rPr lang="en-US" sz="1600" dirty="0"/>
                  <a:t>Let </a:t>
                </a:r>
                <a14:m>
                  <m:oMath xmlns:m="http://schemas.openxmlformats.org/officeDocument/2006/math">
                    <m:sSub>
                      <m:sSubPr>
                        <m:ctrlPr>
                          <a:rPr lang="en-GB" sz="1600" b="1" i="1" smtClean="0">
                            <a:latin typeface="Cambria Math" panose="02040503050406030204" pitchFamily="18" charset="0"/>
                          </a:rPr>
                        </m:ctrlPr>
                      </m:sSubPr>
                      <m:e>
                        <m:r>
                          <a:rPr lang="en-GB" sz="1600" b="1" i="1" smtClean="0">
                            <a:latin typeface="Cambria Math" panose="02040503050406030204" pitchFamily="18" charset="0"/>
                          </a:rPr>
                          <m:t>𝝓</m:t>
                        </m:r>
                      </m:e>
                      <m:sub>
                        <m:r>
                          <a:rPr lang="en-GB" sz="1600" b="1" i="1" smtClean="0">
                            <a:latin typeface="Cambria Math" panose="02040503050406030204" pitchFamily="18" charset="0"/>
                          </a:rPr>
                          <m:t>𝒇</m:t>
                        </m:r>
                      </m:sub>
                    </m:sSub>
                    <m:r>
                      <a:rPr lang="en-GB" sz="1600" b="0" i="1" smtClean="0">
                        <a:latin typeface="Cambria Math" panose="02040503050406030204" pitchFamily="18" charset="0"/>
                      </a:rPr>
                      <m:t>=</m:t>
                    </m:r>
                    <m:r>
                      <a:rPr lang="en-GB" sz="1600" b="0" i="1" smtClean="0">
                        <a:latin typeface="Cambria Math" panose="02040503050406030204" pitchFamily="18" charset="0"/>
                      </a:rPr>
                      <m:t>𝑑𝑖𝑎𝑔</m:t>
                    </m:r>
                    <m:d>
                      <m:dPr>
                        <m:ctrlPr>
                          <a:rPr lang="en-GB" sz="1600" b="0" i="1" smtClean="0">
                            <a:latin typeface="Cambria Math" panose="02040503050406030204" pitchFamily="18" charset="0"/>
                          </a:rPr>
                        </m:ctrlPr>
                      </m:dPr>
                      <m:e>
                        <m:d>
                          <m:dPr>
                            <m:begChr m:val="["/>
                            <m:endChr m:val="]"/>
                            <m:ctrlPr>
                              <a:rPr lang="en-GB" sz="1600" b="0" i="1" smtClean="0">
                                <a:latin typeface="Cambria Math" panose="02040503050406030204" pitchFamily="18" charset="0"/>
                              </a:rPr>
                            </m:ctrlPr>
                          </m:dPr>
                          <m:e>
                            <m:sSub>
                              <m:sSubPr>
                                <m:ctrlPr>
                                  <a:rPr lang="en-GB" sz="1600" b="0" i="1" smtClean="0">
                                    <a:latin typeface="Cambria Math" panose="02040503050406030204" pitchFamily="18" charset="0"/>
                                  </a:rPr>
                                </m:ctrlPr>
                              </m:sSubPr>
                              <m:e>
                                <m:r>
                                  <a:rPr lang="en-GB" sz="1600" b="0" i="1" smtClean="0">
                                    <a:latin typeface="Cambria Math" panose="02040503050406030204" pitchFamily="18" charset="0"/>
                                  </a:rPr>
                                  <m:t>𝜙</m:t>
                                </m:r>
                              </m:e>
                              <m:sub>
                                <m:r>
                                  <a:rPr lang="en-GB" sz="1600" b="0" i="1" smtClean="0">
                                    <a:latin typeface="Cambria Math" panose="02040503050406030204" pitchFamily="18" charset="0"/>
                                  </a:rPr>
                                  <m:t>𝑓</m:t>
                                </m:r>
                                <m:r>
                                  <a:rPr lang="en-GB" sz="1600" b="0" i="1" smtClean="0">
                                    <a:latin typeface="Cambria Math" panose="02040503050406030204" pitchFamily="18" charset="0"/>
                                  </a:rPr>
                                  <m:t>1</m:t>
                                </m:r>
                              </m:sub>
                            </m:sSub>
                            <m:r>
                              <a:rPr lang="en-GB" sz="1600" b="0" i="1" smtClean="0">
                                <a:latin typeface="Cambria Math" panose="02040503050406030204" pitchFamily="18" charset="0"/>
                              </a:rPr>
                              <m:t>,</m:t>
                            </m:r>
                            <m:sSub>
                              <m:sSubPr>
                                <m:ctrlPr>
                                  <a:rPr lang="en-GB" sz="1600" b="0" i="1" smtClean="0">
                                    <a:latin typeface="Cambria Math" panose="02040503050406030204" pitchFamily="18" charset="0"/>
                                  </a:rPr>
                                </m:ctrlPr>
                              </m:sSubPr>
                              <m:e>
                                <m:r>
                                  <a:rPr lang="en-GB" sz="1600" b="0" i="1" smtClean="0">
                                    <a:latin typeface="Cambria Math" panose="02040503050406030204" pitchFamily="18" charset="0"/>
                                  </a:rPr>
                                  <m:t>𝜙</m:t>
                                </m:r>
                              </m:e>
                              <m:sub>
                                <m:r>
                                  <a:rPr lang="en-GB" sz="1600" b="0" i="1" smtClean="0">
                                    <a:latin typeface="Cambria Math" panose="02040503050406030204" pitchFamily="18" charset="0"/>
                                  </a:rPr>
                                  <m:t>𝑓</m:t>
                                </m:r>
                                <m:r>
                                  <a:rPr lang="en-GB" sz="1600" b="0" i="1" smtClean="0">
                                    <a:latin typeface="Cambria Math" panose="02040503050406030204" pitchFamily="18" charset="0"/>
                                  </a:rPr>
                                  <m:t>2</m:t>
                                </m:r>
                              </m:sub>
                            </m:sSub>
                            <m:r>
                              <a:rPr lang="en-GB" sz="1600" b="0" i="1" smtClean="0">
                                <a:latin typeface="Cambria Math" panose="02040503050406030204" pitchFamily="18" charset="0"/>
                              </a:rPr>
                              <m:t>,…..,</m:t>
                            </m:r>
                            <m:sSub>
                              <m:sSubPr>
                                <m:ctrlPr>
                                  <a:rPr lang="en-GB" sz="1600" b="0" i="1" smtClean="0">
                                    <a:latin typeface="Cambria Math" panose="02040503050406030204" pitchFamily="18" charset="0"/>
                                  </a:rPr>
                                </m:ctrlPr>
                              </m:sSubPr>
                              <m:e>
                                <m:r>
                                  <a:rPr lang="en-GB" sz="1600" b="0" i="1" smtClean="0">
                                    <a:latin typeface="Cambria Math" panose="02040503050406030204" pitchFamily="18" charset="0"/>
                                  </a:rPr>
                                  <m:t>𝜙</m:t>
                                </m:r>
                              </m:e>
                              <m:sub>
                                <m:r>
                                  <a:rPr lang="en-GB" sz="1600" b="0" i="1" smtClean="0">
                                    <a:latin typeface="Cambria Math" panose="02040503050406030204" pitchFamily="18" charset="0"/>
                                  </a:rPr>
                                  <m:t>𝑓𝐵</m:t>
                                </m:r>
                              </m:sub>
                            </m:sSub>
                          </m:e>
                        </m:d>
                      </m:e>
                    </m:d>
                    <m:r>
                      <a:rPr lang="en-GB" sz="1600" b="0" i="1" smtClean="0">
                        <a:latin typeface="Cambria Math" panose="02040503050406030204" pitchFamily="18" charset="0"/>
                      </a:rPr>
                      <m:t>.</m:t>
                    </m:r>
                  </m:oMath>
                </a14:m>
                <a:endParaRPr lang="en-US" sz="1600" dirty="0"/>
              </a:p>
              <a:p>
                <a:r>
                  <a:rPr lang="en-US" sz="1600" dirty="0"/>
                  <a:t>1) Assume </a:t>
                </a:r>
                <a14:m>
                  <m:oMath xmlns:m="http://schemas.openxmlformats.org/officeDocument/2006/math">
                    <m:r>
                      <a:rPr lang="en-GB" sz="1600" b="0" i="1" smtClean="0">
                        <a:latin typeface="Cambria Math" panose="02040503050406030204" pitchFamily="18" charset="0"/>
                      </a:rPr>
                      <m:t>𝜇</m:t>
                    </m:r>
                    <m:r>
                      <a:rPr lang="en-GB" sz="1600" b="0" i="1" smtClean="0">
                        <a:latin typeface="Cambria Math" panose="02040503050406030204" pitchFamily="18" charset="0"/>
                      </a:rPr>
                      <m:t>≤</m:t>
                    </m:r>
                    <m:sSub>
                      <m:sSubPr>
                        <m:ctrlPr>
                          <a:rPr lang="en-GB" sz="1600" b="0" i="1" smtClean="0">
                            <a:latin typeface="Cambria Math" panose="02040503050406030204" pitchFamily="18" charset="0"/>
                          </a:rPr>
                        </m:ctrlPr>
                      </m:sSubPr>
                      <m:e>
                        <m:r>
                          <a:rPr lang="en-GB" sz="1600" b="0" i="1" smtClean="0">
                            <a:latin typeface="Cambria Math" panose="02040503050406030204" pitchFamily="18" charset="0"/>
                          </a:rPr>
                          <m:t>𝜌</m:t>
                        </m:r>
                      </m:e>
                      <m:sub>
                        <m:r>
                          <a:rPr lang="en-GB" sz="1600" b="0" i="1" smtClean="0">
                            <a:latin typeface="Cambria Math" panose="02040503050406030204" pitchFamily="18" charset="0"/>
                          </a:rPr>
                          <m:t>𝑘</m:t>
                        </m:r>
                      </m:sub>
                    </m:sSub>
                  </m:oMath>
                </a14:m>
                <a:r>
                  <a:rPr lang="en-US" sz="1600" dirty="0"/>
                  <a:t>, which from (21) implies </a:t>
                </a:r>
                <a14:m>
                  <m:oMath xmlns:m="http://schemas.openxmlformats.org/officeDocument/2006/math">
                    <m:sSub>
                      <m:sSubPr>
                        <m:ctrlPr>
                          <a:rPr lang="en-GB" sz="1600" b="0" i="1" smtClean="0">
                            <a:latin typeface="Cambria Math" panose="02040503050406030204" pitchFamily="18" charset="0"/>
                          </a:rPr>
                        </m:ctrlPr>
                      </m:sSubPr>
                      <m:e>
                        <m:r>
                          <a:rPr lang="en-GB" sz="1600" b="0" i="1" smtClean="0">
                            <a:latin typeface="Cambria Math" panose="02040503050406030204" pitchFamily="18" charset="0"/>
                          </a:rPr>
                          <m:t>𝜙</m:t>
                        </m:r>
                      </m:e>
                      <m:sub>
                        <m:r>
                          <a:rPr lang="en-GB" sz="1600" b="0" i="1" smtClean="0">
                            <a:latin typeface="Cambria Math" panose="02040503050406030204" pitchFamily="18" charset="0"/>
                          </a:rPr>
                          <m:t>𝑓𝑔</m:t>
                        </m:r>
                      </m:sub>
                    </m:sSub>
                    <m:r>
                      <a:rPr lang="en-GB" sz="1600" b="0" i="1" smtClean="0">
                        <a:latin typeface="Cambria Math" panose="02040503050406030204" pitchFamily="18" charset="0"/>
                      </a:rPr>
                      <m:t>≥</m:t>
                    </m:r>
                    <m:r>
                      <a:rPr lang="en-GB" sz="1600" b="0" i="1" smtClean="0">
                        <a:latin typeface="Cambria Math" panose="02040503050406030204" pitchFamily="18" charset="0"/>
                      </a:rPr>
                      <m:t>0</m:t>
                    </m:r>
                  </m:oMath>
                </a14:m>
                <a:r>
                  <a:rPr lang="en-US" sz="1600" dirty="0"/>
                  <a:t>, for </a:t>
                </a:r>
                <a14:m>
                  <m:oMath xmlns:m="http://schemas.openxmlformats.org/officeDocument/2006/math">
                    <m:r>
                      <a:rPr lang="en-GB" sz="1600" b="0" i="1" smtClean="0">
                        <a:latin typeface="Cambria Math" panose="02040503050406030204" pitchFamily="18" charset="0"/>
                      </a:rPr>
                      <m:t>𝑗</m:t>
                    </m:r>
                    <m:r>
                      <a:rPr lang="en-GB" sz="1600" b="0" i="1" smtClean="0">
                        <a:latin typeface="Cambria Math" panose="02040503050406030204" pitchFamily="18" charset="0"/>
                      </a:rPr>
                      <m:t>=</m:t>
                    </m:r>
                    <m:r>
                      <a:rPr lang="en-GB" sz="1600" b="0" i="1" smtClean="0">
                        <a:latin typeface="Cambria Math" panose="02040503050406030204" pitchFamily="18" charset="0"/>
                      </a:rPr>
                      <m:t>1</m:t>
                    </m:r>
                    <m:r>
                      <a:rPr lang="en-GB" sz="1600" b="0" i="1" smtClean="0">
                        <a:latin typeface="Cambria Math" panose="02040503050406030204" pitchFamily="18" charset="0"/>
                      </a:rPr>
                      <m:t>,…..</m:t>
                    </m:r>
                    <m:r>
                      <a:rPr lang="en-GB" sz="1600" b="0" i="1" smtClean="0">
                        <a:latin typeface="Cambria Math" panose="02040503050406030204" pitchFamily="18" charset="0"/>
                      </a:rPr>
                      <m:t>𝑘</m:t>
                    </m:r>
                    <m:r>
                      <a:rPr lang="en-GB" sz="1600" b="0" i="1" smtClean="0">
                        <a:latin typeface="Cambria Math" panose="02040503050406030204" pitchFamily="18" charset="0"/>
                      </a:rPr>
                      <m:t>.</m:t>
                    </m:r>
                  </m:oMath>
                </a14:m>
                <a:endParaRPr lang="en-US" sz="1600" dirty="0"/>
              </a:p>
              <a:p>
                <a:r>
                  <a:rPr lang="en-US" sz="1600" dirty="0"/>
                  <a:t>Compute </a:t>
                </a:r>
                <a14:m>
                  <m:oMath xmlns:m="http://schemas.openxmlformats.org/officeDocument/2006/math">
                    <m:r>
                      <a:rPr lang="en-GB" sz="1600" b="0" i="1" smtClean="0">
                        <a:latin typeface="Cambria Math" panose="02040503050406030204" pitchFamily="18" charset="0"/>
                      </a:rPr>
                      <m:t>𝜇</m:t>
                    </m:r>
                  </m:oMath>
                </a14:m>
                <a:r>
                  <a:rPr lang="en-US" sz="1600" dirty="0"/>
                  <a:t> according to (23) under this assumption.</a:t>
                </a:r>
              </a:p>
              <a:p>
                <a:r>
                  <a:rPr lang="en-US" sz="1600" dirty="0"/>
                  <a:t>If </a:t>
                </a:r>
                <a14:m>
                  <m:oMath xmlns:m="http://schemas.openxmlformats.org/officeDocument/2006/math">
                    <m:r>
                      <a:rPr lang="en-GB" sz="1600" b="0" i="1" smtClean="0">
                        <a:latin typeface="Cambria Math" panose="02040503050406030204" pitchFamily="18" charset="0"/>
                      </a:rPr>
                      <m:t>𝜇</m:t>
                    </m:r>
                    <m:r>
                      <a:rPr lang="en-GB" sz="1600" b="0" i="1" smtClean="0">
                        <a:latin typeface="Cambria Math" panose="02040503050406030204" pitchFamily="18" charset="0"/>
                      </a:rPr>
                      <m:t>≤</m:t>
                    </m:r>
                    <m:sSub>
                      <m:sSubPr>
                        <m:ctrlPr>
                          <a:rPr lang="en-GB" sz="1600" b="0" i="1" smtClean="0">
                            <a:latin typeface="Cambria Math" panose="02040503050406030204" pitchFamily="18" charset="0"/>
                          </a:rPr>
                        </m:ctrlPr>
                      </m:sSubPr>
                      <m:e>
                        <m:r>
                          <a:rPr lang="en-GB" sz="1600" b="0" i="1" smtClean="0">
                            <a:latin typeface="Cambria Math" panose="02040503050406030204" pitchFamily="18" charset="0"/>
                          </a:rPr>
                          <m:t>𝜌</m:t>
                        </m:r>
                      </m:e>
                      <m:sub>
                        <m:r>
                          <a:rPr lang="en-GB" sz="1600" b="0" i="1" smtClean="0">
                            <a:latin typeface="Cambria Math" panose="02040503050406030204" pitchFamily="18" charset="0"/>
                          </a:rPr>
                          <m:t>𝑘</m:t>
                        </m:r>
                      </m:sub>
                    </m:sSub>
                  </m:oMath>
                </a14:m>
                <a:r>
                  <a:rPr lang="en-US" sz="1600" dirty="0"/>
                  <a:t>, stop; otherwise go to step 1.</a:t>
                </a:r>
              </a:p>
              <a:p>
                <a:r>
                  <a:rPr lang="en-US" sz="1600" dirty="0"/>
                  <a:t>2) Set </a:t>
                </a:r>
                <a14:m>
                  <m:oMath xmlns:m="http://schemas.openxmlformats.org/officeDocument/2006/math">
                    <m:sSub>
                      <m:sSubPr>
                        <m:ctrlPr>
                          <a:rPr lang="en-GB" sz="1600" b="0" i="1" smtClean="0">
                            <a:latin typeface="Cambria Math" panose="02040503050406030204" pitchFamily="18" charset="0"/>
                          </a:rPr>
                        </m:ctrlPr>
                      </m:sSubPr>
                      <m:e>
                        <m:r>
                          <a:rPr lang="en-GB" sz="1600" b="0" i="1" smtClean="0">
                            <a:latin typeface="Cambria Math" panose="02040503050406030204" pitchFamily="18" charset="0"/>
                          </a:rPr>
                          <m:t>𝜙</m:t>
                        </m:r>
                      </m:e>
                      <m:sub>
                        <m:r>
                          <a:rPr lang="en-GB" sz="1600" b="0" i="1" smtClean="0">
                            <a:latin typeface="Cambria Math" panose="02040503050406030204" pitchFamily="18" charset="0"/>
                          </a:rPr>
                          <m:t>𝑓</m:t>
                        </m:r>
                        <m:r>
                          <a:rPr lang="en-GB" sz="1600" b="0" i="1" smtClean="0">
                            <a:latin typeface="Cambria Math" panose="02040503050406030204" pitchFamily="18" charset="0"/>
                          </a:rPr>
                          <m:t>,</m:t>
                        </m:r>
                        <m:r>
                          <a:rPr lang="en-GB" sz="1600" b="0" i="1" smtClean="0">
                            <a:latin typeface="Cambria Math" panose="02040503050406030204" pitchFamily="18" charset="0"/>
                          </a:rPr>
                          <m:t>𝑘</m:t>
                        </m:r>
                      </m:sub>
                    </m:sSub>
                    <m:r>
                      <a:rPr lang="en-GB" sz="1600" b="0" i="1" smtClean="0">
                        <a:latin typeface="Cambria Math" panose="02040503050406030204" pitchFamily="18" charset="0"/>
                      </a:rPr>
                      <m:t>=</m:t>
                    </m:r>
                    <m:r>
                      <a:rPr lang="en-GB" sz="1600" b="0" i="1" smtClean="0">
                        <a:latin typeface="Cambria Math" panose="02040503050406030204" pitchFamily="18" charset="0"/>
                      </a:rPr>
                      <m:t>0</m:t>
                    </m:r>
                    <m:r>
                      <a:rPr lang="en-GB" sz="1600" b="0" i="1" smtClean="0">
                        <a:latin typeface="Cambria Math" panose="02040503050406030204" pitchFamily="18" charset="0"/>
                      </a:rPr>
                      <m:t> </m:t>
                    </m:r>
                  </m:oMath>
                </a14:m>
                <a:r>
                  <a:rPr lang="en-US" sz="1600" dirty="0"/>
                  <a:t> and </a:t>
                </a:r>
                <a14:m>
                  <m:oMath xmlns:m="http://schemas.openxmlformats.org/officeDocument/2006/math">
                    <m:r>
                      <a:rPr lang="en-GB" sz="1600" b="0" i="1" smtClean="0">
                        <a:latin typeface="Cambria Math" panose="02040503050406030204" pitchFamily="18" charset="0"/>
                      </a:rPr>
                      <m:t>𝑘</m:t>
                    </m:r>
                    <m:r>
                      <a:rPr lang="en-GB" sz="1600" b="0" i="1" smtClean="0">
                        <a:latin typeface="Cambria Math" panose="02040503050406030204" pitchFamily="18" charset="0"/>
                      </a:rPr>
                      <m:t>=</m:t>
                    </m:r>
                    <m:r>
                      <a:rPr lang="en-GB" sz="1600" b="0" i="1" smtClean="0">
                        <a:latin typeface="Cambria Math" panose="02040503050406030204" pitchFamily="18" charset="0"/>
                      </a:rPr>
                      <m:t>𝑘</m:t>
                    </m:r>
                    <m:r>
                      <a:rPr lang="en-GB" sz="1600" b="0" i="1" smtClean="0">
                        <a:latin typeface="Cambria Math" panose="02040503050406030204" pitchFamily="18" charset="0"/>
                      </a:rPr>
                      <m:t>−</m:t>
                    </m:r>
                    <m:r>
                      <a:rPr lang="en-GB" sz="1600" b="0" i="1" smtClean="0">
                        <a:latin typeface="Cambria Math" panose="02040503050406030204" pitchFamily="18" charset="0"/>
                      </a:rPr>
                      <m:t>1</m:t>
                    </m:r>
                  </m:oMath>
                </a14:m>
                <a:r>
                  <a:rPr lang="en-US" sz="1600" dirty="0"/>
                  <a:t>. Go to step 1.</a:t>
                </a:r>
              </a:p>
              <a:p>
                <a:r>
                  <a:rPr lang="en-US" sz="1600" dirty="0"/>
                  <a:t>It can be verified that the above iteration will terminate in </a:t>
                </a:r>
                <a14:m>
                  <m:oMath xmlns:m="http://schemas.openxmlformats.org/officeDocument/2006/math">
                    <m:r>
                      <a:rPr lang="en-GB" sz="1600" b="0" i="1" smtClean="0">
                        <a:latin typeface="Cambria Math" panose="02040503050406030204" pitchFamily="18" charset="0"/>
                      </a:rPr>
                      <m:t>𝐵</m:t>
                    </m:r>
                    <m:r>
                      <a:rPr lang="en-GB" sz="1600" b="0" i="1" smtClean="0">
                        <a:latin typeface="Cambria Math" panose="02040503050406030204" pitchFamily="18" charset="0"/>
                      </a:rPr>
                      <m:t>−</m:t>
                    </m:r>
                    <m:r>
                      <a:rPr lang="en-GB" sz="1600" b="0" i="1" smtClean="0">
                        <a:latin typeface="Cambria Math" panose="02040503050406030204" pitchFamily="18" charset="0"/>
                      </a:rPr>
                      <m:t>1</m:t>
                    </m:r>
                  </m:oMath>
                </a14:m>
                <a:r>
                  <a:rPr lang="en-US" sz="1600" dirty="0"/>
                  <a:t> steps at most.</a:t>
                </a:r>
              </a:p>
              <a:p>
                <a:r>
                  <a:rPr lang="en-US" sz="1600" dirty="0"/>
                  <a:t>We now provide expressions for the BER, SNR, and MSE across the subchannels for the </a:t>
                </a:r>
              </a:p>
              <a:p>
                <a:pPr marL="0" indent="0">
                  <a:buNone/>
                </a:pPr>
                <a:r>
                  <a:rPr lang="en-US" sz="1600" dirty="0"/>
                  <a:t>   subchannels for the weighted MMSE design.</a:t>
                </a:r>
              </a:p>
            </p:txBody>
          </p:sp>
        </mc:Choice>
        <mc:Fallback xmlns="">
          <p:sp>
            <p:nvSpPr>
              <p:cNvPr id="3" name="Content Placeholder 2">
                <a:extLst>
                  <a:ext uri="{FF2B5EF4-FFF2-40B4-BE49-F238E27FC236}">
                    <a16:creationId xmlns:a16="http://schemas.microsoft.com/office/drawing/2014/main" id="{4A00EB72-A321-3146-71CB-C5CBBAE50166}"/>
                  </a:ext>
                </a:extLst>
              </p:cNvPr>
              <p:cNvSpPr>
                <a:spLocks noGrp="1" noRot="1" noChangeAspect="1" noMove="1" noResize="1" noEditPoints="1" noAdjustHandles="1" noChangeArrowheads="1" noChangeShapeType="1" noTextEdit="1"/>
              </p:cNvSpPr>
              <p:nvPr>
                <p:ph idx="1"/>
              </p:nvPr>
            </p:nvSpPr>
            <p:spPr>
              <a:blipFill>
                <a:blip r:embed="rId2"/>
                <a:stretch>
                  <a:fillRect l="-348" t="-809"/>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A41FCC1E-9762-4D08-85F8-1280DBF2FDA0}"/>
              </a:ext>
            </a:extLst>
          </p:cNvPr>
          <p:cNvSpPr>
            <a:spLocks noGrp="1"/>
          </p:cNvSpPr>
          <p:nvPr>
            <p:ph type="sldNum" sz="quarter" idx="12"/>
          </p:nvPr>
        </p:nvSpPr>
        <p:spPr/>
        <p:txBody>
          <a:bodyPr/>
          <a:lstStyle/>
          <a:p>
            <a:fld id="{A439D109-9F59-4B0B-8E20-D6D3A384B1F1}" type="slidenum">
              <a:rPr lang="ko-KR" altLang="en-US" smtClean="0"/>
              <a:t>28</a:t>
            </a:fld>
            <a:endParaRPr lang="ko-KR" altLang="en-US"/>
          </a:p>
        </p:txBody>
      </p:sp>
    </p:spTree>
    <p:extLst>
      <p:ext uri="{BB962C8B-B14F-4D97-AF65-F5344CB8AC3E}">
        <p14:creationId xmlns:p14="http://schemas.microsoft.com/office/powerpoint/2010/main" val="1880771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B62C0-3554-4027-8DDC-A4763D4E274B}"/>
              </a:ext>
            </a:extLst>
          </p:cNvPr>
          <p:cNvSpPr>
            <a:spLocks noGrp="1"/>
          </p:cNvSpPr>
          <p:nvPr>
            <p:ph type="title"/>
          </p:nvPr>
        </p:nvSpPr>
        <p:spPr/>
        <p:txBody>
          <a:bodyPr/>
          <a:lstStyle/>
          <a:p>
            <a:r>
              <a:rPr lang="en-GB" dirty="0"/>
              <a:t>Optimum Precoder and Decoder</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13F5743-0499-0799-FA82-B4F25E964773}"/>
                  </a:ext>
                </a:extLst>
              </p:cNvPr>
              <p:cNvSpPr>
                <a:spLocks noGrp="1"/>
              </p:cNvSpPr>
              <p:nvPr>
                <p:ph idx="1"/>
              </p:nvPr>
            </p:nvSpPr>
            <p:spPr/>
            <p:txBody>
              <a:bodyPr/>
              <a:lstStyle/>
              <a:p>
                <a:r>
                  <a:rPr lang="en-GB" sz="1600" dirty="0"/>
                  <a:t>Now we provide expressions of the BER, SNR, and MSE across the subchannels for the Weighted MMSE                design.</a:t>
                </a:r>
              </a:p>
              <a:p>
                <a:r>
                  <a:rPr lang="en-GB" sz="1600" dirty="0"/>
                  <a:t>Assume a square QAM constellation, the probability of uncoded symbol error for </a:t>
                </a:r>
                <a:r>
                  <a:rPr lang="en-GB" sz="1600" dirty="0" err="1"/>
                  <a:t>i-th</a:t>
                </a:r>
                <a:r>
                  <a:rPr lang="en-GB" sz="1600" dirty="0"/>
                  <a:t> subchannel is given by</a:t>
                </a:r>
              </a:p>
              <a:p>
                <a:pPr algn="r"/>
                <a14:m>
                  <m:oMath xmlns:m="http://schemas.openxmlformats.org/officeDocument/2006/math">
                    <m:sSub>
                      <m:sSubPr>
                        <m:ctrlPr>
                          <a:rPr lang="en-GB" sz="1600" b="0" i="1" smtClean="0">
                            <a:latin typeface="Cambria Math" panose="02040503050406030204" pitchFamily="18" charset="0"/>
                          </a:rPr>
                        </m:ctrlPr>
                      </m:sSubPr>
                      <m:e>
                        <m:r>
                          <a:rPr lang="en-GB" sz="1600" b="0" i="1" smtClean="0">
                            <a:latin typeface="Cambria Math" panose="02040503050406030204" pitchFamily="18" charset="0"/>
                          </a:rPr>
                          <m:t>𝑃</m:t>
                        </m:r>
                      </m:e>
                      <m:sub>
                        <m:r>
                          <a:rPr lang="en-GB" sz="1600" b="0" i="1" smtClean="0">
                            <a:latin typeface="Cambria Math" panose="02040503050406030204" pitchFamily="18" charset="0"/>
                          </a:rPr>
                          <m:t>𝑒</m:t>
                        </m:r>
                        <m:r>
                          <a:rPr lang="en-GB" sz="1600" b="0" i="1" smtClean="0">
                            <a:latin typeface="Cambria Math" panose="02040503050406030204" pitchFamily="18" charset="0"/>
                          </a:rPr>
                          <m:t>,</m:t>
                        </m:r>
                        <m:r>
                          <a:rPr lang="en-GB" sz="1600" b="0" i="1" smtClean="0">
                            <a:latin typeface="Cambria Math" panose="02040503050406030204" pitchFamily="18" charset="0"/>
                          </a:rPr>
                          <m:t>𝑖</m:t>
                        </m:r>
                      </m:sub>
                    </m:sSub>
                    <m:r>
                      <a:rPr lang="en-GB" sz="1600" b="0" i="1" smtClean="0">
                        <a:latin typeface="Cambria Math" panose="02040503050406030204" pitchFamily="18" charset="0"/>
                      </a:rPr>
                      <m:t> </m:t>
                    </m:r>
                    <m:r>
                      <a:rPr lang="en-GB" sz="1600" b="0" i="1" smtClean="0">
                        <a:latin typeface="Cambria Math" panose="02040503050406030204" pitchFamily="18" charset="0"/>
                        <a:ea typeface="Cambria Math" panose="02040503050406030204" pitchFamily="18" charset="0"/>
                      </a:rPr>
                      <m:t>≅</m:t>
                    </m:r>
                    <m:sSub>
                      <m:sSubPr>
                        <m:ctrlPr>
                          <a:rPr lang="en-GB" sz="1600" b="0" i="1" smtClean="0">
                            <a:latin typeface="Cambria Math" panose="02040503050406030204" pitchFamily="18" charset="0"/>
                            <a:ea typeface="Cambria Math" panose="02040503050406030204" pitchFamily="18" charset="0"/>
                          </a:rPr>
                        </m:ctrlPr>
                      </m:sSubPr>
                      <m:e>
                        <m:r>
                          <a:rPr lang="en-GB" sz="1600" b="0" i="1" smtClean="0">
                            <a:latin typeface="Cambria Math" panose="02040503050406030204" pitchFamily="18" charset="0"/>
                            <a:ea typeface="Cambria Math" panose="02040503050406030204" pitchFamily="18" charset="0"/>
                          </a:rPr>
                          <m:t>𝑁</m:t>
                        </m:r>
                      </m:e>
                      <m:sub>
                        <m:r>
                          <a:rPr lang="en-GB" sz="1600" b="0" i="1" smtClean="0">
                            <a:latin typeface="Cambria Math" panose="02040503050406030204" pitchFamily="18" charset="0"/>
                            <a:ea typeface="Cambria Math" panose="02040503050406030204" pitchFamily="18" charset="0"/>
                          </a:rPr>
                          <m:t>𝑒</m:t>
                        </m:r>
                        <m:r>
                          <a:rPr lang="en-GB" sz="1600" b="0" i="1" smtClean="0">
                            <a:latin typeface="Cambria Math" panose="02040503050406030204" pitchFamily="18" charset="0"/>
                            <a:ea typeface="Cambria Math" panose="02040503050406030204" pitchFamily="18" charset="0"/>
                          </a:rPr>
                          <m:t>,</m:t>
                        </m:r>
                        <m:r>
                          <a:rPr lang="en-GB" sz="1600" b="0" i="1" smtClean="0">
                            <a:latin typeface="Cambria Math" panose="02040503050406030204" pitchFamily="18" charset="0"/>
                            <a:ea typeface="Cambria Math" panose="02040503050406030204" pitchFamily="18" charset="0"/>
                          </a:rPr>
                          <m:t>𝑖</m:t>
                        </m:r>
                      </m:sub>
                    </m:sSub>
                    <m:r>
                      <a:rPr lang="en-GB" sz="1600" b="0" i="1" smtClean="0">
                        <a:latin typeface="Cambria Math" panose="02040503050406030204" pitchFamily="18" charset="0"/>
                        <a:ea typeface="Cambria Math" panose="02040503050406030204" pitchFamily="18" charset="0"/>
                      </a:rPr>
                      <m:t>𝑄</m:t>
                    </m:r>
                    <m:r>
                      <a:rPr lang="en-GB" sz="1600" b="0" i="1" smtClean="0">
                        <a:latin typeface="Cambria Math" panose="02040503050406030204" pitchFamily="18" charset="0"/>
                        <a:ea typeface="Cambria Math" panose="02040503050406030204" pitchFamily="18" charset="0"/>
                      </a:rPr>
                      <m:t>(</m:t>
                    </m:r>
                    <m:rad>
                      <m:radPr>
                        <m:degHide m:val="on"/>
                        <m:ctrlPr>
                          <a:rPr lang="en-GB" sz="1600" b="0" i="1" smtClean="0">
                            <a:latin typeface="Cambria Math" panose="02040503050406030204" pitchFamily="18" charset="0"/>
                            <a:ea typeface="Cambria Math" panose="02040503050406030204" pitchFamily="18" charset="0"/>
                          </a:rPr>
                        </m:ctrlPr>
                      </m:radPr>
                      <m:deg/>
                      <m:e>
                        <m:sSub>
                          <m:sSubPr>
                            <m:ctrlPr>
                              <a:rPr lang="en-GB" sz="1600" b="0" i="1" smtClean="0">
                                <a:latin typeface="Cambria Math" panose="02040503050406030204" pitchFamily="18" charset="0"/>
                                <a:ea typeface="Cambria Math" panose="02040503050406030204" pitchFamily="18" charset="0"/>
                              </a:rPr>
                            </m:ctrlPr>
                          </m:sSubPr>
                          <m:e>
                            <m:r>
                              <a:rPr lang="en-GB" sz="1600" b="0" i="1" smtClean="0">
                                <a:latin typeface="Cambria Math" panose="02040503050406030204" pitchFamily="18" charset="0"/>
                                <a:ea typeface="Cambria Math" panose="02040503050406030204" pitchFamily="18" charset="0"/>
                              </a:rPr>
                              <m:t>𝐵</m:t>
                            </m:r>
                          </m:e>
                          <m:sub>
                            <m:sSub>
                              <m:sSubPr>
                                <m:ctrlPr>
                                  <a:rPr lang="en-GB" sz="1600" b="0" i="1" smtClean="0">
                                    <a:latin typeface="Cambria Math" panose="02040503050406030204" pitchFamily="18" charset="0"/>
                                    <a:ea typeface="Cambria Math" panose="02040503050406030204" pitchFamily="18" charset="0"/>
                                  </a:rPr>
                                </m:ctrlPr>
                              </m:sSubPr>
                              <m:e>
                                <m:r>
                                  <a:rPr lang="en-GB" sz="1600" b="0" i="1" smtClean="0">
                                    <a:latin typeface="Cambria Math" panose="02040503050406030204" pitchFamily="18" charset="0"/>
                                    <a:ea typeface="Cambria Math" panose="02040503050406030204" pitchFamily="18" charset="0"/>
                                  </a:rPr>
                                  <m:t>𝑀</m:t>
                                </m:r>
                              </m:e>
                              <m:sub>
                                <m:r>
                                  <a:rPr lang="en-GB" sz="1600" b="0" i="1" smtClean="0">
                                    <a:latin typeface="Cambria Math" panose="02040503050406030204" pitchFamily="18" charset="0"/>
                                    <a:ea typeface="Cambria Math" panose="02040503050406030204" pitchFamily="18" charset="0"/>
                                  </a:rPr>
                                  <m:t>𝑖</m:t>
                                </m:r>
                              </m:sub>
                            </m:sSub>
                          </m:sub>
                        </m:sSub>
                        <m:r>
                          <a:rPr lang="en-GB" sz="1600" b="0" i="1" smtClean="0">
                            <a:latin typeface="Cambria Math" panose="02040503050406030204" pitchFamily="18" charset="0"/>
                            <a:ea typeface="Cambria Math" panose="02040503050406030204" pitchFamily="18" charset="0"/>
                          </a:rPr>
                          <m:t>,</m:t>
                        </m:r>
                        <m:sSub>
                          <m:sSubPr>
                            <m:ctrlPr>
                              <a:rPr lang="en-GB" sz="1600" b="0" i="1" smtClean="0">
                                <a:latin typeface="Cambria Math" panose="02040503050406030204" pitchFamily="18" charset="0"/>
                                <a:ea typeface="Cambria Math" panose="02040503050406030204" pitchFamily="18" charset="0"/>
                              </a:rPr>
                            </m:ctrlPr>
                          </m:sSubPr>
                          <m:e>
                            <m:r>
                              <m:rPr>
                                <m:sty m:val="p"/>
                              </m:rPr>
                              <a:rPr lang="en-GB" sz="1600" b="0" i="0" smtClean="0">
                                <a:latin typeface="Cambria Math" panose="02040503050406030204" pitchFamily="18" charset="0"/>
                                <a:ea typeface="Cambria Math" panose="02040503050406030204" pitchFamily="18" charset="0"/>
                              </a:rPr>
                              <m:t>Γ</m:t>
                            </m:r>
                          </m:e>
                          <m:sub>
                            <m:r>
                              <a:rPr lang="en-GB" sz="1600" b="0" i="1" smtClean="0">
                                <a:latin typeface="Cambria Math" panose="02040503050406030204" pitchFamily="18" charset="0"/>
                                <a:ea typeface="Cambria Math" panose="02040503050406030204" pitchFamily="18" charset="0"/>
                              </a:rPr>
                              <m:t>𝑖</m:t>
                            </m:r>
                          </m:sub>
                        </m:sSub>
                      </m:e>
                    </m:rad>
                    <m:r>
                      <a:rPr lang="en-GB" sz="1600" b="0" i="1" smtClean="0">
                        <a:latin typeface="Cambria Math" panose="02040503050406030204" pitchFamily="18" charset="0"/>
                        <a:ea typeface="Cambria Math" panose="02040503050406030204" pitchFamily="18" charset="0"/>
                      </a:rPr>
                      <m:t>)</m:t>
                    </m:r>
                  </m:oMath>
                </a14:m>
                <a:r>
                  <a:rPr lang="en-GB" sz="1600" dirty="0"/>
                  <a:t>                                                                                                       (24)</a:t>
                </a:r>
              </a:p>
              <a:p>
                <a:r>
                  <a:rPr lang="en-GB" sz="1600" dirty="0"/>
                  <a:t>where for a given constellation size </a:t>
                </a:r>
                <a14:m>
                  <m:oMath xmlns:m="http://schemas.openxmlformats.org/officeDocument/2006/math">
                    <m:sSub>
                      <m:sSubPr>
                        <m:ctrlPr>
                          <a:rPr lang="en-GB" sz="1600" b="0" i="1" smtClean="0">
                            <a:latin typeface="Cambria Math" panose="02040503050406030204" pitchFamily="18" charset="0"/>
                          </a:rPr>
                        </m:ctrlPr>
                      </m:sSubPr>
                      <m:e>
                        <m:r>
                          <a:rPr lang="en-GB" sz="1600" b="0" i="1" smtClean="0">
                            <a:latin typeface="Cambria Math" panose="02040503050406030204" pitchFamily="18" charset="0"/>
                          </a:rPr>
                          <m:t>𝑀</m:t>
                        </m:r>
                      </m:e>
                      <m:sub>
                        <m:r>
                          <a:rPr lang="en-GB" sz="1600" b="0" i="1" smtClean="0">
                            <a:latin typeface="Cambria Math" panose="02040503050406030204" pitchFamily="18" charset="0"/>
                          </a:rPr>
                          <m:t>𝑖</m:t>
                        </m:r>
                      </m:sub>
                    </m:sSub>
                    <m:r>
                      <a:rPr lang="en-GB" sz="1600" b="0" i="1" smtClean="0">
                        <a:latin typeface="Cambria Math" panose="02040503050406030204" pitchFamily="18" charset="0"/>
                      </a:rPr>
                      <m:t>,</m:t>
                    </m:r>
                    <m:sSub>
                      <m:sSubPr>
                        <m:ctrlPr>
                          <a:rPr lang="en-GB" sz="1600" b="0" i="1" smtClean="0">
                            <a:latin typeface="Cambria Math" panose="02040503050406030204" pitchFamily="18" charset="0"/>
                          </a:rPr>
                        </m:ctrlPr>
                      </m:sSubPr>
                      <m:e>
                        <m:r>
                          <a:rPr lang="en-GB" sz="1600" b="0" i="1" smtClean="0">
                            <a:latin typeface="Cambria Math" panose="02040503050406030204" pitchFamily="18" charset="0"/>
                          </a:rPr>
                          <m:t>𝛽</m:t>
                        </m:r>
                      </m:e>
                      <m:sub>
                        <m:sSub>
                          <m:sSubPr>
                            <m:ctrlPr>
                              <a:rPr lang="en-GB" sz="1600" b="0" i="1" smtClean="0">
                                <a:latin typeface="Cambria Math" panose="02040503050406030204" pitchFamily="18" charset="0"/>
                              </a:rPr>
                            </m:ctrlPr>
                          </m:sSubPr>
                          <m:e>
                            <m:r>
                              <a:rPr lang="en-GB" sz="1600" b="0" i="1" smtClean="0">
                                <a:latin typeface="Cambria Math" panose="02040503050406030204" pitchFamily="18" charset="0"/>
                              </a:rPr>
                              <m:t>𝑀</m:t>
                            </m:r>
                          </m:e>
                          <m:sub>
                            <m:r>
                              <a:rPr lang="en-GB" sz="1600" b="0" i="1" smtClean="0">
                                <a:latin typeface="Cambria Math" panose="02040503050406030204" pitchFamily="18" charset="0"/>
                              </a:rPr>
                              <m:t>𝑖</m:t>
                            </m:r>
                          </m:sub>
                        </m:sSub>
                      </m:sub>
                    </m:sSub>
                    <m:r>
                      <a:rPr lang="en-GB" sz="1600" b="0" i="1" smtClean="0">
                        <a:latin typeface="Cambria Math" panose="02040503050406030204" pitchFamily="18" charset="0"/>
                      </a:rPr>
                      <m:t>=</m:t>
                    </m:r>
                    <m:d>
                      <m:dPr>
                        <m:ctrlPr>
                          <a:rPr lang="en-GB" sz="1600" b="0" i="1" smtClean="0">
                            <a:latin typeface="Cambria Math" panose="02040503050406030204" pitchFamily="18" charset="0"/>
                          </a:rPr>
                        </m:ctrlPr>
                      </m:dPr>
                      <m:e>
                        <m:f>
                          <m:fPr>
                            <m:ctrlPr>
                              <a:rPr lang="en-GB" sz="1600" b="0" i="1" smtClean="0">
                                <a:latin typeface="Cambria Math" panose="02040503050406030204" pitchFamily="18" charset="0"/>
                              </a:rPr>
                            </m:ctrlPr>
                          </m:fPr>
                          <m:num>
                            <m:r>
                              <a:rPr lang="en-GB" sz="1600" b="0" i="1" smtClean="0">
                                <a:latin typeface="Cambria Math" panose="02040503050406030204" pitchFamily="18" charset="0"/>
                              </a:rPr>
                              <m:t>3</m:t>
                            </m:r>
                          </m:num>
                          <m:den>
                            <m:sSub>
                              <m:sSubPr>
                                <m:ctrlPr>
                                  <a:rPr lang="en-GB" sz="1600" b="0" i="1" smtClean="0">
                                    <a:latin typeface="Cambria Math" panose="02040503050406030204" pitchFamily="18" charset="0"/>
                                  </a:rPr>
                                </m:ctrlPr>
                              </m:sSubPr>
                              <m:e>
                                <m:r>
                                  <a:rPr lang="en-GB" sz="1600" b="0" i="1" smtClean="0">
                                    <a:latin typeface="Cambria Math" panose="02040503050406030204" pitchFamily="18" charset="0"/>
                                  </a:rPr>
                                  <m:t>(</m:t>
                                </m:r>
                                <m:r>
                                  <a:rPr lang="en-GB" sz="1600" b="0" i="1" smtClean="0">
                                    <a:latin typeface="Cambria Math" panose="02040503050406030204" pitchFamily="18" charset="0"/>
                                  </a:rPr>
                                  <m:t>𝑀</m:t>
                                </m:r>
                              </m:e>
                              <m:sub>
                                <m:r>
                                  <a:rPr lang="en-GB" sz="1600" b="0" i="1" smtClean="0">
                                    <a:latin typeface="Cambria Math" panose="02040503050406030204" pitchFamily="18" charset="0"/>
                                  </a:rPr>
                                  <m:t>𝑖</m:t>
                                </m:r>
                              </m:sub>
                            </m:sSub>
                            <m:r>
                              <a:rPr lang="en-GB" sz="1600" b="0" i="1" smtClean="0">
                                <a:latin typeface="Cambria Math" panose="02040503050406030204" pitchFamily="18" charset="0"/>
                              </a:rPr>
                              <m:t>−</m:t>
                            </m:r>
                            <m:r>
                              <a:rPr lang="en-GB" sz="1600" b="0" i="1" smtClean="0">
                                <a:latin typeface="Cambria Math" panose="02040503050406030204" pitchFamily="18" charset="0"/>
                              </a:rPr>
                              <m:t>1</m:t>
                            </m:r>
                            <m:r>
                              <a:rPr lang="en-GB" sz="1600" b="0" i="1" smtClean="0">
                                <a:latin typeface="Cambria Math" panose="02040503050406030204" pitchFamily="18" charset="0"/>
                              </a:rPr>
                              <m:t>)</m:t>
                            </m:r>
                          </m:den>
                        </m:f>
                      </m:e>
                    </m:d>
                  </m:oMath>
                </a14:m>
                <a:r>
                  <a:rPr lang="en-GB" sz="1600" dirty="0"/>
                  <a:t>, </a:t>
                </a:r>
                <a14:m>
                  <m:oMath xmlns:m="http://schemas.openxmlformats.org/officeDocument/2006/math">
                    <m:sSub>
                      <m:sSubPr>
                        <m:ctrlPr>
                          <a:rPr lang="en-GB" sz="1600" b="0" i="1" smtClean="0">
                            <a:latin typeface="Cambria Math" panose="02040503050406030204" pitchFamily="18" charset="0"/>
                          </a:rPr>
                        </m:ctrlPr>
                      </m:sSubPr>
                      <m:e>
                        <m:r>
                          <a:rPr lang="en-GB" sz="1600" b="0" i="1" smtClean="0">
                            <a:latin typeface="Cambria Math" panose="02040503050406030204" pitchFamily="18" charset="0"/>
                          </a:rPr>
                          <m:t>𝑁</m:t>
                        </m:r>
                      </m:e>
                      <m:sub>
                        <m:r>
                          <a:rPr lang="en-GB" sz="1600" b="0" i="1" smtClean="0">
                            <a:latin typeface="Cambria Math" panose="02040503050406030204" pitchFamily="18" charset="0"/>
                          </a:rPr>
                          <m:t>𝑒</m:t>
                        </m:r>
                        <m:r>
                          <a:rPr lang="en-GB" sz="1600" b="0" i="1" smtClean="0">
                            <a:latin typeface="Cambria Math" panose="02040503050406030204" pitchFamily="18" charset="0"/>
                          </a:rPr>
                          <m:t>,</m:t>
                        </m:r>
                        <m:r>
                          <a:rPr lang="en-GB" sz="1600" b="0" i="1" smtClean="0">
                            <a:latin typeface="Cambria Math" panose="02040503050406030204" pitchFamily="18" charset="0"/>
                          </a:rPr>
                          <m:t>𝑖</m:t>
                        </m:r>
                      </m:sub>
                    </m:sSub>
                  </m:oMath>
                </a14:m>
                <a:r>
                  <a:rPr lang="en-GB" sz="1600" dirty="0"/>
                  <a:t> is the number of nearest neighbours </a:t>
                </a:r>
              </a:p>
              <a:p>
                <a:r>
                  <a:rPr lang="en-GB" sz="1600" dirty="0"/>
                  <a:t>  </a:t>
                </a:r>
                <a:r>
                  <a:rPr lang="en-US" sz="1600" dirty="0"/>
                  <a:t>SNR matrix defined as </a:t>
                </a:r>
                <a14:m>
                  <m:oMath xmlns:m="http://schemas.openxmlformats.org/officeDocument/2006/math">
                    <m:r>
                      <a:rPr lang="en-GB" sz="1600" b="1" i="0" smtClean="0">
                        <a:latin typeface="Cambria Math" panose="02040503050406030204" pitchFamily="18" charset="0"/>
                      </a:rPr>
                      <m:t>𝚪</m:t>
                    </m:r>
                    <m:r>
                      <a:rPr lang="en-GB" sz="1600" b="0" i="1" smtClean="0">
                        <a:latin typeface="Cambria Math" panose="02040503050406030204" pitchFamily="18" charset="0"/>
                      </a:rPr>
                      <m:t>=</m:t>
                    </m:r>
                    <m:d>
                      <m:dPr>
                        <m:ctrlPr>
                          <a:rPr lang="en-GB" sz="1600" b="0" i="1" smtClean="0">
                            <a:latin typeface="Cambria Math" panose="02040503050406030204" pitchFamily="18" charset="0"/>
                          </a:rPr>
                        </m:ctrlPr>
                      </m:dPr>
                      <m:e>
                        <m:sSup>
                          <m:sSupPr>
                            <m:ctrlPr>
                              <a:rPr lang="en-GB" sz="1600" b="0" i="1" smtClean="0">
                                <a:latin typeface="Cambria Math" panose="02040503050406030204" pitchFamily="18" charset="0"/>
                              </a:rPr>
                            </m:ctrlPr>
                          </m:sSupPr>
                          <m:e>
                            <m:r>
                              <a:rPr lang="en-GB" sz="1600" b="1" i="1" smtClean="0">
                                <a:latin typeface="Cambria Math" panose="02040503050406030204" pitchFamily="18" charset="0"/>
                              </a:rPr>
                              <m:t>𝑭</m:t>
                            </m:r>
                          </m:e>
                          <m:sup>
                            <m:r>
                              <a:rPr lang="en-GB" sz="1600" b="0" i="1" smtClean="0">
                                <a:latin typeface="Cambria Math" panose="02040503050406030204" pitchFamily="18" charset="0"/>
                              </a:rPr>
                              <m:t>∗</m:t>
                            </m:r>
                          </m:sup>
                        </m:sSup>
                        <m:sSup>
                          <m:sSupPr>
                            <m:ctrlPr>
                              <a:rPr lang="en-GB" sz="1600" b="0" i="1" smtClean="0">
                                <a:latin typeface="Cambria Math" panose="02040503050406030204" pitchFamily="18" charset="0"/>
                              </a:rPr>
                            </m:ctrlPr>
                          </m:sSupPr>
                          <m:e>
                            <m:r>
                              <a:rPr lang="en-GB" sz="1600" b="1" i="1" smtClean="0">
                                <a:latin typeface="Cambria Math" panose="02040503050406030204" pitchFamily="18" charset="0"/>
                              </a:rPr>
                              <m:t>𝑯</m:t>
                            </m:r>
                          </m:e>
                          <m:sup>
                            <m:r>
                              <a:rPr lang="en-GB" sz="1600" b="0" i="1" smtClean="0">
                                <a:latin typeface="Cambria Math" panose="02040503050406030204" pitchFamily="18" charset="0"/>
                              </a:rPr>
                              <m:t>∗</m:t>
                            </m:r>
                          </m:sup>
                        </m:sSup>
                        <m:sSup>
                          <m:sSupPr>
                            <m:ctrlPr>
                              <a:rPr lang="en-GB" sz="1600" b="0" i="1" smtClean="0">
                                <a:latin typeface="Cambria Math" panose="02040503050406030204" pitchFamily="18" charset="0"/>
                              </a:rPr>
                            </m:ctrlPr>
                          </m:sSupPr>
                          <m:e>
                            <m:r>
                              <a:rPr lang="en-GB" sz="1600" b="1" i="1" smtClean="0">
                                <a:latin typeface="Cambria Math" panose="02040503050406030204" pitchFamily="18" charset="0"/>
                              </a:rPr>
                              <m:t>𝑮</m:t>
                            </m:r>
                          </m:e>
                          <m:sup>
                            <m:r>
                              <a:rPr lang="en-GB" sz="1600" b="0" i="1" smtClean="0">
                                <a:latin typeface="Cambria Math" panose="02040503050406030204" pitchFamily="18" charset="0"/>
                              </a:rPr>
                              <m:t>∗</m:t>
                            </m:r>
                          </m:sup>
                        </m:sSup>
                      </m:e>
                    </m:d>
                    <m:sSup>
                      <m:sSupPr>
                        <m:ctrlPr>
                          <a:rPr lang="en-GB" sz="1600" b="0" i="1" smtClean="0">
                            <a:latin typeface="Cambria Math" panose="02040503050406030204" pitchFamily="18" charset="0"/>
                          </a:rPr>
                        </m:ctrlPr>
                      </m:sSupPr>
                      <m:e>
                        <m:d>
                          <m:dPr>
                            <m:ctrlPr>
                              <a:rPr lang="en-GB" sz="1600" b="0" i="1" smtClean="0">
                                <a:latin typeface="Cambria Math" panose="02040503050406030204" pitchFamily="18" charset="0"/>
                              </a:rPr>
                            </m:ctrlPr>
                          </m:dPr>
                          <m:e>
                            <m:r>
                              <a:rPr lang="en-GB" sz="1600" b="1" i="1" smtClean="0">
                                <a:latin typeface="Cambria Math" panose="02040503050406030204" pitchFamily="18" charset="0"/>
                              </a:rPr>
                              <m:t>𝑮</m:t>
                            </m:r>
                            <m:sSub>
                              <m:sSubPr>
                                <m:ctrlPr>
                                  <a:rPr lang="en-GB" sz="1600" b="1" i="1" smtClean="0">
                                    <a:latin typeface="Cambria Math" panose="02040503050406030204" pitchFamily="18" charset="0"/>
                                  </a:rPr>
                                </m:ctrlPr>
                              </m:sSubPr>
                              <m:e>
                                <m:r>
                                  <a:rPr lang="en-GB" sz="1600" b="1" i="1" smtClean="0">
                                    <a:latin typeface="Cambria Math" panose="02040503050406030204" pitchFamily="18" charset="0"/>
                                  </a:rPr>
                                  <m:t>𝑹</m:t>
                                </m:r>
                              </m:e>
                              <m:sub>
                                <m:r>
                                  <a:rPr lang="en-GB" sz="1600" b="1" i="1" smtClean="0">
                                    <a:latin typeface="Cambria Math" panose="02040503050406030204" pitchFamily="18" charset="0"/>
                                  </a:rPr>
                                  <m:t>𝒏𝒏</m:t>
                                </m:r>
                              </m:sub>
                            </m:sSub>
                            <m:sSup>
                              <m:sSupPr>
                                <m:ctrlPr>
                                  <a:rPr lang="en-GB" sz="1600" b="0" i="1" smtClean="0">
                                    <a:latin typeface="Cambria Math" panose="02040503050406030204" pitchFamily="18" charset="0"/>
                                  </a:rPr>
                                </m:ctrlPr>
                              </m:sSupPr>
                              <m:e>
                                <m:r>
                                  <a:rPr lang="en-GB" sz="1600" b="1" i="1" smtClean="0">
                                    <a:latin typeface="Cambria Math" panose="02040503050406030204" pitchFamily="18" charset="0"/>
                                  </a:rPr>
                                  <m:t>𝑮</m:t>
                                </m:r>
                              </m:e>
                              <m:sup>
                                <m:r>
                                  <a:rPr lang="en-GB" sz="1600" b="0" i="1" smtClean="0">
                                    <a:latin typeface="Cambria Math" panose="02040503050406030204" pitchFamily="18" charset="0"/>
                                  </a:rPr>
                                  <m:t>∗</m:t>
                                </m:r>
                              </m:sup>
                            </m:sSup>
                          </m:e>
                        </m:d>
                      </m:e>
                      <m:sup>
                        <m:r>
                          <a:rPr lang="en-GB" sz="1600" b="0" i="1" smtClean="0">
                            <a:latin typeface="Cambria Math" panose="02040503050406030204" pitchFamily="18" charset="0"/>
                          </a:rPr>
                          <m:t>−</m:t>
                        </m:r>
                        <m:r>
                          <a:rPr lang="en-GB" sz="1600" b="0" i="1" smtClean="0">
                            <a:latin typeface="Cambria Math" panose="02040503050406030204" pitchFamily="18" charset="0"/>
                          </a:rPr>
                          <m:t>1</m:t>
                        </m:r>
                      </m:sup>
                    </m:sSup>
                    <m:r>
                      <a:rPr lang="en-GB" sz="1600" b="1" i="1" smtClean="0">
                        <a:latin typeface="Cambria Math" panose="02040503050406030204" pitchFamily="18" charset="0"/>
                      </a:rPr>
                      <m:t>𝑮𝑯𝑭</m:t>
                    </m:r>
                    <m:r>
                      <a:rPr lang="en-GB" sz="1600" b="0" i="1" smtClean="0">
                        <a:latin typeface="Cambria Math" panose="02040503050406030204" pitchFamily="18" charset="0"/>
                      </a:rPr>
                      <m:t>.</m:t>
                    </m:r>
                  </m:oMath>
                </a14:m>
                <a:endParaRPr lang="en-GB" sz="1600" dirty="0"/>
              </a:p>
              <a:p>
                <a:r>
                  <a:rPr lang="en-GB" sz="1600" dirty="0"/>
                  <a:t>Using the optimum </a:t>
                </a:r>
                <a14:m>
                  <m:oMath xmlns:m="http://schemas.openxmlformats.org/officeDocument/2006/math">
                    <m:r>
                      <a:rPr lang="en-GB" sz="1600" b="1" i="1" smtClean="0">
                        <a:latin typeface="Cambria Math" panose="02040503050406030204" pitchFamily="18" charset="0"/>
                      </a:rPr>
                      <m:t>𝑭</m:t>
                    </m:r>
                  </m:oMath>
                </a14:m>
                <a:r>
                  <a:rPr lang="en-GB" sz="1600" dirty="0"/>
                  <a:t> and </a:t>
                </a:r>
                <a14:m>
                  <m:oMath xmlns:m="http://schemas.openxmlformats.org/officeDocument/2006/math">
                    <m:r>
                      <a:rPr lang="en-GB" sz="1600" b="1" i="1" smtClean="0">
                        <a:latin typeface="Cambria Math" panose="02040503050406030204" pitchFamily="18" charset="0"/>
                      </a:rPr>
                      <m:t>𝑮</m:t>
                    </m:r>
                  </m:oMath>
                </a14:m>
                <a:r>
                  <a:rPr lang="en-GB" sz="1600" dirty="0"/>
                  <a:t> matrices from lemma 1 and theorem 1, </a:t>
                </a:r>
                <a14:m>
                  <m:oMath xmlns:m="http://schemas.openxmlformats.org/officeDocument/2006/math">
                    <m:r>
                      <a:rPr lang="en-GB" sz="1600" b="1" i="0" smtClean="0">
                        <a:latin typeface="Cambria Math" panose="02040503050406030204" pitchFamily="18" charset="0"/>
                      </a:rPr>
                      <m:t>𝚪</m:t>
                    </m:r>
                  </m:oMath>
                </a14:m>
                <a:r>
                  <a:rPr lang="en-GB" sz="1600" dirty="0"/>
                  <a:t> can be simplified to</a:t>
                </a:r>
              </a:p>
              <a:p>
                <a:pPr algn="r"/>
                <a14:m>
                  <m:oMath xmlns:m="http://schemas.openxmlformats.org/officeDocument/2006/math">
                    <m:r>
                      <a:rPr lang="en-GB" sz="1600" b="1" i="0" smtClean="0">
                        <a:latin typeface="Cambria Math" panose="02040503050406030204" pitchFamily="18" charset="0"/>
                      </a:rPr>
                      <m:t>𝚪</m:t>
                    </m:r>
                    <m:r>
                      <a:rPr lang="en-GB" sz="1600" b="0" i="1" smtClean="0">
                        <a:latin typeface="Cambria Math" panose="02040503050406030204" pitchFamily="18" charset="0"/>
                      </a:rPr>
                      <m:t>=</m:t>
                    </m:r>
                    <m:sSubSup>
                      <m:sSubSupPr>
                        <m:ctrlPr>
                          <a:rPr lang="en-GB" sz="1600" b="1" i="1" smtClean="0">
                            <a:latin typeface="Cambria Math" panose="02040503050406030204" pitchFamily="18" charset="0"/>
                          </a:rPr>
                        </m:ctrlPr>
                      </m:sSubSupPr>
                      <m:e>
                        <m:r>
                          <a:rPr lang="en-GB" sz="1600" b="1" i="1" smtClean="0">
                            <a:latin typeface="Cambria Math" panose="02040503050406030204" pitchFamily="18" charset="0"/>
                          </a:rPr>
                          <m:t>𝝓</m:t>
                        </m:r>
                      </m:e>
                      <m:sub>
                        <m:r>
                          <a:rPr lang="en-GB" sz="1600" b="1" i="1" smtClean="0">
                            <a:latin typeface="Cambria Math" panose="02040503050406030204" pitchFamily="18" charset="0"/>
                          </a:rPr>
                          <m:t>𝒇</m:t>
                        </m:r>
                      </m:sub>
                      <m:sup>
                        <m:r>
                          <a:rPr lang="en-GB" sz="1600" b="1" i="1" smtClean="0">
                            <a:latin typeface="Cambria Math" panose="02040503050406030204" pitchFamily="18" charset="0"/>
                          </a:rPr>
                          <m:t>𝟐</m:t>
                        </m:r>
                      </m:sup>
                    </m:sSubSup>
                    <m:r>
                      <a:rPr lang="en-GB" sz="1600" b="0" i="1" smtClean="0">
                        <a:latin typeface="Cambria Math" panose="02040503050406030204" pitchFamily="18" charset="0"/>
                      </a:rPr>
                      <m:t>Ʌ=</m:t>
                    </m:r>
                    <m:sSub>
                      <m:sSubPr>
                        <m:ctrlPr>
                          <a:rPr lang="en-GB" sz="1600" b="0" i="1" smtClean="0">
                            <a:latin typeface="Cambria Math" panose="02040503050406030204" pitchFamily="18" charset="0"/>
                          </a:rPr>
                        </m:ctrlPr>
                      </m:sSubPr>
                      <m:e>
                        <m:d>
                          <m:dPr>
                            <m:ctrlPr>
                              <a:rPr lang="en-GB" sz="1600" b="0" i="1" smtClean="0">
                                <a:latin typeface="Cambria Math" panose="02040503050406030204" pitchFamily="18" charset="0"/>
                              </a:rPr>
                            </m:ctrlPr>
                          </m:dPr>
                          <m:e>
                            <m:sSup>
                              <m:sSupPr>
                                <m:ctrlPr>
                                  <a:rPr lang="en-GB" sz="1600" b="1" i="1" smtClean="0">
                                    <a:latin typeface="Cambria Math" panose="02040503050406030204" pitchFamily="18" charset="0"/>
                                  </a:rPr>
                                </m:ctrlPr>
                              </m:sSupPr>
                              <m:e>
                                <m:r>
                                  <a:rPr lang="en-GB" sz="1600" b="1" i="1" smtClean="0">
                                    <a:latin typeface="Cambria Math" panose="02040503050406030204" pitchFamily="18" charset="0"/>
                                  </a:rPr>
                                  <m:t>𝑾</m:t>
                                </m:r>
                              </m:e>
                              <m:sup>
                                <m:f>
                                  <m:fPr>
                                    <m:ctrlPr>
                                      <a:rPr lang="en-GB" sz="1600" b="1" i="1" smtClean="0">
                                        <a:latin typeface="Cambria Math" panose="02040503050406030204" pitchFamily="18" charset="0"/>
                                      </a:rPr>
                                    </m:ctrlPr>
                                  </m:fPr>
                                  <m:num>
                                    <m:r>
                                      <a:rPr lang="en-GB" sz="1600" b="1" i="1" smtClean="0">
                                        <a:latin typeface="Cambria Math" panose="02040503050406030204" pitchFamily="18" charset="0"/>
                                      </a:rPr>
                                      <m:t>𝟏</m:t>
                                    </m:r>
                                  </m:num>
                                  <m:den>
                                    <m:r>
                                      <a:rPr lang="en-GB" sz="1600" b="1" i="1" smtClean="0">
                                        <a:latin typeface="Cambria Math" panose="02040503050406030204" pitchFamily="18" charset="0"/>
                                      </a:rPr>
                                      <m:t>𝟐</m:t>
                                    </m:r>
                                  </m:den>
                                </m:f>
                              </m:sup>
                            </m:sSup>
                            <m:sSup>
                              <m:sSupPr>
                                <m:ctrlPr>
                                  <a:rPr lang="en-GB" sz="1600" b="0" i="1" smtClean="0">
                                    <a:latin typeface="Cambria Math" panose="02040503050406030204" pitchFamily="18" charset="0"/>
                                  </a:rPr>
                                </m:ctrlPr>
                              </m:sSupPr>
                              <m:e>
                                <m:r>
                                  <a:rPr lang="en-GB" sz="1600" b="0" i="1" smtClean="0">
                                    <a:latin typeface="Cambria Math" panose="02040503050406030204" pitchFamily="18" charset="0"/>
                                  </a:rPr>
                                  <m:t>𝜇</m:t>
                                </m:r>
                              </m:e>
                              <m:sup>
                                <m:r>
                                  <a:rPr lang="en-GB" sz="1600" b="0" i="1" smtClean="0">
                                    <a:latin typeface="Cambria Math" panose="02040503050406030204" pitchFamily="18" charset="0"/>
                                  </a:rPr>
                                  <m:t>−</m:t>
                                </m:r>
                                <m:d>
                                  <m:dPr>
                                    <m:ctrlPr>
                                      <a:rPr lang="en-GB" sz="1600" b="0" i="1" smtClean="0">
                                        <a:latin typeface="Cambria Math" panose="02040503050406030204" pitchFamily="18" charset="0"/>
                                      </a:rPr>
                                    </m:ctrlPr>
                                  </m:dPr>
                                  <m:e>
                                    <m:f>
                                      <m:fPr>
                                        <m:ctrlPr>
                                          <a:rPr lang="en-GB" sz="1600" b="0" i="1" smtClean="0">
                                            <a:latin typeface="Cambria Math" panose="02040503050406030204" pitchFamily="18" charset="0"/>
                                          </a:rPr>
                                        </m:ctrlPr>
                                      </m:fPr>
                                      <m:num>
                                        <m:r>
                                          <a:rPr lang="en-GB" sz="1600" b="0" i="1" smtClean="0">
                                            <a:latin typeface="Cambria Math" panose="02040503050406030204" pitchFamily="18" charset="0"/>
                                          </a:rPr>
                                          <m:t>1</m:t>
                                        </m:r>
                                      </m:num>
                                      <m:den>
                                        <m:r>
                                          <a:rPr lang="en-GB" sz="1600" b="0" i="1" smtClean="0">
                                            <a:latin typeface="Cambria Math" panose="02040503050406030204" pitchFamily="18" charset="0"/>
                                          </a:rPr>
                                          <m:t>2</m:t>
                                        </m:r>
                                      </m:den>
                                    </m:f>
                                  </m:e>
                                </m:d>
                              </m:sup>
                            </m:sSup>
                            <m:sSup>
                              <m:sSupPr>
                                <m:ctrlPr>
                                  <a:rPr lang="en-GB" sz="1600" b="0" i="1" smtClean="0">
                                    <a:latin typeface="Cambria Math" panose="02040503050406030204" pitchFamily="18" charset="0"/>
                                  </a:rPr>
                                </m:ctrlPr>
                              </m:sSupPr>
                              <m:e>
                                <m:r>
                                  <a:rPr lang="en-GB" sz="1600" i="1">
                                    <a:latin typeface="Cambria Math" panose="02040503050406030204" pitchFamily="18" charset="0"/>
                                  </a:rPr>
                                  <m:t>Ʌ</m:t>
                                </m:r>
                              </m:e>
                              <m:sup>
                                <m:f>
                                  <m:fPr>
                                    <m:ctrlPr>
                                      <a:rPr lang="en-GB" sz="1600" b="0" i="1" smtClean="0">
                                        <a:latin typeface="Cambria Math" panose="02040503050406030204" pitchFamily="18" charset="0"/>
                                      </a:rPr>
                                    </m:ctrlPr>
                                  </m:fPr>
                                  <m:num>
                                    <m:r>
                                      <a:rPr lang="en-GB" sz="1600" b="0" i="1" smtClean="0">
                                        <a:latin typeface="Cambria Math" panose="02040503050406030204" pitchFamily="18" charset="0"/>
                                      </a:rPr>
                                      <m:t>1</m:t>
                                    </m:r>
                                  </m:num>
                                  <m:den>
                                    <m:r>
                                      <a:rPr lang="en-GB" sz="1600" b="0" i="1" smtClean="0">
                                        <a:latin typeface="Cambria Math" panose="02040503050406030204" pitchFamily="18" charset="0"/>
                                      </a:rPr>
                                      <m:t>2</m:t>
                                    </m:r>
                                  </m:den>
                                </m:f>
                              </m:sup>
                            </m:sSup>
                            <m:r>
                              <a:rPr lang="en-GB" sz="1600" b="0" i="1" smtClean="0">
                                <a:latin typeface="Cambria Math" panose="02040503050406030204" pitchFamily="18" charset="0"/>
                              </a:rPr>
                              <m:t>−</m:t>
                            </m:r>
                            <m:r>
                              <a:rPr lang="en-GB" sz="1600" b="1" i="1" smtClean="0">
                                <a:latin typeface="Cambria Math" panose="02040503050406030204" pitchFamily="18" charset="0"/>
                              </a:rPr>
                              <m:t>𝑰</m:t>
                            </m:r>
                          </m:e>
                        </m:d>
                      </m:e>
                      <m:sub>
                        <m:r>
                          <a:rPr lang="en-GB" sz="1600" b="0" i="1" smtClean="0">
                            <a:latin typeface="Cambria Math" panose="02040503050406030204" pitchFamily="18" charset="0"/>
                          </a:rPr>
                          <m:t>+</m:t>
                        </m:r>
                      </m:sub>
                    </m:sSub>
                  </m:oMath>
                </a14:m>
                <a:r>
                  <a:rPr lang="en-GB" sz="1600" dirty="0"/>
                  <a:t>                                                                                           (25)</a:t>
                </a:r>
              </a:p>
              <a:p>
                <a:r>
                  <a:rPr lang="en-GB" sz="1600" dirty="0"/>
                  <a:t>And the </a:t>
                </a:r>
                <a14:m>
                  <m:oMath xmlns:m="http://schemas.openxmlformats.org/officeDocument/2006/math">
                    <m:sSub>
                      <m:sSubPr>
                        <m:ctrlPr>
                          <a:rPr lang="en-GB" sz="1600" b="1" i="1" smtClean="0">
                            <a:latin typeface="Cambria Math" panose="02040503050406030204" pitchFamily="18" charset="0"/>
                          </a:rPr>
                        </m:ctrlPr>
                      </m:sSubPr>
                      <m:e>
                        <m:r>
                          <a:rPr lang="en-GB" sz="1600" b="1" i="1" smtClean="0">
                            <a:latin typeface="Cambria Math" panose="02040503050406030204" pitchFamily="18" charset="0"/>
                          </a:rPr>
                          <m:t>𝑹</m:t>
                        </m:r>
                      </m:e>
                      <m:sub>
                        <m:r>
                          <a:rPr lang="en-GB" sz="1600" b="1" i="1" smtClean="0">
                            <a:latin typeface="Cambria Math" panose="02040503050406030204" pitchFamily="18" charset="0"/>
                          </a:rPr>
                          <m:t>𝒆</m:t>
                        </m:r>
                      </m:sub>
                    </m:sSub>
                  </m:oMath>
                </a14:m>
                <a:r>
                  <a:rPr lang="en-GB" sz="1600" b="1" dirty="0"/>
                  <a:t> </a:t>
                </a:r>
                <a:r>
                  <a:rPr lang="en-GB" sz="1600" dirty="0"/>
                  <a:t>matrix in (9) can be simplified to </a:t>
                </a:r>
              </a:p>
              <a:p>
                <a:pPr algn="r"/>
                <a14:m>
                  <m:oMath xmlns:m="http://schemas.openxmlformats.org/officeDocument/2006/math">
                    <m:sSub>
                      <m:sSubPr>
                        <m:ctrlPr>
                          <a:rPr lang="en-GB" sz="1600" b="1" i="1" smtClean="0">
                            <a:latin typeface="Cambria Math" panose="02040503050406030204" pitchFamily="18" charset="0"/>
                          </a:rPr>
                        </m:ctrlPr>
                      </m:sSubPr>
                      <m:e>
                        <m:r>
                          <a:rPr lang="en-GB" sz="1600" b="1" i="1" smtClean="0">
                            <a:latin typeface="Cambria Math" panose="02040503050406030204" pitchFamily="18" charset="0"/>
                          </a:rPr>
                          <m:t>𝑹</m:t>
                        </m:r>
                      </m:e>
                      <m:sub>
                        <m:r>
                          <a:rPr lang="en-GB" sz="1600" b="1" i="1" smtClean="0">
                            <a:latin typeface="Cambria Math" panose="02040503050406030204" pitchFamily="18" charset="0"/>
                          </a:rPr>
                          <m:t>𝒆</m:t>
                        </m:r>
                      </m:sub>
                    </m:sSub>
                    <m:r>
                      <a:rPr lang="en-GB" sz="1600" b="1" i="1" smtClean="0">
                        <a:latin typeface="Cambria Math" panose="02040503050406030204" pitchFamily="18" charset="0"/>
                      </a:rPr>
                      <m:t>=</m:t>
                    </m:r>
                    <m:sSup>
                      <m:sSupPr>
                        <m:ctrlPr>
                          <a:rPr lang="en-GB" sz="1600" b="1" i="1" smtClean="0">
                            <a:latin typeface="Cambria Math" panose="02040503050406030204" pitchFamily="18" charset="0"/>
                          </a:rPr>
                        </m:ctrlPr>
                      </m:sSupPr>
                      <m:e>
                        <m:r>
                          <a:rPr lang="en-GB" sz="1600" b="1" i="1" smtClean="0">
                            <a:latin typeface="Cambria Math" panose="02040503050406030204" pitchFamily="18" charset="0"/>
                          </a:rPr>
                          <m:t>𝑾</m:t>
                        </m:r>
                      </m:e>
                      <m:sup>
                        <m:r>
                          <a:rPr lang="en-GB" sz="1600" b="1" i="1" smtClean="0">
                            <a:latin typeface="Cambria Math" panose="02040503050406030204" pitchFamily="18" charset="0"/>
                          </a:rPr>
                          <m:t>−</m:t>
                        </m:r>
                        <m:f>
                          <m:fPr>
                            <m:ctrlPr>
                              <a:rPr lang="en-GB" sz="1600" b="1" i="1" smtClean="0">
                                <a:latin typeface="Cambria Math" panose="02040503050406030204" pitchFamily="18" charset="0"/>
                              </a:rPr>
                            </m:ctrlPr>
                          </m:fPr>
                          <m:num>
                            <m:r>
                              <a:rPr lang="en-GB" sz="1600" b="1" i="1" smtClean="0">
                                <a:latin typeface="Cambria Math" panose="02040503050406030204" pitchFamily="18" charset="0"/>
                              </a:rPr>
                              <m:t>𝟏</m:t>
                            </m:r>
                          </m:num>
                          <m:den>
                            <m:r>
                              <a:rPr lang="en-GB" sz="1600" b="1" i="1" smtClean="0">
                                <a:latin typeface="Cambria Math" panose="02040503050406030204" pitchFamily="18" charset="0"/>
                              </a:rPr>
                              <m:t>𝟐</m:t>
                            </m:r>
                          </m:den>
                        </m:f>
                      </m:sup>
                    </m:sSup>
                    <m:sSup>
                      <m:sSupPr>
                        <m:ctrlPr>
                          <a:rPr lang="en-GB" sz="1600" b="1" i="1" smtClean="0">
                            <a:latin typeface="Cambria Math" panose="02040503050406030204" pitchFamily="18" charset="0"/>
                          </a:rPr>
                        </m:ctrlPr>
                      </m:sSupPr>
                      <m:e>
                        <m:r>
                          <a:rPr lang="en-GB" sz="1600" b="1" i="1" smtClean="0">
                            <a:latin typeface="Cambria Math" panose="02040503050406030204" pitchFamily="18" charset="0"/>
                          </a:rPr>
                          <m:t>Ʌ</m:t>
                        </m:r>
                      </m:e>
                      <m:sup>
                        <m:r>
                          <a:rPr lang="en-GB" sz="1600" b="1" i="1" smtClean="0">
                            <a:latin typeface="Cambria Math" panose="02040503050406030204" pitchFamily="18" charset="0"/>
                          </a:rPr>
                          <m:t>−</m:t>
                        </m:r>
                        <m:f>
                          <m:fPr>
                            <m:ctrlPr>
                              <a:rPr lang="en-GB" sz="1600" b="1" i="1" smtClean="0">
                                <a:latin typeface="Cambria Math" panose="02040503050406030204" pitchFamily="18" charset="0"/>
                              </a:rPr>
                            </m:ctrlPr>
                          </m:fPr>
                          <m:num>
                            <m:r>
                              <a:rPr lang="en-GB" sz="1600" b="1" i="1" smtClean="0">
                                <a:latin typeface="Cambria Math" panose="02040503050406030204" pitchFamily="18" charset="0"/>
                              </a:rPr>
                              <m:t>𝟏</m:t>
                            </m:r>
                          </m:num>
                          <m:den>
                            <m:r>
                              <a:rPr lang="en-GB" sz="1600" b="1" i="1" smtClean="0">
                                <a:latin typeface="Cambria Math" panose="02040503050406030204" pitchFamily="18" charset="0"/>
                              </a:rPr>
                              <m:t>𝟐</m:t>
                            </m:r>
                          </m:den>
                        </m:f>
                      </m:sup>
                    </m:sSup>
                    <m:sSup>
                      <m:sSupPr>
                        <m:ctrlPr>
                          <a:rPr lang="en-GB" sz="1600" b="1" i="1" smtClean="0">
                            <a:latin typeface="Cambria Math" panose="02040503050406030204" pitchFamily="18" charset="0"/>
                          </a:rPr>
                        </m:ctrlPr>
                      </m:sSupPr>
                      <m:e>
                        <m:r>
                          <a:rPr lang="en-GB" sz="1600" b="0" i="1" smtClean="0">
                            <a:latin typeface="Cambria Math" panose="02040503050406030204" pitchFamily="18" charset="0"/>
                          </a:rPr>
                          <m:t>𝜇</m:t>
                        </m:r>
                      </m:e>
                      <m:sup>
                        <m:f>
                          <m:fPr>
                            <m:ctrlPr>
                              <a:rPr lang="en-GB" sz="1600" b="1" i="1" smtClean="0">
                                <a:latin typeface="Cambria Math" panose="02040503050406030204" pitchFamily="18" charset="0"/>
                              </a:rPr>
                            </m:ctrlPr>
                          </m:fPr>
                          <m:num>
                            <m:r>
                              <a:rPr lang="en-GB" sz="1600" b="1" i="1" smtClean="0">
                                <a:latin typeface="Cambria Math" panose="02040503050406030204" pitchFamily="18" charset="0"/>
                              </a:rPr>
                              <m:t>𝟏</m:t>
                            </m:r>
                          </m:num>
                          <m:den>
                            <m:r>
                              <a:rPr lang="en-GB" sz="1600" b="1" i="1" smtClean="0">
                                <a:latin typeface="Cambria Math" panose="02040503050406030204" pitchFamily="18" charset="0"/>
                              </a:rPr>
                              <m:t>𝟐</m:t>
                            </m:r>
                          </m:den>
                        </m:f>
                      </m:sup>
                    </m:sSup>
                  </m:oMath>
                </a14:m>
                <a:r>
                  <a:rPr lang="en-GB" sz="1600" dirty="0"/>
                  <a:t>                                                                                                                (26)</a:t>
                </a:r>
              </a:p>
              <a:p>
                <a:endParaRPr lang="en-GB" dirty="0"/>
              </a:p>
            </p:txBody>
          </p:sp>
        </mc:Choice>
        <mc:Fallback xmlns="">
          <p:sp>
            <p:nvSpPr>
              <p:cNvPr id="3" name="Content Placeholder 2">
                <a:extLst>
                  <a:ext uri="{FF2B5EF4-FFF2-40B4-BE49-F238E27FC236}">
                    <a16:creationId xmlns:a16="http://schemas.microsoft.com/office/drawing/2014/main" id="{113F5743-0499-0799-FA82-B4F25E964773}"/>
                  </a:ext>
                </a:extLst>
              </p:cNvPr>
              <p:cNvSpPr>
                <a:spLocks noGrp="1" noRot="1" noChangeAspect="1" noMove="1" noResize="1" noEditPoints="1" noAdjustHandles="1" noChangeArrowheads="1" noChangeShapeType="1" noTextEdit="1"/>
              </p:cNvSpPr>
              <p:nvPr>
                <p:ph idx="1"/>
              </p:nvPr>
            </p:nvSpPr>
            <p:spPr>
              <a:blipFill>
                <a:blip r:embed="rId2"/>
                <a:stretch>
                  <a:fillRect l="-232" t="-943" r="-3420"/>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50843D6D-5078-1343-35D1-20D6A464F36B}"/>
              </a:ext>
            </a:extLst>
          </p:cNvPr>
          <p:cNvSpPr>
            <a:spLocks noGrp="1"/>
          </p:cNvSpPr>
          <p:nvPr>
            <p:ph type="sldNum" sz="quarter" idx="12"/>
          </p:nvPr>
        </p:nvSpPr>
        <p:spPr>
          <a:xfrm>
            <a:off x="838200" y="6524090"/>
            <a:ext cx="1333107" cy="197385"/>
          </a:xfrm>
        </p:spPr>
        <p:txBody>
          <a:bodyPr/>
          <a:lstStyle/>
          <a:p>
            <a:fld id="{A439D109-9F59-4B0B-8E20-D6D3A384B1F1}" type="slidenum">
              <a:rPr lang="ko-KR" altLang="en-US" smtClean="0"/>
              <a:t>29</a:t>
            </a:fld>
            <a:endParaRPr lang="ko-KR" altLang="en-US" dirty="0"/>
          </a:p>
        </p:txBody>
      </p:sp>
    </p:spTree>
    <p:extLst>
      <p:ext uri="{BB962C8B-B14F-4D97-AF65-F5344CB8AC3E}">
        <p14:creationId xmlns:p14="http://schemas.microsoft.com/office/powerpoint/2010/main" val="7989736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F8CEA-FC31-1997-5BEC-BFB556D35AD5}"/>
              </a:ext>
            </a:extLst>
          </p:cNvPr>
          <p:cNvSpPr>
            <a:spLocks noGrp="1"/>
          </p:cNvSpPr>
          <p:nvPr>
            <p:ph type="title"/>
          </p:nvPr>
        </p:nvSpPr>
        <p:spPr/>
        <p:txBody>
          <a:bodyPr/>
          <a:lstStyle/>
          <a:p>
            <a:r>
              <a:rPr lang="en-US" dirty="0"/>
              <a:t>Contribution</a:t>
            </a:r>
          </a:p>
        </p:txBody>
      </p:sp>
      <p:sp>
        <p:nvSpPr>
          <p:cNvPr id="3" name="Content Placeholder 2">
            <a:extLst>
              <a:ext uri="{FF2B5EF4-FFF2-40B4-BE49-F238E27FC236}">
                <a16:creationId xmlns:a16="http://schemas.microsoft.com/office/drawing/2014/main" id="{ABF686CB-2D58-CDD5-F461-326ECD618406}"/>
              </a:ext>
            </a:extLst>
          </p:cNvPr>
          <p:cNvSpPr>
            <a:spLocks noGrp="1"/>
          </p:cNvSpPr>
          <p:nvPr>
            <p:ph idx="1"/>
          </p:nvPr>
        </p:nvSpPr>
        <p:spPr/>
        <p:txBody>
          <a:bodyPr/>
          <a:lstStyle/>
          <a:p>
            <a:r>
              <a:rPr lang="en-US" sz="1600" dirty="0"/>
              <a:t>Key contributions include:</a:t>
            </a:r>
          </a:p>
          <a:p>
            <a:pPr>
              <a:buFont typeface="Arial" panose="020B0604020202020204" pitchFamily="34" charset="0"/>
              <a:buChar char="•"/>
            </a:pPr>
            <a:r>
              <a:rPr lang="en-US" sz="1600" b="1" dirty="0"/>
              <a:t>System Models:</a:t>
            </a:r>
            <a:r>
              <a:rPr lang="en-US" sz="1600" dirty="0"/>
              <a:t> Both single carrier and multicarrier systems operating on MIMO channels, with and without       delay spread, demonstrating that they share the same form. </a:t>
            </a:r>
          </a:p>
          <a:p>
            <a:pPr>
              <a:buFont typeface="Arial" panose="020B0604020202020204" pitchFamily="34" charset="0"/>
              <a:buChar char="•"/>
            </a:pPr>
            <a:r>
              <a:rPr lang="en-US" sz="1600" b="1" dirty="0"/>
              <a:t>Optimum Structure:</a:t>
            </a:r>
            <a:r>
              <a:rPr lang="en-US" sz="1600" dirty="0"/>
              <a:t> Optimum structure for the linear precoder and decoder, showing that they diagonalize the MIMO channel into eigen subchannels for any set of error weights. </a:t>
            </a:r>
          </a:p>
          <a:p>
            <a:pPr>
              <a:buFont typeface="Arial" panose="020B0604020202020204" pitchFamily="34" charset="0"/>
              <a:buChar char="•"/>
            </a:pPr>
            <a:r>
              <a:rPr lang="en-US" sz="1600" dirty="0"/>
              <a:t>Eigenmode transmission is optimum for these conditions.</a:t>
            </a:r>
          </a:p>
          <a:p>
            <a:pPr>
              <a:buFont typeface="Arial" panose="020B0604020202020204" pitchFamily="34" charset="0"/>
              <a:buChar char="•"/>
            </a:pPr>
            <a:r>
              <a:rPr lang="en-US" sz="1600" b="1" dirty="0"/>
              <a:t>Closed-Form Solutions:</a:t>
            </a:r>
            <a:r>
              <a:rPr lang="en-US" sz="1600" dirty="0"/>
              <a:t> Closed-form solutions for the optimum precoder and decoder, which are functions of  error weights, transmit power, receiver noise variance, and the eigenvalues of the MIMO channel.</a:t>
            </a:r>
          </a:p>
          <a:p>
            <a:pPr>
              <a:buFont typeface="Arial" panose="020B0604020202020204" pitchFamily="34" charset="0"/>
              <a:buChar char="•"/>
            </a:pPr>
            <a:r>
              <a:rPr lang="en-US" sz="1600" b="1" dirty="0"/>
              <a:t>Design Variations:</a:t>
            </a:r>
            <a:r>
              <a:rPr lang="en-US" sz="1600" dirty="0"/>
              <a:t> We discuss how to select appropriate error weights to achieve:</a:t>
            </a:r>
          </a:p>
          <a:p>
            <a:pPr marL="742950" lvl="1" indent="-285750">
              <a:buFont typeface="Arial" panose="020B0604020202020204" pitchFamily="34" charset="0"/>
              <a:buChar char="•"/>
            </a:pPr>
            <a:r>
              <a:rPr lang="en-US" sz="1600" dirty="0"/>
              <a:t>Maximum Information Rate (max-IR) design</a:t>
            </a:r>
          </a:p>
          <a:p>
            <a:pPr marL="742950" lvl="1" indent="-285750">
              <a:buFont typeface="Arial" panose="020B0604020202020204" pitchFamily="34" charset="0"/>
              <a:buChar char="•"/>
            </a:pPr>
            <a:r>
              <a:rPr lang="en-US" sz="1600" dirty="0"/>
              <a:t>Quality of Service (QoS)-based design, allowing for the achievement of any set of relative SNRs across       the subchannels</a:t>
            </a:r>
          </a:p>
          <a:p>
            <a:pPr marL="742950" lvl="1" indent="-285750">
              <a:buFont typeface="Arial" panose="020B0604020202020204" pitchFamily="34" charset="0"/>
              <a:buChar char="•"/>
            </a:pPr>
            <a:r>
              <a:rPr lang="en-US" sz="1600" dirty="0"/>
              <a:t>Optimum precoder and decoder designs for fixed-rate systems, specifically the unweighted MMSE and equal-error designs.</a:t>
            </a:r>
          </a:p>
          <a:p>
            <a:endParaRPr lang="en-US" dirty="0"/>
          </a:p>
        </p:txBody>
      </p:sp>
      <p:sp>
        <p:nvSpPr>
          <p:cNvPr id="4" name="Slide Number Placeholder 3">
            <a:extLst>
              <a:ext uri="{FF2B5EF4-FFF2-40B4-BE49-F238E27FC236}">
                <a16:creationId xmlns:a16="http://schemas.microsoft.com/office/drawing/2014/main" id="{E81BD266-0216-202C-D6DA-216D8C46B546}"/>
              </a:ext>
            </a:extLst>
          </p:cNvPr>
          <p:cNvSpPr>
            <a:spLocks noGrp="1"/>
          </p:cNvSpPr>
          <p:nvPr>
            <p:ph type="sldNum" sz="quarter" idx="12"/>
          </p:nvPr>
        </p:nvSpPr>
        <p:spPr/>
        <p:txBody>
          <a:bodyPr/>
          <a:lstStyle/>
          <a:p>
            <a:fld id="{A439D109-9F59-4B0B-8E20-D6D3A384B1F1}" type="slidenum">
              <a:rPr lang="ko-KR" altLang="en-US" smtClean="0"/>
              <a:t>3</a:t>
            </a:fld>
            <a:endParaRPr lang="ko-KR" altLang="en-US"/>
          </a:p>
        </p:txBody>
      </p:sp>
    </p:spTree>
    <p:extLst>
      <p:ext uri="{BB962C8B-B14F-4D97-AF65-F5344CB8AC3E}">
        <p14:creationId xmlns:p14="http://schemas.microsoft.com/office/powerpoint/2010/main" val="17319673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7C3B8-DE5B-AF6E-70A3-9F46EEF8EFA5}"/>
              </a:ext>
            </a:extLst>
          </p:cNvPr>
          <p:cNvSpPr>
            <a:spLocks noGrp="1"/>
          </p:cNvSpPr>
          <p:nvPr>
            <p:ph type="title"/>
          </p:nvPr>
        </p:nvSpPr>
        <p:spPr/>
        <p:txBody>
          <a:bodyPr/>
          <a:lstStyle/>
          <a:p>
            <a:r>
              <a:rPr lang="en-US" dirty="0"/>
              <a:t>System Model</a:t>
            </a:r>
          </a:p>
        </p:txBody>
      </p:sp>
      <p:pic>
        <p:nvPicPr>
          <p:cNvPr id="6" name="Content Placeholder 5" descr="A diagram of a line-up">
            <a:extLst>
              <a:ext uri="{FF2B5EF4-FFF2-40B4-BE49-F238E27FC236}">
                <a16:creationId xmlns:a16="http://schemas.microsoft.com/office/drawing/2014/main" id="{8C1ABCE5-20A2-B2FA-DDB5-8BC84A8BF2C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25550" y="1738313"/>
            <a:ext cx="9740900" cy="4349750"/>
          </a:xfrm>
        </p:spPr>
      </p:pic>
      <p:sp>
        <p:nvSpPr>
          <p:cNvPr id="4" name="Slide Number Placeholder 3">
            <a:extLst>
              <a:ext uri="{FF2B5EF4-FFF2-40B4-BE49-F238E27FC236}">
                <a16:creationId xmlns:a16="http://schemas.microsoft.com/office/drawing/2014/main" id="{C2FA01EA-FF8D-3574-BFAF-22463930FC67}"/>
              </a:ext>
            </a:extLst>
          </p:cNvPr>
          <p:cNvSpPr>
            <a:spLocks noGrp="1"/>
          </p:cNvSpPr>
          <p:nvPr>
            <p:ph type="sldNum" sz="quarter" idx="12"/>
          </p:nvPr>
        </p:nvSpPr>
        <p:spPr/>
        <p:txBody>
          <a:bodyPr/>
          <a:lstStyle/>
          <a:p>
            <a:fld id="{A439D109-9F59-4B0B-8E20-D6D3A384B1F1}" type="slidenum">
              <a:rPr lang="ko-KR" altLang="en-US" smtClean="0"/>
              <a:t>4</a:t>
            </a:fld>
            <a:endParaRPr lang="ko-KR" altLang="en-US"/>
          </a:p>
        </p:txBody>
      </p:sp>
      <p:sp>
        <p:nvSpPr>
          <p:cNvPr id="7" name="TextBox 6">
            <a:extLst>
              <a:ext uri="{FF2B5EF4-FFF2-40B4-BE49-F238E27FC236}">
                <a16:creationId xmlns:a16="http://schemas.microsoft.com/office/drawing/2014/main" id="{D3B216B0-8BCB-2068-2870-5B27C31A704A}"/>
              </a:ext>
            </a:extLst>
          </p:cNvPr>
          <p:cNvSpPr txBox="1"/>
          <p:nvPr/>
        </p:nvSpPr>
        <p:spPr>
          <a:xfrm>
            <a:off x="3632432" y="6128158"/>
            <a:ext cx="4836253" cy="369332"/>
          </a:xfrm>
          <a:prstGeom prst="rect">
            <a:avLst/>
          </a:prstGeom>
          <a:noFill/>
        </p:spPr>
        <p:txBody>
          <a:bodyPr wrap="square" rtlCol="0">
            <a:spAutoFit/>
          </a:bodyPr>
          <a:lstStyle/>
          <a:p>
            <a:r>
              <a:rPr lang="en-US" b="1" dirty="0"/>
              <a:t>Fig 1. MIMO Communication System</a:t>
            </a:r>
          </a:p>
        </p:txBody>
      </p:sp>
    </p:spTree>
    <p:extLst>
      <p:ext uri="{BB962C8B-B14F-4D97-AF65-F5344CB8AC3E}">
        <p14:creationId xmlns:p14="http://schemas.microsoft.com/office/powerpoint/2010/main" val="38763633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49B0DC-740E-77BB-5828-9550FE85289D}"/>
              </a:ext>
            </a:extLst>
          </p:cNvPr>
          <p:cNvSpPr>
            <a:spLocks noGrp="1"/>
          </p:cNvSpPr>
          <p:nvPr>
            <p:ph type="title"/>
          </p:nvPr>
        </p:nvSpPr>
        <p:spPr/>
        <p:txBody>
          <a:bodyPr/>
          <a:lstStyle/>
          <a:p>
            <a:r>
              <a:rPr lang="en-US" dirty="0"/>
              <a:t>System Model</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3638FD9-02C3-8D53-1607-D2E688C767EA}"/>
                  </a:ext>
                </a:extLst>
              </p:cNvPr>
              <p:cNvSpPr>
                <a:spLocks noGrp="1"/>
              </p:cNvSpPr>
              <p:nvPr>
                <p:ph idx="1"/>
              </p:nvPr>
            </p:nvSpPr>
            <p:spPr>
              <a:xfrm>
                <a:off x="838200" y="1649691"/>
                <a:ext cx="10515600" cy="4809832"/>
              </a:xfrm>
            </p:spPr>
            <p:txBody>
              <a:bodyPr/>
              <a:lstStyle/>
              <a:p>
                <a:r>
                  <a:rPr lang="en-US" sz="1600" b="1" dirty="0"/>
                  <a:t>Overview of the MIMO Communication System Model</a:t>
                </a:r>
              </a:p>
              <a:p>
                <a:pPr>
                  <a:buFont typeface="Arial" panose="020B0604020202020204" pitchFamily="34" charset="0"/>
                  <a:buChar char="•"/>
                </a:pPr>
                <a:r>
                  <a:rPr lang="en-US" sz="1600" b="1" dirty="0"/>
                  <a:t>Input Processing:</a:t>
                </a:r>
                <a:endParaRPr lang="en-US" sz="1600" dirty="0"/>
              </a:p>
              <a:p>
                <a:pPr marL="742950" lvl="1" indent="-285750">
                  <a:buFont typeface="Arial" panose="020B0604020202020204" pitchFamily="34" charset="0"/>
                  <a:buChar char="•"/>
                </a:pPr>
                <a:r>
                  <a:rPr lang="en-US" sz="1400" dirty="0"/>
                  <a:t>Input bit streams are coded and modulated into symbol streams.</a:t>
                </a:r>
              </a:p>
              <a:p>
                <a:pPr>
                  <a:buFont typeface="Arial" panose="020B0604020202020204" pitchFamily="34" charset="0"/>
                  <a:buChar char="•"/>
                </a:pPr>
                <a:r>
                  <a:rPr lang="en-US" sz="1600" b="1" dirty="0"/>
                  <a:t>Linear Precoder:</a:t>
                </a:r>
                <a:endParaRPr lang="en-US" sz="1600" dirty="0"/>
              </a:p>
              <a:p>
                <a:pPr marL="742950" lvl="1" indent="-285750">
                  <a:buFont typeface="Arial" panose="020B0604020202020204" pitchFamily="34" charset="0"/>
                  <a:buChar char="•"/>
                </a:pPr>
                <a:r>
                  <a:rPr lang="en-US" sz="1400" dirty="0"/>
                  <a:t>The symbol streams are processed by a linear precoder optimized for a fixed channel.</a:t>
                </a:r>
              </a:p>
              <a:p>
                <a:pPr marL="742950" lvl="1" indent="-285750">
                  <a:buFont typeface="Arial" panose="020B0604020202020204" pitchFamily="34" charset="0"/>
                  <a:buChar char="•"/>
                </a:pPr>
                <a:r>
                  <a:rPr lang="en-US" sz="1400" dirty="0"/>
                  <a:t>The precoder is a complex matrix that adds redundancy to improve system performance</a:t>
                </a:r>
                <a:r>
                  <a:rPr lang="en-US" dirty="0"/>
                  <a:t>.</a:t>
                </a:r>
              </a:p>
              <a:p>
                <a:pPr>
                  <a:buFont typeface="Arial" panose="020B0604020202020204" pitchFamily="34" charset="0"/>
                  <a:buChar char="•"/>
                </a:pPr>
                <a:r>
                  <a:rPr lang="en-US" sz="1600" b="1" dirty="0"/>
                  <a:t>Transmission:</a:t>
                </a:r>
                <a:endParaRPr lang="en-US" sz="1600" dirty="0"/>
              </a:p>
              <a:p>
                <a:pPr marL="742950" lvl="1" indent="-285750">
                  <a:buFont typeface="Arial" panose="020B0604020202020204" pitchFamily="34" charset="0"/>
                  <a:buChar char="•"/>
                </a:pPr>
                <a:r>
                  <a:rPr lang="en-US" sz="1400" dirty="0"/>
                  <a:t>The precoder output is transmitted through </a:t>
                </a:r>
                <a14:m>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𝑀</m:t>
                        </m:r>
                      </m:e>
                      <m:sub>
                        <m:r>
                          <a:rPr lang="en-US" sz="1400" b="0" i="1" smtClean="0">
                            <a:latin typeface="Cambria Math" panose="02040503050406030204" pitchFamily="18" charset="0"/>
                          </a:rPr>
                          <m:t>𝑇</m:t>
                        </m:r>
                      </m:sub>
                    </m:sSub>
                  </m:oMath>
                </a14:m>
                <a:r>
                  <a:rPr lang="en-US" sz="1400" dirty="0"/>
                  <a:t>transmit antennas into the MIMO channel.</a:t>
                </a:r>
              </a:p>
              <a:p>
                <a:pPr>
                  <a:buFont typeface="Arial" panose="020B0604020202020204" pitchFamily="34" charset="0"/>
                  <a:buChar char="•"/>
                </a:pPr>
                <a:r>
                  <a:rPr lang="en-US" sz="1600" b="1" dirty="0"/>
                  <a:t>Reception:</a:t>
                </a:r>
                <a:endParaRPr lang="en-US" sz="1600" dirty="0"/>
              </a:p>
              <a:p>
                <a:pPr marL="742950" lvl="1" indent="-285750">
                  <a:buFont typeface="Arial" panose="020B0604020202020204" pitchFamily="34" charset="0"/>
                  <a:buChar char="•"/>
                </a:pPr>
                <a:r>
                  <a:rPr lang="en-US" sz="1400" dirty="0"/>
                  <a:t>Signals are received by </a:t>
                </a:r>
                <a14:m>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𝑀</m:t>
                        </m:r>
                      </m:e>
                      <m:sub>
                        <m:r>
                          <a:rPr lang="en-US" sz="1400" b="0" i="1" smtClean="0">
                            <a:latin typeface="Cambria Math" panose="02040503050406030204" pitchFamily="18" charset="0"/>
                          </a:rPr>
                          <m:t>𝑅</m:t>
                        </m:r>
                      </m:sub>
                    </m:sSub>
                  </m:oMath>
                </a14:m>
                <a:r>
                  <a:rPr lang="en-US" sz="1400" dirty="0"/>
                  <a:t> receive antennas.</a:t>
                </a:r>
              </a:p>
              <a:p>
                <a:pPr>
                  <a:buFont typeface="Arial" panose="020B0604020202020204" pitchFamily="34" charset="0"/>
                  <a:buChar char="•"/>
                </a:pPr>
                <a:r>
                  <a:rPr lang="en-US" sz="1600" b="1" dirty="0"/>
                  <a:t>Linear Decoder:</a:t>
                </a:r>
                <a:endParaRPr lang="en-US" sz="1600" dirty="0"/>
              </a:p>
              <a:p>
                <a:pPr marL="742950" lvl="1" indent="-285750">
                  <a:buFont typeface="Arial" panose="020B0604020202020204" pitchFamily="34" charset="0"/>
                  <a:buChar char="•"/>
                </a:pPr>
                <a:r>
                  <a:rPr lang="en-US" sz="1400" dirty="0"/>
                  <a:t>The received signals are processed by a linear decoder optimized for the fixed channel.</a:t>
                </a:r>
              </a:p>
              <a:p>
                <a:pPr marL="742950" lvl="1" indent="-285750">
                  <a:buFont typeface="Arial" panose="020B0604020202020204" pitchFamily="34" charset="0"/>
                  <a:buChar char="•"/>
                </a:pPr>
                <a:r>
                  <a:rPr lang="en-US" sz="1400" dirty="0"/>
                  <a:t>The decoder removes any redundancy introduced by the precoder</a:t>
                </a:r>
                <a:r>
                  <a:rPr lang="en-US" dirty="0"/>
                  <a:t>.</a:t>
                </a:r>
              </a:p>
              <a:p>
                <a:pPr>
                  <a:buFont typeface="Arial" panose="020B0604020202020204" pitchFamily="34" charset="0"/>
                  <a:buChar char="•"/>
                </a:pPr>
                <a:r>
                  <a:rPr lang="en-US" sz="1600" b="1" dirty="0"/>
                  <a:t>Focus of the Paper:</a:t>
                </a:r>
                <a:endParaRPr lang="en-US" sz="1600" dirty="0"/>
              </a:p>
              <a:p>
                <a:pPr marL="742950" lvl="1" indent="-285750">
                  <a:buFont typeface="Arial" panose="020B0604020202020204" pitchFamily="34" charset="0"/>
                  <a:buChar char="•"/>
                </a:pPr>
                <a:r>
                  <a:rPr lang="en-US" sz="1600" dirty="0"/>
                  <a:t>The paper emphasizes the design of the linear precoder and decoder, excluding coding and modulation     design.</a:t>
                </a:r>
              </a:p>
              <a:p>
                <a:endParaRPr lang="en-US" sz="1800" dirty="0"/>
              </a:p>
            </p:txBody>
          </p:sp>
        </mc:Choice>
        <mc:Fallback xmlns="">
          <p:sp>
            <p:nvSpPr>
              <p:cNvPr id="3" name="Content Placeholder 2">
                <a:extLst>
                  <a:ext uri="{FF2B5EF4-FFF2-40B4-BE49-F238E27FC236}">
                    <a16:creationId xmlns:a16="http://schemas.microsoft.com/office/drawing/2014/main" id="{53638FD9-02C3-8D53-1607-D2E688C767EA}"/>
                  </a:ext>
                </a:extLst>
              </p:cNvPr>
              <p:cNvSpPr>
                <a:spLocks noGrp="1" noRot="1" noChangeAspect="1" noMove="1" noResize="1" noEditPoints="1" noAdjustHandles="1" noChangeArrowheads="1" noChangeShapeType="1" noTextEdit="1"/>
              </p:cNvSpPr>
              <p:nvPr>
                <p:ph idx="1"/>
              </p:nvPr>
            </p:nvSpPr>
            <p:spPr>
              <a:xfrm>
                <a:off x="838200" y="1649691"/>
                <a:ext cx="10515600" cy="4809832"/>
              </a:xfrm>
              <a:blipFill>
                <a:blip r:embed="rId2"/>
                <a:stretch>
                  <a:fillRect l="-232" t="-887" r="-58" b="-1267"/>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3420DAC2-2A11-FB24-4890-1F66995F1294}"/>
              </a:ext>
            </a:extLst>
          </p:cNvPr>
          <p:cNvSpPr>
            <a:spLocks noGrp="1"/>
          </p:cNvSpPr>
          <p:nvPr>
            <p:ph type="sldNum" sz="quarter" idx="12"/>
          </p:nvPr>
        </p:nvSpPr>
        <p:spPr/>
        <p:txBody>
          <a:bodyPr/>
          <a:lstStyle/>
          <a:p>
            <a:fld id="{A439D109-9F59-4B0B-8E20-D6D3A384B1F1}" type="slidenum">
              <a:rPr lang="ko-KR" altLang="en-US" smtClean="0"/>
              <a:t>5</a:t>
            </a:fld>
            <a:endParaRPr lang="ko-KR" altLang="en-US"/>
          </a:p>
        </p:txBody>
      </p:sp>
    </p:spTree>
    <p:extLst>
      <p:ext uri="{BB962C8B-B14F-4D97-AF65-F5344CB8AC3E}">
        <p14:creationId xmlns:p14="http://schemas.microsoft.com/office/powerpoint/2010/main" val="40916124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B294D-E5F2-A4DF-FA86-3D5BFACC6D48}"/>
              </a:ext>
            </a:extLst>
          </p:cNvPr>
          <p:cNvSpPr>
            <a:spLocks noGrp="1"/>
          </p:cNvSpPr>
          <p:nvPr>
            <p:ph type="title"/>
          </p:nvPr>
        </p:nvSpPr>
        <p:spPr/>
        <p:txBody>
          <a:bodyPr/>
          <a:lstStyle/>
          <a:p>
            <a:r>
              <a:rPr lang="en-US" dirty="0"/>
              <a:t>System Model</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D2CDA94-6F5A-FF08-0F2B-F4833BAB6B4A}"/>
                  </a:ext>
                </a:extLst>
              </p:cNvPr>
              <p:cNvSpPr>
                <a:spLocks noGrp="1"/>
              </p:cNvSpPr>
              <p:nvPr>
                <p:ph idx="1"/>
              </p:nvPr>
            </p:nvSpPr>
            <p:spPr/>
            <p:txBody>
              <a:bodyPr/>
              <a:lstStyle/>
              <a:p>
                <a:r>
                  <a:rPr lang="en-US" sz="1600" b="1" dirty="0"/>
                  <a:t>A. Single Carrier System in Flat-Fading channel</a:t>
                </a:r>
              </a:p>
              <a:p>
                <a:r>
                  <a:rPr lang="en-US" sz="1600" dirty="0"/>
                  <a:t>For a MIMO channel without any delay-spread, the system equation is </a:t>
                </a:r>
              </a:p>
              <a:p>
                <a:pPr algn="r"/>
                <a14:m>
                  <m:oMath xmlns:m="http://schemas.openxmlformats.org/officeDocument/2006/math">
                    <m:acc>
                      <m:accPr>
                        <m:chr m:val="̂"/>
                        <m:ctrlPr>
                          <a:rPr lang="en-US" sz="1600" b="1" i="1" smtClean="0">
                            <a:latin typeface="Cambria Math" panose="02040503050406030204" pitchFamily="18" charset="0"/>
                          </a:rPr>
                        </m:ctrlPr>
                      </m:accPr>
                      <m:e>
                        <m:r>
                          <a:rPr lang="en-US" sz="1600" b="1" i="1" smtClean="0">
                            <a:latin typeface="Cambria Math" panose="02040503050406030204" pitchFamily="18" charset="0"/>
                          </a:rPr>
                          <m:t>𝒔</m:t>
                        </m:r>
                      </m:e>
                    </m:acc>
                    <m:r>
                      <a:rPr lang="en-US" sz="1600" b="1" i="1" dirty="0" smtClean="0">
                        <a:latin typeface="Cambria Math" panose="02040503050406030204" pitchFamily="18" charset="0"/>
                      </a:rPr>
                      <m:t>=</m:t>
                    </m:r>
                    <m:r>
                      <a:rPr lang="en-US" sz="1600" b="1" i="1" dirty="0" smtClean="0">
                        <a:latin typeface="Cambria Math" panose="02040503050406030204" pitchFamily="18" charset="0"/>
                      </a:rPr>
                      <m:t>𝑮𝑯𝑭𝒔</m:t>
                    </m:r>
                    <m:r>
                      <a:rPr lang="en-US" sz="1600" b="1" i="1" dirty="0" smtClean="0">
                        <a:latin typeface="Cambria Math" panose="02040503050406030204" pitchFamily="18" charset="0"/>
                      </a:rPr>
                      <m:t>+</m:t>
                    </m:r>
                    <m:r>
                      <a:rPr lang="en-US" sz="1600" b="1" i="1" dirty="0" smtClean="0">
                        <a:latin typeface="Cambria Math" panose="02040503050406030204" pitchFamily="18" charset="0"/>
                      </a:rPr>
                      <m:t>𝑮𝒏</m:t>
                    </m:r>
                  </m:oMath>
                </a14:m>
                <a:r>
                  <a:rPr lang="en-US" sz="1600" b="1" dirty="0"/>
                  <a:t>                                                                                                                                                   </a:t>
                </a:r>
                <a:r>
                  <a:rPr lang="en-US" sz="1600" dirty="0"/>
                  <a:t>(1)</a:t>
                </a:r>
                <a:endParaRPr lang="en-US" sz="1600" b="1" dirty="0"/>
              </a:p>
              <a:p>
                <a14:m>
                  <m:oMath xmlns:m="http://schemas.openxmlformats.org/officeDocument/2006/math">
                    <m:r>
                      <a:rPr lang="en-US" sz="1600" b="1" i="1" smtClean="0">
                        <a:latin typeface="Cambria Math" panose="02040503050406030204" pitchFamily="18" charset="0"/>
                      </a:rPr>
                      <m:t>𝑯</m:t>
                    </m:r>
                    <m:r>
                      <a:rPr lang="en-US" sz="1600" b="1"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𝑀</m:t>
                        </m:r>
                      </m:e>
                      <m:sub>
                        <m:r>
                          <a:rPr lang="en-US" sz="1600" b="0" i="1" smtClean="0">
                            <a:latin typeface="Cambria Math" panose="02040503050406030204" pitchFamily="18" charset="0"/>
                          </a:rPr>
                          <m:t>𝑅</m:t>
                        </m:r>
                      </m:sub>
                    </m:sSub>
                    <m:r>
                      <a:rPr lang="en-US" sz="1600" b="0" i="1" smtClean="0">
                        <a:latin typeface="Cambria Math" panose="02040503050406030204" pitchFamily="18" charset="0"/>
                      </a:rPr>
                      <m:t> ∗</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𝑀</m:t>
                        </m:r>
                      </m:e>
                      <m:sub>
                        <m:r>
                          <a:rPr lang="en-US" sz="1600" b="0" i="1" smtClean="0">
                            <a:latin typeface="Cambria Math" panose="02040503050406030204" pitchFamily="18" charset="0"/>
                          </a:rPr>
                          <m:t>𝑇</m:t>
                        </m:r>
                      </m:sub>
                    </m:sSub>
                  </m:oMath>
                </a14:m>
                <a:endParaRPr lang="en-US" sz="1600" b="0" dirty="0"/>
              </a:p>
              <a:p>
                <a:r>
                  <a:rPr lang="en-US" sz="1600" dirty="0"/>
                  <a:t>Received vector, </a:t>
                </a:r>
                <a14:m>
                  <m:oMath xmlns:m="http://schemas.openxmlformats.org/officeDocument/2006/math">
                    <m:acc>
                      <m:accPr>
                        <m:chr m:val="̂"/>
                        <m:ctrlPr>
                          <a:rPr lang="en-US" sz="1600" b="1" i="1" smtClean="0">
                            <a:latin typeface="Cambria Math" panose="02040503050406030204" pitchFamily="18" charset="0"/>
                          </a:rPr>
                        </m:ctrlPr>
                      </m:accPr>
                      <m:e>
                        <m:r>
                          <a:rPr lang="en-US" sz="1600" b="1" i="1" smtClean="0">
                            <a:latin typeface="Cambria Math" panose="02040503050406030204" pitchFamily="18" charset="0"/>
                          </a:rPr>
                          <m:t>𝒔</m:t>
                        </m:r>
                      </m:e>
                    </m:acc>
                    <m:r>
                      <a:rPr lang="en-US" sz="1600" b="0" i="1" dirty="0" smtClean="0">
                        <a:latin typeface="Cambria Math" panose="02040503050406030204" pitchFamily="18" charset="0"/>
                      </a:rPr>
                      <m:t>=</m:t>
                    </m:r>
                    <m:r>
                      <a:rPr lang="en-US" sz="1600" b="0" i="1" dirty="0" smtClean="0">
                        <a:latin typeface="Cambria Math" panose="02040503050406030204" pitchFamily="18" charset="0"/>
                      </a:rPr>
                      <m:t>𝐵</m:t>
                    </m:r>
                    <m:r>
                      <a:rPr lang="en-US" sz="1600" b="0" i="1" dirty="0" smtClean="0">
                        <a:latin typeface="Cambria Math" panose="02040503050406030204" pitchFamily="18" charset="0"/>
                      </a:rPr>
                      <m:t> ∗1</m:t>
                    </m:r>
                  </m:oMath>
                </a14:m>
                <a:endParaRPr lang="en-US" sz="1600" b="0" dirty="0"/>
              </a:p>
              <a:p>
                <a:r>
                  <a:rPr lang="en-US" sz="1600" b="0" dirty="0"/>
                  <a:t>Transmitted vector</a:t>
                </a:r>
                <a:r>
                  <a:rPr lang="en-US" sz="1600" dirty="0"/>
                  <a:t>, </a:t>
                </a:r>
                <a14:m>
                  <m:oMath xmlns:m="http://schemas.openxmlformats.org/officeDocument/2006/math">
                    <m:r>
                      <a:rPr lang="en-US" sz="1600" b="1" i="1" smtClean="0">
                        <a:latin typeface="Cambria Math" panose="02040503050406030204" pitchFamily="18" charset="0"/>
                      </a:rPr>
                      <m:t>𝒔</m:t>
                    </m:r>
                    <m:r>
                      <a:rPr lang="en-US" sz="1600" b="0" i="1" smtClean="0">
                        <a:latin typeface="Cambria Math" panose="02040503050406030204" pitchFamily="18" charset="0"/>
                      </a:rPr>
                      <m:t>=</m:t>
                    </m:r>
                    <m:r>
                      <a:rPr lang="en-US" sz="1600" b="0" i="1" smtClean="0">
                        <a:latin typeface="Cambria Math" panose="02040503050406030204" pitchFamily="18" charset="0"/>
                      </a:rPr>
                      <m:t>𝐵</m:t>
                    </m:r>
                    <m:r>
                      <a:rPr lang="en-US" sz="1600" b="0" i="1" smtClean="0">
                        <a:latin typeface="Cambria Math" panose="02040503050406030204" pitchFamily="18" charset="0"/>
                      </a:rPr>
                      <m:t> ∗1</m:t>
                    </m:r>
                  </m:oMath>
                </a14:m>
                <a:endParaRPr lang="en-US" sz="1600" b="0" dirty="0"/>
              </a:p>
              <a:p>
                <a14:m>
                  <m:oMath xmlns:m="http://schemas.openxmlformats.org/officeDocument/2006/math">
                    <m:r>
                      <a:rPr lang="en-US" sz="1600" b="0" i="1" smtClean="0">
                        <a:latin typeface="Cambria Math" panose="02040503050406030204" pitchFamily="18" charset="0"/>
                      </a:rPr>
                      <m:t>𝐵</m:t>
                    </m:r>
                    <m:r>
                      <a:rPr lang="en-US" sz="1600" b="0" i="1" smtClean="0">
                        <a:latin typeface="Cambria Math" panose="02040503050406030204" pitchFamily="18" charset="0"/>
                      </a:rPr>
                      <m:t>=</m:t>
                    </m:r>
                    <m:r>
                      <a:rPr lang="en-US" sz="1600" b="0" i="1" smtClean="0">
                        <a:latin typeface="Cambria Math" panose="02040503050406030204" pitchFamily="18" charset="0"/>
                      </a:rPr>
                      <m:t>𝑟𝑎𝑛𝑘</m:t>
                    </m:r>
                    <m:d>
                      <m:dPr>
                        <m:ctrlPr>
                          <a:rPr lang="en-US" sz="1600" b="0" i="1" smtClean="0">
                            <a:latin typeface="Cambria Math" panose="02040503050406030204" pitchFamily="18" charset="0"/>
                          </a:rPr>
                        </m:ctrlPr>
                      </m:dPr>
                      <m:e>
                        <m:r>
                          <a:rPr lang="en-US" sz="1600" b="1" i="1" smtClean="0">
                            <a:latin typeface="Cambria Math" panose="02040503050406030204" pitchFamily="18" charset="0"/>
                          </a:rPr>
                          <m:t>𝑯</m:t>
                        </m:r>
                      </m:e>
                    </m:d>
                    <m:r>
                      <a:rPr lang="en-US" sz="1600" b="0" i="1" smtClean="0">
                        <a:latin typeface="Cambria Math" panose="02040503050406030204" pitchFamily="18" charset="0"/>
                      </a:rPr>
                      <m:t>≤</m:t>
                    </m:r>
                    <m:func>
                      <m:funcPr>
                        <m:ctrlPr>
                          <a:rPr lang="en-US" sz="1600" b="0" i="1" smtClean="0">
                            <a:latin typeface="Cambria Math" panose="02040503050406030204" pitchFamily="18" charset="0"/>
                          </a:rPr>
                        </m:ctrlPr>
                      </m:funcPr>
                      <m:fName>
                        <m:r>
                          <m:rPr>
                            <m:sty m:val="p"/>
                          </m:rPr>
                          <a:rPr lang="en-US" sz="1600" b="0" i="0" smtClean="0">
                            <a:latin typeface="Cambria Math" panose="02040503050406030204" pitchFamily="18" charset="0"/>
                          </a:rPr>
                          <m:t>min</m:t>
                        </m:r>
                      </m:fName>
                      <m:e>
                        <m:d>
                          <m:dPr>
                            <m:ctrlPr>
                              <a:rPr lang="en-US" sz="1600" b="0" i="1" smtClean="0">
                                <a:latin typeface="Cambria Math" panose="02040503050406030204" pitchFamily="18" charset="0"/>
                              </a:rPr>
                            </m:ctrlPr>
                          </m:dPr>
                          <m:e>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𝑀</m:t>
                                </m:r>
                              </m:e>
                              <m:sub>
                                <m:r>
                                  <a:rPr lang="en-US" sz="1600" b="0" i="1" smtClean="0">
                                    <a:latin typeface="Cambria Math" panose="02040503050406030204" pitchFamily="18" charset="0"/>
                                  </a:rPr>
                                  <m:t>𝑅</m:t>
                                </m:r>
                              </m:sub>
                            </m:sSub>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𝑀</m:t>
                                </m:r>
                              </m:e>
                              <m:sub>
                                <m:r>
                                  <a:rPr lang="en-US" sz="1600" b="0" i="1" smtClean="0">
                                    <a:latin typeface="Cambria Math" panose="02040503050406030204" pitchFamily="18" charset="0"/>
                                  </a:rPr>
                                  <m:t>𝑇</m:t>
                                </m:r>
                              </m:sub>
                            </m:sSub>
                          </m:e>
                        </m:d>
                      </m:e>
                    </m:func>
                  </m:oMath>
                </a14:m>
                <a:endParaRPr lang="en-US" sz="1600" b="0" dirty="0"/>
              </a:p>
              <a:p>
                <a:r>
                  <a:rPr lang="en-US" sz="1600" b="0" dirty="0"/>
                  <a:t>Noise vector, </a:t>
                </a:r>
                <a14:m>
                  <m:oMath xmlns:m="http://schemas.openxmlformats.org/officeDocument/2006/math">
                    <m:r>
                      <a:rPr lang="en-US" sz="1600" b="1" i="1" smtClean="0">
                        <a:latin typeface="Cambria Math" panose="02040503050406030204" pitchFamily="18" charset="0"/>
                      </a:rPr>
                      <m:t>𝒏</m:t>
                    </m:r>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𝑀</m:t>
                        </m:r>
                      </m:e>
                      <m:sub>
                        <m:r>
                          <a:rPr lang="en-US" sz="1600" b="0" i="1" smtClean="0">
                            <a:latin typeface="Cambria Math" panose="02040503050406030204" pitchFamily="18" charset="0"/>
                          </a:rPr>
                          <m:t>𝑅</m:t>
                        </m:r>
                      </m:sub>
                    </m:sSub>
                    <m:r>
                      <a:rPr lang="en-US" sz="1600" b="0" i="1" smtClean="0">
                        <a:latin typeface="Cambria Math" panose="02040503050406030204" pitchFamily="18" charset="0"/>
                      </a:rPr>
                      <m:t> ∗1 </m:t>
                    </m:r>
                  </m:oMath>
                </a14:m>
                <a:endParaRPr lang="en-US" sz="1600" b="0" dirty="0"/>
              </a:p>
              <a:p>
                <a:r>
                  <a:rPr lang="en-US" sz="1600" b="0" dirty="0"/>
                  <a:t>Decoder matrix, </a:t>
                </a:r>
                <a14:m>
                  <m:oMath xmlns:m="http://schemas.openxmlformats.org/officeDocument/2006/math">
                    <m:r>
                      <a:rPr lang="en-US" sz="1600" b="1" i="1" smtClean="0">
                        <a:latin typeface="Cambria Math" panose="02040503050406030204" pitchFamily="18" charset="0"/>
                      </a:rPr>
                      <m:t>𝑮</m:t>
                    </m:r>
                    <m:r>
                      <a:rPr lang="en-US" sz="1600" b="0" i="1" smtClean="0">
                        <a:latin typeface="Cambria Math" panose="02040503050406030204" pitchFamily="18" charset="0"/>
                      </a:rPr>
                      <m:t>=</m:t>
                    </m:r>
                    <m:r>
                      <a:rPr lang="en-US" sz="1600" b="0" i="1" smtClean="0">
                        <a:latin typeface="Cambria Math" panose="02040503050406030204" pitchFamily="18" charset="0"/>
                      </a:rPr>
                      <m:t>𝐵</m:t>
                    </m:r>
                    <m:r>
                      <a:rPr lang="en-US" sz="1600" b="0" i="1" smtClean="0">
                        <a:latin typeface="Cambria Math" panose="02040503050406030204" pitchFamily="18" charset="0"/>
                      </a:rPr>
                      <m:t> ∗</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𝑀</m:t>
                        </m:r>
                      </m:e>
                      <m:sub>
                        <m:r>
                          <a:rPr lang="en-US" sz="1600" b="0" i="1" smtClean="0">
                            <a:latin typeface="Cambria Math" panose="02040503050406030204" pitchFamily="18" charset="0"/>
                          </a:rPr>
                          <m:t>𝑅</m:t>
                        </m:r>
                      </m:sub>
                    </m:sSub>
                  </m:oMath>
                </a14:m>
                <a:endParaRPr lang="en-US" sz="1600" b="0" dirty="0"/>
              </a:p>
              <a:p>
                <a:r>
                  <a:rPr lang="en-US" sz="1600" b="0" dirty="0"/>
                  <a:t>Precoder matrix, </a:t>
                </a:r>
                <a14:m>
                  <m:oMath xmlns:m="http://schemas.openxmlformats.org/officeDocument/2006/math">
                    <m:r>
                      <a:rPr lang="en-US" sz="1600" b="1" i="1" dirty="0" smtClean="0">
                        <a:latin typeface="Cambria Math" panose="02040503050406030204" pitchFamily="18" charset="0"/>
                      </a:rPr>
                      <m:t>𝐅</m:t>
                    </m:r>
                    <m:r>
                      <a:rPr lang="en-US" sz="1600" b="0" i="0" dirty="0" smtClean="0">
                        <a:latin typeface="Cambria Math" panose="02040503050406030204" pitchFamily="18" charset="0"/>
                      </a:rPr>
                      <m:t> </m:t>
                    </m:r>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𝑀</m:t>
                        </m:r>
                      </m:e>
                      <m:sub>
                        <m:r>
                          <a:rPr lang="en-US" sz="1600" b="0" i="1" smtClean="0">
                            <a:latin typeface="Cambria Math" panose="02040503050406030204" pitchFamily="18" charset="0"/>
                          </a:rPr>
                          <m:t>𝑇</m:t>
                        </m:r>
                      </m:sub>
                    </m:sSub>
                    <m:r>
                      <a:rPr lang="en-US" sz="1600" b="0" i="1" smtClean="0">
                        <a:latin typeface="Cambria Math" panose="02040503050406030204" pitchFamily="18" charset="0"/>
                      </a:rPr>
                      <m:t> ∗</m:t>
                    </m:r>
                    <m:r>
                      <a:rPr lang="en-US" sz="1600" b="0" i="1" smtClean="0">
                        <a:latin typeface="Cambria Math" panose="02040503050406030204" pitchFamily="18" charset="0"/>
                      </a:rPr>
                      <m:t>𝐵</m:t>
                    </m:r>
                  </m:oMath>
                </a14:m>
                <a:endParaRPr lang="en-US" sz="1600" b="0" i="1" dirty="0">
                  <a:latin typeface="Cambria Math" panose="02040503050406030204" pitchFamily="18" charset="0"/>
                </a:endParaRPr>
              </a:p>
              <a:p>
                <a:pPr algn="r"/>
                <a:r>
                  <a:rPr lang="en-US" sz="1600" b="0" dirty="0"/>
                  <a:t>We assume, </a:t>
                </a:r>
                <a14:m>
                  <m:oMath xmlns:m="http://schemas.openxmlformats.org/officeDocument/2006/math">
                    <m:r>
                      <m:rPr>
                        <m:sty m:val="p"/>
                      </m:rPr>
                      <a:rPr lang="en-US" sz="1600" b="0" i="0" smtClean="0">
                        <a:latin typeface="Cambria Math" panose="02040503050406030204" pitchFamily="18" charset="0"/>
                      </a:rPr>
                      <m:t>E</m:t>
                    </m:r>
                    <m:d>
                      <m:dPr>
                        <m:begChr m:val="["/>
                        <m:endChr m:val="]"/>
                        <m:ctrlPr>
                          <a:rPr lang="en-US" sz="1600" b="0" i="1" smtClean="0">
                            <a:latin typeface="Cambria Math" panose="02040503050406030204" pitchFamily="18" charset="0"/>
                          </a:rPr>
                        </m:ctrlPr>
                      </m:dPr>
                      <m:e>
                        <m:sSup>
                          <m:sSupPr>
                            <m:ctrlPr>
                              <a:rPr lang="en-US" sz="1600" b="1" i="1" smtClean="0">
                                <a:latin typeface="Cambria Math" panose="02040503050406030204" pitchFamily="18" charset="0"/>
                              </a:rPr>
                            </m:ctrlPr>
                          </m:sSupPr>
                          <m:e>
                            <m:r>
                              <a:rPr lang="en-US" sz="1600" b="1" i="0" smtClean="0">
                                <a:latin typeface="Cambria Math" panose="02040503050406030204" pitchFamily="18" charset="0"/>
                              </a:rPr>
                              <m:t>𝐬𝐬</m:t>
                            </m:r>
                          </m:e>
                          <m:sup>
                            <m:r>
                              <a:rPr lang="en-US" sz="1600" b="1" i="0" smtClean="0">
                                <a:latin typeface="Cambria Math" panose="02040503050406030204" pitchFamily="18" charset="0"/>
                              </a:rPr>
                              <m:t>∗</m:t>
                            </m:r>
                          </m:sup>
                        </m:sSup>
                      </m:e>
                    </m:d>
                    <m:r>
                      <a:rPr lang="en-US" sz="1600" b="0" i="0" smtClean="0">
                        <a:latin typeface="Cambria Math" panose="02040503050406030204" pitchFamily="18" charset="0"/>
                      </a:rPr>
                      <m:t>=</m:t>
                    </m:r>
                    <m:r>
                      <m:rPr>
                        <m:sty m:val="p"/>
                      </m:rPr>
                      <a:rPr lang="en-US" sz="1600" b="0" i="0" smtClean="0">
                        <a:latin typeface="Cambria Math" panose="02040503050406030204" pitchFamily="18" charset="0"/>
                      </a:rPr>
                      <m:t>I</m:t>
                    </m:r>
                    <m:r>
                      <a:rPr lang="en-US" sz="1600" b="0" i="0" smtClean="0">
                        <a:latin typeface="Cambria Math" panose="02040503050406030204" pitchFamily="18" charset="0"/>
                      </a:rPr>
                      <m:t>; </m:t>
                    </m:r>
                    <m:r>
                      <m:rPr>
                        <m:sty m:val="p"/>
                      </m:rPr>
                      <a:rPr lang="en-US" sz="1600" b="0" i="0" smtClean="0">
                        <a:latin typeface="Cambria Math" panose="02040503050406030204" pitchFamily="18" charset="0"/>
                      </a:rPr>
                      <m:t>E</m:t>
                    </m:r>
                    <m:d>
                      <m:dPr>
                        <m:begChr m:val="["/>
                        <m:endChr m:val="]"/>
                        <m:ctrlPr>
                          <a:rPr lang="en-US" sz="1600" b="0" i="1" smtClean="0">
                            <a:latin typeface="Cambria Math" panose="02040503050406030204" pitchFamily="18" charset="0"/>
                          </a:rPr>
                        </m:ctrlPr>
                      </m:dPr>
                      <m:e>
                        <m:sSup>
                          <m:sSupPr>
                            <m:ctrlPr>
                              <a:rPr lang="en-US" sz="1600" b="1" i="1" smtClean="0">
                                <a:latin typeface="Cambria Math" panose="02040503050406030204" pitchFamily="18" charset="0"/>
                              </a:rPr>
                            </m:ctrlPr>
                          </m:sSupPr>
                          <m:e>
                            <m:r>
                              <a:rPr lang="en-US" sz="1600" b="1" i="0" smtClean="0">
                                <a:latin typeface="Cambria Math" panose="02040503050406030204" pitchFamily="18" charset="0"/>
                              </a:rPr>
                              <m:t>𝐧𝐧</m:t>
                            </m:r>
                          </m:e>
                          <m:sup>
                            <m:r>
                              <a:rPr lang="en-US" sz="1600" b="1" i="0" smtClean="0">
                                <a:latin typeface="Cambria Math" panose="02040503050406030204" pitchFamily="18" charset="0"/>
                              </a:rPr>
                              <m:t>∗</m:t>
                            </m:r>
                          </m:sup>
                        </m:sSup>
                      </m:e>
                    </m:d>
                    <m:r>
                      <a:rPr lang="en-US" sz="1600" b="0" i="0" smtClean="0">
                        <a:latin typeface="Cambria Math" panose="02040503050406030204" pitchFamily="18" charset="0"/>
                      </a:rPr>
                      <m:t>=</m:t>
                    </m:r>
                    <m:sSub>
                      <m:sSubPr>
                        <m:ctrlPr>
                          <a:rPr lang="en-US" sz="1600" b="1" i="1" smtClean="0">
                            <a:latin typeface="Cambria Math" panose="02040503050406030204" pitchFamily="18" charset="0"/>
                          </a:rPr>
                        </m:ctrlPr>
                      </m:sSubPr>
                      <m:e>
                        <m:r>
                          <a:rPr lang="en-US" sz="1600" b="1" i="0" smtClean="0">
                            <a:latin typeface="Cambria Math" panose="02040503050406030204" pitchFamily="18" charset="0"/>
                          </a:rPr>
                          <m:t>𝐑</m:t>
                        </m:r>
                      </m:e>
                      <m:sub>
                        <m:r>
                          <a:rPr lang="en-US" sz="1600" b="1" i="0" smtClean="0">
                            <a:latin typeface="Cambria Math" panose="02040503050406030204" pitchFamily="18" charset="0"/>
                          </a:rPr>
                          <m:t>𝐧𝐧</m:t>
                        </m:r>
                      </m:sub>
                    </m:sSub>
                    <m:r>
                      <a:rPr lang="en-US" sz="1600" b="0" i="0" smtClean="0">
                        <a:latin typeface="Cambria Math" panose="02040503050406030204" pitchFamily="18" charset="0"/>
                      </a:rPr>
                      <m:t>;</m:t>
                    </m:r>
                    <m:r>
                      <a:rPr lang="en-US" sz="1600" b="0" i="1" smtClean="0">
                        <a:latin typeface="Cambria Math" panose="02040503050406030204" pitchFamily="18" charset="0"/>
                      </a:rPr>
                      <m:t>  </m:t>
                    </m:r>
                    <m:r>
                      <a:rPr lang="en-US" sz="1600" b="0" i="1" smtClean="0">
                        <a:latin typeface="Cambria Math" panose="02040503050406030204" pitchFamily="18" charset="0"/>
                      </a:rPr>
                      <m:t>𝐸</m:t>
                    </m:r>
                    <m:d>
                      <m:dPr>
                        <m:begChr m:val="["/>
                        <m:endChr m:val="]"/>
                        <m:ctrlPr>
                          <a:rPr lang="en-US" sz="1600" b="0" i="1" smtClean="0">
                            <a:latin typeface="Cambria Math" panose="02040503050406030204" pitchFamily="18" charset="0"/>
                          </a:rPr>
                        </m:ctrlPr>
                      </m:dPr>
                      <m:e>
                        <m:r>
                          <a:rPr lang="en-US" sz="1600" b="1" i="1" smtClean="0">
                            <a:latin typeface="Cambria Math" panose="02040503050406030204" pitchFamily="18" charset="0"/>
                          </a:rPr>
                          <m:t>𝒔</m:t>
                        </m:r>
                        <m:sSup>
                          <m:sSupPr>
                            <m:ctrlPr>
                              <a:rPr lang="en-US" sz="1600" b="1" i="1" smtClean="0">
                                <a:latin typeface="Cambria Math" panose="02040503050406030204" pitchFamily="18" charset="0"/>
                              </a:rPr>
                            </m:ctrlPr>
                          </m:sSupPr>
                          <m:e>
                            <m:r>
                              <a:rPr lang="en-US" sz="1600" b="1" i="1" smtClean="0">
                                <a:latin typeface="Cambria Math" panose="02040503050406030204" pitchFamily="18" charset="0"/>
                              </a:rPr>
                              <m:t>𝒏</m:t>
                            </m:r>
                          </m:e>
                          <m:sup>
                            <m:r>
                              <a:rPr lang="en-US" sz="1600" b="1" i="1" smtClean="0">
                                <a:latin typeface="Cambria Math" panose="02040503050406030204" pitchFamily="18" charset="0"/>
                              </a:rPr>
                              <m:t>∗</m:t>
                            </m:r>
                          </m:sup>
                        </m:sSup>
                      </m:e>
                    </m:d>
                    <m:r>
                      <a:rPr lang="en-US" sz="1600" b="0" i="1" smtClean="0">
                        <a:latin typeface="Cambria Math" panose="02040503050406030204" pitchFamily="18" charset="0"/>
                      </a:rPr>
                      <m:t>=0 </m:t>
                    </m:r>
                  </m:oMath>
                </a14:m>
                <a:r>
                  <a:rPr lang="en-US" sz="1600" b="0" dirty="0"/>
                  <a:t> where * denotes the conjugate transpose.                         (2)</a:t>
                </a:r>
              </a:p>
              <a:p>
                <a:endParaRPr lang="en-US" dirty="0"/>
              </a:p>
            </p:txBody>
          </p:sp>
        </mc:Choice>
        <mc:Fallback xmlns="">
          <p:sp>
            <p:nvSpPr>
              <p:cNvPr id="3" name="Content Placeholder 2">
                <a:extLst>
                  <a:ext uri="{FF2B5EF4-FFF2-40B4-BE49-F238E27FC236}">
                    <a16:creationId xmlns:a16="http://schemas.microsoft.com/office/drawing/2014/main" id="{1D2CDA94-6F5A-FF08-0F2B-F4833BAB6B4A}"/>
                  </a:ext>
                </a:extLst>
              </p:cNvPr>
              <p:cNvSpPr>
                <a:spLocks noGrp="1" noRot="1" noChangeAspect="1" noMove="1" noResize="1" noEditPoints="1" noAdjustHandles="1" noChangeArrowheads="1" noChangeShapeType="1" noTextEdit="1"/>
              </p:cNvSpPr>
              <p:nvPr>
                <p:ph idx="1"/>
              </p:nvPr>
            </p:nvSpPr>
            <p:spPr>
              <a:blipFill>
                <a:blip r:embed="rId2"/>
                <a:stretch>
                  <a:fillRect l="-232" t="-943" r="-290"/>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A9697AA0-234E-5C38-0C28-577E40AD66E3}"/>
              </a:ext>
            </a:extLst>
          </p:cNvPr>
          <p:cNvSpPr>
            <a:spLocks noGrp="1"/>
          </p:cNvSpPr>
          <p:nvPr>
            <p:ph type="sldNum" sz="quarter" idx="12"/>
          </p:nvPr>
        </p:nvSpPr>
        <p:spPr/>
        <p:txBody>
          <a:bodyPr/>
          <a:lstStyle/>
          <a:p>
            <a:fld id="{A439D109-9F59-4B0B-8E20-D6D3A384B1F1}" type="slidenum">
              <a:rPr lang="ko-KR" altLang="en-US" smtClean="0"/>
              <a:t>6</a:t>
            </a:fld>
            <a:endParaRPr lang="ko-KR" altLang="en-US"/>
          </a:p>
        </p:txBody>
      </p:sp>
    </p:spTree>
    <p:extLst>
      <p:ext uri="{BB962C8B-B14F-4D97-AF65-F5344CB8AC3E}">
        <p14:creationId xmlns:p14="http://schemas.microsoft.com/office/powerpoint/2010/main" val="30875108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0AD76-71A3-11ED-8BBB-D65185D9B350}"/>
              </a:ext>
            </a:extLst>
          </p:cNvPr>
          <p:cNvSpPr>
            <a:spLocks noGrp="1"/>
          </p:cNvSpPr>
          <p:nvPr>
            <p:ph type="title"/>
          </p:nvPr>
        </p:nvSpPr>
        <p:spPr/>
        <p:txBody>
          <a:bodyPr/>
          <a:lstStyle/>
          <a:p>
            <a:r>
              <a:rPr lang="en-US" dirty="0"/>
              <a:t>System Model</a:t>
            </a:r>
          </a:p>
        </p:txBody>
      </p:sp>
      <p:pic>
        <p:nvPicPr>
          <p:cNvPr id="6" name="Content Placeholder 5" descr="A diagram of a transistor&#10;&#10;Description automatically generated">
            <a:extLst>
              <a:ext uri="{FF2B5EF4-FFF2-40B4-BE49-F238E27FC236}">
                <a16:creationId xmlns:a16="http://schemas.microsoft.com/office/drawing/2014/main" id="{F572012C-738A-B7AA-1241-47583F54B58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03302" y="1649413"/>
            <a:ext cx="6907368" cy="4527550"/>
          </a:xfrm>
        </p:spPr>
      </p:pic>
      <p:sp>
        <p:nvSpPr>
          <p:cNvPr id="4" name="Slide Number Placeholder 3">
            <a:extLst>
              <a:ext uri="{FF2B5EF4-FFF2-40B4-BE49-F238E27FC236}">
                <a16:creationId xmlns:a16="http://schemas.microsoft.com/office/drawing/2014/main" id="{B746CDC6-1E13-5C5F-B144-CA7F27EB16E7}"/>
              </a:ext>
            </a:extLst>
          </p:cNvPr>
          <p:cNvSpPr>
            <a:spLocks noGrp="1"/>
          </p:cNvSpPr>
          <p:nvPr>
            <p:ph type="sldNum" sz="quarter" idx="12"/>
          </p:nvPr>
        </p:nvSpPr>
        <p:spPr/>
        <p:txBody>
          <a:bodyPr/>
          <a:lstStyle/>
          <a:p>
            <a:fld id="{A439D109-9F59-4B0B-8E20-D6D3A384B1F1}" type="slidenum">
              <a:rPr lang="ko-KR" altLang="en-US" smtClean="0"/>
              <a:t>7</a:t>
            </a:fld>
            <a:endParaRPr lang="ko-KR" altLang="en-US"/>
          </a:p>
        </p:txBody>
      </p:sp>
      <p:sp>
        <p:nvSpPr>
          <p:cNvPr id="7" name="TextBox 6">
            <a:extLst>
              <a:ext uri="{FF2B5EF4-FFF2-40B4-BE49-F238E27FC236}">
                <a16:creationId xmlns:a16="http://schemas.microsoft.com/office/drawing/2014/main" id="{8C379B30-2712-1A36-30A1-B31D5D624D13}"/>
              </a:ext>
            </a:extLst>
          </p:cNvPr>
          <p:cNvSpPr txBox="1"/>
          <p:nvPr/>
        </p:nvSpPr>
        <p:spPr>
          <a:xfrm>
            <a:off x="3481589" y="6289183"/>
            <a:ext cx="7632879" cy="369332"/>
          </a:xfrm>
          <a:prstGeom prst="rect">
            <a:avLst/>
          </a:prstGeom>
          <a:noFill/>
        </p:spPr>
        <p:txBody>
          <a:bodyPr wrap="square" rtlCol="0">
            <a:spAutoFit/>
          </a:bodyPr>
          <a:lstStyle/>
          <a:p>
            <a:r>
              <a:rPr lang="en-US" dirty="0"/>
              <a:t>Fig. 2. Linear block precoding and decoding for delay-spread channels</a:t>
            </a:r>
          </a:p>
        </p:txBody>
      </p:sp>
    </p:spTree>
    <p:extLst>
      <p:ext uri="{BB962C8B-B14F-4D97-AF65-F5344CB8AC3E}">
        <p14:creationId xmlns:p14="http://schemas.microsoft.com/office/powerpoint/2010/main" val="40195277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02755-83EA-6F9B-88AF-7D5ACEE2F7D7}"/>
              </a:ext>
            </a:extLst>
          </p:cNvPr>
          <p:cNvSpPr>
            <a:spLocks noGrp="1"/>
          </p:cNvSpPr>
          <p:nvPr>
            <p:ph type="title"/>
          </p:nvPr>
        </p:nvSpPr>
        <p:spPr/>
        <p:txBody>
          <a:bodyPr/>
          <a:lstStyle/>
          <a:p>
            <a:r>
              <a:rPr lang="en-US" dirty="0"/>
              <a:t>System Model</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C0D5DC5-ABA3-2493-D5ED-CCF1E0F69C35}"/>
                  </a:ext>
                </a:extLst>
              </p:cNvPr>
              <p:cNvSpPr>
                <a:spLocks noGrp="1"/>
              </p:cNvSpPr>
              <p:nvPr>
                <p:ph idx="1"/>
              </p:nvPr>
            </p:nvSpPr>
            <p:spPr/>
            <p:txBody>
              <a:bodyPr/>
              <a:lstStyle/>
              <a:p>
                <a:r>
                  <a:rPr lang="en-US" sz="1800" b="1" dirty="0"/>
                  <a:t>B. Single Carrier System in Delay-Spread Channel</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 In a MIMO channel with a delay spread that lasts for </a:t>
                </a:r>
                <a14:m>
                  <m:oMath xmlns:m="http://schemas.openxmlformats.org/officeDocument/2006/math">
                    <m:r>
                      <a:rPr kumimoji="0" lang="en-US" altLang="en-US" sz="1600" b="0" i="1" u="none" strike="noStrike" cap="none" normalizeH="0" baseline="0" smtClean="0">
                        <a:ln>
                          <a:noFill/>
                        </a:ln>
                        <a:solidFill>
                          <a:schemeClr val="tx1"/>
                        </a:solidFill>
                        <a:effectLst/>
                        <a:latin typeface="Cambria Math" panose="02040503050406030204" pitchFamily="18" charset="0"/>
                      </a:rPr>
                      <m:t>𝐿</m:t>
                    </m:r>
                  </m:oMath>
                </a14:m>
                <a:r>
                  <a:rPr kumimoji="0" lang="en-US" altLang="en-US" sz="1600" b="0" i="0" u="none" strike="noStrike" cap="none" normalizeH="0" baseline="0" dirty="0">
                    <a:ln>
                      <a:noFill/>
                    </a:ln>
                    <a:solidFill>
                      <a:schemeClr val="tx1"/>
                    </a:solidFill>
                    <a:effectLst/>
                    <a:latin typeface="Arial" panose="020B0604020202020204" pitchFamily="34" charset="0"/>
                  </a:rPr>
                  <a:t> symbol periods, we can describe the system using a    specific equation (refer to Fig. 2).</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 For this discussion, we will focus on processing data symbols in separate blocks, rather than processing them dynamically where input blocks overlap in time.</a:t>
                </a:r>
              </a:p>
              <a:p>
                <a:pPr marL="0" marR="0" lvl="0" indent="0" algn="l" defTabSz="914400" rtl="0" eaLnBrk="0" fontAlgn="base" latinLnBrk="0" hangingPunct="0">
                  <a:lnSpc>
                    <a:spcPct val="150000"/>
                  </a:lnSpc>
                  <a:spcBef>
                    <a:spcPct val="0"/>
                  </a:spcBef>
                  <a:spcAft>
                    <a:spcPct val="0"/>
                  </a:spcAft>
                  <a:buClrTx/>
                  <a:buSzTx/>
                  <a:buFontTx/>
                  <a:buChar char="•"/>
                  <a:tabLst/>
                </a:pPr>
                <a:r>
                  <a:rPr lang="en-US" altLang="en-US" sz="1600" dirty="0"/>
                  <a:t> Consider a date block </a:t>
                </a:r>
                <a14:m>
                  <m:oMath xmlns:m="http://schemas.openxmlformats.org/officeDocument/2006/math">
                    <m:r>
                      <a:rPr lang="en-US" altLang="en-US" sz="1600" b="1" i="1" smtClean="0">
                        <a:latin typeface="Cambria Math" panose="02040503050406030204" pitchFamily="18" charset="0"/>
                      </a:rPr>
                      <m:t>𝑸</m:t>
                    </m:r>
                  </m:oMath>
                </a14:m>
                <a:r>
                  <a:rPr kumimoji="0" lang="en-US" altLang="en-US" sz="1600" b="0" i="0" u="none" strike="noStrike" cap="none" normalizeH="0" baseline="0" dirty="0">
                    <a:ln>
                      <a:noFill/>
                    </a:ln>
                    <a:solidFill>
                      <a:schemeClr val="tx1"/>
                    </a:solidFill>
                    <a:effectLst/>
                    <a:latin typeface="Arial" panose="020B0604020202020204" pitchFamily="34" charset="0"/>
                  </a:rPr>
                  <a:t> input</a:t>
                </a:r>
                <a:r>
                  <a:rPr kumimoji="0" lang="en-US" altLang="en-US" sz="1600" b="0" i="0" u="none" strike="noStrike" cap="none" normalizeH="0" dirty="0">
                    <a:ln>
                      <a:noFill/>
                    </a:ln>
                    <a:solidFill>
                      <a:schemeClr val="tx1"/>
                    </a:solidFill>
                    <a:effectLst/>
                    <a:latin typeface="Arial" panose="020B0604020202020204" pitchFamily="34" charset="0"/>
                  </a:rPr>
                  <a:t> symbol vectors denoted as </a:t>
                </a:r>
                <a14:m>
                  <m:oMath xmlns:m="http://schemas.openxmlformats.org/officeDocument/2006/math">
                    <m:sSub>
                      <m:sSubPr>
                        <m:ctrlPr>
                          <a:rPr kumimoji="0" lang="en-US" altLang="en-US" sz="1600" b="1" i="1" u="none" strike="noStrike" cap="none" normalizeH="0" smtClean="0">
                            <a:ln>
                              <a:noFill/>
                            </a:ln>
                            <a:solidFill>
                              <a:schemeClr val="tx1"/>
                            </a:solidFill>
                            <a:effectLst/>
                            <a:latin typeface="Cambria Math" panose="02040503050406030204" pitchFamily="18" charset="0"/>
                          </a:rPr>
                        </m:ctrlPr>
                      </m:sSubPr>
                      <m:e>
                        <m:r>
                          <a:rPr kumimoji="0" lang="en-US" altLang="en-US" sz="1600" b="1" i="1" u="none" strike="noStrike" cap="none" normalizeH="0" smtClean="0">
                            <a:ln>
                              <a:noFill/>
                            </a:ln>
                            <a:solidFill>
                              <a:schemeClr val="tx1"/>
                            </a:solidFill>
                            <a:effectLst/>
                            <a:latin typeface="Cambria Math" panose="02040503050406030204" pitchFamily="18" charset="0"/>
                          </a:rPr>
                          <m:t>𝑺</m:t>
                        </m:r>
                      </m:e>
                      <m:sub>
                        <m:r>
                          <a:rPr kumimoji="0" lang="en-US" altLang="en-US" sz="1600" b="1" i="1" u="none" strike="noStrike" cap="none" normalizeH="0" smtClean="0">
                            <a:ln>
                              <a:noFill/>
                            </a:ln>
                            <a:solidFill>
                              <a:schemeClr val="tx1"/>
                            </a:solidFill>
                            <a:effectLst/>
                            <a:latin typeface="Cambria Math" panose="02040503050406030204" pitchFamily="18" charset="0"/>
                          </a:rPr>
                          <m:t>𝒊𝒋</m:t>
                        </m:r>
                      </m:sub>
                    </m:sSub>
                    <m:r>
                      <a:rPr kumimoji="0" lang="en-US" altLang="en-US" sz="1600" b="0" i="0" u="none" strike="noStrike" cap="none" normalizeH="0" smtClean="0">
                        <a:ln>
                          <a:noFill/>
                        </a:ln>
                        <a:solidFill>
                          <a:schemeClr val="tx1"/>
                        </a:solidFill>
                        <a:effectLst/>
                        <a:latin typeface="Cambria Math" panose="02040503050406030204" pitchFamily="18" charset="0"/>
                      </a:rPr>
                      <m:t>,</m:t>
                    </m:r>
                  </m:oMath>
                </a14:m>
                <a:r>
                  <a:rPr kumimoji="0" lang="en-US" altLang="en-US" sz="1600" b="0" i="0" u="none" strike="noStrike" cap="none" normalizeH="0" baseline="0" dirty="0">
                    <a:ln>
                      <a:noFill/>
                    </a:ln>
                    <a:solidFill>
                      <a:schemeClr val="tx1"/>
                    </a:solidFill>
                    <a:effectLst/>
                    <a:latin typeface="Arial" panose="020B0604020202020204" pitchFamily="34" charset="0"/>
                  </a:rPr>
                  <a:t> where </a:t>
                </a:r>
                <a14:m>
                  <m:oMath xmlns:m="http://schemas.openxmlformats.org/officeDocument/2006/math">
                    <m:r>
                      <a:rPr kumimoji="0" lang="en-US" altLang="en-US" sz="1600" b="0" i="1" u="none" strike="noStrike" cap="none" normalizeH="0" baseline="0" smtClean="0">
                        <a:ln>
                          <a:noFill/>
                        </a:ln>
                        <a:solidFill>
                          <a:schemeClr val="tx1"/>
                        </a:solidFill>
                        <a:effectLst/>
                        <a:latin typeface="Cambria Math" panose="02040503050406030204" pitchFamily="18" charset="0"/>
                      </a:rPr>
                      <m:t>𝑖</m:t>
                    </m:r>
                  </m:oMath>
                </a14:m>
                <a:r>
                  <a:rPr kumimoji="0" lang="en-US" altLang="en-US" sz="1600" b="0" i="0" u="none" strike="noStrike" cap="none" normalizeH="0" baseline="0" dirty="0">
                    <a:ln>
                      <a:noFill/>
                    </a:ln>
                    <a:solidFill>
                      <a:schemeClr val="tx1"/>
                    </a:solidFill>
                    <a:effectLst/>
                    <a:latin typeface="Arial" panose="020B0604020202020204" pitchFamily="34" charset="0"/>
                  </a:rPr>
                  <a:t> is the symbol</a:t>
                </a:r>
                <a:r>
                  <a:rPr kumimoji="0" lang="en-US" altLang="en-US" sz="1600" b="0" i="0" u="none" strike="noStrike" cap="none" normalizeH="0" dirty="0">
                    <a:ln>
                      <a:noFill/>
                    </a:ln>
                    <a:solidFill>
                      <a:schemeClr val="tx1"/>
                    </a:solidFill>
                    <a:effectLst/>
                    <a:latin typeface="Arial" panose="020B0604020202020204" pitchFamily="34" charset="0"/>
                  </a:rPr>
                  <a:t> time index within a block</a:t>
                </a:r>
              </a:p>
              <a:p>
                <a:pPr marL="0" marR="0" lvl="0" indent="0" algn="l" defTabSz="914400" rtl="0" eaLnBrk="0" fontAlgn="base" latinLnBrk="0" hangingPunct="0">
                  <a:lnSpc>
                    <a:spcPct val="150000"/>
                  </a:lnSpc>
                  <a:spcBef>
                    <a:spcPct val="0"/>
                  </a:spcBef>
                  <a:spcAft>
                    <a:spcPct val="0"/>
                  </a:spcAft>
                  <a:buClrTx/>
                  <a:buSzTx/>
                  <a:buNone/>
                  <a:tabLst/>
                </a:pPr>
                <a:r>
                  <a:rPr lang="en-US" altLang="en-US" sz="1600" dirty="0"/>
                  <a:t>   and </a:t>
                </a:r>
                <a14:m>
                  <m:oMath xmlns:m="http://schemas.openxmlformats.org/officeDocument/2006/math">
                    <m:r>
                      <a:rPr lang="en-US" altLang="en-US" sz="1600" b="0" i="1" smtClean="0">
                        <a:latin typeface="Cambria Math" panose="02040503050406030204" pitchFamily="18" charset="0"/>
                      </a:rPr>
                      <m:t>𝑗</m:t>
                    </m:r>
                  </m:oMath>
                </a14:m>
                <a:r>
                  <a:rPr kumimoji="0" lang="en-US" altLang="en-US" sz="1600" b="0" i="0" u="none" strike="noStrike" cap="none" normalizeH="0" baseline="0" dirty="0">
                    <a:ln>
                      <a:noFill/>
                    </a:ln>
                    <a:solidFill>
                      <a:schemeClr val="tx1"/>
                    </a:solidFill>
                    <a:effectLst/>
                    <a:latin typeface="Arial" panose="020B0604020202020204" pitchFamily="34" charset="0"/>
                  </a:rPr>
                  <a:t> is the block index. </a:t>
                </a:r>
              </a:p>
              <a:p>
                <a:r>
                  <a:rPr lang="en-US" sz="1600" dirty="0"/>
                  <a:t>We stack </a:t>
                </a:r>
                <a14:m>
                  <m:oMath xmlns:m="http://schemas.openxmlformats.org/officeDocument/2006/math">
                    <m:r>
                      <a:rPr lang="en-US" sz="1600" b="1" i="1" smtClean="0">
                        <a:latin typeface="Cambria Math" panose="02040503050406030204" pitchFamily="18" charset="0"/>
                      </a:rPr>
                      <m:t>𝑸</m:t>
                    </m:r>
                  </m:oMath>
                </a14:m>
                <a:r>
                  <a:rPr lang="en-US" sz="1600" dirty="0"/>
                  <a:t> input symbol vectors, </a:t>
                </a:r>
                <a14:m>
                  <m:oMath xmlns:m="http://schemas.openxmlformats.org/officeDocument/2006/math">
                    <m:sSub>
                      <m:sSubPr>
                        <m:ctrlPr>
                          <a:rPr lang="en-US" sz="1600" b="1" i="1" smtClean="0">
                            <a:latin typeface="Cambria Math" panose="02040503050406030204" pitchFamily="18" charset="0"/>
                          </a:rPr>
                        </m:ctrlPr>
                      </m:sSubPr>
                      <m:e>
                        <m:r>
                          <a:rPr lang="en-US" sz="1600" b="1" i="1" smtClean="0">
                            <a:latin typeface="Cambria Math" panose="02040503050406030204" pitchFamily="18" charset="0"/>
                          </a:rPr>
                          <m:t>𝑺</m:t>
                        </m:r>
                      </m:e>
                      <m:sub>
                        <m:r>
                          <a:rPr lang="en-US" sz="1600" b="1" i="1" smtClean="0">
                            <a:latin typeface="Cambria Math" panose="02040503050406030204" pitchFamily="18" charset="0"/>
                          </a:rPr>
                          <m:t>𝟏</m:t>
                        </m:r>
                        <m:r>
                          <a:rPr lang="en-US" sz="1600" b="1" i="1" smtClean="0">
                            <a:latin typeface="Cambria Math" panose="02040503050406030204" pitchFamily="18" charset="0"/>
                          </a:rPr>
                          <m:t>𝒋</m:t>
                        </m:r>
                      </m:sub>
                    </m:sSub>
                    <m:r>
                      <a:rPr lang="en-US" sz="1600" b="1" i="1" smtClean="0">
                        <a:latin typeface="Cambria Math" panose="02040503050406030204" pitchFamily="18" charset="0"/>
                      </a:rPr>
                      <m:t>, </m:t>
                    </m:r>
                    <m:sSub>
                      <m:sSubPr>
                        <m:ctrlPr>
                          <a:rPr lang="en-US" sz="1600" b="1" i="1" smtClean="0">
                            <a:latin typeface="Cambria Math" panose="02040503050406030204" pitchFamily="18" charset="0"/>
                          </a:rPr>
                        </m:ctrlPr>
                      </m:sSubPr>
                      <m:e>
                        <m:r>
                          <a:rPr lang="en-US" sz="1600" b="1" i="1" smtClean="0">
                            <a:latin typeface="Cambria Math" panose="02040503050406030204" pitchFamily="18" charset="0"/>
                          </a:rPr>
                          <m:t>𝑺</m:t>
                        </m:r>
                      </m:e>
                      <m:sub>
                        <m:r>
                          <a:rPr lang="en-US" sz="1600" b="1" i="1" smtClean="0">
                            <a:latin typeface="Cambria Math" panose="02040503050406030204" pitchFamily="18" charset="0"/>
                          </a:rPr>
                          <m:t>𝟐</m:t>
                        </m:r>
                        <m:r>
                          <a:rPr lang="en-US" sz="1600" b="1" i="1" smtClean="0">
                            <a:latin typeface="Cambria Math" panose="02040503050406030204" pitchFamily="18" charset="0"/>
                          </a:rPr>
                          <m:t>𝒋</m:t>
                        </m:r>
                      </m:sub>
                    </m:sSub>
                    <m:r>
                      <a:rPr lang="en-US" sz="1600" b="1" i="1" smtClean="0">
                        <a:latin typeface="Cambria Math" panose="02040503050406030204" pitchFamily="18" charset="0"/>
                      </a:rPr>
                      <m:t>,……., </m:t>
                    </m:r>
                    <m:sSub>
                      <m:sSubPr>
                        <m:ctrlPr>
                          <a:rPr lang="en-US" sz="1600" b="1" i="1" smtClean="0">
                            <a:latin typeface="Cambria Math" panose="02040503050406030204" pitchFamily="18" charset="0"/>
                          </a:rPr>
                        </m:ctrlPr>
                      </m:sSubPr>
                      <m:e>
                        <m:r>
                          <a:rPr lang="en-US" sz="1600" b="1" i="1" smtClean="0">
                            <a:latin typeface="Cambria Math" panose="02040503050406030204" pitchFamily="18" charset="0"/>
                          </a:rPr>
                          <m:t>𝑺</m:t>
                        </m:r>
                      </m:e>
                      <m:sub>
                        <m:r>
                          <a:rPr lang="en-US" sz="1600" b="1" i="1" smtClean="0">
                            <a:latin typeface="Cambria Math" panose="02040503050406030204" pitchFamily="18" charset="0"/>
                          </a:rPr>
                          <m:t>𝑸𝒋</m:t>
                        </m:r>
                      </m:sub>
                    </m:sSub>
                  </m:oMath>
                </a14:m>
                <a:r>
                  <a:rPr lang="en-US" sz="1600" b="0" dirty="0"/>
                  <a:t> in a </a:t>
                </a:r>
                <a14:m>
                  <m:oMath xmlns:m="http://schemas.openxmlformats.org/officeDocument/2006/math">
                    <m:r>
                      <a:rPr lang="en-US" sz="1600" b="0" i="0" smtClean="0">
                        <a:latin typeface="Cambria Math" panose="02040503050406030204" pitchFamily="18" charset="0"/>
                      </a:rPr>
                      <m:t>(</m:t>
                    </m:r>
                    <m:r>
                      <m:rPr>
                        <m:sty m:val="p"/>
                      </m:rPr>
                      <a:rPr lang="en-US" sz="1600" b="0" i="0" smtClean="0">
                        <a:latin typeface="Cambria Math" panose="02040503050406030204" pitchFamily="18" charset="0"/>
                      </a:rPr>
                      <m:t>QB</m:t>
                    </m:r>
                    <m:r>
                      <a:rPr lang="en-US" sz="1600" b="0" i="0" smtClean="0">
                        <a:latin typeface="Cambria Math" panose="02040503050406030204" pitchFamily="18" charset="0"/>
                      </a:rPr>
                      <m:t> </m:t>
                    </m:r>
                    <m:r>
                      <a:rPr lang="en-US" sz="1600" b="0" i="1" smtClean="0">
                        <a:latin typeface="Cambria Math" panose="02040503050406030204" pitchFamily="18" charset="0"/>
                      </a:rPr>
                      <m:t>∗</m:t>
                    </m:r>
                    <m:r>
                      <a:rPr lang="en-US" sz="1600" b="0" i="1" smtClean="0">
                        <a:latin typeface="Cambria Math" panose="02040503050406030204" pitchFamily="18" charset="0"/>
                      </a:rPr>
                      <m:t>1</m:t>
                    </m:r>
                    <m:r>
                      <a:rPr lang="en-US" sz="1600" b="0" i="1" smtClean="0">
                        <a:latin typeface="Cambria Math" panose="02040503050406030204" pitchFamily="18" charset="0"/>
                      </a:rPr>
                      <m:t> </m:t>
                    </m:r>
                    <m:r>
                      <a:rPr lang="en-US" sz="1600" b="0" i="0" smtClean="0">
                        <a:latin typeface="Cambria Math" panose="02040503050406030204" pitchFamily="18" charset="0"/>
                      </a:rPr>
                      <m:t>)</m:t>
                    </m:r>
                  </m:oMath>
                </a14:m>
                <a:endParaRPr lang="en-US" sz="1600" b="0" dirty="0"/>
              </a:p>
              <a:p>
                <a14:m>
                  <m:oMath xmlns:m="http://schemas.openxmlformats.org/officeDocument/2006/math">
                    <m:sSub>
                      <m:sSubPr>
                        <m:ctrlPr>
                          <a:rPr lang="en-US" sz="1600" b="1" i="1" smtClean="0">
                            <a:latin typeface="Cambria Math" panose="02040503050406030204" pitchFamily="18" charset="0"/>
                          </a:rPr>
                        </m:ctrlPr>
                      </m:sSubPr>
                      <m:e>
                        <m:r>
                          <a:rPr lang="en-US" sz="1600" b="1" i="1" smtClean="0">
                            <a:latin typeface="Cambria Math" panose="02040503050406030204" pitchFamily="18" charset="0"/>
                          </a:rPr>
                          <m:t>𝑺</m:t>
                        </m:r>
                      </m:e>
                      <m:sub>
                        <m:r>
                          <a:rPr lang="en-US" sz="1600" b="1" i="1" smtClean="0">
                            <a:latin typeface="Cambria Math" panose="02040503050406030204" pitchFamily="18" charset="0"/>
                          </a:rPr>
                          <m:t>𝒋</m:t>
                        </m:r>
                      </m:sub>
                    </m:sSub>
                    <m:r>
                      <a:rPr lang="en-US" sz="1600" b="1" i="1" smtClean="0">
                        <a:latin typeface="Cambria Math" panose="02040503050406030204" pitchFamily="18" charset="0"/>
                      </a:rPr>
                      <m:t>=[</m:t>
                    </m:r>
                    <m:sSub>
                      <m:sSubPr>
                        <m:ctrlPr>
                          <a:rPr lang="en-US" sz="1600" b="1" i="1" smtClean="0">
                            <a:latin typeface="Cambria Math" panose="02040503050406030204" pitchFamily="18" charset="0"/>
                          </a:rPr>
                        </m:ctrlPr>
                      </m:sSubPr>
                      <m:e>
                        <m:r>
                          <a:rPr lang="en-US" sz="1600" b="1" i="1" smtClean="0">
                            <a:latin typeface="Cambria Math" panose="02040503050406030204" pitchFamily="18" charset="0"/>
                          </a:rPr>
                          <m:t>𝑺</m:t>
                        </m:r>
                      </m:e>
                      <m:sub>
                        <m:r>
                          <a:rPr lang="en-US" sz="1600" b="1" i="1" smtClean="0">
                            <a:latin typeface="Cambria Math" panose="02040503050406030204" pitchFamily="18" charset="0"/>
                          </a:rPr>
                          <m:t>𝟏</m:t>
                        </m:r>
                        <m:r>
                          <a:rPr lang="en-US" sz="1600" b="1" i="1" smtClean="0">
                            <a:latin typeface="Cambria Math" panose="02040503050406030204" pitchFamily="18" charset="0"/>
                          </a:rPr>
                          <m:t>𝒋</m:t>
                        </m:r>
                      </m:sub>
                    </m:sSub>
                    <m:r>
                      <a:rPr lang="en-US" sz="1600" b="1" i="1" smtClean="0">
                        <a:latin typeface="Cambria Math" panose="02040503050406030204" pitchFamily="18" charset="0"/>
                      </a:rPr>
                      <m:t>….. </m:t>
                    </m:r>
                    <m:sSub>
                      <m:sSubPr>
                        <m:ctrlPr>
                          <a:rPr lang="en-US" sz="1600" b="1" i="1" smtClean="0">
                            <a:latin typeface="Cambria Math" panose="02040503050406030204" pitchFamily="18" charset="0"/>
                          </a:rPr>
                        </m:ctrlPr>
                      </m:sSubPr>
                      <m:e>
                        <m:r>
                          <a:rPr lang="en-US" sz="1600" b="1" i="1" smtClean="0">
                            <a:latin typeface="Cambria Math" panose="02040503050406030204" pitchFamily="18" charset="0"/>
                          </a:rPr>
                          <m:t>𝑺</m:t>
                        </m:r>
                      </m:e>
                      <m:sub>
                        <m:r>
                          <a:rPr lang="en-US" sz="1600" b="1" i="1" smtClean="0">
                            <a:latin typeface="Cambria Math" panose="02040503050406030204" pitchFamily="18" charset="0"/>
                          </a:rPr>
                          <m:t>𝒋𝑸</m:t>
                        </m:r>
                      </m:sub>
                    </m:sSub>
                    <m:r>
                      <a:rPr lang="en-US" sz="1600" b="1" i="1" smtClean="0">
                        <a:latin typeface="Cambria Math" panose="02040503050406030204" pitchFamily="18" charset="0"/>
                      </a:rPr>
                      <m:t>]</m:t>
                    </m:r>
                  </m:oMath>
                </a14:m>
                <a:endParaRPr lang="en-US" sz="1600" b="1" dirty="0"/>
              </a:p>
              <a:p>
                <a:r>
                  <a:rPr lang="en-US" sz="1600" dirty="0"/>
                  <a:t>This vector is processed by a </a:t>
                </a:r>
                <a14:m>
                  <m:oMath xmlns:m="http://schemas.openxmlformats.org/officeDocument/2006/math">
                    <m:r>
                      <a:rPr lang="en-US" sz="1600" b="0" i="1" smtClean="0">
                        <a:latin typeface="Cambria Math" panose="02040503050406030204" pitchFamily="18" charset="0"/>
                      </a:rPr>
                      <m:t>𝑄</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𝑀</m:t>
                        </m:r>
                      </m:e>
                      <m:sub>
                        <m:r>
                          <a:rPr lang="en-US" sz="1600" b="0" i="1" smtClean="0">
                            <a:latin typeface="Cambria Math" panose="02040503050406030204" pitchFamily="18" charset="0"/>
                          </a:rPr>
                          <m:t>𝑇</m:t>
                        </m:r>
                      </m:sub>
                    </m:sSub>
                    <m:r>
                      <a:rPr lang="en-US" sz="1600" b="0" i="1" smtClean="0">
                        <a:latin typeface="Cambria Math" panose="02040503050406030204" pitchFamily="18" charset="0"/>
                      </a:rPr>
                      <m:t> ∗</m:t>
                    </m:r>
                    <m:r>
                      <a:rPr lang="en-US" sz="1600" b="0" i="1" smtClean="0">
                        <a:latin typeface="Cambria Math" panose="02040503050406030204" pitchFamily="18" charset="0"/>
                      </a:rPr>
                      <m:t>𝑄𝐵</m:t>
                    </m:r>
                  </m:oMath>
                </a14:m>
                <a:r>
                  <a:rPr lang="en-US" sz="1600" dirty="0"/>
                  <a:t> precoder matrix </a:t>
                </a:r>
                <a14:m>
                  <m:oMath xmlns:m="http://schemas.openxmlformats.org/officeDocument/2006/math">
                    <m:r>
                      <a:rPr lang="en-US" sz="1600" b="1" i="1" smtClean="0">
                        <a:latin typeface="Cambria Math" panose="02040503050406030204" pitchFamily="18" charset="0"/>
                      </a:rPr>
                      <m:t>𝑭</m:t>
                    </m:r>
                  </m:oMath>
                </a14:m>
                <a:r>
                  <a:rPr lang="en-US" sz="1600" dirty="0"/>
                  <a:t> that outputs </a:t>
                </a:r>
                <a14:m>
                  <m:oMath xmlns:m="http://schemas.openxmlformats.org/officeDocument/2006/math">
                    <m:r>
                      <a:rPr lang="en-US" sz="1600" b="1" i="1" smtClean="0">
                        <a:latin typeface="Cambria Math" panose="02040503050406030204" pitchFamily="18" charset="0"/>
                      </a:rPr>
                      <m:t>𝑸</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𝑀</m:t>
                        </m:r>
                      </m:e>
                      <m:sub>
                        <m:r>
                          <a:rPr lang="en-US" sz="1600" b="0" i="1" smtClean="0">
                            <a:latin typeface="Cambria Math" panose="02040503050406030204" pitchFamily="18" charset="0"/>
                          </a:rPr>
                          <m:t>𝑇</m:t>
                        </m:r>
                      </m:sub>
                    </m:sSub>
                  </m:oMath>
                </a14:m>
                <a:r>
                  <a:rPr lang="en-US" sz="1600" dirty="0"/>
                  <a:t> symbols</a:t>
                </a:r>
              </a:p>
              <a:p>
                <a:r>
                  <a:rPr lang="en-US" sz="1600" dirty="0"/>
                  <a:t>These symbols are passed through a parallel-to-serial (P/S) converter to get </a:t>
                </a:r>
                <a14:m>
                  <m:oMath xmlns:m="http://schemas.openxmlformats.org/officeDocument/2006/math">
                    <m:r>
                      <a:rPr lang="en-US" sz="1600" b="1" i="1" smtClean="0">
                        <a:latin typeface="Cambria Math" panose="02040503050406030204" pitchFamily="18" charset="0"/>
                      </a:rPr>
                      <m:t>𝑸</m:t>
                    </m:r>
                  </m:oMath>
                </a14:m>
                <a:r>
                  <a:rPr lang="en-US" sz="1600" dirty="0"/>
                  <a:t> vectors of size </a:t>
                </a:r>
                <a14:m>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𝑀</m:t>
                        </m:r>
                      </m:e>
                      <m:sub>
                        <m:r>
                          <a:rPr lang="en-US" sz="1600" b="0" i="1" smtClean="0">
                            <a:latin typeface="Cambria Math" panose="02040503050406030204" pitchFamily="18" charset="0"/>
                          </a:rPr>
                          <m:t>𝑇</m:t>
                        </m:r>
                      </m:sub>
                    </m:sSub>
                    <m:r>
                      <a:rPr lang="en-US" sz="1600" b="0" i="1" smtClean="0">
                        <a:latin typeface="Cambria Math" panose="02040503050406030204" pitchFamily="18" charset="0"/>
                      </a:rPr>
                      <m:t> ∗</m:t>
                    </m:r>
                    <m:r>
                      <a:rPr lang="en-US" sz="1600" b="0" i="1" smtClean="0">
                        <a:latin typeface="Cambria Math" panose="02040503050406030204" pitchFamily="18" charset="0"/>
                      </a:rPr>
                      <m:t>1</m:t>
                    </m:r>
                    <m:r>
                      <a:rPr lang="en-US" sz="1600" b="0" i="1" smtClean="0">
                        <a:latin typeface="Cambria Math" panose="02040503050406030204" pitchFamily="18" charset="0"/>
                      </a:rPr>
                      <m:t> </m:t>
                    </m:r>
                  </m:oMath>
                </a14:m>
                <a:r>
                  <a:rPr lang="en-US" sz="1600" dirty="0"/>
                  <a:t>each.</a:t>
                </a:r>
              </a:p>
              <a:p>
                <a:r>
                  <a:rPr lang="en-US" sz="1600" dirty="0"/>
                  <a:t>These vectors are then launched into the MIMO channel in time succession, at the end of which </a:t>
                </a:r>
                <a14:m>
                  <m:oMath xmlns:m="http://schemas.openxmlformats.org/officeDocument/2006/math">
                    <m:r>
                      <a:rPr lang="en-US" sz="1600" b="0" i="1" smtClean="0">
                        <a:latin typeface="Cambria Math" panose="02040503050406030204" pitchFamily="18" charset="0"/>
                      </a:rPr>
                      <m:t>𝐿</m:t>
                    </m:r>
                    <m:r>
                      <a:rPr lang="en-US" sz="1600" b="0" i="1" smtClean="0">
                        <a:latin typeface="Cambria Math" panose="02040503050406030204" pitchFamily="18" charset="0"/>
                      </a:rPr>
                      <m:t>−</m:t>
                    </m:r>
                    <m:r>
                      <a:rPr lang="en-US" sz="1600" b="0" i="1" smtClean="0">
                        <a:latin typeface="Cambria Math" panose="02040503050406030204" pitchFamily="18" charset="0"/>
                      </a:rPr>
                      <m:t>1</m:t>
                    </m:r>
                  </m:oMath>
                </a14:m>
                <a:r>
                  <a:rPr lang="en-US" sz="1600" dirty="0"/>
                  <a:t> zero            guard symbol vectors of size </a:t>
                </a:r>
                <a14:m>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𝑀</m:t>
                        </m:r>
                      </m:e>
                      <m:sub>
                        <m:r>
                          <a:rPr lang="en-US" sz="1600" b="0" i="1" smtClean="0">
                            <a:latin typeface="Cambria Math" panose="02040503050406030204" pitchFamily="18" charset="0"/>
                          </a:rPr>
                          <m:t>𝑇</m:t>
                        </m:r>
                      </m:sub>
                    </m:sSub>
                    <m:r>
                      <a:rPr lang="en-US" sz="1600" b="0" i="1" smtClean="0">
                        <a:latin typeface="Cambria Math" panose="02040503050406030204" pitchFamily="18" charset="0"/>
                      </a:rPr>
                      <m:t> ∗</m:t>
                    </m:r>
                    <m:r>
                      <a:rPr lang="en-US" sz="1600" b="0" i="1" smtClean="0">
                        <a:latin typeface="Cambria Math" panose="02040503050406030204" pitchFamily="18" charset="0"/>
                      </a:rPr>
                      <m:t>1</m:t>
                    </m:r>
                    <m:r>
                      <a:rPr lang="en-US" sz="1600" b="0" i="1" smtClean="0">
                        <a:latin typeface="Cambria Math" panose="02040503050406030204" pitchFamily="18" charset="0"/>
                      </a:rPr>
                      <m:t> </m:t>
                    </m:r>
                  </m:oMath>
                </a14:m>
                <a:r>
                  <a:rPr lang="en-US" sz="1600" dirty="0"/>
                  <a:t>each are transmitted to prevent inter-block interference.</a:t>
                </a:r>
              </a:p>
            </p:txBody>
          </p:sp>
        </mc:Choice>
        <mc:Fallback xmlns="">
          <p:sp>
            <p:nvSpPr>
              <p:cNvPr id="3" name="Content Placeholder 2">
                <a:extLst>
                  <a:ext uri="{FF2B5EF4-FFF2-40B4-BE49-F238E27FC236}">
                    <a16:creationId xmlns:a16="http://schemas.microsoft.com/office/drawing/2014/main" id="{2C0D5DC5-ABA3-2493-D5ED-CCF1E0F69C35}"/>
                  </a:ext>
                </a:extLst>
              </p:cNvPr>
              <p:cNvSpPr>
                <a:spLocks noGrp="1" noRot="1" noChangeAspect="1" noMove="1" noResize="1" noEditPoints="1" noAdjustHandles="1" noChangeArrowheads="1" noChangeShapeType="1" noTextEdit="1"/>
              </p:cNvSpPr>
              <p:nvPr>
                <p:ph idx="1"/>
              </p:nvPr>
            </p:nvSpPr>
            <p:spPr>
              <a:blipFill>
                <a:blip r:embed="rId2"/>
                <a:stretch>
                  <a:fillRect l="-406" t="-1348" r="-1855" b="-2695"/>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30B6E974-D642-849C-0A3B-8564B46A9983}"/>
              </a:ext>
            </a:extLst>
          </p:cNvPr>
          <p:cNvSpPr>
            <a:spLocks noGrp="1"/>
          </p:cNvSpPr>
          <p:nvPr>
            <p:ph type="sldNum" sz="quarter" idx="12"/>
          </p:nvPr>
        </p:nvSpPr>
        <p:spPr/>
        <p:txBody>
          <a:bodyPr/>
          <a:lstStyle/>
          <a:p>
            <a:fld id="{A439D109-9F59-4B0B-8E20-D6D3A384B1F1}" type="slidenum">
              <a:rPr lang="ko-KR" altLang="en-US" smtClean="0"/>
              <a:t>8</a:t>
            </a:fld>
            <a:endParaRPr lang="ko-KR" altLang="en-US"/>
          </a:p>
        </p:txBody>
      </p:sp>
    </p:spTree>
    <p:extLst>
      <p:ext uri="{BB962C8B-B14F-4D97-AF65-F5344CB8AC3E}">
        <p14:creationId xmlns:p14="http://schemas.microsoft.com/office/powerpoint/2010/main" val="34698361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02650-8447-4FBD-C80C-A34A714FE809}"/>
              </a:ext>
            </a:extLst>
          </p:cNvPr>
          <p:cNvSpPr>
            <a:spLocks noGrp="1"/>
          </p:cNvSpPr>
          <p:nvPr>
            <p:ph type="title"/>
          </p:nvPr>
        </p:nvSpPr>
        <p:spPr/>
        <p:txBody>
          <a:bodyPr/>
          <a:lstStyle/>
          <a:p>
            <a:r>
              <a:rPr lang="en-US" dirty="0"/>
              <a:t>System Model</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4577755-A016-464D-CF36-A60DD1A80A51}"/>
                  </a:ext>
                </a:extLst>
              </p:cNvPr>
              <p:cNvSpPr>
                <a:spLocks noGrp="1"/>
              </p:cNvSpPr>
              <p:nvPr>
                <p:ph idx="1"/>
              </p:nvPr>
            </p:nvSpPr>
            <p:spPr/>
            <p:txBody>
              <a:bodyPr/>
              <a:lstStyle/>
              <a:p>
                <a:r>
                  <a:rPr lang="en-US" sz="1600" b="1" dirty="0"/>
                  <a:t>B. Single Carrier System in Delay-Spread Channel</a:t>
                </a:r>
              </a:p>
              <a:p>
                <a:pPr algn="r"/>
                <a14:m>
                  <m:oMath xmlns:m="http://schemas.openxmlformats.org/officeDocument/2006/math">
                    <m:sSub>
                      <m:sSubPr>
                        <m:ctrlPr>
                          <a:rPr lang="en-US" sz="1600" b="1" i="1" dirty="0" smtClean="0">
                            <a:latin typeface="Cambria Math" panose="02040503050406030204" pitchFamily="18" charset="0"/>
                          </a:rPr>
                        </m:ctrlPr>
                      </m:sSubPr>
                      <m:e>
                        <m:acc>
                          <m:accPr>
                            <m:chr m:val="̂"/>
                            <m:ctrlPr>
                              <a:rPr lang="en-US" sz="1600" b="1" i="1" smtClean="0">
                                <a:latin typeface="Cambria Math" panose="02040503050406030204" pitchFamily="18" charset="0"/>
                              </a:rPr>
                            </m:ctrlPr>
                          </m:accPr>
                          <m:e>
                            <m:r>
                              <a:rPr lang="en-US" sz="1600" b="1" i="1" smtClean="0">
                                <a:latin typeface="Cambria Math" panose="02040503050406030204" pitchFamily="18" charset="0"/>
                              </a:rPr>
                              <m:t>𝑺</m:t>
                            </m:r>
                          </m:e>
                        </m:acc>
                      </m:e>
                      <m:sub>
                        <m:r>
                          <a:rPr lang="en-US" sz="1600" b="0" i="1" dirty="0" smtClean="0">
                            <a:latin typeface="Cambria Math" panose="02040503050406030204" pitchFamily="18" charset="0"/>
                          </a:rPr>
                          <m:t>𝑗</m:t>
                        </m:r>
                      </m:sub>
                    </m:sSub>
                    <m:r>
                      <a:rPr lang="en-US" sz="1600" b="1" i="1" dirty="0" smtClean="0">
                        <a:latin typeface="Cambria Math" panose="02040503050406030204" pitchFamily="18" charset="0"/>
                      </a:rPr>
                      <m:t>=</m:t>
                    </m:r>
                    <m:r>
                      <a:rPr lang="en-US" sz="1600" b="1" i="1" dirty="0" smtClean="0">
                        <a:latin typeface="Cambria Math" panose="02040503050406030204" pitchFamily="18" charset="0"/>
                      </a:rPr>
                      <m:t>𝑮</m:t>
                    </m:r>
                    <m:acc>
                      <m:accPr>
                        <m:chr m:val="̅"/>
                        <m:ctrlPr>
                          <a:rPr lang="en-US" sz="1600" b="1" i="1" dirty="0" smtClean="0">
                            <a:latin typeface="Cambria Math" panose="02040503050406030204" pitchFamily="18" charset="0"/>
                          </a:rPr>
                        </m:ctrlPr>
                      </m:accPr>
                      <m:e>
                        <m:r>
                          <a:rPr lang="en-US" sz="1600" b="1" i="1" dirty="0" smtClean="0">
                            <a:latin typeface="Cambria Math" panose="02040503050406030204" pitchFamily="18" charset="0"/>
                          </a:rPr>
                          <m:t>𝑯</m:t>
                        </m:r>
                      </m:e>
                    </m:acc>
                    <m:r>
                      <a:rPr lang="en-US" sz="1600" b="1" i="1" dirty="0" smtClean="0">
                        <a:latin typeface="Cambria Math" panose="02040503050406030204" pitchFamily="18" charset="0"/>
                      </a:rPr>
                      <m:t>𝑭</m:t>
                    </m:r>
                    <m:sSub>
                      <m:sSubPr>
                        <m:ctrlPr>
                          <a:rPr lang="en-US" sz="1600" b="1" i="1" dirty="0" smtClean="0">
                            <a:latin typeface="Cambria Math" panose="02040503050406030204" pitchFamily="18" charset="0"/>
                          </a:rPr>
                        </m:ctrlPr>
                      </m:sSubPr>
                      <m:e>
                        <m:r>
                          <a:rPr lang="en-US" sz="1600" b="1" i="1" dirty="0" smtClean="0">
                            <a:latin typeface="Cambria Math" panose="02040503050406030204" pitchFamily="18" charset="0"/>
                          </a:rPr>
                          <m:t>𝑺</m:t>
                        </m:r>
                      </m:e>
                      <m:sub>
                        <m:r>
                          <a:rPr lang="en-US" sz="1600" b="0" i="1" dirty="0" smtClean="0">
                            <a:latin typeface="Cambria Math" panose="02040503050406030204" pitchFamily="18" charset="0"/>
                          </a:rPr>
                          <m:t>𝑗</m:t>
                        </m:r>
                      </m:sub>
                    </m:sSub>
                    <m:r>
                      <a:rPr lang="en-US" sz="1600" b="1" i="1" dirty="0" smtClean="0">
                        <a:latin typeface="Cambria Math" panose="02040503050406030204" pitchFamily="18" charset="0"/>
                      </a:rPr>
                      <m:t>+</m:t>
                    </m:r>
                    <m:r>
                      <a:rPr lang="en-US" sz="1600" b="1" i="1" dirty="0" smtClean="0">
                        <a:latin typeface="Cambria Math" panose="02040503050406030204" pitchFamily="18" charset="0"/>
                      </a:rPr>
                      <m:t>𝑮</m:t>
                    </m:r>
                    <m:sSub>
                      <m:sSubPr>
                        <m:ctrlPr>
                          <a:rPr lang="en-US" sz="1600" b="1" i="1" dirty="0" smtClean="0">
                            <a:latin typeface="Cambria Math" panose="02040503050406030204" pitchFamily="18" charset="0"/>
                          </a:rPr>
                        </m:ctrlPr>
                      </m:sSubPr>
                      <m:e>
                        <m:r>
                          <a:rPr lang="en-US" sz="1600" b="1" i="1" dirty="0" smtClean="0">
                            <a:latin typeface="Cambria Math" panose="02040503050406030204" pitchFamily="18" charset="0"/>
                          </a:rPr>
                          <m:t>𝑵</m:t>
                        </m:r>
                      </m:e>
                      <m:sub>
                        <m:r>
                          <a:rPr lang="en-US" sz="1600" b="0" i="1" dirty="0" smtClean="0">
                            <a:latin typeface="Cambria Math" panose="02040503050406030204" pitchFamily="18" charset="0"/>
                          </a:rPr>
                          <m:t>𝑗</m:t>
                        </m:r>
                      </m:sub>
                    </m:sSub>
                  </m:oMath>
                </a14:m>
                <a:r>
                  <a:rPr lang="en-US" sz="1600" dirty="0"/>
                  <a:t>                                                                                                                                               (3)</a:t>
                </a:r>
              </a:p>
              <a:p>
                <a:r>
                  <a:rPr lang="en-US" sz="1600" dirty="0"/>
                  <a:t>Where </a:t>
                </a:r>
                <a14:m>
                  <m:oMath xmlns:m="http://schemas.openxmlformats.org/officeDocument/2006/math">
                    <m:r>
                      <a:rPr lang="en-US" sz="1600" b="0" i="1" smtClean="0">
                        <a:latin typeface="Cambria Math" panose="02040503050406030204" pitchFamily="18" charset="0"/>
                      </a:rPr>
                      <m:t>𝐺</m:t>
                    </m:r>
                  </m:oMath>
                </a14:m>
                <a:r>
                  <a:rPr lang="en-US" sz="1600" dirty="0"/>
                  <a:t> is a </a:t>
                </a:r>
                <a14:m>
                  <m:oMath xmlns:m="http://schemas.openxmlformats.org/officeDocument/2006/math">
                    <m:r>
                      <a:rPr lang="en-US" sz="1600" b="0" i="1" smtClean="0">
                        <a:latin typeface="Cambria Math" panose="02040503050406030204" pitchFamily="18" charset="0"/>
                      </a:rPr>
                      <m:t>𝑄𝐵</m:t>
                    </m:r>
                    <m:r>
                      <a:rPr lang="en-US" sz="1600" b="0" i="1" smtClean="0">
                        <a:latin typeface="Cambria Math" panose="02040503050406030204" pitchFamily="18" charset="0"/>
                      </a:rPr>
                      <m:t> ∗</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𝑄</m:t>
                        </m:r>
                        <m:r>
                          <a:rPr lang="en-US" sz="1600" b="0" i="1" smtClean="0">
                            <a:latin typeface="Cambria Math" panose="02040503050406030204" pitchFamily="18" charset="0"/>
                          </a:rPr>
                          <m:t>+</m:t>
                        </m:r>
                        <m:r>
                          <a:rPr lang="en-US" sz="1600" b="0" i="1" smtClean="0">
                            <a:latin typeface="Cambria Math" panose="02040503050406030204" pitchFamily="18" charset="0"/>
                          </a:rPr>
                          <m:t>𝐿</m:t>
                        </m:r>
                        <m:r>
                          <a:rPr lang="en-US" sz="1600" b="0" i="1" smtClean="0">
                            <a:latin typeface="Cambria Math" panose="02040503050406030204" pitchFamily="18" charset="0"/>
                          </a:rPr>
                          <m:t> −</m:t>
                        </m:r>
                        <m:r>
                          <a:rPr lang="en-US" sz="1600" b="0" i="1" smtClean="0">
                            <a:latin typeface="Cambria Math" panose="02040503050406030204" pitchFamily="18" charset="0"/>
                          </a:rPr>
                          <m:t>1</m:t>
                        </m:r>
                      </m:e>
                    </m:d>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𝑀</m:t>
                        </m:r>
                      </m:e>
                      <m:sub>
                        <m:r>
                          <a:rPr lang="en-US" sz="1600" b="0" i="1" smtClean="0">
                            <a:latin typeface="Cambria Math" panose="02040503050406030204" pitchFamily="18" charset="0"/>
                          </a:rPr>
                          <m:t>𝑅</m:t>
                        </m:r>
                      </m:sub>
                    </m:sSub>
                  </m:oMath>
                </a14:m>
                <a:r>
                  <a:rPr lang="en-US" sz="1600" dirty="0"/>
                  <a:t> space-time decoder block matrix that outputs an estimate </a:t>
                </a:r>
                <a14:m>
                  <m:oMath xmlns:m="http://schemas.openxmlformats.org/officeDocument/2006/math">
                    <m:sSub>
                      <m:sSubPr>
                        <m:ctrlPr>
                          <a:rPr lang="en-US" sz="1600" b="1" i="1" dirty="0" smtClean="0">
                            <a:latin typeface="Cambria Math" panose="02040503050406030204" pitchFamily="18" charset="0"/>
                          </a:rPr>
                        </m:ctrlPr>
                      </m:sSubPr>
                      <m:e>
                        <m:acc>
                          <m:accPr>
                            <m:chr m:val="̂"/>
                            <m:ctrlPr>
                              <a:rPr lang="en-US" sz="1600" b="1" i="1" smtClean="0">
                                <a:latin typeface="Cambria Math" panose="02040503050406030204" pitchFamily="18" charset="0"/>
                              </a:rPr>
                            </m:ctrlPr>
                          </m:accPr>
                          <m:e>
                            <m:r>
                              <a:rPr lang="en-US" sz="1600" b="1" i="1" smtClean="0">
                                <a:latin typeface="Cambria Math" panose="02040503050406030204" pitchFamily="18" charset="0"/>
                              </a:rPr>
                              <m:t>𝑺</m:t>
                            </m:r>
                          </m:e>
                        </m:acc>
                      </m:e>
                      <m:sub>
                        <m:r>
                          <a:rPr lang="en-US" sz="1600" b="0" i="1" dirty="0" smtClean="0">
                            <a:latin typeface="Cambria Math" panose="02040503050406030204" pitchFamily="18" charset="0"/>
                          </a:rPr>
                          <m:t>𝑗</m:t>
                        </m:r>
                      </m:sub>
                    </m:sSub>
                    <m:r>
                      <a:rPr lang="en-US" sz="1600" b="1" i="1" dirty="0" smtClean="0">
                        <a:latin typeface="Cambria Math" panose="02040503050406030204" pitchFamily="18" charset="0"/>
                      </a:rPr>
                      <m:t>=[</m:t>
                    </m:r>
                    <m:sSub>
                      <m:sSubPr>
                        <m:ctrlPr>
                          <a:rPr lang="en-US" sz="1600" b="1" i="1" dirty="0" smtClean="0">
                            <a:latin typeface="Cambria Math" panose="02040503050406030204" pitchFamily="18" charset="0"/>
                          </a:rPr>
                        </m:ctrlPr>
                      </m:sSubPr>
                      <m:e>
                        <m:acc>
                          <m:accPr>
                            <m:chr m:val="̂"/>
                            <m:ctrlPr>
                              <a:rPr lang="en-US" sz="1600" b="1" i="1" dirty="0" smtClean="0">
                                <a:latin typeface="Cambria Math" panose="02040503050406030204" pitchFamily="18" charset="0"/>
                              </a:rPr>
                            </m:ctrlPr>
                          </m:accPr>
                          <m:e>
                            <m:r>
                              <a:rPr lang="en-US" sz="1600" b="1" i="1" dirty="0" smtClean="0">
                                <a:latin typeface="Cambria Math" panose="02040503050406030204" pitchFamily="18" charset="0"/>
                              </a:rPr>
                              <m:t>𝑺</m:t>
                            </m:r>
                          </m:e>
                        </m:acc>
                      </m:e>
                      <m:sub>
                        <m:r>
                          <a:rPr lang="en-US" sz="1600" b="0" i="1" dirty="0" smtClean="0">
                            <a:latin typeface="Cambria Math" panose="02040503050406030204" pitchFamily="18" charset="0"/>
                          </a:rPr>
                          <m:t>1</m:t>
                        </m:r>
                        <m:r>
                          <a:rPr lang="en-US" sz="1600" b="0" i="1" dirty="0" smtClean="0">
                            <a:latin typeface="Cambria Math" panose="02040503050406030204" pitchFamily="18" charset="0"/>
                          </a:rPr>
                          <m:t>𝑗</m:t>
                        </m:r>
                      </m:sub>
                    </m:sSub>
                    <m:r>
                      <a:rPr lang="en-US" sz="1600" b="1" i="1" dirty="0" smtClean="0">
                        <a:latin typeface="Cambria Math" panose="02040503050406030204" pitchFamily="18" charset="0"/>
                      </a:rPr>
                      <m:t> …. </m:t>
                    </m:r>
                    <m:sSub>
                      <m:sSubPr>
                        <m:ctrlPr>
                          <a:rPr lang="en-US" sz="1600" b="1" i="1" dirty="0" smtClean="0">
                            <a:latin typeface="Cambria Math" panose="02040503050406030204" pitchFamily="18" charset="0"/>
                          </a:rPr>
                        </m:ctrlPr>
                      </m:sSubPr>
                      <m:e>
                        <m:acc>
                          <m:accPr>
                            <m:chr m:val="̂"/>
                            <m:ctrlPr>
                              <a:rPr lang="en-US" sz="1600" b="1" i="1" dirty="0" smtClean="0">
                                <a:latin typeface="Cambria Math" panose="02040503050406030204" pitchFamily="18" charset="0"/>
                              </a:rPr>
                            </m:ctrlPr>
                          </m:accPr>
                          <m:e>
                            <m:r>
                              <a:rPr lang="en-US" sz="1600" b="1" i="1" dirty="0" smtClean="0">
                                <a:latin typeface="Cambria Math" panose="02040503050406030204" pitchFamily="18" charset="0"/>
                              </a:rPr>
                              <m:t>𝑺</m:t>
                            </m:r>
                          </m:e>
                        </m:acc>
                      </m:e>
                      <m:sub>
                        <m:r>
                          <a:rPr lang="en-US" sz="1600" b="0" i="1" dirty="0" smtClean="0">
                            <a:latin typeface="Cambria Math" panose="02040503050406030204" pitchFamily="18" charset="0"/>
                          </a:rPr>
                          <m:t>𝑗𝑄</m:t>
                        </m:r>
                      </m:sub>
                    </m:sSub>
                    <m:r>
                      <a:rPr lang="en-US" sz="1600" b="1" i="1" dirty="0" smtClean="0">
                        <a:latin typeface="Cambria Math" panose="02040503050406030204" pitchFamily="18" charset="0"/>
                      </a:rPr>
                      <m:t>]</m:t>
                    </m:r>
                  </m:oMath>
                </a14:m>
                <a:endParaRPr lang="en-US" sz="1600" dirty="0"/>
              </a:p>
              <a:p>
                <a14:m>
                  <m:oMath xmlns:m="http://schemas.openxmlformats.org/officeDocument/2006/math">
                    <m:acc>
                      <m:accPr>
                        <m:chr m:val="̂"/>
                        <m:ctrlPr>
                          <a:rPr lang="en-US" sz="1600" b="1" i="1" smtClean="0">
                            <a:latin typeface="Cambria Math" panose="02040503050406030204" pitchFamily="18" charset="0"/>
                          </a:rPr>
                        </m:ctrlPr>
                      </m:accPr>
                      <m:e>
                        <m:r>
                          <a:rPr lang="en-US" sz="1600" b="1" i="1" smtClean="0">
                            <a:latin typeface="Cambria Math" panose="02040503050406030204" pitchFamily="18" charset="0"/>
                          </a:rPr>
                          <m:t>𝑯</m:t>
                        </m:r>
                      </m:e>
                    </m:acc>
                    <m:r>
                      <a:rPr lang="en-US" sz="1600" b="1" i="1" dirty="0" smtClean="0">
                        <a:latin typeface="Cambria Math" panose="02040503050406030204" pitchFamily="18" charset="0"/>
                      </a:rPr>
                      <m:t>= </m:t>
                    </m:r>
                    <m:sSub>
                      <m:sSubPr>
                        <m:ctrlPr>
                          <a:rPr lang="en-US" sz="1600" b="0" i="1" dirty="0" smtClean="0">
                            <a:latin typeface="Cambria Math" panose="02040503050406030204" pitchFamily="18" charset="0"/>
                          </a:rPr>
                        </m:ctrlPr>
                      </m:sSubPr>
                      <m:e>
                        <m:d>
                          <m:dPr>
                            <m:ctrlPr>
                              <a:rPr lang="en-US" sz="1600" b="1" i="1" dirty="0" smtClean="0">
                                <a:latin typeface="Cambria Math" panose="02040503050406030204" pitchFamily="18" charset="0"/>
                              </a:rPr>
                            </m:ctrlPr>
                          </m:dPr>
                          <m:e>
                            <m:eqArr>
                              <m:eqArrPr>
                                <m:ctrlPr>
                                  <a:rPr lang="en-US" sz="1600" b="1" i="1" dirty="0" smtClean="0">
                                    <a:latin typeface="Cambria Math" panose="02040503050406030204" pitchFamily="18" charset="0"/>
                                  </a:rPr>
                                </m:ctrlPr>
                              </m:eqArrPr>
                              <m:e>
                                <m:m>
                                  <m:mPr>
                                    <m:mcs>
                                      <m:mc>
                                        <m:mcPr>
                                          <m:count m:val="3"/>
                                          <m:mcJc m:val="center"/>
                                        </m:mcPr>
                                      </m:mc>
                                    </m:mcs>
                                    <m:ctrlPr>
                                      <a:rPr lang="en-US" sz="1600" b="1" i="1" dirty="0" smtClean="0">
                                        <a:latin typeface="Cambria Math" panose="02040503050406030204" pitchFamily="18" charset="0"/>
                                      </a:rPr>
                                    </m:ctrlPr>
                                  </m:mPr>
                                  <m:mr>
                                    <m:e>
                                      <m:sSub>
                                        <m:sSubPr>
                                          <m:ctrlPr>
                                            <a:rPr lang="en-US" sz="1600" i="1" dirty="0" smtClean="0">
                                              <a:latin typeface="Cambria Math" panose="02040503050406030204" pitchFamily="18" charset="0"/>
                                            </a:rPr>
                                          </m:ctrlPr>
                                        </m:sSubPr>
                                        <m:e>
                                          <m:r>
                                            <m:rPr>
                                              <m:brk m:alnAt="7"/>
                                            </m:rPr>
                                            <a:rPr lang="en-US" sz="1600" b="0" i="1" dirty="0" smtClean="0">
                                              <a:latin typeface="Cambria Math" panose="02040503050406030204" pitchFamily="18" charset="0"/>
                                            </a:rPr>
                                            <m:t>𝐻</m:t>
                                          </m:r>
                                        </m:e>
                                        <m:sub>
                                          <m:r>
                                            <m:rPr>
                                              <m:brk m:alnAt="7"/>
                                            </m:rPr>
                                            <a:rPr lang="en-US" sz="1600" b="0" i="1" dirty="0" smtClean="0">
                                              <a:latin typeface="Cambria Math" panose="02040503050406030204" pitchFamily="18" charset="0"/>
                                            </a:rPr>
                                            <m:t>1</m:t>
                                          </m:r>
                                        </m:sub>
                                      </m:sSub>
                                    </m:e>
                                    <m:e>
                                      <m:r>
                                        <a:rPr lang="en-US" sz="1600" b="0" i="1" dirty="0" smtClean="0">
                                          <a:latin typeface="Cambria Math" panose="02040503050406030204" pitchFamily="18" charset="0"/>
                                        </a:rPr>
                                        <m:t>0</m:t>
                                      </m:r>
                                      <m:r>
                                        <a:rPr lang="en-US" sz="1600" b="1" i="1" dirty="0" smtClean="0">
                                          <a:latin typeface="Cambria Math" panose="02040503050406030204" pitchFamily="18" charset="0"/>
                                        </a:rPr>
                                        <m:t>⋯</m:t>
                                      </m:r>
                                    </m:e>
                                    <m:e>
                                      <m:r>
                                        <a:rPr lang="en-US" sz="1600" b="0" i="1" dirty="0" smtClean="0">
                                          <a:latin typeface="Cambria Math" panose="02040503050406030204" pitchFamily="18" charset="0"/>
                                        </a:rPr>
                                        <m:t>0</m:t>
                                      </m:r>
                                    </m:e>
                                  </m:mr>
                                  <m:mr>
                                    <m:e>
                                      <m:r>
                                        <a:rPr lang="en-US" sz="1600" b="1" i="1" dirty="0" smtClean="0">
                                          <a:latin typeface="Cambria Math" panose="02040503050406030204" pitchFamily="18" charset="0"/>
                                        </a:rPr>
                                        <m:t>⋮</m:t>
                                      </m:r>
                                    </m:e>
                                    <m:e>
                                      <m:r>
                                        <a:rPr lang="en-US" sz="1600" b="1" i="1" dirty="0" smtClean="0">
                                          <a:latin typeface="Cambria Math" panose="02040503050406030204" pitchFamily="18" charset="0"/>
                                        </a:rPr>
                                        <m:t>⋱</m:t>
                                      </m:r>
                                    </m:e>
                                    <m:e>
                                      <m:r>
                                        <a:rPr lang="en-US" sz="1600" b="1" i="1" dirty="0" smtClean="0">
                                          <a:latin typeface="Cambria Math" panose="02040503050406030204" pitchFamily="18" charset="0"/>
                                        </a:rPr>
                                        <m:t>⋮</m:t>
                                      </m:r>
                                    </m:e>
                                  </m:mr>
                                  <m:mr>
                                    <m:e>
                                      <m:sSub>
                                        <m:sSubPr>
                                          <m:ctrlPr>
                                            <a:rPr lang="en-US" sz="1600" i="1" dirty="0" smtClean="0">
                                              <a:latin typeface="Cambria Math" panose="02040503050406030204" pitchFamily="18" charset="0"/>
                                            </a:rPr>
                                          </m:ctrlPr>
                                        </m:sSubPr>
                                        <m:e>
                                          <m:r>
                                            <a:rPr lang="en-US" sz="1600" b="0" i="1" dirty="0" smtClean="0">
                                              <a:latin typeface="Cambria Math" panose="02040503050406030204" pitchFamily="18" charset="0"/>
                                            </a:rPr>
                                            <m:t>𝐻</m:t>
                                          </m:r>
                                        </m:e>
                                        <m:sub>
                                          <m:r>
                                            <a:rPr lang="en-US" sz="1600" b="0" i="1" dirty="0" smtClean="0">
                                              <a:latin typeface="Cambria Math" panose="02040503050406030204" pitchFamily="18" charset="0"/>
                                            </a:rPr>
                                            <m:t>𝐿</m:t>
                                          </m:r>
                                        </m:sub>
                                      </m:sSub>
                                    </m:e>
                                    <m:e>
                                      <m:r>
                                        <a:rPr lang="en-US" sz="1600" b="0" i="1" dirty="0" smtClean="0">
                                          <a:latin typeface="Cambria Math" panose="02040503050406030204" pitchFamily="18" charset="0"/>
                                        </a:rPr>
                                        <m:t>0</m:t>
                                      </m:r>
                                      <m:r>
                                        <a:rPr lang="en-US" sz="1600" b="1" i="1" dirty="0" smtClean="0">
                                          <a:latin typeface="Cambria Math" panose="02040503050406030204" pitchFamily="18" charset="0"/>
                                        </a:rPr>
                                        <m:t>⋯</m:t>
                                      </m:r>
                                    </m:e>
                                    <m:e>
                                      <m:r>
                                        <a:rPr lang="en-US" sz="1600" b="0" i="1" dirty="0" smtClean="0">
                                          <a:latin typeface="Cambria Math" panose="02040503050406030204" pitchFamily="18" charset="0"/>
                                        </a:rPr>
                                        <m:t>0</m:t>
                                      </m:r>
                                    </m:e>
                                  </m:mr>
                                </m:m>
                              </m:e>
                              <m:e>
                                <m:d>
                                  <m:dPr>
                                    <m:ctrlPr>
                                      <a:rPr lang="en-US" sz="1600" b="1" i="1" dirty="0" smtClean="0">
                                        <a:latin typeface="Cambria Math" panose="02040503050406030204" pitchFamily="18" charset="0"/>
                                      </a:rPr>
                                    </m:ctrlPr>
                                  </m:dPr>
                                  <m:e>
                                    <m:m>
                                      <m:mPr>
                                        <m:mcs>
                                          <m:mc>
                                            <m:mcPr>
                                              <m:count m:val="3"/>
                                              <m:mcJc m:val="center"/>
                                            </m:mcPr>
                                          </m:mc>
                                        </m:mcs>
                                        <m:ctrlPr>
                                          <a:rPr lang="en-US" sz="1600" b="1" i="1" dirty="0" smtClean="0">
                                            <a:latin typeface="Cambria Math" panose="02040503050406030204" pitchFamily="18" charset="0"/>
                                          </a:rPr>
                                        </m:ctrlPr>
                                      </m:mPr>
                                      <m:mr>
                                        <m:e>
                                          <m:r>
                                            <m:rPr>
                                              <m:brk m:alnAt="7"/>
                                            </m:rPr>
                                            <a:rPr lang="en-US" sz="1600" b="0" i="1" dirty="0" smtClean="0">
                                              <a:latin typeface="Cambria Math" panose="02040503050406030204" pitchFamily="18" charset="0"/>
                                            </a:rPr>
                                            <m:t>0</m:t>
                                          </m:r>
                                        </m:e>
                                        <m:e>
                                          <m:r>
                                            <a:rPr lang="en-US" sz="1600" b="1" i="1" dirty="0" smtClean="0">
                                              <a:latin typeface="Cambria Math" panose="02040503050406030204" pitchFamily="18" charset="0"/>
                                            </a:rPr>
                                            <m:t>⋯</m:t>
                                          </m:r>
                                        </m:e>
                                        <m:e>
                                          <m:sSub>
                                            <m:sSubPr>
                                              <m:ctrlPr>
                                                <a:rPr lang="en-US" sz="1600" i="1" dirty="0" smtClean="0">
                                                  <a:latin typeface="Cambria Math" panose="02040503050406030204" pitchFamily="18" charset="0"/>
                                                </a:rPr>
                                              </m:ctrlPr>
                                            </m:sSubPr>
                                            <m:e>
                                              <m:r>
                                                <a:rPr lang="en-US" sz="1600" b="0" i="1" dirty="0" smtClean="0">
                                                  <a:latin typeface="Cambria Math" panose="02040503050406030204" pitchFamily="18" charset="0"/>
                                                </a:rPr>
                                                <m:t>𝐻</m:t>
                                              </m:r>
                                            </m:e>
                                            <m:sub>
                                              <m:r>
                                                <a:rPr lang="en-US" sz="1600" b="0" i="1" dirty="0" smtClean="0">
                                                  <a:latin typeface="Cambria Math" panose="02040503050406030204" pitchFamily="18" charset="0"/>
                                                </a:rPr>
                                                <m:t>1</m:t>
                                              </m:r>
                                            </m:sub>
                                          </m:sSub>
                                        </m:e>
                                      </m:mr>
                                      <m:mr>
                                        <m:e>
                                          <m:r>
                                            <a:rPr lang="en-US" sz="1600" b="1" i="1" dirty="0" smtClean="0">
                                              <a:latin typeface="Cambria Math" panose="02040503050406030204" pitchFamily="18" charset="0"/>
                                            </a:rPr>
                                            <m:t>⋮</m:t>
                                          </m:r>
                                        </m:e>
                                        <m:e>
                                          <m:r>
                                            <a:rPr lang="en-US" sz="1600" b="1" i="1" dirty="0" smtClean="0">
                                              <a:latin typeface="Cambria Math" panose="02040503050406030204" pitchFamily="18" charset="0"/>
                                            </a:rPr>
                                            <m:t>⋱</m:t>
                                          </m:r>
                                        </m:e>
                                        <m:e>
                                          <m:r>
                                            <a:rPr lang="en-US" sz="1600" b="1" i="1" dirty="0" smtClean="0">
                                              <a:latin typeface="Cambria Math" panose="02040503050406030204" pitchFamily="18" charset="0"/>
                                            </a:rPr>
                                            <m:t>⋮</m:t>
                                          </m:r>
                                        </m:e>
                                      </m:mr>
                                      <m:mr>
                                        <m:e>
                                          <m:r>
                                            <a:rPr lang="en-US" sz="1600" b="0" i="1" dirty="0" smtClean="0">
                                              <a:latin typeface="Cambria Math" panose="02040503050406030204" pitchFamily="18" charset="0"/>
                                            </a:rPr>
                                            <m:t>0</m:t>
                                          </m:r>
                                        </m:e>
                                        <m:e>
                                          <m:r>
                                            <a:rPr lang="en-US" sz="1600" b="1" i="1" dirty="0" smtClean="0">
                                              <a:latin typeface="Cambria Math" panose="02040503050406030204" pitchFamily="18" charset="0"/>
                                            </a:rPr>
                                            <m:t>⋯</m:t>
                                          </m:r>
                                        </m:e>
                                        <m:e>
                                          <m:sSub>
                                            <m:sSubPr>
                                              <m:ctrlPr>
                                                <a:rPr lang="en-US" sz="1600" i="1" dirty="0" smtClean="0">
                                                  <a:latin typeface="Cambria Math" panose="02040503050406030204" pitchFamily="18" charset="0"/>
                                                </a:rPr>
                                              </m:ctrlPr>
                                            </m:sSubPr>
                                            <m:e>
                                              <m:r>
                                                <a:rPr lang="en-US" sz="1600" b="0" i="1" dirty="0" smtClean="0">
                                                  <a:latin typeface="Cambria Math" panose="02040503050406030204" pitchFamily="18" charset="0"/>
                                                </a:rPr>
                                                <m:t>𝐻</m:t>
                                              </m:r>
                                            </m:e>
                                            <m:sub>
                                              <m:r>
                                                <a:rPr lang="en-US" sz="1600" b="0" i="1" dirty="0" smtClean="0">
                                                  <a:latin typeface="Cambria Math" panose="02040503050406030204" pitchFamily="18" charset="0"/>
                                                </a:rPr>
                                                <m:t>𝐿</m:t>
                                              </m:r>
                                            </m:sub>
                                          </m:sSub>
                                        </m:e>
                                      </m:mr>
                                    </m:m>
                                  </m:e>
                                </m:d>
                              </m:e>
                            </m:eqArr>
                          </m:e>
                        </m:d>
                      </m:e>
                      <m:sub>
                        <m:d>
                          <m:dPr>
                            <m:ctrlPr>
                              <a:rPr lang="en-US" sz="1600" b="0" i="1" dirty="0" smtClean="0">
                                <a:latin typeface="Cambria Math" panose="02040503050406030204" pitchFamily="18" charset="0"/>
                              </a:rPr>
                            </m:ctrlPr>
                          </m:dPr>
                          <m:e>
                            <m:r>
                              <m:rPr>
                                <m:sty m:val="p"/>
                              </m:rPr>
                              <a:rPr lang="en-US" sz="1600" b="0" i="0" dirty="0" smtClean="0">
                                <a:latin typeface="Cambria Math" panose="02040503050406030204" pitchFamily="18" charset="0"/>
                              </a:rPr>
                              <m:t>Q</m:t>
                            </m:r>
                            <m:r>
                              <a:rPr lang="en-US" sz="1600" b="0" i="0" dirty="0" smtClean="0">
                                <a:latin typeface="Cambria Math" panose="02040503050406030204" pitchFamily="18" charset="0"/>
                              </a:rPr>
                              <m:t>+</m:t>
                            </m:r>
                            <m:r>
                              <m:rPr>
                                <m:sty m:val="p"/>
                              </m:rPr>
                              <a:rPr lang="en-US" sz="1600" b="0" i="0" dirty="0" smtClean="0">
                                <a:latin typeface="Cambria Math" panose="02040503050406030204" pitchFamily="18" charset="0"/>
                              </a:rPr>
                              <m:t>L</m:t>
                            </m:r>
                            <m:r>
                              <a:rPr lang="en-US" sz="1600" b="0" i="0" dirty="0" smtClean="0">
                                <a:latin typeface="Cambria Math" panose="02040503050406030204" pitchFamily="18" charset="0"/>
                              </a:rPr>
                              <m:t>−</m:t>
                            </m:r>
                            <m:r>
                              <a:rPr lang="en-US" sz="1600" b="0" i="0" dirty="0" smtClean="0">
                                <a:latin typeface="Cambria Math" panose="02040503050406030204" pitchFamily="18" charset="0"/>
                              </a:rPr>
                              <m:t>1</m:t>
                            </m:r>
                          </m:e>
                        </m:d>
                        <m:sSub>
                          <m:sSubPr>
                            <m:ctrlPr>
                              <a:rPr lang="en-US" sz="1600" b="0" i="1" dirty="0" smtClean="0">
                                <a:latin typeface="Cambria Math" panose="02040503050406030204" pitchFamily="18" charset="0"/>
                              </a:rPr>
                            </m:ctrlPr>
                          </m:sSubPr>
                          <m:e>
                            <m:r>
                              <m:rPr>
                                <m:sty m:val="p"/>
                              </m:rPr>
                              <a:rPr lang="en-US" sz="1600" b="0" i="0" dirty="0" smtClean="0">
                                <a:latin typeface="Cambria Math" panose="02040503050406030204" pitchFamily="18" charset="0"/>
                              </a:rPr>
                              <m:t>M</m:t>
                            </m:r>
                          </m:e>
                          <m:sub>
                            <m:r>
                              <m:rPr>
                                <m:sty m:val="p"/>
                              </m:rPr>
                              <a:rPr lang="en-US" sz="1600" b="0" i="0" dirty="0" smtClean="0">
                                <a:latin typeface="Cambria Math" panose="02040503050406030204" pitchFamily="18" charset="0"/>
                              </a:rPr>
                              <m:t>R</m:t>
                            </m:r>
                          </m:sub>
                        </m:sSub>
                        <m:d>
                          <m:dPr>
                            <m:ctrlPr>
                              <a:rPr lang="en-US" sz="1600" b="0" i="1" dirty="0" smtClean="0">
                                <a:latin typeface="Cambria Math" panose="02040503050406030204" pitchFamily="18" charset="0"/>
                              </a:rPr>
                            </m:ctrlPr>
                          </m:dPr>
                          <m:e>
                            <m:r>
                              <a:rPr lang="en-US" sz="1600" b="0" i="0" dirty="0" smtClean="0">
                                <a:latin typeface="Cambria Math" panose="02040503050406030204" pitchFamily="18" charset="0"/>
                              </a:rPr>
                              <m:t>∗</m:t>
                            </m:r>
                          </m:e>
                        </m:d>
                        <m:sSub>
                          <m:sSubPr>
                            <m:ctrlPr>
                              <a:rPr lang="en-US" sz="1600" b="0" i="1" dirty="0" smtClean="0">
                                <a:latin typeface="Cambria Math" panose="02040503050406030204" pitchFamily="18" charset="0"/>
                              </a:rPr>
                            </m:ctrlPr>
                          </m:sSubPr>
                          <m:e>
                            <m:r>
                              <m:rPr>
                                <m:sty m:val="p"/>
                              </m:rPr>
                              <a:rPr lang="en-US" sz="1600" b="0" i="0" dirty="0" smtClean="0">
                                <a:latin typeface="Cambria Math" panose="02040503050406030204" pitchFamily="18" charset="0"/>
                              </a:rPr>
                              <m:t>M</m:t>
                            </m:r>
                          </m:e>
                          <m:sub>
                            <m:r>
                              <m:rPr>
                                <m:sty m:val="p"/>
                              </m:rPr>
                              <a:rPr lang="en-US" sz="1600" b="0" i="0" dirty="0" smtClean="0">
                                <a:latin typeface="Cambria Math" panose="02040503050406030204" pitchFamily="18" charset="0"/>
                              </a:rPr>
                              <m:t>T</m:t>
                            </m:r>
                          </m:sub>
                        </m:sSub>
                      </m:sub>
                    </m:sSub>
                  </m:oMath>
                </a14:m>
                <a:endParaRPr lang="en-US" sz="1600" dirty="0"/>
              </a:p>
              <a:p>
                <a:r>
                  <a:rPr lang="en-US" sz="1600" dirty="0"/>
                  <a:t>Where </a:t>
                </a:r>
                <a14:m>
                  <m:oMath xmlns:m="http://schemas.openxmlformats.org/officeDocument/2006/math">
                    <m:sSub>
                      <m:sSubPr>
                        <m:ctrlPr>
                          <a:rPr lang="en-US" sz="1600" b="0" i="1" smtClean="0">
                            <a:latin typeface="Cambria Math" panose="02040503050406030204" pitchFamily="18" charset="0"/>
                          </a:rPr>
                        </m:ctrlPr>
                      </m:sSubPr>
                      <m:e>
                        <m:r>
                          <a:rPr lang="en-US" sz="1600" b="1" i="1" smtClean="0">
                            <a:latin typeface="Cambria Math" panose="02040503050406030204" pitchFamily="18" charset="0"/>
                          </a:rPr>
                          <m:t>𝑯</m:t>
                        </m:r>
                      </m:e>
                      <m:sub>
                        <m:r>
                          <a:rPr lang="en-US" sz="1600" b="0" i="1" smtClean="0">
                            <a:latin typeface="Cambria Math" panose="02040503050406030204" pitchFamily="18" charset="0"/>
                          </a:rPr>
                          <m:t>𝑗</m:t>
                        </m:r>
                      </m:sub>
                    </m:sSub>
                    <m:r>
                      <a:rPr lang="en-US" sz="1600" b="0" i="1" smtClean="0">
                        <a:latin typeface="Cambria Math" panose="02040503050406030204" pitchFamily="18" charset="0"/>
                      </a:rPr>
                      <m:t>, </m:t>
                    </m:r>
                    <m:r>
                      <a:rPr lang="en-US" sz="1600" b="0" i="1" smtClean="0">
                        <a:latin typeface="Cambria Math" panose="02040503050406030204" pitchFamily="18" charset="0"/>
                      </a:rPr>
                      <m:t>1</m:t>
                    </m:r>
                    <m:r>
                      <a:rPr lang="en-US" sz="1600" b="0" i="1" smtClean="0">
                        <a:latin typeface="Cambria Math" panose="02040503050406030204" pitchFamily="18" charset="0"/>
                      </a:rPr>
                      <m:t>≤</m:t>
                    </m:r>
                    <m:r>
                      <a:rPr lang="en-US" sz="1600" b="0" i="1" smtClean="0">
                        <a:latin typeface="Cambria Math" panose="02040503050406030204" pitchFamily="18" charset="0"/>
                      </a:rPr>
                      <m:t>𝑗</m:t>
                    </m:r>
                    <m:r>
                      <a:rPr lang="en-US" sz="1600" b="0" i="1" smtClean="0">
                        <a:latin typeface="Cambria Math" panose="02040503050406030204" pitchFamily="18" charset="0"/>
                      </a:rPr>
                      <m:t>≤</m:t>
                    </m:r>
                    <m:r>
                      <a:rPr lang="en-US" sz="1600" b="0" i="1" smtClean="0">
                        <a:latin typeface="Cambria Math" panose="02040503050406030204" pitchFamily="18" charset="0"/>
                      </a:rPr>
                      <m:t>𝐿</m:t>
                    </m:r>
                    <m:r>
                      <a:rPr lang="en-US" sz="1600" b="0" i="0" smtClean="0">
                        <a:latin typeface="Cambria Math" panose="02040503050406030204" pitchFamily="18" charset="0"/>
                      </a:rPr>
                      <m:t>,</m:t>
                    </m:r>
                  </m:oMath>
                </a14:m>
                <a:r>
                  <a:rPr lang="en-US" sz="1600" dirty="0"/>
                  <a:t> denotes the </a:t>
                </a:r>
                <a14:m>
                  <m:oMath xmlns:m="http://schemas.openxmlformats.org/officeDocument/2006/math">
                    <m:r>
                      <a:rPr lang="en-US" sz="1600" b="0" i="1" smtClean="0">
                        <a:latin typeface="Cambria Math" panose="02040503050406030204" pitchFamily="18" charset="0"/>
                      </a:rPr>
                      <m:t>𝑗</m:t>
                    </m:r>
                  </m:oMath>
                </a14:m>
                <a:r>
                  <a:rPr lang="en-US" sz="1600" dirty="0" err="1"/>
                  <a:t>th</a:t>
                </a:r>
                <a:r>
                  <a:rPr lang="en-US" sz="1600" dirty="0"/>
                  <a:t> tap of the MIMO channel impulse response matrix and where we have         assumed that the channel is stationary over the input block length. </a:t>
                </a:r>
              </a:p>
              <a:p>
                <a:r>
                  <a:rPr lang="en-US" sz="1600" dirty="0"/>
                  <a:t>Note that </a:t>
                </a:r>
                <a14:m>
                  <m:oMath xmlns:m="http://schemas.openxmlformats.org/officeDocument/2006/math">
                    <m:r>
                      <a:rPr lang="en-US" sz="1600" b="1" i="1" smtClean="0">
                        <a:latin typeface="Cambria Math" panose="02040503050406030204" pitchFamily="18" charset="0"/>
                      </a:rPr>
                      <m:t>𝑭</m:t>
                    </m:r>
                  </m:oMath>
                </a14:m>
                <a:r>
                  <a:rPr lang="en-US" sz="1600" dirty="0"/>
                  <a:t> and </a:t>
                </a:r>
                <a14:m>
                  <m:oMath xmlns:m="http://schemas.openxmlformats.org/officeDocument/2006/math">
                    <m:r>
                      <a:rPr lang="en-US" sz="1600" b="1" i="1" smtClean="0">
                        <a:latin typeface="Cambria Math" panose="02040503050406030204" pitchFamily="18" charset="0"/>
                      </a:rPr>
                      <m:t>𝑮</m:t>
                    </m:r>
                  </m:oMath>
                </a14:m>
                <a:r>
                  <a:rPr lang="en-US" sz="1600" dirty="0"/>
                  <a:t> need to be Toeplitz matrices.</a:t>
                </a:r>
              </a:p>
            </p:txBody>
          </p:sp>
        </mc:Choice>
        <mc:Fallback xmlns="">
          <p:sp>
            <p:nvSpPr>
              <p:cNvPr id="3" name="Content Placeholder 2">
                <a:extLst>
                  <a:ext uri="{FF2B5EF4-FFF2-40B4-BE49-F238E27FC236}">
                    <a16:creationId xmlns:a16="http://schemas.microsoft.com/office/drawing/2014/main" id="{B4577755-A016-464D-CF36-A60DD1A80A51}"/>
                  </a:ext>
                </a:extLst>
              </p:cNvPr>
              <p:cNvSpPr>
                <a:spLocks noGrp="1" noRot="1" noChangeAspect="1" noMove="1" noResize="1" noEditPoints="1" noAdjustHandles="1" noChangeArrowheads="1" noChangeShapeType="1" noTextEdit="1"/>
              </p:cNvSpPr>
              <p:nvPr>
                <p:ph idx="1"/>
              </p:nvPr>
            </p:nvSpPr>
            <p:spPr>
              <a:blipFill>
                <a:blip r:embed="rId2"/>
                <a:stretch>
                  <a:fillRect l="-232" t="-943" r="-638"/>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9FA3503C-6C2E-036C-8EAC-E2859DF85D30}"/>
              </a:ext>
            </a:extLst>
          </p:cNvPr>
          <p:cNvSpPr>
            <a:spLocks noGrp="1"/>
          </p:cNvSpPr>
          <p:nvPr>
            <p:ph type="sldNum" sz="quarter" idx="12"/>
          </p:nvPr>
        </p:nvSpPr>
        <p:spPr/>
        <p:txBody>
          <a:bodyPr/>
          <a:lstStyle/>
          <a:p>
            <a:fld id="{A439D109-9F59-4B0B-8E20-D6D3A384B1F1}" type="slidenum">
              <a:rPr lang="ko-KR" altLang="en-US" smtClean="0"/>
              <a:t>9</a:t>
            </a:fld>
            <a:endParaRPr lang="ko-KR" altLang="en-US"/>
          </a:p>
        </p:txBody>
      </p:sp>
    </p:spTree>
    <p:extLst>
      <p:ext uri="{BB962C8B-B14F-4D97-AF65-F5344CB8AC3E}">
        <p14:creationId xmlns:p14="http://schemas.microsoft.com/office/powerpoint/2010/main" val="1250809789"/>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4913</TotalTime>
  <Words>3632</Words>
  <Application>Microsoft Office PowerPoint</Application>
  <PresentationFormat>Widescreen</PresentationFormat>
  <Paragraphs>331</Paragraphs>
  <Slides>29</Slides>
  <Notes>1</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맑은 고딕</vt:lpstr>
      <vt:lpstr>Arial</vt:lpstr>
      <vt:lpstr>Cambria Math</vt:lpstr>
      <vt:lpstr>Tahoma</vt:lpstr>
      <vt:lpstr>Office 테마</vt:lpstr>
      <vt:lpstr>Generalized Linear Precoder and Decoder Design for MIMO     Channels Using the Weighted MMSE Criterion</vt:lpstr>
      <vt:lpstr>Abstract</vt:lpstr>
      <vt:lpstr>Contribution</vt:lpstr>
      <vt:lpstr>System Model</vt:lpstr>
      <vt:lpstr>System Model</vt:lpstr>
      <vt:lpstr>System Model</vt:lpstr>
      <vt:lpstr>System Model</vt:lpstr>
      <vt:lpstr>System Model</vt:lpstr>
      <vt:lpstr>System Model</vt:lpstr>
      <vt:lpstr>System Model</vt:lpstr>
      <vt:lpstr>System Model</vt:lpstr>
      <vt:lpstr>Problem Formulation</vt:lpstr>
      <vt:lpstr>Problem Formulation</vt:lpstr>
      <vt:lpstr>Optimum Precoder and Decoder </vt:lpstr>
      <vt:lpstr>Optimum Precoder and Decoder </vt:lpstr>
      <vt:lpstr>Optimum Precoder and Decoder </vt:lpstr>
      <vt:lpstr>Optimum Precoder and Decoder</vt:lpstr>
      <vt:lpstr>Optimum Precoder and Decoder</vt:lpstr>
      <vt:lpstr>Optimum Precoder and Decoder</vt:lpstr>
      <vt:lpstr>Optimum Precoder and Decoder</vt:lpstr>
      <vt:lpstr>Optimum Precoder and Decoder</vt:lpstr>
      <vt:lpstr>Optimum Precoder and Decoder</vt:lpstr>
      <vt:lpstr>Optimum Precoder and Decoder</vt:lpstr>
      <vt:lpstr>Optimum Precoder and Decoder</vt:lpstr>
      <vt:lpstr>Optimum Precoder and Decoder</vt:lpstr>
      <vt:lpstr>Optimum Precoder and Decoder</vt:lpstr>
      <vt:lpstr>Optimum Precoder and Decoder</vt:lpstr>
      <vt:lpstr>Optimum Precoder and Decoder</vt:lpstr>
      <vt:lpstr>Optimum Precoder and Decoder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Jihwan Moon</dc:creator>
  <cp:lastModifiedBy>Refat Khan</cp:lastModifiedBy>
  <cp:revision>185</cp:revision>
  <dcterms:created xsi:type="dcterms:W3CDTF">2018-05-20T06:28:16Z</dcterms:created>
  <dcterms:modified xsi:type="dcterms:W3CDTF">2024-10-22T00:58:59Z</dcterms:modified>
</cp:coreProperties>
</file>