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6"/>
  </p:notesMasterIdLst>
  <p:sldIdLst>
    <p:sldId id="290" r:id="rId4"/>
    <p:sldId id="308" r:id="rId5"/>
    <p:sldId id="271" r:id="rId6"/>
    <p:sldId id="289" r:id="rId7"/>
    <p:sldId id="318" r:id="rId8"/>
    <p:sldId id="282" r:id="rId9"/>
    <p:sldId id="321" r:id="rId10"/>
    <p:sldId id="322" r:id="rId11"/>
    <p:sldId id="334" r:id="rId12"/>
    <p:sldId id="335" r:id="rId13"/>
    <p:sldId id="336" r:id="rId14"/>
    <p:sldId id="33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99"/>
    <a:srgbClr val="CCCCFF"/>
    <a:srgbClr val="EDEDED"/>
    <a:srgbClr val="ECE7FF"/>
    <a:srgbClr val="3333CC"/>
    <a:srgbClr val="E7E1FF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F0BA06-4731-4471-A3EB-8B37B91BD579}" v="426" dt="2018-11-19T03:53:40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7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4A617-3230-4DE9-998B-BE4CEF7E76B5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EB3DF-A232-4A45-9470-73A3B99D6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2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636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56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29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616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84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968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662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73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427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65201-959D-4601-8FDF-3B219D77A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6162"/>
            <a:ext cx="9144000" cy="1287625"/>
          </a:xfrm>
          <a:prstGeom prst="roundRect">
            <a:avLst>
              <a:gd name="adj" fmla="val 6116"/>
            </a:avLst>
          </a:prstGeom>
          <a:solidFill>
            <a:srgbClr val="333399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6EFA9-04A7-4B48-A3A9-6803CBC83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E468D-4796-48FB-B781-2FA492F8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CE67-9255-40D5-B560-A691A1B9AEE9}" type="datetime1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A8418-87B5-4920-945A-36CD7143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0C086-53A4-42A5-BDDF-6114CA88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85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513CA-EC43-4DA1-BE18-6FB12EB3A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371A8E-B4DC-4E0F-9637-1DC6D690D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9F9ED5-0DE6-4A26-93FF-D77309937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3CA2D2-0BC4-49F0-B2DC-8E3461EB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8157-C2F8-4851-A8F7-76079D7F547A}" type="datetime1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4B88A-D912-48A9-9A92-D348E599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59483D-658F-4A56-B9A4-2E987A23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80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300EE-B005-4F57-8ACC-EC289F42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60C720-2D8F-4ED6-9A05-154238677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7524" y="1825625"/>
            <a:ext cx="11216951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0C9D5-FD23-4B1C-AD9E-F2976B22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16C7-31FB-448F-B228-04B9FDDBCDD8}" type="datetime1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32115-E30D-4FE7-BF7F-2AE823C9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8E0CC-B257-4DE6-8F58-5E413DB7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102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549C82-FB8D-4B12-9DAD-EAE557F0F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BAEF44-4C8D-4B6F-B882-4B5775F74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3C7CA311-D1DB-494F-B670-50935725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9E6D-5A89-444D-A53E-F516690E15DC}" type="datetime1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2285890-7558-4CD8-999F-7EA96EFD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5EBE95C-CFAE-4A4F-8974-5FB03028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66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C1032E-6177-4EF0-BF3B-56A0A237AEBC}"/>
              </a:ext>
            </a:extLst>
          </p:cNvPr>
          <p:cNvSpPr/>
          <p:nvPr userDrawn="1"/>
        </p:nvSpPr>
        <p:spPr>
          <a:xfrm>
            <a:off x="0" y="249382"/>
            <a:ext cx="12192000" cy="4316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333399"/>
              </a:gs>
            </a:gsLst>
            <a:lin ang="0" scaled="0"/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44C31A-2475-4137-8316-80FDB355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74" y="291321"/>
            <a:ext cx="10515600" cy="3477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44B6E8B-C63C-4B7B-A199-C1D2A8E17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25E299-4A2B-47C7-9FFB-9CBE6C76F13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C661EE-EF01-42FB-99E7-F3DC9807DA3A}" type="datetime1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C9D61E-CAC5-45C7-ACEA-EC005FD3667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25D31E-9110-4142-8D01-4AA74082BE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15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아웃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C1032E-6177-4EF0-BF3B-56A0A237AEBC}"/>
              </a:ext>
            </a:extLst>
          </p:cNvPr>
          <p:cNvSpPr/>
          <p:nvPr userDrawn="1"/>
        </p:nvSpPr>
        <p:spPr>
          <a:xfrm>
            <a:off x="0" y="249382"/>
            <a:ext cx="12192000" cy="4316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333399"/>
              </a:gs>
            </a:gsLst>
            <a:lin ang="0" scaled="0"/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44C31A-2475-4137-8316-80FDB355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74" y="291321"/>
            <a:ext cx="10515600" cy="3477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44B6E8B-C63C-4B7B-A199-C1D2A8E17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3624" y="1240971"/>
            <a:ext cx="10184752" cy="4926563"/>
          </a:xfrm>
        </p:spPr>
        <p:txBody>
          <a:bodyPr>
            <a:noAutofit/>
          </a:bodyPr>
          <a:lstStyle>
            <a:lvl1pPr marL="228600" indent="-228600">
              <a:buSzPct val="150000"/>
              <a:buFont typeface="Arial" panose="020B0604020202020204" pitchFamily="34" charset="0"/>
              <a:buChar char="•"/>
              <a:defRPr sz="2000">
                <a:solidFill>
                  <a:srgbClr val="333399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A0BE18-6636-49DC-BF75-507D8D6DA4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D8AB0E-D8AC-4D78-9961-3BCB8B496AC3}" type="datetime1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8763B-38B1-4DA2-AB48-9CB21C0A89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6A26B1-516C-473D-BF92-6CDA8231BB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2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1999D-0E6E-483F-B023-41DBFFB6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263" y="2459831"/>
            <a:ext cx="8977474" cy="2084177"/>
          </a:xfrm>
          <a:prstGeom prst="roundRect">
            <a:avLst>
              <a:gd name="adj" fmla="val 5923"/>
            </a:avLst>
          </a:prstGeom>
          <a:solidFill>
            <a:srgbClr val="333399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574D2-45B2-4203-B472-C45CDB77D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37" y="1800808"/>
            <a:ext cx="4281326" cy="6590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8FCEE-01C8-4E33-BEFD-F9F256DB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B842-1A05-4E67-9B0A-E52728ECAE21}" type="datetime1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9019A-C3BA-4A45-965A-B41FD4A6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F492A-2A7F-424E-A0C9-D90568E2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51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7B9D5-C250-461B-BF76-73831F37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E1F28-566F-43AD-ABF6-51278A372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A3F88A-C4C5-401C-85F4-A1812B130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13FCAA-DCC2-4734-8082-236B09B8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E75F-7F28-4F6C-B6B4-55ECC21700CA}" type="datetime1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16F343-2CC5-4B07-B646-ABC98022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1280A-0F4E-4A1B-8632-53CF57E8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6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EC7D0-CC81-45EA-82A9-572541DB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A4F774-5006-4537-A220-D022EDDE5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6A451-3844-4FB6-8E6D-7C31DAA57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F2ED5D-9C5A-4CB9-8B1C-EFCADCB80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4FA93-2A08-417C-BEBB-E1B9629EC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2E7637-6296-4A81-8617-BE077320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E3B-5EB9-41F9-A884-CAAAFE07FE76}" type="datetime1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2E131-DC39-4905-AD50-BEEEA151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784597-B266-484F-AF72-0D207743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29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D96E-F126-4575-A374-EA44F224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2FD210-8172-47BA-AF26-F70FD688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1EDC-6467-4484-8302-47164BF5F129}" type="datetime1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AEDA07-647A-4AF6-A94D-805B8312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5A82B0-61B5-4A36-B09C-259FCB40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01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2105BE-60A0-43C0-8DB7-38FA8148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4D38-88AB-47A3-A3BB-41DD2B33805E}" type="datetime1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F7BAE8-36FE-47AD-BEEE-AD580B20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6452D8-4479-4C21-9AD6-E36B0C42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95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6D9F2-F61B-4B31-B78D-09EA3494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AE076-96C0-4C0D-9B9A-B1347B64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2ADEA0-3642-4DFE-B19C-2489510BC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7FD8C2-887A-4FCE-9CE9-98D4A9B2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6654-5DAF-40B1-A7B0-54BFC65A7A84}" type="datetime1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361DFF-8AB1-458B-AA83-937EDD8F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BFFBBA-0BF1-4317-A452-8D41F737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99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C97EDE-9BD5-4777-9D7F-125ED8F9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23" y="365125"/>
            <a:ext cx="112169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C1779-E0BB-4A7A-9BDF-21C9FE94A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75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CFF02-286B-435D-A3E5-D2C94B0EF7E2}" type="datetime1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AD59E-5565-45CE-B297-125BD754C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DFFBD-23FA-4C6C-B88E-2A4CC115E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6127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333399"/>
                </a:solidFill>
              </a:defRPr>
            </a:lvl1pPr>
          </a:lstStyle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 dirty="0"/>
              <a:t>/</a:t>
            </a:r>
            <a:r>
              <a:rPr lang="en-US" altLang="ko-KR" sz="1200" dirty="0"/>
              <a:t>40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96509E-EB2E-4439-8A76-39BF4D642001}"/>
              </a:ext>
            </a:extLst>
          </p:cNvPr>
          <p:cNvSpPr/>
          <p:nvPr userDrawn="1"/>
        </p:nvSpPr>
        <p:spPr>
          <a:xfrm>
            <a:off x="0" y="0"/>
            <a:ext cx="6096000" cy="27058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419021-9384-4E17-BEDF-0B28A7081749}"/>
              </a:ext>
            </a:extLst>
          </p:cNvPr>
          <p:cNvSpPr/>
          <p:nvPr userDrawn="1"/>
        </p:nvSpPr>
        <p:spPr>
          <a:xfrm>
            <a:off x="6096000" y="0"/>
            <a:ext cx="6096000" cy="270588"/>
          </a:xfrm>
          <a:prstGeom prst="rect">
            <a:avLst/>
          </a:prstGeom>
          <a:solidFill>
            <a:srgbClr val="333399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93F11925-777D-417E-B634-AAE21C8ED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524" y="1825625"/>
            <a:ext cx="112169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1856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svg"/><Relationship Id="rId24" Type="http://schemas.openxmlformats.org/officeDocument/2006/relationships/image" Target="../media/image27.svg"/><Relationship Id="rId5" Type="http://schemas.openxmlformats.org/officeDocument/2006/relationships/image" Target="../media/image8.png"/><Relationship Id="rId15" Type="http://schemas.openxmlformats.org/officeDocument/2006/relationships/image" Target="../media/image18.sv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7.sv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svg"/><Relationship Id="rId27" Type="http://schemas.openxmlformats.org/officeDocument/2006/relationships/image" Target="../media/image3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31.png"/><Relationship Id="rId21" Type="http://schemas.openxmlformats.org/officeDocument/2006/relationships/image" Target="../media/image29.png"/><Relationship Id="rId7" Type="http://schemas.openxmlformats.org/officeDocument/2006/relationships/image" Target="../media/image8.png"/><Relationship Id="rId12" Type="http://schemas.openxmlformats.org/officeDocument/2006/relationships/image" Target="../media/image12.sv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7.png"/><Relationship Id="rId23" Type="http://schemas.openxmlformats.org/officeDocument/2006/relationships/image" Target="../media/image33.png"/><Relationship Id="rId10" Type="http://schemas.openxmlformats.org/officeDocument/2006/relationships/image" Target="../media/image14.svg"/><Relationship Id="rId19" Type="http://schemas.openxmlformats.org/officeDocument/2006/relationships/image" Target="../media/image21.png"/><Relationship Id="rId4" Type="http://schemas.openxmlformats.org/officeDocument/2006/relationships/image" Target="../media/image32.png"/><Relationship Id="rId9" Type="http://schemas.openxmlformats.org/officeDocument/2006/relationships/image" Target="../media/image13.png"/><Relationship Id="rId14" Type="http://schemas.openxmlformats.org/officeDocument/2006/relationships/image" Target="../media/image16.svg"/><Relationship Id="rId22" Type="http://schemas.openxmlformats.org/officeDocument/2006/relationships/image" Target="../media/image3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3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37AF4-2877-4FC8-8452-83AFDE48F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Active Jamming for AF Relay-Based Covert Communications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507E80-6EC9-4363-975D-E94226E6C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4603" y="3507146"/>
            <a:ext cx="9144000" cy="2248427"/>
          </a:xfrm>
        </p:spPr>
        <p:txBody>
          <a:bodyPr/>
          <a:lstStyle/>
          <a:p>
            <a:r>
              <a:rPr lang="en-US" altLang="ko-KR" dirty="0"/>
              <a:t>REFAT KHAN</a:t>
            </a:r>
          </a:p>
          <a:p>
            <a:r>
              <a:rPr lang="en-US" altLang="ko-KR" dirty="0"/>
              <a:t>Advised by Professor Jihwan Moon</a:t>
            </a:r>
          </a:p>
          <a:p>
            <a:r>
              <a:rPr lang="en-US" altLang="ko-KR" sz="1600" dirty="0"/>
              <a:t>Cognitive Communication System Lab</a:t>
            </a:r>
          </a:p>
          <a:p>
            <a:r>
              <a:rPr lang="en-US" altLang="ko-KR" sz="1600" dirty="0"/>
              <a:t>School of Electrical Engineering</a:t>
            </a:r>
          </a:p>
          <a:p>
            <a:r>
              <a:rPr lang="en-US" altLang="ko-KR" sz="1600" dirty="0"/>
              <a:t>Hanbat National University</a:t>
            </a:r>
          </a:p>
          <a:p>
            <a:r>
              <a:rPr lang="en-US" altLang="ko-KR" sz="1600" dirty="0"/>
              <a:t>KIEES Radio Science and Communication Conference </a:t>
            </a:r>
          </a:p>
          <a:p>
            <a:endParaRPr lang="en-US" altLang="ko-KR" sz="1600" dirty="0"/>
          </a:p>
          <a:p>
            <a:endParaRPr lang="en-US" altLang="ko-KR" dirty="0"/>
          </a:p>
          <a:p>
            <a:r>
              <a:rPr lang="en-US" altLang="ko-KR" sz="1600" dirty="0"/>
              <a:t>Oct 25, 2024</a:t>
            </a:r>
            <a:endParaRPr lang="ko-KR" altLang="en-US" sz="16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5FB92C-49B1-4A07-9E28-9D1D5C70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</a:t>
            </a:fld>
            <a:r>
              <a:rPr lang="en-US" altLang="ko-KR" dirty="0"/>
              <a:t>/</a:t>
            </a:r>
            <a:r>
              <a:rPr lang="en-US" altLang="ko-KR" sz="1200" dirty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68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8253-6135-A774-C638-D998F21B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EE653-DB01-C59F-0835-71E4B1FB2FC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System parameter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6B520-024F-DBD1-930F-BB751442F3A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10</a:t>
            </a:fld>
            <a:r>
              <a:rPr lang="en-US" altLang="ko-KR" dirty="0"/>
              <a:t>/</a:t>
            </a:r>
            <a:r>
              <a:rPr lang="en-US" altLang="ko-KR" sz="1200" dirty="0"/>
              <a:t>12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011D4-FA8F-621D-159C-101A7D02F834}"/>
              </a:ext>
            </a:extLst>
          </p:cNvPr>
          <p:cNvSpPr txBox="1"/>
          <p:nvPr/>
        </p:nvSpPr>
        <p:spPr>
          <a:xfrm>
            <a:off x="43877" y="0"/>
            <a:ext cx="443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System Model Problem Formulation   </a:t>
            </a:r>
            <a:r>
              <a:rPr lang="en-US" altLang="ko-KR" sz="1200" b="1" dirty="0">
                <a:solidFill>
                  <a:schemeClr val="bg2"/>
                </a:solidFill>
              </a:rPr>
              <a:t>Numerical Result  </a:t>
            </a:r>
            <a:endParaRPr lang="ko-KR" altLang="en-US" sz="1200" b="1" dirty="0">
              <a:solidFill>
                <a:schemeClr val="bg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38C8A5-0C7F-85D5-D016-29571B4A5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74" y="1658587"/>
            <a:ext cx="8163252" cy="423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4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81A5F-3BEC-9824-6DE1-C02452A3C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1647-0D34-7784-6F64-86A16F68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B1DE0-5C4F-B386-70C4-62D983DA83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Node Location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AC2F2-96CC-2300-C1A3-7BA4C036CF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11</a:t>
            </a:fld>
            <a:r>
              <a:rPr lang="en-US" altLang="ko-KR" dirty="0"/>
              <a:t>/</a:t>
            </a:r>
            <a:r>
              <a:rPr lang="en-US" altLang="ko-KR" sz="1200" dirty="0"/>
              <a:t>12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15F4C8-9BA2-7D58-2DDA-6670FD576953}"/>
              </a:ext>
            </a:extLst>
          </p:cNvPr>
          <p:cNvSpPr txBox="1"/>
          <p:nvPr/>
        </p:nvSpPr>
        <p:spPr>
          <a:xfrm>
            <a:off x="43877" y="0"/>
            <a:ext cx="443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System Model Problem Formulation   </a:t>
            </a:r>
            <a:r>
              <a:rPr lang="en-US" altLang="ko-KR" sz="1200" b="1" dirty="0">
                <a:solidFill>
                  <a:schemeClr val="bg2"/>
                </a:solidFill>
              </a:rPr>
              <a:t>Numerical Result  </a:t>
            </a:r>
            <a:endParaRPr lang="ko-KR" altLang="en-US" sz="1200" b="1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60A18-46A1-CFD6-9EF5-449E70445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666" y="1642752"/>
            <a:ext cx="5852667" cy="429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18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5103A-0258-F02F-FD7E-C1F00D9B2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81CEB-4A43-60A0-6105-5573206F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26EB8A-54A6-5926-0E70-6961DE583786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Source transmit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ko-KR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kumimoji="0" lang="en-US" altLang="ko-KR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endPara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26EB8A-54A6-5926-0E70-6961DE5837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489" t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1C6BF-F55F-2595-C49C-92B1DF64C1B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12</a:t>
            </a:fld>
            <a:r>
              <a:rPr lang="en-US" altLang="ko-KR" dirty="0"/>
              <a:t>/</a:t>
            </a:r>
            <a:r>
              <a:rPr lang="en-US" altLang="ko-KR" sz="1200" dirty="0"/>
              <a:t>12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6104D-1492-CEAF-0918-D6F27466C75D}"/>
              </a:ext>
            </a:extLst>
          </p:cNvPr>
          <p:cNvSpPr txBox="1"/>
          <p:nvPr/>
        </p:nvSpPr>
        <p:spPr>
          <a:xfrm>
            <a:off x="43877" y="0"/>
            <a:ext cx="443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System Model Problem Formulation   </a:t>
            </a:r>
            <a:r>
              <a:rPr lang="en-US" altLang="ko-KR" sz="1200" b="1" dirty="0">
                <a:solidFill>
                  <a:schemeClr val="bg2"/>
                </a:solidFill>
              </a:rPr>
              <a:t>Numerical Result  </a:t>
            </a:r>
            <a:endParaRPr lang="ko-KR" altLang="en-US" sz="1200" b="1" dirty="0">
              <a:solidFill>
                <a:schemeClr val="bg2"/>
              </a:solidFill>
            </a:endParaRPr>
          </a:p>
        </p:txBody>
      </p:sp>
      <p:pic>
        <p:nvPicPr>
          <p:cNvPr id="6" name="그림 13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456BEC05-B2A3-0377-0EAD-5BC4364FE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967221"/>
            <a:ext cx="5852172" cy="4389129"/>
          </a:xfrm>
          <a:prstGeom prst="rect">
            <a:avLst/>
          </a:prstGeom>
        </p:spPr>
      </p:pic>
      <p:pic>
        <p:nvPicPr>
          <p:cNvPr id="8" name="그림 15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74FB1332-6EBD-B5B7-C0CC-50D9EB539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6722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2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Wireless Communication</a:t>
            </a:r>
          </a:p>
          <a:p>
            <a:pPr lvl="1"/>
            <a:r>
              <a:rPr lang="en-US" dirty="0"/>
              <a:t>Securing Wireless Communication</a:t>
            </a:r>
          </a:p>
          <a:p>
            <a:pPr lvl="2"/>
            <a:r>
              <a:rPr lang="en-US" sz="1600" dirty="0"/>
              <a:t>Wireless technology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transforms</a:t>
            </a:r>
            <a:r>
              <a:rPr lang="en-US" sz="1600" dirty="0"/>
              <a:t> lives, but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cyberattacks</a:t>
            </a:r>
            <a:r>
              <a:rPr lang="en-US" sz="1600" dirty="0"/>
              <a:t> pose a threat, leading to potential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information       leaks</a:t>
            </a:r>
          </a:p>
          <a:p>
            <a:pPr lvl="2"/>
            <a:r>
              <a:rPr lang="en-US" sz="1600" dirty="0"/>
              <a:t>To cope with this,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cryptography</a:t>
            </a:r>
            <a:r>
              <a:rPr lang="en-US" sz="1600" dirty="0"/>
              <a:t> has widely been adopted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The perspective of physical layer security</a:t>
            </a:r>
          </a:p>
          <a:p>
            <a:pPr lvl="2">
              <a:lnSpc>
                <a:spcPct val="150000"/>
              </a:lnSpc>
            </a:pPr>
            <a:r>
              <a:rPr lang="en-US" sz="1400" dirty="0"/>
              <a:t>Yet,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cryptography</a:t>
            </a:r>
            <a:r>
              <a:rPr lang="en-US" sz="1400" dirty="0"/>
              <a:t> has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limitations</a:t>
            </a:r>
            <a:r>
              <a:rPr lang="en-US" sz="1400" dirty="0"/>
              <a:t>: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complex key generation </a:t>
            </a:r>
            <a:r>
              <a:rPr lang="en-US" sz="1400" dirty="0"/>
              <a:t>and susceptibility to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400" dirty="0"/>
              <a:t>   powerful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eavesdroppers, </a:t>
            </a:r>
            <a:r>
              <a:rPr lang="en-US" sz="1400" dirty="0"/>
              <a:t>especially challenging for IoT devices.</a:t>
            </a:r>
          </a:p>
          <a:p>
            <a:pPr lvl="2">
              <a:lnSpc>
                <a:spcPct val="150000"/>
              </a:lnSpc>
            </a:pPr>
            <a:r>
              <a:rPr lang="en-US" sz="1400" dirty="0"/>
              <a:t>These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downsides</a:t>
            </a:r>
            <a:r>
              <a:rPr lang="en-US" sz="1400" dirty="0"/>
              <a:t> have led researchers to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examine the possibility </a:t>
            </a:r>
            <a:r>
              <a:rPr lang="en-US" sz="1400" dirty="0"/>
              <a:t>of utilizing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physical layer security</a:t>
            </a:r>
            <a:endParaRPr lang="en-US" altLang="ko-KR" sz="1400" dirty="0"/>
          </a:p>
          <a:p>
            <a:r>
              <a:rPr lang="en-US" altLang="ko-KR" b="1" dirty="0"/>
              <a:t>A new line of secure communications: wireless surveillance</a:t>
            </a:r>
          </a:p>
          <a:p>
            <a:pPr lvl="1"/>
            <a:r>
              <a:rPr lang="en-US" dirty="0"/>
              <a:t>Covert communication 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Opponents can conduct traffic analysis by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collecting metadata </a:t>
            </a:r>
            <a:r>
              <a:rPr lang="en-US" sz="1400" dirty="0"/>
              <a:t>during transmission.</a:t>
            </a:r>
          </a:p>
          <a:p>
            <a:pPr lvl="2">
              <a:lnSpc>
                <a:spcPct val="150000"/>
              </a:lnSpc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Vulnerabilities</a:t>
            </a:r>
            <a:r>
              <a:rPr lang="en-US" sz="1400" dirty="0"/>
              <a:t> include capturing source and destination addresses, request-response frequency, </a:t>
            </a:r>
            <a:r>
              <a:rPr lang="en-US" sz="1400" dirty="0" err="1"/>
              <a:t>etc</a:t>
            </a:r>
            <a:endParaRPr lang="en-US" sz="1400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CE4A9-6D57-4805-B071-2769236438D8}"/>
              </a:ext>
            </a:extLst>
          </p:cNvPr>
          <p:cNvSpPr txBox="1"/>
          <p:nvPr/>
        </p:nvSpPr>
        <p:spPr>
          <a:xfrm>
            <a:off x="126670" y="0"/>
            <a:ext cx="116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Introduction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1D24E95-A99C-46E7-84CB-D525079A2098}"/>
              </a:ext>
            </a:extLst>
          </p:cNvPr>
          <p:cNvGrpSpPr/>
          <p:nvPr/>
        </p:nvGrpSpPr>
        <p:grpSpPr>
          <a:xfrm>
            <a:off x="8169215" y="2009955"/>
            <a:ext cx="3295291" cy="1406105"/>
            <a:chOff x="7255571" y="2196738"/>
            <a:chExt cx="4081518" cy="169267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30F58BB-7F29-427C-BD83-19DF01A23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39292" y="2266760"/>
              <a:ext cx="478162" cy="62914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37FD9B4-3803-459E-84AD-356A7F46A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53908" y="2752860"/>
              <a:ext cx="766577" cy="76725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F6EFFA8-47FD-4B88-8654-08FE1DCAC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660414" y="2850685"/>
              <a:ext cx="342426" cy="700178"/>
            </a:xfrm>
            <a:prstGeom prst="rect">
              <a:avLst/>
            </a:prstGeom>
          </p:spPr>
        </p:pic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F11A2506-5219-4C2D-A998-1CE55D3DF9E0}"/>
                </a:ext>
              </a:extLst>
            </p:cNvPr>
            <p:cNvSpPr txBox="1"/>
            <p:nvPr/>
          </p:nvSpPr>
          <p:spPr>
            <a:xfrm>
              <a:off x="7255571" y="3550863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Alice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Box 26">
              <a:extLst>
                <a:ext uri="{FF2B5EF4-FFF2-40B4-BE49-F238E27FC236}">
                  <a16:creationId xmlns:a16="http://schemas.microsoft.com/office/drawing/2014/main" id="{4A38803E-5FEA-4D5F-801D-3A5089B89E2F}"/>
                </a:ext>
              </a:extLst>
            </p:cNvPr>
            <p:cNvSpPr txBox="1"/>
            <p:nvPr/>
          </p:nvSpPr>
          <p:spPr>
            <a:xfrm>
              <a:off x="10161140" y="3550863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Bob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Box 27">
              <a:extLst>
                <a:ext uri="{FF2B5EF4-FFF2-40B4-BE49-F238E27FC236}">
                  <a16:creationId xmlns:a16="http://schemas.microsoft.com/office/drawing/2014/main" id="{5EC68287-5F2D-486E-AC4D-F4E04FA91E7C}"/>
                </a:ext>
              </a:extLst>
            </p:cNvPr>
            <p:cNvSpPr txBox="1"/>
            <p:nvPr/>
          </p:nvSpPr>
          <p:spPr>
            <a:xfrm>
              <a:off x="8602318" y="2895909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Eve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1277DC9B-7AE8-48EA-ADAA-55B4670A8229}"/>
                </a:ext>
              </a:extLst>
            </p:cNvPr>
            <p:cNvSpPr/>
            <p:nvPr/>
          </p:nvSpPr>
          <p:spPr bwMode="auto">
            <a:xfrm>
              <a:off x="8259825" y="3263373"/>
              <a:ext cx="1999619" cy="292917"/>
            </a:xfrm>
            <a:prstGeom prst="rightArrow">
              <a:avLst>
                <a:gd name="adj1" fmla="val 27297"/>
                <a:gd name="adj2" fmla="val 92569"/>
              </a:avLst>
            </a:prstGeom>
            <a:solidFill>
              <a:srgbClr val="92D05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rgbClr val="996600"/>
                </a:solidFill>
                <a:effectLst/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7B5A2E1C-A88B-4923-8356-6CB2CF5B85D3}"/>
                </a:ext>
              </a:extLst>
            </p:cNvPr>
            <p:cNvSpPr/>
            <p:nvPr/>
          </p:nvSpPr>
          <p:spPr bwMode="auto">
            <a:xfrm rot="19138760">
              <a:off x="8075864" y="2881530"/>
              <a:ext cx="790405" cy="292917"/>
            </a:xfrm>
            <a:prstGeom prst="rightArrow">
              <a:avLst>
                <a:gd name="adj1" fmla="val 27297"/>
                <a:gd name="adj2" fmla="val 92569"/>
              </a:avLst>
            </a:prstGeom>
            <a:solidFill>
              <a:srgbClr val="C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rgbClr val="996600"/>
                </a:solidFill>
                <a:effectLst/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1E5EDD9-086A-48BB-9475-321D770415C5}"/>
                </a:ext>
              </a:extLst>
            </p:cNvPr>
            <p:cNvSpPr/>
            <p:nvPr/>
          </p:nvSpPr>
          <p:spPr>
            <a:xfrm>
              <a:off x="7299164" y="2750571"/>
              <a:ext cx="4037925" cy="1138744"/>
            </a:xfrm>
            <a:prstGeom prst="roundRect">
              <a:avLst/>
            </a:prstGeom>
            <a:noFill/>
            <a:ln w="28575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01C58FB-9F80-4D99-AED7-8D820ADE4092}"/>
                </a:ext>
              </a:extLst>
            </p:cNvPr>
            <p:cNvSpPr/>
            <p:nvPr/>
          </p:nvSpPr>
          <p:spPr>
            <a:xfrm>
              <a:off x="8688506" y="2196738"/>
              <a:ext cx="1020846" cy="102084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" name="그래픽 39" descr="오른쪽으로 굽은 화살표">
            <a:extLst>
              <a:ext uri="{FF2B5EF4-FFF2-40B4-BE49-F238E27FC236}">
                <a16:creationId xmlns:a16="http://schemas.microsoft.com/office/drawing/2014/main" id="{2F987136-8A42-4F2D-8F22-0D3C21A216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10615552" y="3526799"/>
            <a:ext cx="1193255" cy="914400"/>
          </a:xfrm>
          <a:prstGeom prst="rect">
            <a:avLst/>
          </a:prstGeom>
        </p:spPr>
      </p:pic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77BD0DA7-9F6D-47B7-9863-3AFAA977BA7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</a:t>
            </a:fld>
            <a:r>
              <a:rPr lang="en-US" altLang="ko-KR" dirty="0"/>
              <a:t>/</a:t>
            </a:r>
            <a:r>
              <a:rPr lang="en-US" altLang="ko-KR" sz="1200" dirty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63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A new line of secure communications: wireless surveillance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cs typeface="Arial" panose="020B0604020202020204" pitchFamily="34" charset="0"/>
              </a:rPr>
              <a:t>Need for Covert Communications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Transmit data in a manner that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avoids detection or suspicion.</a:t>
            </a:r>
            <a:endParaRPr lang="en-US" sz="1800" dirty="0"/>
          </a:p>
          <a:p>
            <a:pPr lvl="2">
              <a:lnSpc>
                <a:spcPct val="150000"/>
              </a:lnSpc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Combining cryptography and physical </a:t>
            </a:r>
            <a:r>
              <a:rPr lang="en-US" sz="1800" dirty="0"/>
              <a:t>layer security can prevent eavesdropping, but covert    communications are necessary to counter traffic analysis threats.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1800" b="1" dirty="0">
                <a:cs typeface="Arial" panose="020B0604020202020204" pitchFamily="34" charset="0"/>
              </a:rPr>
              <a:t>Unveiling Covert Communication: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AF Relay System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AF Relay :</a:t>
            </a:r>
          </a:p>
          <a:p>
            <a:pPr lvl="1" latinLnBrk="0">
              <a:lnSpc>
                <a:spcPct val="100000"/>
              </a:lnSpc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Simple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Implementation,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It does not need to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decode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or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interpret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the signal.</a:t>
            </a:r>
          </a:p>
          <a:p>
            <a:pPr lvl="1" latinLnBrk="0">
              <a:lnSpc>
                <a:spcPct val="100000"/>
              </a:lnSpc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 just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scales and forwards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received signal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Stealth Strategy: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Covert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message with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message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Using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artificial noise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Optimization Goal: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Maximize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covert rate,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minimize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detection</a:t>
            </a:r>
          </a:p>
          <a:p>
            <a:endParaRPr lang="en-US" sz="1800" b="1" dirty="0"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300FA-C6C3-4FEA-85E6-B3B948281E7D}"/>
              </a:ext>
            </a:extLst>
          </p:cNvPr>
          <p:cNvSpPr txBox="1"/>
          <p:nvPr/>
        </p:nvSpPr>
        <p:spPr>
          <a:xfrm>
            <a:off x="137160" y="0"/>
            <a:ext cx="111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Introduction  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130FB-22B3-4D7D-A005-086022B461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</a:t>
            </a:fld>
            <a:r>
              <a:rPr lang="en-US" altLang="ko-KR" dirty="0"/>
              <a:t>/</a:t>
            </a:r>
            <a:r>
              <a:rPr lang="en-US" altLang="ko-KR" sz="1200" dirty="0"/>
              <a:t>12</a:t>
            </a:r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AB7595F-E32F-45E3-B7CA-AF98653CAED1}"/>
              </a:ext>
            </a:extLst>
          </p:cNvPr>
          <p:cNvGrpSpPr/>
          <p:nvPr/>
        </p:nvGrpSpPr>
        <p:grpSpPr>
          <a:xfrm>
            <a:off x="9627078" y="2725947"/>
            <a:ext cx="2432649" cy="1268083"/>
            <a:chOff x="7255571" y="4781171"/>
            <a:chExt cx="4087269" cy="1695808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7022100-E38E-4382-81D1-A8D081A79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39292" y="4854322"/>
              <a:ext cx="478162" cy="629149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2C13FDD1-475C-4AB5-912D-1B0252EB2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53908" y="5340422"/>
              <a:ext cx="766577" cy="767255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D80007A-1464-49CD-80BC-E2B9451FA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7660414" y="5438247"/>
              <a:ext cx="342426" cy="700178"/>
            </a:xfrm>
            <a:prstGeom prst="rect">
              <a:avLst/>
            </a:prstGeom>
          </p:spPr>
        </p:pic>
        <p:sp>
          <p:nvSpPr>
            <p:cNvPr id="29" name="TextBox 25">
              <a:extLst>
                <a:ext uri="{FF2B5EF4-FFF2-40B4-BE49-F238E27FC236}">
                  <a16:creationId xmlns:a16="http://schemas.microsoft.com/office/drawing/2014/main" id="{755B9986-BC88-4716-9CBF-4B9859D73600}"/>
                </a:ext>
              </a:extLst>
            </p:cNvPr>
            <p:cNvSpPr txBox="1"/>
            <p:nvPr/>
          </p:nvSpPr>
          <p:spPr>
            <a:xfrm>
              <a:off x="7255571" y="6138425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Alice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TextBox 26">
              <a:extLst>
                <a:ext uri="{FF2B5EF4-FFF2-40B4-BE49-F238E27FC236}">
                  <a16:creationId xmlns:a16="http://schemas.microsoft.com/office/drawing/2014/main" id="{61F73FE5-BEC2-448A-A4FC-C37EE8EC0D1F}"/>
                </a:ext>
              </a:extLst>
            </p:cNvPr>
            <p:cNvSpPr txBox="1"/>
            <p:nvPr/>
          </p:nvSpPr>
          <p:spPr>
            <a:xfrm>
              <a:off x="10161140" y="6138425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Bob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Box 27">
              <a:extLst>
                <a:ext uri="{FF2B5EF4-FFF2-40B4-BE49-F238E27FC236}">
                  <a16:creationId xmlns:a16="http://schemas.microsoft.com/office/drawing/2014/main" id="{977FE24F-C59F-47E6-98A0-06349276194C}"/>
                </a:ext>
              </a:extLst>
            </p:cNvPr>
            <p:cNvSpPr txBox="1"/>
            <p:nvPr/>
          </p:nvSpPr>
          <p:spPr>
            <a:xfrm>
              <a:off x="8602318" y="5483471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Eve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화살표: 오른쪽 31">
              <a:extLst>
                <a:ext uri="{FF2B5EF4-FFF2-40B4-BE49-F238E27FC236}">
                  <a16:creationId xmlns:a16="http://schemas.microsoft.com/office/drawing/2014/main" id="{960D4155-9BF2-45E9-8AF8-131E5019A3D2}"/>
                </a:ext>
              </a:extLst>
            </p:cNvPr>
            <p:cNvSpPr/>
            <p:nvPr/>
          </p:nvSpPr>
          <p:spPr bwMode="auto">
            <a:xfrm>
              <a:off x="8259825" y="5850935"/>
              <a:ext cx="1999619" cy="292917"/>
            </a:xfrm>
            <a:prstGeom prst="rightArrow">
              <a:avLst>
                <a:gd name="adj1" fmla="val 27297"/>
                <a:gd name="adj2" fmla="val 92569"/>
              </a:avLst>
            </a:prstGeom>
            <a:solidFill>
              <a:srgbClr val="92D05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rgbClr val="996600"/>
                </a:solidFill>
                <a:effectLst/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2D96489-0FC5-4980-8A63-1079BBD117A1}"/>
                </a:ext>
              </a:extLst>
            </p:cNvPr>
            <p:cNvSpPr/>
            <p:nvPr/>
          </p:nvSpPr>
          <p:spPr bwMode="auto">
            <a:xfrm rot="19138760">
              <a:off x="8075864" y="5469092"/>
              <a:ext cx="790405" cy="292917"/>
            </a:xfrm>
            <a:prstGeom prst="rightArrow">
              <a:avLst>
                <a:gd name="adj1" fmla="val 27297"/>
                <a:gd name="adj2" fmla="val 92569"/>
              </a:avLst>
            </a:prstGeom>
            <a:solidFill>
              <a:srgbClr val="C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rgbClr val="996600"/>
                </a:solidFill>
                <a:effectLst/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BC7B3359-CAED-4A0B-8C54-0C4F25B0A175}"/>
                </a:ext>
              </a:extLst>
            </p:cNvPr>
            <p:cNvSpPr/>
            <p:nvPr/>
          </p:nvSpPr>
          <p:spPr>
            <a:xfrm>
              <a:off x="7304915" y="5335004"/>
              <a:ext cx="4037925" cy="1138744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4846EB2-3DBB-4A36-9AA1-452D4E353FAF}"/>
                </a:ext>
              </a:extLst>
            </p:cNvPr>
            <p:cNvSpPr/>
            <p:nvPr/>
          </p:nvSpPr>
          <p:spPr>
            <a:xfrm>
              <a:off x="8694257" y="4781171"/>
              <a:ext cx="1020846" cy="1020846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994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137160" y="0"/>
            <a:ext cx="4335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Problem Formulation    Numerical Result  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4F15FC95-43C8-43D0-ADAE-6B2B4BCD35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</a:t>
            </a:fld>
            <a:r>
              <a:rPr lang="en-US" altLang="ko-KR" dirty="0"/>
              <a:t>/</a:t>
            </a:r>
            <a:r>
              <a:rPr lang="en-US" altLang="ko-KR" sz="1200" dirty="0"/>
              <a:t>12</a:t>
            </a:r>
            <a:endParaRPr lang="ko-KR" altLang="en-US" dirty="0"/>
          </a:p>
        </p:txBody>
      </p:sp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BA774E7D-A4BD-5FE8-CF10-9B8E49E344D1}"/>
              </a:ext>
            </a:extLst>
          </p:cNvPr>
          <p:cNvSpPr/>
          <p:nvPr/>
        </p:nvSpPr>
        <p:spPr>
          <a:xfrm>
            <a:off x="838200" y="2106612"/>
            <a:ext cx="10515600" cy="424973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7" name="Graphic 12" descr="Smart Phone with solid fill">
            <a:extLst>
              <a:ext uri="{FF2B5EF4-FFF2-40B4-BE49-F238E27FC236}">
                <a16:creationId xmlns:a16="http://schemas.microsoft.com/office/drawing/2014/main" id="{6FC180F0-0B92-E2E8-49DA-84F50E2EE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6049" y="3752098"/>
            <a:ext cx="914400" cy="914400"/>
          </a:xfrm>
          <a:prstGeom prst="rect">
            <a:avLst/>
          </a:prstGeom>
        </p:spPr>
      </p:pic>
      <p:cxnSp>
        <p:nvCxnSpPr>
          <p:cNvPr id="8" name="직선 화살표 연결선 40">
            <a:extLst>
              <a:ext uri="{FF2B5EF4-FFF2-40B4-BE49-F238E27FC236}">
                <a16:creationId xmlns:a16="http://schemas.microsoft.com/office/drawing/2014/main" id="{57EEB432-4184-463C-0C8D-1D6E04AFB972}"/>
              </a:ext>
            </a:extLst>
          </p:cNvPr>
          <p:cNvCxnSpPr>
            <a:cxnSpLocks/>
          </p:cNvCxnSpPr>
          <p:nvPr/>
        </p:nvCxnSpPr>
        <p:spPr>
          <a:xfrm>
            <a:off x="3530449" y="4209298"/>
            <a:ext cx="2108351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48">
            <a:extLst>
              <a:ext uri="{FF2B5EF4-FFF2-40B4-BE49-F238E27FC236}">
                <a16:creationId xmlns:a16="http://schemas.microsoft.com/office/drawing/2014/main" id="{1B024CA7-D10F-6D8D-43D5-7FAF2A391A51}"/>
              </a:ext>
            </a:extLst>
          </p:cNvPr>
          <p:cNvCxnSpPr>
            <a:cxnSpLocks/>
          </p:cNvCxnSpPr>
          <p:nvPr/>
        </p:nvCxnSpPr>
        <p:spPr>
          <a:xfrm>
            <a:off x="3530449" y="4461847"/>
            <a:ext cx="2108351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11" descr="Cell Tower with solid fill">
            <a:extLst>
              <a:ext uri="{FF2B5EF4-FFF2-40B4-BE49-F238E27FC236}">
                <a16:creationId xmlns:a16="http://schemas.microsoft.com/office/drawing/2014/main" id="{09B31AC8-6AAF-9E9E-0587-2C7C73995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3752098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2CC933-DE70-A5C7-C01C-41AE4D034D8A}"/>
              </a:ext>
            </a:extLst>
          </p:cNvPr>
          <p:cNvSpPr txBox="1"/>
          <p:nvPr/>
        </p:nvSpPr>
        <p:spPr>
          <a:xfrm>
            <a:off x="2289524" y="4756734"/>
            <a:ext cx="156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</a:t>
            </a:r>
          </a:p>
          <a:p>
            <a:pPr algn="ctr"/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개체 55">
                <a:extLst>
                  <a:ext uri="{FF2B5EF4-FFF2-40B4-BE49-F238E27FC236}">
                    <a16:creationId xmlns:a16="http://schemas.microsoft.com/office/drawing/2014/main" id="{21A26A08-13CF-1DAB-83F9-799D6FD0B49E}"/>
                  </a:ext>
                </a:extLst>
              </p:cNvPr>
              <p:cNvSpPr txBox="1"/>
              <p:nvPr/>
            </p:nvSpPr>
            <p:spPr>
              <a:xfrm>
                <a:off x="2952750" y="3436938"/>
                <a:ext cx="246063" cy="314325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개체 55">
                <a:extLst>
                  <a:ext uri="{FF2B5EF4-FFF2-40B4-BE49-F238E27FC236}">
                    <a16:creationId xmlns:a16="http://schemas.microsoft.com/office/drawing/2014/main" id="{21A26A08-13CF-1DAB-83F9-799D6FD0B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750" y="3436938"/>
                <a:ext cx="246063" cy="314325"/>
              </a:xfrm>
              <a:prstGeom prst="rect">
                <a:avLst/>
              </a:prstGeom>
              <a:blipFill>
                <a:blip r:embed="rId7"/>
                <a:stretch>
                  <a:fillRect r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래픽 52" descr="자물쇠 단색으로 채워진">
            <a:extLst>
              <a:ext uri="{FF2B5EF4-FFF2-40B4-BE49-F238E27FC236}">
                <a16:creationId xmlns:a16="http://schemas.microsoft.com/office/drawing/2014/main" id="{3413E600-AABA-4EF3-7130-0198EEF545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91724" y="4713770"/>
            <a:ext cx="360000" cy="360000"/>
          </a:xfrm>
          <a:prstGeom prst="rect">
            <a:avLst/>
          </a:prstGeom>
        </p:spPr>
      </p:pic>
      <p:pic>
        <p:nvPicPr>
          <p:cNvPr id="14" name="그래픽 51" descr="문서 단색으로 채워진">
            <a:extLst>
              <a:ext uri="{FF2B5EF4-FFF2-40B4-BE49-F238E27FC236}">
                <a16:creationId xmlns:a16="http://schemas.microsoft.com/office/drawing/2014/main" id="{7F9E0CBC-B01C-203E-63E1-AD880CC5CF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62748" y="4576897"/>
            <a:ext cx="360000" cy="360000"/>
          </a:xfrm>
          <a:prstGeom prst="rect">
            <a:avLst/>
          </a:prstGeom>
        </p:spPr>
      </p:pic>
      <p:pic>
        <p:nvPicPr>
          <p:cNvPr id="15" name="그래픽 12" descr="추가 단색으로 채워진">
            <a:extLst>
              <a:ext uri="{FF2B5EF4-FFF2-40B4-BE49-F238E27FC236}">
                <a16:creationId xmlns:a16="http://schemas.microsoft.com/office/drawing/2014/main" id="{279A8534-25C1-697F-09ED-75B2845AE1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12851" y="4687486"/>
            <a:ext cx="360000" cy="360000"/>
          </a:xfrm>
          <a:prstGeom prst="rect">
            <a:avLst/>
          </a:prstGeom>
        </p:spPr>
      </p:pic>
      <p:pic>
        <p:nvPicPr>
          <p:cNvPr id="16" name="그래픽 9" descr="해시 태그 단색으로 채워진">
            <a:extLst>
              <a:ext uri="{FF2B5EF4-FFF2-40B4-BE49-F238E27FC236}">
                <a16:creationId xmlns:a16="http://schemas.microsoft.com/office/drawing/2014/main" id="{307DB731-2D73-B187-B483-8C6B1DBDB00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95806" y="4588008"/>
            <a:ext cx="360000" cy="360000"/>
          </a:xfrm>
          <a:prstGeom prst="rect">
            <a:avLst/>
          </a:prstGeom>
        </p:spPr>
      </p:pic>
      <p:pic>
        <p:nvPicPr>
          <p:cNvPr id="17" name="그래픽 11" descr="물음표 단색으로 채워진">
            <a:extLst>
              <a:ext uri="{FF2B5EF4-FFF2-40B4-BE49-F238E27FC236}">
                <a16:creationId xmlns:a16="http://schemas.microsoft.com/office/drawing/2014/main" id="{E52EC9E5-C482-F714-2EB5-C8DF7EC190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752571" y="4681918"/>
            <a:ext cx="360000" cy="360000"/>
          </a:xfrm>
          <a:prstGeom prst="rect">
            <a:avLst/>
          </a:prstGeom>
        </p:spPr>
      </p:pic>
      <p:pic>
        <p:nvPicPr>
          <p:cNvPr id="18" name="그래픽 8" descr="@ 단색으로 채워진">
            <a:extLst>
              <a:ext uri="{FF2B5EF4-FFF2-40B4-BE49-F238E27FC236}">
                <a16:creationId xmlns:a16="http://schemas.microsoft.com/office/drawing/2014/main" id="{DE8CA8C8-DE5D-5CAC-C755-CE0831CE5DB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85460" y="4759315"/>
            <a:ext cx="360000" cy="36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927ED45-AA94-2B76-0120-7BF89A482F31}"/>
              </a:ext>
            </a:extLst>
          </p:cNvPr>
          <p:cNvSpPr txBox="1"/>
          <p:nvPr/>
        </p:nvSpPr>
        <p:spPr>
          <a:xfrm>
            <a:off x="2992653" y="5079899"/>
            <a:ext cx="1716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Covert message, </a:t>
            </a:r>
            <a:r>
              <a:rPr lang="en-US" altLang="ko-K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ko-KR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8E0022-7ECA-BA3F-8999-187B831A311B}"/>
              </a:ext>
            </a:extLst>
          </p:cNvPr>
          <p:cNvSpPr txBox="1"/>
          <p:nvPr/>
        </p:nvSpPr>
        <p:spPr>
          <a:xfrm>
            <a:off x="4312851" y="5083671"/>
            <a:ext cx="1716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Artificial</a:t>
            </a:r>
          </a:p>
          <a:p>
            <a:pPr algn="ctr"/>
            <a:r>
              <a:rPr lang="en-US" altLang="ko-KR" dirty="0"/>
              <a:t>noise, </a:t>
            </a:r>
            <a:r>
              <a:rPr lang="en-US" altLang="ko-K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ko-KR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F31E6-259E-D653-67F4-15A1DFE75020}"/>
              </a:ext>
            </a:extLst>
          </p:cNvPr>
          <p:cNvSpPr txBox="1"/>
          <p:nvPr/>
        </p:nvSpPr>
        <p:spPr>
          <a:xfrm>
            <a:off x="5312967" y="4693625"/>
            <a:ext cx="156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AF Relay</a:t>
            </a:r>
          </a:p>
          <a:p>
            <a:pPr algn="ctr"/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개체 35">
                <a:extLst>
                  <a:ext uri="{FF2B5EF4-FFF2-40B4-BE49-F238E27FC236}">
                    <a16:creationId xmlns:a16="http://schemas.microsoft.com/office/drawing/2014/main" id="{4FE0B209-9997-118E-5803-284C6F479352}"/>
                  </a:ext>
                </a:extLst>
              </p:cNvPr>
              <p:cNvSpPr txBox="1"/>
              <p:nvPr/>
            </p:nvSpPr>
            <p:spPr>
              <a:xfrm>
                <a:off x="5962650" y="3436938"/>
                <a:ext cx="261938" cy="314325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개체 35">
                <a:extLst>
                  <a:ext uri="{FF2B5EF4-FFF2-40B4-BE49-F238E27FC236}">
                    <a16:creationId xmlns:a16="http://schemas.microsoft.com/office/drawing/2014/main" id="{4FE0B209-9997-118E-5803-284C6F479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650" y="3436938"/>
                <a:ext cx="261938" cy="314325"/>
              </a:xfrm>
              <a:prstGeom prst="rect">
                <a:avLst/>
              </a:prstGeom>
              <a:blipFill>
                <a:blip r:embed="rId20"/>
                <a:stretch>
                  <a:fillRect r="-18605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FA1E0073-B4B6-4E3C-85C8-24719386DE3E}"/>
              </a:ext>
            </a:extLst>
          </p:cNvPr>
          <p:cNvSpPr txBox="1"/>
          <p:nvPr/>
        </p:nvSpPr>
        <p:spPr>
          <a:xfrm>
            <a:off x="3858153" y="2966264"/>
            <a:ext cx="1716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Public</a:t>
            </a:r>
            <a:r>
              <a:rPr lang="ko-KR" altLang="en-US" dirty="0"/>
              <a:t> </a:t>
            </a:r>
            <a:r>
              <a:rPr lang="en-US" altLang="ko-KR" dirty="0"/>
              <a:t>message, </a:t>
            </a:r>
            <a:r>
              <a:rPr lang="en-US" altLang="ko-K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ko-KR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그래픽 37" descr="보안 카메라 단색으로 채워진">
            <a:extLst>
              <a:ext uri="{FF2B5EF4-FFF2-40B4-BE49-F238E27FC236}">
                <a16:creationId xmlns:a16="http://schemas.microsoft.com/office/drawing/2014/main" id="{4932C46C-5BAB-2629-E8F6-654551D0CFA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735999" y="2709000"/>
            <a:ext cx="720000" cy="72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9593423-D9F4-158A-45B2-4FC540D5E145}"/>
              </a:ext>
            </a:extLst>
          </p:cNvPr>
          <p:cNvSpPr txBox="1"/>
          <p:nvPr/>
        </p:nvSpPr>
        <p:spPr>
          <a:xfrm>
            <a:off x="6178785" y="2710682"/>
            <a:ext cx="286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Covert message detector</a:t>
            </a:r>
            <a:endParaRPr lang="ko-KR" altLang="en-US" dirty="0"/>
          </a:p>
        </p:txBody>
      </p:sp>
      <p:cxnSp>
        <p:nvCxnSpPr>
          <p:cNvPr id="28" name="직선 화살표 연결선 47">
            <a:extLst>
              <a:ext uri="{FF2B5EF4-FFF2-40B4-BE49-F238E27FC236}">
                <a16:creationId xmlns:a16="http://schemas.microsoft.com/office/drawing/2014/main" id="{00145240-8F28-896F-5E79-2D07FD20CC82}"/>
              </a:ext>
            </a:extLst>
          </p:cNvPr>
          <p:cNvCxnSpPr>
            <a:cxnSpLocks/>
          </p:cNvCxnSpPr>
          <p:nvPr/>
        </p:nvCxnSpPr>
        <p:spPr>
          <a:xfrm>
            <a:off x="6544720" y="4209298"/>
            <a:ext cx="2114033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49">
            <a:extLst>
              <a:ext uri="{FF2B5EF4-FFF2-40B4-BE49-F238E27FC236}">
                <a16:creationId xmlns:a16="http://schemas.microsoft.com/office/drawing/2014/main" id="{DB689C10-29CC-9059-D7D1-12DCD0B20CA7}"/>
              </a:ext>
            </a:extLst>
          </p:cNvPr>
          <p:cNvCxnSpPr>
            <a:cxnSpLocks/>
          </p:cNvCxnSpPr>
          <p:nvPr/>
        </p:nvCxnSpPr>
        <p:spPr>
          <a:xfrm>
            <a:off x="6544720" y="4461847"/>
            <a:ext cx="2114033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13" descr="Smart Phone outline">
            <a:extLst>
              <a:ext uri="{FF2B5EF4-FFF2-40B4-BE49-F238E27FC236}">
                <a16:creationId xmlns:a16="http://schemas.microsoft.com/office/drawing/2014/main" id="{2F205804-1DA7-B31A-2DFD-C8709441D08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658753" y="3752098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19F26A5-65A0-1CB5-F829-13552AFFB439}"/>
              </a:ext>
            </a:extLst>
          </p:cNvPr>
          <p:cNvSpPr txBox="1"/>
          <p:nvPr/>
        </p:nvSpPr>
        <p:spPr>
          <a:xfrm>
            <a:off x="8331780" y="4756734"/>
            <a:ext cx="156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Destination</a:t>
            </a:r>
          </a:p>
          <a:p>
            <a:pPr algn="ctr"/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개체 56">
                <a:extLst>
                  <a:ext uri="{FF2B5EF4-FFF2-40B4-BE49-F238E27FC236}">
                    <a16:creationId xmlns:a16="http://schemas.microsoft.com/office/drawing/2014/main" id="{56DA736F-2841-E88F-DAA8-E2D195C98072}"/>
                  </a:ext>
                </a:extLst>
              </p:cNvPr>
              <p:cNvSpPr txBox="1"/>
              <p:nvPr/>
            </p:nvSpPr>
            <p:spPr>
              <a:xfrm>
                <a:off x="8981533" y="3436938"/>
                <a:ext cx="280987" cy="314325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개체 56">
                <a:extLst>
                  <a:ext uri="{FF2B5EF4-FFF2-40B4-BE49-F238E27FC236}">
                    <a16:creationId xmlns:a16="http://schemas.microsoft.com/office/drawing/2014/main" id="{56DA736F-2841-E88F-DAA8-E2D195C98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533" y="3436938"/>
                <a:ext cx="280987" cy="314325"/>
              </a:xfrm>
              <a:prstGeom prst="rect">
                <a:avLst/>
              </a:prstGeom>
              <a:blipFill>
                <a:blip r:embed="rId25"/>
                <a:stretch>
                  <a:fillRect r="-13043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그래픽 5" descr="느낌표 단색으로 채워진">
            <a:extLst>
              <a:ext uri="{FF2B5EF4-FFF2-40B4-BE49-F238E27FC236}">
                <a16:creationId xmlns:a16="http://schemas.microsoft.com/office/drawing/2014/main" id="{A39F3675-2E17-B9C8-AD76-CF5C898DA01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116065" y="4610483"/>
            <a:ext cx="360000" cy="36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784671-637E-B31D-40ED-EE647DF2ECDB}"/>
              </a:ext>
            </a:extLst>
          </p:cNvPr>
          <p:cNvSpPr txBox="1"/>
          <p:nvPr/>
        </p:nvSpPr>
        <p:spPr>
          <a:xfrm>
            <a:off x="690112" y="923026"/>
            <a:ext cx="275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2.1 Schematic Diagram</a:t>
            </a:r>
          </a:p>
        </p:txBody>
      </p:sp>
    </p:spTree>
    <p:extLst>
      <p:ext uri="{BB962C8B-B14F-4D97-AF65-F5344CB8AC3E}">
        <p14:creationId xmlns:p14="http://schemas.microsoft.com/office/powerpoint/2010/main" val="420258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2.2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AF relay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dirty="0"/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altLang="ko-KR" dirty="0"/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Public message, covert message and artificial noise, respectively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source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Transmit power allocation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ko-KR" dirty="0"/>
                  <a:t>, respectively, at the source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dB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dB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dB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dB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: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Uniform transmit power allocation</a:t>
                </a:r>
                <a:r>
                  <a:rPr lang="en-US" altLang="ko-KR" dirty="0"/>
                  <a:t> in dB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altLang="ko-KR" dirty="0"/>
                  <a:t> at the source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ko-KR" dirty="0"/>
                  <a:t> dB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5</a:t>
            </a:fld>
            <a:r>
              <a:rPr lang="en-US" altLang="ko-KR" dirty="0"/>
              <a:t>/</a:t>
            </a:r>
            <a:r>
              <a:rPr lang="en-US" altLang="ko-KR" sz="1200" dirty="0"/>
              <a:t>12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개체 6">
                <a:extLst>
                  <a:ext uri="{FF2B5EF4-FFF2-40B4-BE49-F238E27FC236}">
                    <a16:creationId xmlns:a16="http://schemas.microsoft.com/office/drawing/2014/main" id="{A397B149-1286-C648-E4DE-6676CD993C63}"/>
                  </a:ext>
                </a:extLst>
              </p:cNvPr>
              <p:cNvSpPr txBox="1"/>
              <p:nvPr/>
            </p:nvSpPr>
            <p:spPr>
              <a:xfrm>
                <a:off x="1100446" y="1892135"/>
                <a:ext cx="4765963" cy="455221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rad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rad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sub>
                              </m:sSub>
                            </m:e>
                          </m:rad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개체 6">
                <a:extLst>
                  <a:ext uri="{FF2B5EF4-FFF2-40B4-BE49-F238E27FC236}">
                    <a16:creationId xmlns:a16="http://schemas.microsoft.com/office/drawing/2014/main" id="{A397B149-1286-C648-E4DE-6676CD993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46" y="1892135"/>
                <a:ext cx="4765963" cy="455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phic 12" descr="Smart Phone with solid fill">
            <a:extLst>
              <a:ext uri="{FF2B5EF4-FFF2-40B4-BE49-F238E27FC236}">
                <a16:creationId xmlns:a16="http://schemas.microsoft.com/office/drawing/2014/main" id="{7B6CD844-2654-F07E-F43B-D7F5C73B6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24541" y="4499810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145AE5-F01C-F802-8B2A-E803F032EF84}"/>
              </a:ext>
            </a:extLst>
          </p:cNvPr>
          <p:cNvSpPr txBox="1"/>
          <p:nvPr/>
        </p:nvSpPr>
        <p:spPr>
          <a:xfrm>
            <a:off x="2998016" y="5504446"/>
            <a:ext cx="156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</a:t>
            </a:r>
          </a:p>
          <a:p>
            <a:pPr algn="ctr"/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DF798BFC-3854-913B-5B38-939AE9175616}"/>
              </a:ext>
            </a:extLst>
          </p:cNvPr>
          <p:cNvCxnSpPr>
            <a:cxnSpLocks/>
          </p:cNvCxnSpPr>
          <p:nvPr/>
        </p:nvCxnSpPr>
        <p:spPr>
          <a:xfrm>
            <a:off x="4238941" y="4957010"/>
            <a:ext cx="3714120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41">
            <a:extLst>
              <a:ext uri="{FF2B5EF4-FFF2-40B4-BE49-F238E27FC236}">
                <a16:creationId xmlns:a16="http://schemas.microsoft.com/office/drawing/2014/main" id="{DC1C9799-25A3-06D4-4DE4-5137A7623140}"/>
              </a:ext>
            </a:extLst>
          </p:cNvPr>
          <p:cNvCxnSpPr>
            <a:cxnSpLocks/>
          </p:cNvCxnSpPr>
          <p:nvPr/>
        </p:nvCxnSpPr>
        <p:spPr>
          <a:xfrm>
            <a:off x="4238941" y="5221705"/>
            <a:ext cx="371412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1" descr="Cell Tower with solid fill">
            <a:extLst>
              <a:ext uri="{FF2B5EF4-FFF2-40B4-BE49-F238E27FC236}">
                <a16:creationId xmlns:a16="http://schemas.microsoft.com/office/drawing/2014/main" id="{61FFD17F-4BCF-D297-A938-645F78413C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53061" y="4499810"/>
            <a:ext cx="914400" cy="914400"/>
          </a:xfrm>
          <a:prstGeom prst="rect">
            <a:avLst/>
          </a:prstGeom>
        </p:spPr>
      </p:pic>
      <p:pic>
        <p:nvPicPr>
          <p:cNvPr id="18" name="그래픽 33" descr="문서 단색으로 채워진">
            <a:extLst>
              <a:ext uri="{FF2B5EF4-FFF2-40B4-BE49-F238E27FC236}">
                <a16:creationId xmlns:a16="http://schemas.microsoft.com/office/drawing/2014/main" id="{900EE169-06F8-B2B0-1FD6-F835C8F311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61372" y="5373491"/>
            <a:ext cx="360000" cy="360000"/>
          </a:xfrm>
          <a:prstGeom prst="rect">
            <a:avLst/>
          </a:prstGeom>
        </p:spPr>
      </p:pic>
      <p:pic>
        <p:nvPicPr>
          <p:cNvPr id="19" name="그래픽 34" descr="자물쇠 단색으로 채워진">
            <a:extLst>
              <a:ext uri="{FF2B5EF4-FFF2-40B4-BE49-F238E27FC236}">
                <a16:creationId xmlns:a16="http://schemas.microsoft.com/office/drawing/2014/main" id="{0351F3D8-45D1-5126-79B1-39A377ECF1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90348" y="5510364"/>
            <a:ext cx="360000" cy="360000"/>
          </a:xfrm>
          <a:prstGeom prst="rect">
            <a:avLst/>
          </a:prstGeom>
        </p:spPr>
      </p:pic>
      <p:pic>
        <p:nvPicPr>
          <p:cNvPr id="20" name="그래픽 10" descr="추가 단색으로 채워진">
            <a:extLst>
              <a:ext uri="{FF2B5EF4-FFF2-40B4-BE49-F238E27FC236}">
                <a16:creationId xmlns:a16="http://schemas.microsoft.com/office/drawing/2014/main" id="{317AC061-E6E6-7411-4FE2-E0C1A47408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76732" y="5433681"/>
            <a:ext cx="360000" cy="360000"/>
          </a:xfrm>
          <a:prstGeom prst="rect">
            <a:avLst/>
          </a:prstGeom>
        </p:spPr>
      </p:pic>
      <p:pic>
        <p:nvPicPr>
          <p:cNvPr id="21" name="그래픽 8" descr="해시 태그 단색으로 채워진">
            <a:extLst>
              <a:ext uri="{FF2B5EF4-FFF2-40B4-BE49-F238E27FC236}">
                <a16:creationId xmlns:a16="http://schemas.microsoft.com/office/drawing/2014/main" id="{73BE1DC8-E25C-37D5-72F1-C16E168DB3E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59687" y="5334203"/>
            <a:ext cx="360000" cy="360000"/>
          </a:xfrm>
          <a:prstGeom prst="rect">
            <a:avLst/>
          </a:prstGeom>
        </p:spPr>
      </p:pic>
      <p:pic>
        <p:nvPicPr>
          <p:cNvPr id="22" name="그래픽 9" descr="물음표 단색으로 채워진">
            <a:extLst>
              <a:ext uri="{FF2B5EF4-FFF2-40B4-BE49-F238E27FC236}">
                <a16:creationId xmlns:a16="http://schemas.microsoft.com/office/drawing/2014/main" id="{63C0963D-4494-0193-1CA9-01D88E60347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316452" y="5428113"/>
            <a:ext cx="360000" cy="360000"/>
          </a:xfrm>
          <a:prstGeom prst="rect">
            <a:avLst/>
          </a:prstGeom>
        </p:spPr>
      </p:pic>
      <p:pic>
        <p:nvPicPr>
          <p:cNvPr id="23" name="그래픽 7" descr="@ 단색으로 채워진">
            <a:extLst>
              <a:ext uri="{FF2B5EF4-FFF2-40B4-BE49-F238E27FC236}">
                <a16:creationId xmlns:a16="http://schemas.microsoft.com/office/drawing/2014/main" id="{A3D0ED1E-5876-D00D-0AAD-1C468AD0D2B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549341" y="5505510"/>
            <a:ext cx="360000" cy="360000"/>
          </a:xfrm>
          <a:prstGeom prst="rect">
            <a:avLst/>
          </a:prstGeom>
        </p:spPr>
      </p:pic>
      <p:pic>
        <p:nvPicPr>
          <p:cNvPr id="24" name="그래픽 5" descr="느낌표 단색으로 채워진">
            <a:extLst>
              <a:ext uri="{FF2B5EF4-FFF2-40B4-BE49-F238E27FC236}">
                <a16:creationId xmlns:a16="http://schemas.microsoft.com/office/drawing/2014/main" id="{8FCD3B2B-6BD9-73AB-5926-8B5884DC444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699441" y="5358628"/>
            <a:ext cx="360000" cy="36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AD092E5-2BD7-F329-3B14-C50ABC5D77E1}"/>
              </a:ext>
            </a:extLst>
          </p:cNvPr>
          <p:cNvSpPr txBox="1"/>
          <p:nvPr/>
        </p:nvSpPr>
        <p:spPr>
          <a:xfrm>
            <a:off x="7627228" y="5441337"/>
            <a:ext cx="156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AF relay</a:t>
            </a:r>
          </a:p>
          <a:p>
            <a:pPr algn="ctr"/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그래픽 32" descr="문서 단색으로 채워진">
            <a:extLst>
              <a:ext uri="{FF2B5EF4-FFF2-40B4-BE49-F238E27FC236}">
                <a16:creationId xmlns:a16="http://schemas.microsoft.com/office/drawing/2014/main" id="{244FB5C0-7EAB-DEC9-B069-B766916676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12345" y="4528789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54A1D0-27AC-BADA-6555-BDD9ADDCCFCC}"/>
                  </a:ext>
                </a:extLst>
              </p:cNvPr>
              <p:cNvSpPr txBox="1"/>
              <p:nvPr/>
            </p:nvSpPr>
            <p:spPr>
              <a:xfrm>
                <a:off x="4854299" y="4156393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Public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54A1D0-27AC-BADA-6555-BDD9ADDCC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299" y="4156393"/>
                <a:ext cx="2483402" cy="369332"/>
              </a:xfrm>
              <a:prstGeom prst="rect">
                <a:avLst/>
              </a:prstGeom>
              <a:blipFill>
                <a:blip r:embed="rId2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2C2EDE-880C-A201-4B2C-A3E7AAABF6CB}"/>
              </a:ext>
            </a:extLst>
          </p:cNvPr>
          <p:cNvSpPr txBox="1"/>
          <p:nvPr/>
        </p:nvSpPr>
        <p:spPr>
          <a:xfrm>
            <a:off x="137160" y="0"/>
            <a:ext cx="4335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Problem Formulation   Numerical Result  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3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2.2 Received signals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At the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destination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489" t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22C29-0DCD-4BEC-8353-70EA8C37F6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6</a:t>
            </a:fld>
            <a:r>
              <a:rPr lang="en-US" altLang="ko-KR" dirty="0"/>
              <a:t>/</a:t>
            </a:r>
            <a:r>
              <a:rPr lang="en-US" altLang="ko-KR" sz="1200" dirty="0"/>
              <a:t>12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개체 4">
                <a:extLst>
                  <a:ext uri="{FF2B5EF4-FFF2-40B4-BE49-F238E27FC236}">
                    <a16:creationId xmlns:a16="http://schemas.microsoft.com/office/drawing/2014/main" id="{46FB45B1-2F1A-2E1D-D71C-8D420E543D9A}"/>
                  </a:ext>
                </a:extLst>
              </p:cNvPr>
              <p:cNvSpPr txBox="1"/>
              <p:nvPr/>
            </p:nvSpPr>
            <p:spPr>
              <a:xfrm>
                <a:off x="1314203" y="2014848"/>
                <a:ext cx="9686306" cy="296883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𝑅𝐷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𝑅𝐷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rad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𝑅𝐷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rad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𝑆𝑅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rad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</m:rad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rad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sub>
                                  </m:sSub>
                                </m:e>
                              </m:rad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𝑆𝑅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𝑅𝐷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𝑆𝑅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𝑆𝑅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rad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</m:rad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rad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sub>
                                  </m:sSub>
                                </m:e>
                              </m:rad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𝑅𝐷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𝑆𝑅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𝑅𝐷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𝑆𝑅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𝑅𝐷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𝑆𝑅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𝑅𝐷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𝑆𝑅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개체 4">
                <a:extLst>
                  <a:ext uri="{FF2B5EF4-FFF2-40B4-BE49-F238E27FC236}">
                    <a16:creationId xmlns:a16="http://schemas.microsoft.com/office/drawing/2014/main" id="{46FB45B1-2F1A-2E1D-D71C-8D420E543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203" y="2014848"/>
                <a:ext cx="9686306" cy="29688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11" descr="Cell Tower with solid fill">
            <a:extLst>
              <a:ext uri="{FF2B5EF4-FFF2-40B4-BE49-F238E27FC236}">
                <a16:creationId xmlns:a16="http://schemas.microsoft.com/office/drawing/2014/main" id="{9E0302A9-5312-0C83-1317-3D60D476FC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40101" y="5070508"/>
            <a:ext cx="914400" cy="914400"/>
          </a:xfrm>
          <a:prstGeom prst="rect">
            <a:avLst/>
          </a:prstGeom>
        </p:spPr>
      </p:pic>
      <p:sp>
        <p:nvSpPr>
          <p:cNvPr id="9" name="화살표: 오른쪽 9">
            <a:extLst>
              <a:ext uri="{FF2B5EF4-FFF2-40B4-BE49-F238E27FC236}">
                <a16:creationId xmlns:a16="http://schemas.microsoft.com/office/drawing/2014/main" id="{81B9AE7C-B248-624C-8427-5DE62C494038}"/>
              </a:ext>
            </a:extLst>
          </p:cNvPr>
          <p:cNvSpPr/>
          <p:nvPr/>
        </p:nvSpPr>
        <p:spPr>
          <a:xfrm>
            <a:off x="5193631" y="5527708"/>
            <a:ext cx="1804737" cy="306806"/>
          </a:xfrm>
          <a:prstGeom prst="rightArrow">
            <a:avLst>
              <a:gd name="adj1" fmla="val 39811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Graphic 13" descr="Smart Phone outline">
            <a:extLst>
              <a:ext uri="{FF2B5EF4-FFF2-40B4-BE49-F238E27FC236}">
                <a16:creationId xmlns:a16="http://schemas.microsoft.com/office/drawing/2014/main" id="{2EC0C951-FF26-59A8-9B4D-33759C4843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37498" y="507050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C47941-77C8-EF64-66BB-D5068D38864A}"/>
              </a:ext>
            </a:extLst>
          </p:cNvPr>
          <p:cNvSpPr txBox="1"/>
          <p:nvPr/>
        </p:nvSpPr>
        <p:spPr>
          <a:xfrm>
            <a:off x="3814268" y="6012035"/>
            <a:ext cx="156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AF relay</a:t>
            </a:r>
          </a:p>
          <a:p>
            <a:pPr algn="ctr"/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BBF8DF-63DA-ECAE-E4FD-455C193B3723}"/>
              </a:ext>
            </a:extLst>
          </p:cNvPr>
          <p:cNvSpPr txBox="1"/>
          <p:nvPr/>
        </p:nvSpPr>
        <p:spPr>
          <a:xfrm>
            <a:off x="6810525" y="6075144"/>
            <a:ext cx="156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Destination</a:t>
            </a:r>
          </a:p>
          <a:p>
            <a:pPr algn="ctr"/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4BD0A1-0CB5-EBC3-4F88-AC4943837D4F}"/>
              </a:ext>
            </a:extLst>
          </p:cNvPr>
          <p:cNvSpPr txBox="1"/>
          <p:nvPr/>
        </p:nvSpPr>
        <p:spPr>
          <a:xfrm>
            <a:off x="137160" y="0"/>
            <a:ext cx="4335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Problem Formulation   Numerical Result  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02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2.2 Received signals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At the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destination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Achievable rate for the public message by treating the 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covert message as interference</a:t>
                </a:r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7</a:t>
            </a:fld>
            <a:r>
              <a:rPr lang="en-US" altLang="ko-KR" dirty="0"/>
              <a:t>/</a:t>
            </a:r>
            <a:r>
              <a:rPr lang="en-US" altLang="ko-KR" sz="1200" dirty="0"/>
              <a:t>12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개체 4">
                <a:extLst>
                  <a:ext uri="{FF2B5EF4-FFF2-40B4-BE49-F238E27FC236}">
                    <a16:creationId xmlns:a16="http://schemas.microsoft.com/office/drawing/2014/main" id="{31E02114-F340-60F0-AE51-8B5BCDCB35E2}"/>
                  </a:ext>
                </a:extLst>
              </p:cNvPr>
              <p:cNvSpPr txBox="1"/>
              <p:nvPr/>
            </p:nvSpPr>
            <p:spPr>
              <a:xfrm>
                <a:off x="1717964" y="2232562"/>
                <a:ext cx="10422576" cy="3673433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𝑅𝐷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𝑆𝑅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𝑅𝐷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𝑆𝑅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𝑅𝐷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𝑆𝑅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𝑅𝐷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𝑆𝑅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𝑆𝑅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𝑅𝐷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𝑆𝑅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𝑆𝑅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𝑆𝑅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+1+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𝑆𝑅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𝑅𝐷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𝑆𝑅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𝑅𝐷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개체 4">
                <a:extLst>
                  <a:ext uri="{FF2B5EF4-FFF2-40B4-BE49-F238E27FC236}">
                    <a16:creationId xmlns:a16="http://schemas.microsoft.com/office/drawing/2014/main" id="{31E02114-F340-60F0-AE51-8B5BCDCB3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964" y="2232562"/>
                <a:ext cx="10422576" cy="36734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19A3203-1B5D-6453-EFB8-AFAF42EE4BBC}"/>
              </a:ext>
            </a:extLst>
          </p:cNvPr>
          <p:cNvSpPr txBox="1"/>
          <p:nvPr/>
        </p:nvSpPr>
        <p:spPr>
          <a:xfrm>
            <a:off x="137160" y="0"/>
            <a:ext cx="4335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Problem Formulation   Numerical Result  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56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2.2 Received signals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At the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destination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Achievable rate for the covert message 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after canceling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the decoded public message and artificial noise by cooperation between </a:t>
                </a:r>
                <a14:m>
                  <m:oMath xmlns:m="http://schemas.openxmlformats.org/officeDocument/2006/math">
                    <m:r>
                      <a:rPr kumimoji="0" lang="en-US" altLang="ko-KR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altLang="ko-KR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to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kumimoji="0" lang="en-US" altLang="ko-KR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altLang="ko-KR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dirty="0"/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8</a:t>
            </a:fld>
            <a:r>
              <a:rPr lang="en-US" altLang="ko-KR" dirty="0"/>
              <a:t>/</a:t>
            </a:r>
            <a:r>
              <a:rPr lang="en-US" altLang="ko-KR" sz="1200" dirty="0"/>
              <a:t>12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733CF9-E5D3-18C2-35D1-707CAF1205BF}"/>
                  </a:ext>
                </a:extLst>
              </p:cNvPr>
              <p:cNvSpPr txBox="1"/>
              <p:nvPr/>
            </p:nvSpPr>
            <p:spPr>
              <a:xfrm>
                <a:off x="6815229" y="3537506"/>
                <a:ext cx="5187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Cancellable by cooperation between 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𝐷</m:t>
                    </m:r>
                  </m:oMath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733CF9-E5D3-18C2-35D1-707CAF120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229" y="3537506"/>
                <a:ext cx="5187769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개체 7">
                <a:extLst>
                  <a:ext uri="{FF2B5EF4-FFF2-40B4-BE49-F238E27FC236}">
                    <a16:creationId xmlns:a16="http://schemas.microsoft.com/office/drawing/2014/main" id="{882C5FC3-EB3D-EC61-AB80-434175F6A8EC}"/>
                  </a:ext>
                </a:extLst>
              </p:cNvPr>
              <p:cNvSpPr txBox="1"/>
              <p:nvPr/>
            </p:nvSpPr>
            <p:spPr>
              <a:xfrm>
                <a:off x="1809008" y="2608613"/>
                <a:ext cx="5523655" cy="1704625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𝑅𝐷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𝑆𝑅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rad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𝑅𝐷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𝑆𝑅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rad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𝑅𝐷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𝑆𝑅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𝑅𝐷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𝑆𝑅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개체 7">
                <a:extLst>
                  <a:ext uri="{FF2B5EF4-FFF2-40B4-BE49-F238E27FC236}">
                    <a16:creationId xmlns:a16="http://schemas.microsoft.com/office/drawing/2014/main" id="{882C5FC3-EB3D-EC61-AB80-434175F6A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008" y="2608613"/>
                <a:ext cx="5523655" cy="17046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개체 6">
                <a:extLst>
                  <a:ext uri="{FF2B5EF4-FFF2-40B4-BE49-F238E27FC236}">
                    <a16:creationId xmlns:a16="http://schemas.microsoft.com/office/drawing/2014/main" id="{F97E4757-B403-408D-D9B2-2E47A28483C7}"/>
                  </a:ext>
                </a:extLst>
              </p:cNvPr>
              <p:cNvSpPr txBox="1"/>
              <p:nvPr/>
            </p:nvSpPr>
            <p:spPr>
              <a:xfrm>
                <a:off x="2058988" y="4575175"/>
                <a:ext cx="8958262" cy="2270125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𝑅𝐷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𝑆𝑅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𝑅𝐷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𝑆𝑅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𝑆𝑅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𝑅𝐷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𝑆𝑅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𝑆𝑅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𝑅𝐷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𝑆𝑅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𝑅𝐷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개체 6">
                <a:extLst>
                  <a:ext uri="{FF2B5EF4-FFF2-40B4-BE49-F238E27FC236}">
                    <a16:creationId xmlns:a16="http://schemas.microsoft.com/office/drawing/2014/main" id="{F97E4757-B403-408D-D9B2-2E47A2848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8" y="4575175"/>
                <a:ext cx="8958262" cy="22701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3EDC224-C89B-182D-EFDD-3F776B70D49D}"/>
              </a:ext>
            </a:extLst>
          </p:cNvPr>
          <p:cNvSpPr txBox="1"/>
          <p:nvPr/>
        </p:nvSpPr>
        <p:spPr>
          <a:xfrm>
            <a:off x="137160" y="0"/>
            <a:ext cx="4335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Problem Formulation    Numerical Result  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09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Covert rate maximization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Objective function</a:t>
                </a: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Covert rate</a:t>
                </a:r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Constraint 1</a:t>
                </a: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Minimum public rate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en-US" altLang="ko-KR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altLang="ko-KR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pPr marL="1600200" marR="0" lvl="3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The 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worst-case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kumimoji="0" lang="en-US" altLang="ko-KR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←</m:t>
                    </m:r>
                    <m:r>
                      <a:rPr kumimoji="0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𝜁</m:t>
                    </m:r>
                    <m:sSub>
                      <m:sSubPr>
                        <m:ctrlP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en-US" altLang="ko-KR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altLang="ko-KR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Constraint 2</a:t>
                </a: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Minimum DEP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threshold </a:t>
                </a:r>
                <a14:m>
                  <m:oMath xmlns:m="http://schemas.openxmlformats.org/officeDocument/2006/math">
                    <m:r>
                      <a:rPr kumimoji="0" lang="ko-KR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Constraint 3</a:t>
                </a: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To avoid 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zero DEP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Constraint 4</a:t>
                </a: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The 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sum of power proportion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Constraint 5</a:t>
                </a: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Maximum artificial noise power 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bound</a:t>
                </a:r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Constraint 6</a:t>
                </a: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Individual 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power proportion</a:t>
                </a:r>
              </a:p>
              <a:p>
                <a:pPr marL="914400" lvl="2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43877" y="0"/>
            <a:ext cx="443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System Model </a:t>
            </a:r>
            <a:r>
              <a:rPr lang="en-US" altLang="ko-KR" sz="1200" b="1" dirty="0">
                <a:solidFill>
                  <a:schemeClr val="bg2"/>
                </a:solidFill>
              </a:rPr>
              <a:t>Problem Formulation   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Numerical Result  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9</a:t>
            </a:fld>
            <a:r>
              <a:rPr lang="en-US" altLang="ko-KR" dirty="0"/>
              <a:t>/</a:t>
            </a:r>
            <a:r>
              <a:rPr lang="en-US" altLang="ko-KR" sz="1200" dirty="0"/>
              <a:t>12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개체 4">
                <a:extLst>
                  <a:ext uri="{FF2B5EF4-FFF2-40B4-BE49-F238E27FC236}">
                    <a16:creationId xmlns:a16="http://schemas.microsoft.com/office/drawing/2014/main" id="{A141909B-E004-2942-B38C-D93498908553}"/>
                  </a:ext>
                </a:extLst>
              </p:cNvPr>
              <p:cNvSpPr txBox="1"/>
              <p:nvPr/>
            </p:nvSpPr>
            <p:spPr>
              <a:xfrm>
                <a:off x="6510338" y="2190750"/>
                <a:ext cx="5611812" cy="3352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limLow>
                        <m:limLow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lim>
                      </m:limLow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𝑆𝑅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e>
                                  </m:rad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𝑆𝑅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sub>
                                      </m:sSub>
                                    </m:e>
                                  </m:rad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̄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≤1,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≤1,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개체 4">
                <a:extLst>
                  <a:ext uri="{FF2B5EF4-FFF2-40B4-BE49-F238E27FC236}">
                    <a16:creationId xmlns:a16="http://schemas.microsoft.com/office/drawing/2014/main" id="{A141909B-E004-2942-B38C-D93498908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338" y="2190750"/>
                <a:ext cx="5611812" cy="3352800"/>
              </a:xfrm>
              <a:prstGeom prst="rect">
                <a:avLst/>
              </a:prstGeom>
              <a:blipFill>
                <a:blip r:embed="rId4"/>
                <a:stretch>
                  <a:fillRect l="-108" t="-121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06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DD1B8258B04314AB752C94D0B468742" ma:contentTypeVersion="11" ma:contentTypeDescription="새 문서를 만듭니다." ma:contentTypeScope="" ma:versionID="6191195d1cfbedd459fcf5ab8d015e2a">
  <xsd:schema xmlns:xsd="http://www.w3.org/2001/XMLSchema" xmlns:xs="http://www.w3.org/2001/XMLSchema" xmlns:p="http://schemas.microsoft.com/office/2006/metadata/properties" xmlns:ns2="c207a02d-b84a-49f0-864c-a3c055060aaf" xmlns:ns3="39fed8c9-7096-4e61-8f88-d2ef9f851ffe" targetNamespace="http://schemas.microsoft.com/office/2006/metadata/properties" ma:root="true" ma:fieldsID="5d93592edafbee9e6d2c4100c1efca84" ns2:_="" ns3:_="">
    <xsd:import namespace="c207a02d-b84a-49f0-864c-a3c055060aaf"/>
    <xsd:import namespace="39fed8c9-7096-4e61-8f88-d2ef9f851ff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OCR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7a02d-b84a-49f0-864c-a3c055060aaf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이미지 태그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fed8c9-7096-4e61-8f88-d2ef9f851ff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f275194-dac7-4477-b30b-39752330c9f4}" ma:internalName="TaxCatchAll" ma:showField="CatchAllData" ma:web="39fed8c9-7096-4e61-8f88-d2ef9f851f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36F6C3-5960-4851-9E24-C95A892B09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7AF342-1EE8-45DE-9B22-D5BE269973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07a02d-b84a-49f0-864c-a3c055060aaf"/>
    <ds:schemaRef ds:uri="39fed8c9-7096-4e61-8f88-d2ef9f851f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4555</TotalTime>
  <Words>782</Words>
  <Application>Microsoft Office PowerPoint</Application>
  <PresentationFormat>Widescreen</PresentationFormat>
  <Paragraphs>181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Cambria Math</vt:lpstr>
      <vt:lpstr>Times New Roman</vt:lpstr>
      <vt:lpstr>Office 테마</vt:lpstr>
      <vt:lpstr>Active Jamming for AF Relay-Based Covert Communications</vt:lpstr>
      <vt:lpstr>Introduction</vt:lpstr>
      <vt:lpstr>Introduction</vt:lpstr>
      <vt:lpstr>System Model</vt:lpstr>
      <vt:lpstr>System Model</vt:lpstr>
      <vt:lpstr>System Model</vt:lpstr>
      <vt:lpstr>System Model</vt:lpstr>
      <vt:lpstr>System Model</vt:lpstr>
      <vt:lpstr>Problem Formulation</vt:lpstr>
      <vt:lpstr>Numerical Result</vt:lpstr>
      <vt:lpstr>Numerical Result</vt:lpstr>
      <vt:lpstr>Numerical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 Hwan Moon</dc:creator>
  <cp:lastModifiedBy>Refat Khan</cp:lastModifiedBy>
  <cp:revision>15</cp:revision>
  <dcterms:created xsi:type="dcterms:W3CDTF">2018-10-31T12:38:19Z</dcterms:created>
  <dcterms:modified xsi:type="dcterms:W3CDTF">2024-10-21T12:33:08Z</dcterms:modified>
</cp:coreProperties>
</file>