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1596" r:id="rId2"/>
    <p:sldId id="1612" r:id="rId3"/>
    <p:sldId id="1597" r:id="rId4"/>
    <p:sldId id="1598" r:id="rId5"/>
    <p:sldId id="1600" r:id="rId6"/>
    <p:sldId id="1599" r:id="rId7"/>
    <p:sldId id="1601" r:id="rId8"/>
    <p:sldId id="1602" r:id="rId9"/>
    <p:sldId id="1603" r:id="rId10"/>
    <p:sldId id="1604" r:id="rId11"/>
    <p:sldId id="1605" r:id="rId12"/>
    <p:sldId id="1606" r:id="rId13"/>
    <p:sldId id="1607" r:id="rId14"/>
    <p:sldId id="1608" r:id="rId15"/>
    <p:sldId id="1609" r:id="rId16"/>
    <p:sldId id="1610" r:id="rId17"/>
    <p:sldId id="1611" r:id="rId18"/>
    <p:sldId id="1613" r:id="rId19"/>
    <p:sldId id="1614" r:id="rId20"/>
    <p:sldId id="1615" r:id="rId21"/>
    <p:sldId id="1616" r:id="rId22"/>
    <p:sldId id="1617" r:id="rId23"/>
    <p:sldId id="1618" r:id="rId24"/>
    <p:sldId id="1619" r:id="rId25"/>
    <p:sldId id="1620" r:id="rId26"/>
    <p:sldId id="1621" r:id="rId27"/>
    <p:sldId id="1622" r:id="rId28"/>
    <p:sldId id="1623" r:id="rId29"/>
    <p:sldId id="1624" r:id="rId30"/>
    <p:sldId id="1625" r:id="rId31"/>
    <p:sldId id="1626" r:id="rId32"/>
    <p:sldId id="1627" r:id="rId33"/>
    <p:sldId id="1628" r:id="rId34"/>
    <p:sldId id="1629" r:id="rId35"/>
    <p:sldId id="1630" r:id="rId36"/>
    <p:sldId id="1631" r:id="rId37"/>
    <p:sldId id="1632" r:id="rId38"/>
    <p:sldId id="1633" r:id="rId39"/>
    <p:sldId id="1634" r:id="rId40"/>
    <p:sldId id="1635" r:id="rId41"/>
    <p:sldId id="1636" r:id="rId42"/>
    <p:sldId id="1637" r:id="rId43"/>
    <p:sldId id="1638" r:id="rId44"/>
    <p:sldId id="1639" r:id="rId45"/>
    <p:sldId id="1640" r:id="rId46"/>
    <p:sldId id="1641" r:id="rId47"/>
    <p:sldId id="1642" r:id="rId48"/>
    <p:sldId id="1643" r:id="rId49"/>
    <p:sldId id="1644" r:id="rId50"/>
    <p:sldId id="1645" r:id="rId51"/>
    <p:sldId id="1646" r:id="rId52"/>
    <p:sldId id="1647" r:id="rId53"/>
    <p:sldId id="1648" r:id="rId54"/>
    <p:sldId id="1649" r:id="rId55"/>
    <p:sldId id="1650" r:id="rId56"/>
    <p:sldId id="1651" r:id="rId57"/>
    <p:sldId id="1652" r:id="rId58"/>
    <p:sldId id="1653" r:id="rId59"/>
    <p:sldId id="1654" r:id="rId60"/>
    <p:sldId id="1655" r:id="rId61"/>
    <p:sldId id="1656" r:id="rId62"/>
    <p:sldId id="1657" r:id="rId63"/>
    <p:sldId id="1658" r:id="rId64"/>
    <p:sldId id="1659" r:id="rId65"/>
    <p:sldId id="1660" r:id="rId66"/>
    <p:sldId id="1661" r:id="rId67"/>
    <p:sldId id="1662" r:id="rId68"/>
    <p:sldId id="1663" r:id="rId69"/>
    <p:sldId id="1664" r:id="rId70"/>
    <p:sldId id="1665" r:id="rId71"/>
    <p:sldId id="1666" r:id="rId72"/>
    <p:sldId id="1667" r:id="rId73"/>
    <p:sldId id="1668" r:id="rId74"/>
    <p:sldId id="1669" r:id="rId75"/>
    <p:sldId id="1670" r:id="rId76"/>
    <p:sldId id="1671" r:id="rId77"/>
    <p:sldId id="1672" r:id="rId78"/>
    <p:sldId id="1673" r:id="rId79"/>
    <p:sldId id="1674" r:id="rId80"/>
    <p:sldId id="1675" r:id="rId81"/>
    <p:sldId id="1676" r:id="rId82"/>
    <p:sldId id="1677" r:id="rId83"/>
    <p:sldId id="1678" r:id="rId84"/>
    <p:sldId id="1679" r:id="rId85"/>
    <p:sldId id="1680" r:id="rId86"/>
    <p:sldId id="1681" r:id="rId87"/>
    <p:sldId id="1682" r:id="rId88"/>
    <p:sldId id="1683" r:id="rId89"/>
    <p:sldId id="1684" r:id="rId90"/>
    <p:sldId id="1685" r:id="rId91"/>
    <p:sldId id="1686" r:id="rId92"/>
    <p:sldId id="1687" r:id="rId93"/>
    <p:sldId id="1688" r:id="rId94"/>
    <p:sldId id="1555" r:id="rId9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87905" autoAdjust="0"/>
  </p:normalViewPr>
  <p:slideViewPr>
    <p:cSldViewPr snapToGrid="0">
      <p:cViewPr varScale="1">
        <p:scale>
          <a:sx n="109" d="100"/>
          <a:sy n="109" d="100"/>
        </p:scale>
        <p:origin x="798" y="84"/>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5045821d8d533" providerId="LiveId" clId="{1DD2914B-106A-4F10-828B-90005CC97310}"/>
    <pc:docChg chg="addSld delSld modSld">
      <pc:chgData name="" userId="0df5045821d8d533" providerId="LiveId" clId="{1DD2914B-106A-4F10-828B-90005CC97310}" dt="2022-09-08T02:18:24.585" v="50" actId="18131"/>
      <pc:docMkLst>
        <pc:docMk/>
      </pc:docMkLst>
      <pc:sldChg chg="modSp add">
        <pc:chgData name="" userId="0df5045821d8d533" providerId="LiveId" clId="{1DD2914B-106A-4F10-828B-90005CC97310}" dt="2022-09-08T02:16:27.521" v="12" actId="114"/>
        <pc:sldMkLst>
          <pc:docMk/>
          <pc:sldMk cId="1157537709" sldId="1420"/>
        </pc:sldMkLst>
        <pc:spChg chg="mod">
          <ac:chgData name="" userId="0df5045821d8d533" providerId="LiveId" clId="{1DD2914B-106A-4F10-828B-90005CC97310}" dt="2022-09-08T02:16:27.521" v="12" actId="114"/>
          <ac:spMkLst>
            <pc:docMk/>
            <pc:sldMk cId="1157537709" sldId="1420"/>
            <ac:spMk id="3" creationId="{9B30F031-E57C-4418-8811-D07BEE7C11F9}"/>
          </ac:spMkLst>
        </pc:spChg>
      </pc:sldChg>
      <pc:sldChg chg="del">
        <pc:chgData name="" userId="0df5045821d8d533" providerId="LiveId" clId="{1DD2914B-106A-4F10-828B-90005CC97310}" dt="2022-09-08T02:16:19.002" v="1" actId="2696"/>
        <pc:sldMkLst>
          <pc:docMk/>
          <pc:sldMk cId="4075416432" sldId="1424"/>
        </pc:sldMkLst>
      </pc:sldChg>
      <pc:sldChg chg="modSp add">
        <pc:chgData name="" userId="0df5045821d8d533" providerId="LiveId" clId="{1DD2914B-106A-4F10-828B-90005CC97310}" dt="2022-09-08T02:17:59.761" v="44" actId="732"/>
        <pc:sldMkLst>
          <pc:docMk/>
          <pc:sldMk cId="652548249" sldId="1491"/>
        </pc:sldMkLst>
        <pc:spChg chg="mod">
          <ac:chgData name="" userId="0df5045821d8d533" providerId="LiveId" clId="{1DD2914B-106A-4F10-828B-90005CC97310}" dt="2022-09-08T02:17:50.336" v="40" actId="20577"/>
          <ac:spMkLst>
            <pc:docMk/>
            <pc:sldMk cId="652548249" sldId="1491"/>
            <ac:spMk id="2" creationId="{8CB97C5F-B0CC-403C-BCA6-D6F398DE4BF4}"/>
          </ac:spMkLst>
        </pc:spChg>
        <pc:picChg chg="mod modCrop">
          <ac:chgData name="" userId="0df5045821d8d533" providerId="LiveId" clId="{1DD2914B-106A-4F10-828B-90005CC97310}" dt="2022-09-08T02:17:59.761" v="44" actId="732"/>
          <ac:picMkLst>
            <pc:docMk/>
            <pc:sldMk cId="652548249" sldId="1491"/>
            <ac:picMk id="5" creationId="{F28AA1EE-F29E-4764-A105-E85576134D62}"/>
          </ac:picMkLst>
        </pc:picChg>
      </pc:sldChg>
      <pc:sldChg chg="modSp">
        <pc:chgData name="" userId="0df5045821d8d533" providerId="LiveId" clId="{1DD2914B-106A-4F10-828B-90005CC97310}" dt="2022-09-08T02:16:47.924" v="24" actId="6549"/>
        <pc:sldMkLst>
          <pc:docMk/>
          <pc:sldMk cId="372646553" sldId="1535"/>
        </pc:sldMkLst>
        <pc:spChg chg="mod">
          <ac:chgData name="" userId="0df5045821d8d533" providerId="LiveId" clId="{1DD2914B-106A-4F10-828B-90005CC97310}" dt="2022-09-08T02:16:47.924" v="24" actId="6549"/>
          <ac:spMkLst>
            <pc:docMk/>
            <pc:sldMk cId="372646553" sldId="1535"/>
            <ac:spMk id="3" creationId="{279A9A21-3EFF-47FE-AF17-1A22D8129937}"/>
          </ac:spMkLst>
        </pc:spChg>
      </pc:sldChg>
      <pc:sldChg chg="add">
        <pc:chgData name="" userId="0df5045821d8d533" providerId="LiveId" clId="{1DD2914B-106A-4F10-828B-90005CC97310}" dt="2022-09-08T02:16:59.700" v="25"/>
        <pc:sldMkLst>
          <pc:docMk/>
          <pc:sldMk cId="2465954214" sldId="1541"/>
        </pc:sldMkLst>
      </pc:sldChg>
      <pc:sldChg chg="add">
        <pc:chgData name="" userId="0df5045821d8d533" providerId="LiveId" clId="{1DD2914B-106A-4F10-828B-90005CC97310}" dt="2022-09-08T02:16:59.700" v="25"/>
        <pc:sldMkLst>
          <pc:docMk/>
          <pc:sldMk cId="529240060" sldId="1542"/>
        </pc:sldMkLst>
      </pc:sldChg>
      <pc:sldChg chg="modSp add">
        <pc:chgData name="" userId="0df5045821d8d533" providerId="LiveId" clId="{1DD2914B-106A-4F10-828B-90005CC97310}" dt="2022-09-08T02:18:24.585" v="50" actId="18131"/>
        <pc:sldMkLst>
          <pc:docMk/>
          <pc:sldMk cId="782052871" sldId="1543"/>
        </pc:sldMkLst>
        <pc:spChg chg="mod">
          <ac:chgData name="" userId="0df5045821d8d533" providerId="LiveId" clId="{1DD2914B-106A-4F10-828B-90005CC97310}" dt="2022-09-08T02:18:13.286" v="49" actId="20577"/>
          <ac:spMkLst>
            <pc:docMk/>
            <pc:sldMk cId="782052871" sldId="1543"/>
            <ac:spMk id="2" creationId="{8CB97C5F-B0CC-403C-BCA6-D6F398DE4BF4}"/>
          </ac:spMkLst>
        </pc:spChg>
        <pc:picChg chg="mod modCrop">
          <ac:chgData name="" userId="0df5045821d8d533" providerId="LiveId" clId="{1DD2914B-106A-4F10-828B-90005CC97310}" dt="2022-09-08T02:18:24.585" v="50" actId="18131"/>
          <ac:picMkLst>
            <pc:docMk/>
            <pc:sldMk cId="782052871" sldId="1543"/>
            <ac:picMk id="5" creationId="{F28AA1EE-F29E-4764-A105-E85576134D62}"/>
          </ac:picMkLst>
        </pc:picChg>
      </pc:sldChg>
      <pc:sldChg chg="modSp add del">
        <pc:chgData name="" userId="0df5045821d8d533" providerId="LiveId" clId="{1DD2914B-106A-4F10-828B-90005CC97310}" dt="2022-09-08T02:17:39.798" v="31" actId="2696"/>
        <pc:sldMkLst>
          <pc:docMk/>
          <pc:sldMk cId="1956377106" sldId="1543"/>
        </pc:sldMkLst>
        <pc:spChg chg="mod">
          <ac:chgData name="" userId="0df5045821d8d533" providerId="LiveId" clId="{1DD2914B-106A-4F10-828B-90005CC97310}" dt="2022-09-08T02:17:31.435" v="30" actId="20577"/>
          <ac:spMkLst>
            <pc:docMk/>
            <pc:sldMk cId="1956377106" sldId="1543"/>
            <ac:spMk id="2" creationId="{1BFF6B89-5F5A-48C6-B8D7-A5678E80FFCB}"/>
          </ac:spMkLst>
        </pc:spChg>
      </pc:sldChg>
      <pc:sldChg chg="modSp add del">
        <pc:chgData name="" userId="0df5045821d8d533" providerId="LiveId" clId="{1DD2914B-106A-4F10-828B-90005CC97310}" dt="2022-09-08T02:18:09.845" v="46" actId="2696"/>
        <pc:sldMkLst>
          <pc:docMk/>
          <pc:sldMk cId="2025656683" sldId="1543"/>
        </pc:sldMkLst>
        <pc:spChg chg="mod">
          <ac:chgData name="" userId="0df5045821d8d533" providerId="LiveId" clId="{1DD2914B-106A-4F10-828B-90005CC97310}" dt="2022-09-08T02:17:53.938" v="43" actId="20577"/>
          <ac:spMkLst>
            <pc:docMk/>
            <pc:sldMk cId="2025656683" sldId="1543"/>
            <ac:spMk id="2" creationId="{8CB97C5F-B0CC-403C-BCA6-D6F398DE4BF4}"/>
          </ac:spMkLst>
        </pc:spChg>
        <pc:picChg chg="mod modCrop">
          <ac:chgData name="" userId="0df5045821d8d533" providerId="LiveId" clId="{1DD2914B-106A-4F10-828B-90005CC97310}" dt="2022-09-08T02:18:05.417" v="45" actId="732"/>
          <ac:picMkLst>
            <pc:docMk/>
            <pc:sldMk cId="2025656683" sldId="1543"/>
            <ac:picMk id="5" creationId="{F28AA1EE-F29E-4764-A105-E85576134D62}"/>
          </ac:picMkLst>
        </pc:picChg>
      </pc:sldChg>
      <pc:sldChg chg="del">
        <pc:chgData name="" userId="0df5045821d8d533" providerId="LiveId" clId="{1DD2914B-106A-4F10-828B-90005CC97310}" dt="2022-09-08T02:17:00.802" v="26" actId="2696"/>
        <pc:sldMkLst>
          <pc:docMk/>
          <pc:sldMk cId="4253910531" sldId="1543"/>
        </pc:sldMkLst>
      </pc:sldChg>
    </pc:docChg>
  </pc:docChgLst>
  <pc:docChgLst>
    <pc:chgData name="Moon Jihwan" userId="0df5045821d8d533" providerId="LiveId" clId="{A2D02C57-B30C-9E46-B481-E433E05968B9}"/>
    <pc:docChg chg="modSld">
      <pc:chgData name="Moon Jihwan" userId="0df5045821d8d533" providerId="LiveId" clId="{A2D02C57-B30C-9E46-B481-E433E05968B9}" dt="2022-10-26T02:54:28.251" v="24" actId="20577"/>
      <pc:docMkLst>
        <pc:docMk/>
      </pc:docMkLst>
      <pc:sldChg chg="modSp mod">
        <pc:chgData name="Moon Jihwan" userId="0df5045821d8d533" providerId="LiveId" clId="{A2D02C57-B30C-9E46-B481-E433E05968B9}" dt="2022-10-26T02:54:28.251" v="24" actId="20577"/>
        <pc:sldMkLst>
          <pc:docMk/>
          <pc:sldMk cId="1157537709" sldId="1420"/>
        </pc:sldMkLst>
        <pc:spChg chg="mod">
          <ac:chgData name="Moon Jihwan" userId="0df5045821d8d533" providerId="LiveId" clId="{A2D02C57-B30C-9E46-B481-E433E05968B9}" dt="2022-10-26T02:54:20.791" v="12" actId="20577"/>
          <ac:spMkLst>
            <pc:docMk/>
            <pc:sldMk cId="1157537709" sldId="1420"/>
            <ac:spMk id="2" creationId="{773E81F8-418E-46B0-BF79-A9E5C85CC220}"/>
          </ac:spMkLst>
        </pc:spChg>
        <pc:spChg chg="mod">
          <ac:chgData name="Moon Jihwan" userId="0df5045821d8d533" providerId="LiveId" clId="{A2D02C57-B30C-9E46-B481-E433E05968B9}" dt="2022-10-26T02:54:28.251" v="24" actId="20577"/>
          <ac:spMkLst>
            <pc:docMk/>
            <pc:sldMk cId="1157537709" sldId="1420"/>
            <ac:spMk id="3" creationId="{9B30F031-E57C-4418-8811-D07BEE7C11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2024-03-06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1</a:t>
            </a:fld>
            <a:endParaRPr lang="ko-KR" altLang="en-US"/>
          </a:p>
        </p:txBody>
      </p:sp>
    </p:spTree>
    <p:extLst>
      <p:ext uri="{BB962C8B-B14F-4D97-AF65-F5344CB8AC3E}">
        <p14:creationId xmlns:p14="http://schemas.microsoft.com/office/powerpoint/2010/main" val="292121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33</a:t>
            </a:fld>
            <a:endParaRPr lang="ko-KR" altLang="en-US"/>
          </a:p>
        </p:txBody>
      </p:sp>
    </p:spTree>
    <p:extLst>
      <p:ext uri="{BB962C8B-B14F-4D97-AF65-F5344CB8AC3E}">
        <p14:creationId xmlns:p14="http://schemas.microsoft.com/office/powerpoint/2010/main" val="1717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2024-03-06</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2024-03-06</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2024-03-06</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2024-03-06</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2024-03-06</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2024-03-06</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2024-03-06</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2024-03-06</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2024-03-06</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2024-03-06</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2024-03-06</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2024-03-06</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496EA1-B8D6-0600-8EBD-EC9DE5C35B89}"/>
              </a:ext>
            </a:extLst>
          </p:cNvPr>
          <p:cNvSpPr>
            <a:spLocks noGrp="1"/>
          </p:cNvSpPr>
          <p:nvPr>
            <p:ph type="ctrTitle"/>
          </p:nvPr>
        </p:nvSpPr>
        <p:spPr/>
        <p:txBody>
          <a:bodyPr/>
          <a:lstStyle/>
          <a:p>
            <a:r>
              <a:rPr lang="en-US" sz="3200" b="1" dirty="0">
                <a:effectLst/>
                <a:latin typeface="Times New Roman" panose="02020603050405020304" pitchFamily="18" charset="0"/>
                <a:ea typeface="Times New Roman" panose="02020603050405020304" pitchFamily="18" charset="0"/>
              </a:rPr>
              <a:t>Space Division Multiplexing combined with</a:t>
            </a:r>
            <a:r>
              <a:rPr lang="en-US" sz="3200" b="1" spc="-1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OFDM</a:t>
            </a:r>
            <a:endParaRPr lang="en-US" sz="3200" dirty="0"/>
          </a:p>
        </p:txBody>
      </p:sp>
      <p:sp>
        <p:nvSpPr>
          <p:cNvPr id="6" name="Subtitle 5">
            <a:extLst>
              <a:ext uri="{FF2B5EF4-FFF2-40B4-BE49-F238E27FC236}">
                <a16:creationId xmlns:a16="http://schemas.microsoft.com/office/drawing/2014/main" id="{E5ACD977-F58C-7BB5-6878-3FED7EDA523C}"/>
              </a:ext>
            </a:extLst>
          </p:cNvPr>
          <p:cNvSpPr>
            <a:spLocks noGrp="1"/>
          </p:cNvSpPr>
          <p:nvPr>
            <p:ph type="subTitle" idx="1"/>
          </p:nvPr>
        </p:nvSpPr>
        <p:spPr/>
        <p:txBody>
          <a:bodyPr/>
          <a:lstStyle/>
          <a:p>
            <a:r>
              <a:rPr lang="en-US" dirty="0"/>
              <a:t>REFAT KHAN</a:t>
            </a:r>
          </a:p>
        </p:txBody>
      </p:sp>
      <p:sp>
        <p:nvSpPr>
          <p:cNvPr id="4" name="Slide Number Placeholder 3">
            <a:extLst>
              <a:ext uri="{FF2B5EF4-FFF2-40B4-BE49-F238E27FC236}">
                <a16:creationId xmlns:a16="http://schemas.microsoft.com/office/drawing/2014/main" id="{2908B886-488F-C50F-8B3B-49A362AEF55F}"/>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61313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5A48-323A-30C9-6A16-86D66D19B812}"/>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Multi-Antenna</a:t>
            </a:r>
            <a:r>
              <a:rPr lang="en-US" sz="1800" b="1" spc="-1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Link:</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Signal</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model and</a:t>
            </a:r>
            <a:r>
              <a:rPr lang="en-US" sz="1800" b="1" spc="-2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SDM techniques</a:t>
            </a:r>
            <a:endParaRPr lang="en-US" dirty="0"/>
          </a:p>
        </p:txBody>
      </p:sp>
      <p:sp>
        <p:nvSpPr>
          <p:cNvPr id="3" name="Content Placeholder 2">
            <a:extLst>
              <a:ext uri="{FF2B5EF4-FFF2-40B4-BE49-F238E27FC236}">
                <a16:creationId xmlns:a16="http://schemas.microsoft.com/office/drawing/2014/main" id="{98A93A0E-6621-7397-ACE8-9C26F53E2036}"/>
              </a:ext>
            </a:extLst>
          </p:cNvPr>
          <p:cNvSpPr>
            <a:spLocks noGrp="1"/>
          </p:cNvSpPr>
          <p:nvPr>
            <p:ph idx="1"/>
          </p:nvPr>
        </p:nvSpPr>
        <p:spPr>
          <a:xfrm>
            <a:off x="838200" y="1649691"/>
            <a:ext cx="11353800" cy="507178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One way to increase the capacity of wireless communication systems is by exploiting the spatial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 using        multiple antennas at the receiver as well as at the transmitter. This type of transmission is </a:t>
            </a:r>
            <a:r>
              <a:rPr lang="en-US" sz="1800" dirty="0">
                <a:solidFill>
                  <a:schemeClr val="accent1">
                    <a:lumMod val="75000"/>
                  </a:schemeClr>
                </a:solidFill>
                <a:effectLst/>
                <a:latin typeface="Times New Roman" panose="02020603050405020304" pitchFamily="18" charset="0"/>
                <a:ea typeface="Times New Roman" panose="02020603050405020304" pitchFamily="18" charset="0"/>
              </a:rPr>
              <a:t>called Space Division               Multiplexing (SDM). </a:t>
            </a:r>
            <a:endParaRPr lang="en-US" sz="1800" dirty="0">
              <a:solidFill>
                <a:schemeClr val="accent1">
                  <a:lumMod val="75000"/>
                </a:schemeClr>
              </a:solidFill>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chapter,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decoding</a:t>
            </a:r>
            <a:r>
              <a:rPr lang="en-US" sz="1800" spc="5" dirty="0">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algorithms</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SDM</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will be   compared.</a:t>
            </a:r>
          </a:p>
          <a:p>
            <a:pPr>
              <a:lnSpc>
                <a:spcPct val="150000"/>
              </a:lnSpc>
            </a:pPr>
            <a:endParaRPr lang="en-US" dirty="0"/>
          </a:p>
        </p:txBody>
      </p:sp>
      <p:sp>
        <p:nvSpPr>
          <p:cNvPr id="4" name="Slide Number Placeholder 3">
            <a:extLst>
              <a:ext uri="{FF2B5EF4-FFF2-40B4-BE49-F238E27FC236}">
                <a16:creationId xmlns:a16="http://schemas.microsoft.com/office/drawing/2014/main" id="{A621EDD8-78DF-5D16-39A6-F846A169366D}"/>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pic>
        <p:nvPicPr>
          <p:cNvPr id="6" name="Picture 5" descr="A diagram of a system">
            <a:extLst>
              <a:ext uri="{FF2B5EF4-FFF2-40B4-BE49-F238E27FC236}">
                <a16:creationId xmlns:a16="http://schemas.microsoft.com/office/drawing/2014/main" id="{FB46D4B1-7287-38FB-8B34-8911E7282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71" y="4053254"/>
            <a:ext cx="9402487" cy="2391508"/>
          </a:xfrm>
          <a:prstGeom prst="rect">
            <a:avLst/>
          </a:prstGeom>
        </p:spPr>
      </p:pic>
    </p:spTree>
    <p:extLst>
      <p:ext uri="{BB962C8B-B14F-4D97-AF65-F5344CB8AC3E}">
        <p14:creationId xmlns:p14="http://schemas.microsoft.com/office/powerpoint/2010/main" val="375547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7A90-83B5-A3BC-9026-2499AD23C40D}"/>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Signal</a:t>
            </a:r>
            <a:r>
              <a:rPr lang="en-US" sz="2800" b="1" i="1" spc="-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model</a:t>
            </a:r>
            <a:endParaRPr lang="en-US" sz="2800" dirty="0"/>
          </a:p>
        </p:txBody>
      </p:sp>
      <p:sp>
        <p:nvSpPr>
          <p:cNvPr id="3" name="Content Placeholder 2">
            <a:extLst>
              <a:ext uri="{FF2B5EF4-FFF2-40B4-BE49-F238E27FC236}">
                <a16:creationId xmlns:a16="http://schemas.microsoft.com/office/drawing/2014/main" id="{84B7DEC2-CB6B-81A6-1171-C001F49BBB2B}"/>
              </a:ext>
            </a:extLst>
          </p:cNvPr>
          <p:cNvSpPr>
            <a:spLocks noGrp="1"/>
          </p:cNvSpPr>
          <p:nvPr>
            <p:ph idx="1"/>
          </p:nvPr>
        </p:nvSpPr>
        <p:spPr>
          <a:xfrm>
            <a:off x="838200" y="1649691"/>
            <a:ext cx="10515600" cy="4777486"/>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We consider a communication system comprising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 (TX) and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 (RX) antennas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operates in a Rayleigh flat-fading environment and exploits the spatial dimension 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 Division                  Multiplexing (SDM).</a:t>
            </a:r>
          </a:p>
          <a:p>
            <a:pPr>
              <a:lnSpc>
                <a:spcPct val="150000"/>
              </a:lnSpc>
            </a:pPr>
            <a:r>
              <a:rPr lang="en-US" sz="1800" dirty="0">
                <a:effectLst/>
                <a:latin typeface="Times New Roman" panose="02020603050405020304" pitchFamily="18" charset="0"/>
                <a:ea typeface="Times New Roman" panose="02020603050405020304" pitchFamily="18" charset="0"/>
              </a:rPr>
              <a:t>A channel is said to be a </a:t>
            </a:r>
            <a:r>
              <a:rPr lang="en-US" sz="1800" i="1" dirty="0">
                <a:effectLst/>
                <a:latin typeface="Times New Roman" panose="02020603050405020304" pitchFamily="18" charset="0"/>
                <a:ea typeface="Times New Roman" panose="02020603050405020304" pitchFamily="18" charset="0"/>
              </a:rPr>
              <a:t>Rayleigh fading channel </a:t>
            </a:r>
            <a:r>
              <a:rPr lang="en-US" sz="1800" dirty="0">
                <a:effectLst/>
                <a:latin typeface="Times New Roman" panose="02020603050405020304" pitchFamily="18" charset="0"/>
                <a:ea typeface="Times New Roman" panose="02020603050405020304" pitchFamily="18" charset="0"/>
              </a:rPr>
              <a:t>when the channel impulse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 is modelled as a            zero-mean complex-valued gaussian process</a:t>
            </a:r>
            <a:r>
              <a:rPr lang="en-US" sz="1800" spc="5" dirty="0">
                <a:effectLst/>
                <a:latin typeface="Times New Roman" panose="02020603050405020304" pitchFamily="18" charset="0"/>
                <a:ea typeface="Times New Roman" panose="02020603050405020304" pitchFamily="18" charset="0"/>
              </a:rPr>
              <a:t> .</a:t>
            </a:r>
          </a:p>
          <a:p>
            <a:pPr>
              <a:lnSpc>
                <a:spcPct val="150000"/>
              </a:lnSpc>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 of the channel impulse response at any time instant has a Rayleigh probability                  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phase 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a:t>
            </a:r>
          </a:p>
          <a:p>
            <a:pPr marL="139700" marR="9207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can be shown as follows. Suppose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i="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variable,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2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jB</a:t>
            </a:r>
            <a:endParaRPr lang="en-US" sz="1800" i="1"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3BF05CB-BEEE-7114-99A8-6A65C95DF013}"/>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6628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DCD3-34CD-71BE-0B35-BE4AE9EF972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p:sp>
        <p:nvSpPr>
          <p:cNvPr id="3" name="Content Placeholder 2">
            <a:extLst>
              <a:ext uri="{FF2B5EF4-FFF2-40B4-BE49-F238E27FC236}">
                <a16:creationId xmlns:a16="http://schemas.microsoft.com/office/drawing/2014/main" id="{D99ADEAC-D953-24A1-0BD0-CE6F677927A7}"/>
              </a:ext>
            </a:extLst>
          </p:cNvPr>
          <p:cNvSpPr>
            <a:spLocks noGrp="1"/>
          </p:cNvSpPr>
          <p:nvPr>
            <p:ph idx="1"/>
          </p:nvPr>
        </p:nvSpPr>
        <p:spPr/>
        <p:txBody>
          <a:bodyPr/>
          <a:lstStyle/>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a:t>
            </a:r>
            <a:r>
              <a:rPr lang="en-US" sz="1800" i="1"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statistically</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guassian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 </a:t>
            </a:r>
            <a:r>
              <a:rPr lang="en-US" sz="1800" i="1" dirty="0">
                <a:effectLst/>
                <a:latin typeface="Times New Roman" panose="02020603050405020304" pitchFamily="18" charset="0"/>
                <a:ea typeface="Times New Roman" panose="02020603050405020304" pitchFamily="18" charset="0"/>
              </a:rPr>
              <a:t>H</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shown 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p>
          <a:p>
            <a:pPr marL="219075" indent="0">
              <a:lnSpc>
                <a:spcPct val="150000"/>
              </a:lnSpc>
              <a:spcBef>
                <a:spcPts val="645"/>
              </a:spcBef>
              <a:spcAft>
                <a:spcPts val="0"/>
              </a:spcAft>
              <a:buNone/>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va</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spc="1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25"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Symbol" panose="05050102010706020507" pitchFamily="18" charset="2"/>
                <a:ea typeface="Times New Roman" panose="02020603050405020304" pitchFamily="18" charset="0"/>
              </a:rPr>
              <a:t>]</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b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b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4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jAB</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s</a:t>
            </a:r>
            <a:r>
              <a:rPr lang="en-US" sz="1800" spc="10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spcAft>
                <a:spcPts val="0"/>
              </a:spcAft>
              <a:buNone/>
            </a:pPr>
            <a:r>
              <a:rPr lang="en-US" sz="1800" dirty="0">
                <a:effectLst/>
                <a:latin typeface="Times New Roman" panose="02020603050405020304" pitchFamily="18" charset="0"/>
                <a:ea typeface="Times New Roman" panose="02020603050405020304" pitchFamily="18" charset="0"/>
              </a:rPr>
              <a:t>We introduce a new variable </a:t>
            </a:r>
          </a:p>
          <a:p>
            <a:pPr marL="219075" indent="0">
              <a:lnSpc>
                <a:spcPct val="150000"/>
              </a:lnSpc>
              <a:spcBef>
                <a:spcPts val="645"/>
              </a:spcBef>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1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buNone/>
            </a:pPr>
            <a:endParaRPr lang="en-US" sz="1800" baseline="30000" dirty="0">
              <a:latin typeface="Times New Roman" panose="02020603050405020304" pitchFamily="18" charset="0"/>
              <a:ea typeface="Times New Roman" panose="02020603050405020304" pitchFamily="18" charset="0"/>
            </a:endParaRPr>
          </a:p>
          <a:p>
            <a:pPr marL="219075" indent="0">
              <a:lnSpc>
                <a:spcPct val="150000"/>
              </a:lnSpc>
              <a:spcBef>
                <a:spcPts val="645"/>
              </a:spcBef>
              <a:buNone/>
            </a:pPr>
            <a:r>
              <a:rPr lang="en-US" sz="2800" baseline="30000" dirty="0">
                <a:effectLst/>
                <a:latin typeface="Times New Roman" panose="02020603050405020304" pitchFamily="18" charset="0"/>
                <a:ea typeface="Times New Roman" panose="02020603050405020304" pitchFamily="18" charset="0"/>
              </a:rPr>
              <a:t>Here Y is </a:t>
            </a:r>
            <a:r>
              <a:rPr lang="en-US" sz="2800" baseline="30000" dirty="0">
                <a:solidFill>
                  <a:schemeClr val="accent1">
                    <a:lumMod val="50000"/>
                  </a:schemeClr>
                </a:solidFill>
                <a:effectLst/>
                <a:latin typeface="Times New Roman" panose="02020603050405020304" pitchFamily="18" charset="0"/>
                <a:ea typeface="Times New Roman" panose="02020603050405020304" pitchFamily="18" charset="0"/>
              </a:rPr>
              <a:t>chi-squared Random variable</a:t>
            </a:r>
            <a:endParaRPr lang="en-US" sz="2800" dirty="0">
              <a:solidFill>
                <a:schemeClr val="accent1">
                  <a:lumMod val="50000"/>
                </a:schemeClr>
              </a:solidFill>
              <a:effectLst/>
              <a:latin typeface="Times New Roman" panose="02020603050405020304" pitchFamily="18" charset="0"/>
              <a:ea typeface="Times New Roman" panose="02020603050405020304" pitchFamily="18" charset="0"/>
            </a:endParaRPr>
          </a:p>
          <a:p>
            <a:pPr marL="219075" indent="0">
              <a:lnSpc>
                <a:spcPct val="150000"/>
              </a:lnSpc>
              <a:spcBef>
                <a:spcPts val="645"/>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8EE0263-5793-7BC2-2BBD-D808C986758F}"/>
              </a:ext>
            </a:extLst>
          </p:cNvPr>
          <p:cNvSpPr>
            <a:spLocks noGrp="1"/>
          </p:cNvSpPr>
          <p:nvPr>
            <p:ph type="sldNum" sz="quarter" idx="12"/>
          </p:nvPr>
        </p:nvSpPr>
        <p:spPr/>
        <p:txBody>
          <a:bodyPr/>
          <a:lstStyle/>
          <a:p>
            <a:fld id="{A439D109-9F59-4B0B-8E20-D6D3A384B1F1}" type="slidenum">
              <a:rPr lang="ko-KR" altLang="en-US" smtClean="0"/>
              <a:t>12</a:t>
            </a:fld>
            <a:endParaRPr lang="ko-KR" altLang="en-US"/>
          </a:p>
        </p:txBody>
      </p:sp>
    </p:spTree>
    <p:extLst>
      <p:ext uri="{BB962C8B-B14F-4D97-AF65-F5344CB8AC3E}">
        <p14:creationId xmlns:p14="http://schemas.microsoft.com/office/powerpoint/2010/main" val="1714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1EE6-4169-FA6F-594C-4EFF57B1229E}"/>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550013-4B0B-9349-E303-186AD3A0044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Hence,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probability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p>
              <a:p>
                <a:pPr marL="0" indent="0">
                  <a:buNone/>
                </a:pPr>
                <a:r>
                  <a:rPr lang="en-US" sz="1800" dirty="0">
                    <a:latin typeface="Times New Roman" panose="02020603050405020304" pitchFamily="18" charset="0"/>
                  </a:rPr>
                  <a:t>  </a:t>
                </a:r>
              </a:p>
              <a:p>
                <a:endParaRPr lang="en-US" sz="1800" dirty="0">
                  <a:latin typeface="Times New Roman" panose="02020603050405020304" pitchFamily="18" charset="0"/>
                </a:endParaRPr>
              </a:p>
              <a:p>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pc="10" smtClean="0">
                            <a:solidFill>
                              <a:schemeClr val="accent6">
                                <a:lumMod val="50000"/>
                              </a:schemeClr>
                            </a:solidFill>
                            <a:effectLst/>
                            <a:latin typeface="Cambria Math" panose="02040503050406030204" pitchFamily="18" charset="0"/>
                          </a:rPr>
                        </m:ctrlPr>
                      </m:fPr>
                      <m:num>
                        <m:r>
                          <a:rPr lang="en-US" sz="1800" b="0" i="1" spc="10" smtClean="0">
                            <a:solidFill>
                              <a:schemeClr val="accent6">
                                <a:lumMod val="50000"/>
                              </a:schemeClr>
                            </a:solidFill>
                            <a:effectLst/>
                            <a:latin typeface="Cambria Math" panose="02040503050406030204" pitchFamily="18" charset="0"/>
                          </a:rPr>
                          <m:t>1</m:t>
                        </m:r>
                      </m:num>
                      <m:den>
                        <m:r>
                          <m:rPr>
                            <m:nor/>
                          </m:rPr>
                          <a:rPr lang="en-US" sz="18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8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dirty="0">
                    <a:solidFill>
                      <a:schemeClr val="accent6">
                        <a:lumMod val="50000"/>
                      </a:schemeClr>
                    </a:solidFill>
                  </a:rPr>
                  <a:t> </a:t>
                </a:r>
                <a:r>
                  <a:rPr lang="en-US" i="1" dirty="0">
                    <a:solidFill>
                      <a:schemeClr val="accent6">
                        <a:lumMod val="50000"/>
                      </a:schemeClr>
                    </a:solidFill>
                  </a:rPr>
                  <a:t>e </a:t>
                </a:r>
                <a:r>
                  <a:rPr lang="en-US" baseline="30000" dirty="0">
                    <a:solidFill>
                      <a:schemeClr val="accent6">
                        <a:lumMod val="50000"/>
                      </a:schemeClr>
                    </a:solidFill>
                  </a:rPr>
                  <a:t>- </a:t>
                </a:r>
                <a:r>
                  <a:rPr lang="en-US" i="1" baseline="30000" dirty="0">
                    <a:solidFill>
                      <a:schemeClr val="accent6">
                        <a:lumMod val="50000"/>
                      </a:schemeClr>
                    </a:solidFill>
                  </a:rPr>
                  <a:t>y </a:t>
                </a:r>
                <a:r>
                  <a:rPr lang="en-US" baseline="30000" dirty="0">
                    <a:solidFill>
                      <a:schemeClr val="accent6">
                        <a:lumMod val="50000"/>
                      </a:schemeClr>
                    </a:solidFill>
                  </a:rPr>
                  <a:t>/ </a:t>
                </a:r>
                <a14:m>
                  <m:oMath xmlns:m="http://schemas.openxmlformats.org/officeDocument/2006/math">
                    <m:r>
                      <m:rPr>
                        <m:nor/>
                      </m:rPr>
                      <a:rPr lang="en-US"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baseline="30000" dirty="0">
                    <a:solidFill>
                      <a:schemeClr val="accent6">
                        <a:lumMod val="50000"/>
                      </a:schemeClr>
                    </a:solidFill>
                  </a:rPr>
                  <a:t> 2 </a:t>
                </a:r>
                <a:r>
                  <a:rPr lang="en-US" dirty="0">
                    <a:solidFill>
                      <a:schemeClr val="accent6">
                        <a:lumMod val="50000"/>
                      </a:schemeClr>
                    </a:solidFill>
                  </a:rPr>
                  <a:t>, </a:t>
                </a:r>
                <a:r>
                  <a:rPr lang="en-US" i="1" dirty="0">
                    <a:solidFill>
                      <a:schemeClr val="accent6">
                        <a:lumMod val="50000"/>
                      </a:schemeClr>
                    </a:solidFill>
                  </a:rPr>
                  <a:t>y </a:t>
                </a:r>
                <a:r>
                  <a:rPr lang="en-US" dirty="0">
                    <a:solidFill>
                      <a:schemeClr val="accent6">
                        <a:lumMod val="50000"/>
                      </a:schemeClr>
                    </a:solidFill>
                  </a:rPr>
                  <a:t> </a:t>
                </a:r>
                <a14:m>
                  <m:oMath xmlns:m="http://schemas.openxmlformats.org/officeDocument/2006/math">
                    <m:r>
                      <a:rPr lang="en-US" i="1" smtClean="0">
                        <a:solidFill>
                          <a:schemeClr val="accent6">
                            <a:lumMod val="50000"/>
                          </a:schemeClr>
                        </a:solidFill>
                        <a:latin typeface="Cambria Math" panose="02040503050406030204" pitchFamily="18" charset="0"/>
                        <a:ea typeface="Cambria Math" panose="02040503050406030204" pitchFamily="18" charset="0"/>
                      </a:rPr>
                      <m:t>≥</m:t>
                    </m:r>
                    <m:r>
                      <a:rPr lang="en-US" b="0" i="1" smtClean="0">
                        <a:solidFill>
                          <a:schemeClr val="accent6">
                            <a:lumMod val="50000"/>
                          </a:schemeClr>
                        </a:solidFill>
                        <a:latin typeface="Cambria Math" panose="02040503050406030204" pitchFamily="18" charset="0"/>
                        <a:ea typeface="Cambria Math" panose="02040503050406030204" pitchFamily="18" charset="0"/>
                      </a:rPr>
                      <m:t> </m:t>
                    </m:r>
                  </m:oMath>
                </a14:m>
                <a:r>
                  <a:rPr lang="en-US" dirty="0">
                    <a:solidFill>
                      <a:schemeClr val="accent6">
                        <a:lumMod val="50000"/>
                      </a:schemeClr>
                    </a:solidFill>
                  </a:rPr>
                  <a:t>0</a:t>
                </a:r>
              </a:p>
              <a:p>
                <a:pPr marL="139065" indent="0">
                  <a:spcBef>
                    <a:spcPts val="460"/>
                  </a:spcBef>
                  <a:spcAft>
                    <a:spcPts val="0"/>
                  </a:spcAft>
                  <a:buNone/>
                </a:pPr>
                <a:br>
                  <a:rPr lang="en-US" dirty="0"/>
                </a:br>
                <a:r>
                  <a:rPr lang="en-US" sz="1800" dirty="0">
                    <a:effectLst/>
                    <a:latin typeface="Times New Roman" panose="02020603050405020304" pitchFamily="18" charset="0"/>
                    <a:ea typeface="Times New Roman" panose="02020603050405020304" pitchFamily="18" charset="0"/>
                  </a:rPr>
                  <a:t>Now,</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suppose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2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R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𝐴</m:t>
                        </m:r>
                        <m:r>
                          <a:rPr lang="en-US" sz="1800" b="0" i="1" baseline="30000" smtClean="0">
                            <a:solidFill>
                              <a:schemeClr val="accent6">
                                <a:lumMod val="50000"/>
                              </a:schemeClr>
                            </a:solidFill>
                            <a:effectLst/>
                            <a:latin typeface="Cambria Math" panose="02040503050406030204" pitchFamily="18" charset="0"/>
                          </a:rPr>
                          <m:t>2</m:t>
                        </m:r>
                        <m:r>
                          <a:rPr lang="en-US" sz="1800" b="0" i="1" smtClean="0">
                            <a:solidFill>
                              <a:schemeClr val="accent6">
                                <a:lumMod val="50000"/>
                              </a:schemeClr>
                            </a:solidFill>
                            <a:effectLst/>
                            <a:latin typeface="Cambria Math" panose="02040503050406030204" pitchFamily="18" charset="0"/>
                          </a:rPr>
                          <m:t>+</m:t>
                        </m:r>
                        <m:r>
                          <a:rPr lang="en-US" sz="1800" b="0" i="1" smtClean="0">
                            <a:solidFill>
                              <a:schemeClr val="accent6">
                                <a:lumMod val="50000"/>
                              </a:schemeClr>
                            </a:solidFill>
                            <a:effectLst/>
                            <a:latin typeface="Cambria Math" panose="02040503050406030204" pitchFamily="18" charset="0"/>
                          </a:rPr>
                          <m:t>𝐵</m:t>
                        </m:r>
                        <m:r>
                          <a:rPr lang="en-US" sz="1800" b="0" i="1" baseline="30000" smtClean="0">
                            <a:solidFill>
                              <a:schemeClr val="accent6">
                                <a:lumMod val="50000"/>
                              </a:schemeClr>
                            </a:solidFill>
                            <a:effectLst/>
                            <a:latin typeface="Cambria Math" panose="02040503050406030204" pitchFamily="18" charset="0"/>
                          </a:rPr>
                          <m:t>2</m:t>
                        </m:r>
                      </m:e>
                    </m:rad>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𝑌</m:t>
                        </m:r>
                      </m:e>
                    </m:rad>
                  </m:oMath>
                </a14:m>
                <a:endParaRPr lang="en-US" sz="1800"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2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 find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PDF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p>
              <a:p>
                <a:pPr marL="139065" indent="0">
                  <a:spcBef>
                    <a:spcPts val="460"/>
                  </a:spcBef>
                  <a:spcAft>
                    <a:spcPts val="0"/>
                  </a:spcAft>
                  <a:buNone/>
                </a:pPr>
                <a:r>
                  <a:rPr lang="en-US" sz="1800" i="1" dirty="0">
                    <a:effectLst/>
                    <a:latin typeface="Times New Roman" panose="02020603050405020304" pitchFamily="18" charset="0"/>
                    <a:ea typeface="Times New Roman" panose="02020603050405020304" pitchFamily="18" charset="0"/>
                  </a:rPr>
                  <a:t>                                                              </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F</a:t>
                </a:r>
                <a:r>
                  <a:rPr lang="pt-BR" sz="1800" i="1" baseline="-25000" dirty="0">
                    <a:solidFill>
                      <a:schemeClr val="accent2">
                        <a:lumMod val="50000"/>
                      </a:schemeClr>
                    </a:solidFill>
                    <a:effectLst/>
                    <a:latin typeface="Times New Roman" panose="02020603050405020304" pitchFamily="18" charset="0"/>
                    <a:ea typeface="Times New Roman" panose="02020603050405020304" pitchFamily="18" charset="0"/>
                  </a:rPr>
                  <a:t>R</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(r) = P(R ≤ r) = P(Y ≤ r) = P(</a:t>
                </a:r>
                <a14:m>
                  <m:oMath xmlns:m="http://schemas.openxmlformats.org/officeDocument/2006/math">
                    <m:rad>
                      <m:radPr>
                        <m:degHide m:val="on"/>
                        <m:ctrlPr>
                          <a:rPr lang="pt-BR" sz="1800" i="1" smtClean="0">
                            <a:solidFill>
                              <a:schemeClr val="accent2">
                                <a:lumMod val="50000"/>
                              </a:schemeClr>
                            </a:solidFill>
                            <a:effectLst/>
                            <a:latin typeface="Cambria Math" panose="02040503050406030204" pitchFamily="18" charset="0"/>
                          </a:rPr>
                        </m:ctrlPr>
                      </m:radPr>
                      <m:deg/>
                      <m:e>
                        <m:r>
                          <a:rPr lang="en-US" sz="1800" b="0" i="1" smtClean="0">
                            <a:solidFill>
                              <a:schemeClr val="accent2">
                                <a:lumMod val="50000"/>
                              </a:schemeClr>
                            </a:solidFill>
                            <a:effectLst/>
                            <a:latin typeface="Cambria Math" panose="02040503050406030204" pitchFamily="18" charset="0"/>
                          </a:rPr>
                          <m:t>𝑌</m:t>
                        </m:r>
                      </m:e>
                    </m:rad>
                  </m:oMath>
                </a14:m>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 ≤ r²) = F(r²)</a:t>
                </a:r>
              </a:p>
              <a:p>
                <a:pPr marL="139065" indent="0">
                  <a:spcBef>
                    <a:spcPts val="460"/>
                  </a:spcBef>
                  <a:spcAft>
                    <a:spcPts val="0"/>
                  </a:spcAft>
                  <a:buNone/>
                </a:pPr>
                <a:endParaRPr lang="en-US" sz="1800" i="1"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a:effectLst/>
                    <a:latin typeface="Times New Roman" panose="02020603050405020304" pitchFamily="18" charset="0"/>
                    <a:ea typeface="Times New Roman" panose="020206030504050203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46550013-4B0B-9349-E303-186AD3A0044C}"/>
                  </a:ext>
                </a:extLst>
              </p:cNvPr>
              <p:cNvSpPr>
                <a:spLocks noGrp="1" noRot="1" noChangeAspect="1" noMove="1" noResize="1" noEditPoints="1" noAdjustHandles="1" noChangeArrowheads="1" noChangeShapeType="1" noTextEdit="1"/>
              </p:cNvSpPr>
              <p:nvPr>
                <p:ph idx="1"/>
              </p:nvPr>
            </p:nvSpPr>
            <p:spPr>
              <a:blipFill>
                <a:blip r:embed="rId2"/>
                <a:stretch>
                  <a:fillRect l="-406"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F64673-0B9E-A9D5-8F4D-A03AD055AC68}"/>
              </a:ext>
            </a:extLst>
          </p:cNvPr>
          <p:cNvSpPr>
            <a:spLocks noGrp="1"/>
          </p:cNvSpPr>
          <p:nvPr>
            <p:ph type="sldNum" sz="quarter" idx="12"/>
          </p:nvPr>
        </p:nvSpPr>
        <p:spPr/>
        <p:txBody>
          <a:bodyPr/>
          <a:lstStyle/>
          <a:p>
            <a:fld id="{A439D109-9F59-4B0B-8E20-D6D3A384B1F1}" type="slidenum">
              <a:rPr lang="ko-KR" altLang="en-US" smtClean="0"/>
              <a:t>13</a:t>
            </a:fld>
            <a:endParaRPr lang="ko-KR" altLang="en-US"/>
          </a:p>
        </p:txBody>
      </p:sp>
    </p:spTree>
    <p:extLst>
      <p:ext uri="{BB962C8B-B14F-4D97-AF65-F5344CB8AC3E}">
        <p14:creationId xmlns:p14="http://schemas.microsoft.com/office/powerpoint/2010/main" val="137069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E43F-C6D5-0F8E-7CFC-1B1CB59B2A1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EF410-146B-D77A-D1B1-98AEB6F5180E}"/>
                  </a:ext>
                </a:extLst>
              </p:cNvPr>
              <p:cNvSpPr>
                <a:spLocks noGrp="1"/>
              </p:cNvSpPr>
              <p:nvPr>
                <p:ph idx="1"/>
              </p:nvPr>
            </p:nvSpPr>
            <p:spPr>
              <a:xfrm>
                <a:off x="838200" y="1649690"/>
                <a:ext cx="11353800" cy="5208309"/>
              </a:xfrm>
            </p:spPr>
            <p:txBody>
              <a:bodyPr/>
              <a:lstStyle/>
              <a:p>
                <a:r>
                  <a:rPr lang="en-US" sz="1800" dirty="0">
                    <a:effectLst/>
                    <a:latin typeface="Times New Roman" panose="02020603050405020304" pitchFamily="18" charset="0"/>
                    <a:ea typeface="Times New Roman" panose="02020603050405020304" pitchFamily="18" charset="0"/>
                  </a:rPr>
                  <a:t>where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 is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³</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 by</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                      </a:t>
                </a:r>
                <a:r>
                  <a:rPr lang="en-US" sz="1800" dirty="0">
                    <a:solidFill>
                      <a:schemeClr val="accent6">
                        <a:lumMod val="50000"/>
                      </a:schemeClr>
                    </a:solidFill>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latin typeface="Times New Roman" panose="02020603050405020304" pitchFamily="18" charset="0"/>
                    <a:ea typeface="Times New Roman" panose="02020603050405020304" pitchFamily="18" charset="0"/>
                  </a:rPr>
                  <a:t>R</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latin typeface="Cambria Math" panose="02040503050406030204" pitchFamily="18" charset="0"/>
                          </a:rPr>
                        </m:ctrlPr>
                      </m:fPr>
                      <m:num>
                        <m:r>
                          <a:rPr lang="en-US" sz="1800" b="0" i="1" smtClean="0">
                            <a:solidFill>
                              <a:schemeClr val="accent6">
                                <a:lumMod val="50000"/>
                              </a:schemeClr>
                            </a:solidFill>
                            <a:latin typeface="Cambria Math" panose="02040503050406030204" pitchFamily="18" charset="0"/>
                          </a:rPr>
                          <m:t>𝑑</m:t>
                        </m:r>
                      </m:num>
                      <m:den>
                        <m:r>
                          <a:rPr lang="en-US" sz="1800" b="0" i="1" smtClean="0">
                            <a:solidFill>
                              <a:schemeClr val="accent6">
                                <a:lumMod val="50000"/>
                              </a:schemeClr>
                            </a:solidFill>
                            <a:latin typeface="Cambria Math" panose="02040503050406030204" pitchFamily="18" charset="0"/>
                          </a:rPr>
                          <m:t>𝑑𝑟</m:t>
                        </m:r>
                      </m:den>
                    </m:f>
                  </m:oMath>
                </a14:m>
                <a:r>
                  <a:rPr lang="pt-BR" sz="1800" i="1" dirty="0">
                    <a:solidFill>
                      <a:schemeClr val="accent6">
                        <a:lumMod val="50000"/>
                      </a:schemeClr>
                    </a:solidFill>
                    <a:latin typeface="Times New Roman" panose="02020603050405020304" pitchFamily="18" charset="0"/>
                    <a:ea typeface="Times New Roman" panose="02020603050405020304" pitchFamily="18" charset="0"/>
                  </a:rPr>
                  <a:t> F</a:t>
                </a:r>
                <a:r>
                  <a:rPr lang="pt-BR" sz="1800" i="1" baseline="-25000" dirty="0">
                    <a:solidFill>
                      <a:schemeClr val="accent6">
                        <a:lumMod val="50000"/>
                      </a:schemeClr>
                    </a:solidFill>
                    <a:latin typeface="Times New Roman" panose="02020603050405020304" pitchFamily="18" charset="0"/>
                    <a:ea typeface="Times New Roman" panose="02020603050405020304" pitchFamily="18" charset="0"/>
                  </a:rPr>
                  <a:t>R</a:t>
                </a:r>
                <a:r>
                  <a:rPr lang="pt-BR" sz="1800" i="1" dirty="0">
                    <a:solidFill>
                      <a:schemeClr val="accent6">
                        <a:lumMod val="50000"/>
                      </a:schemeClr>
                    </a:solidFill>
                    <a:latin typeface="Times New Roman" panose="02020603050405020304" pitchFamily="18" charset="0"/>
                    <a:ea typeface="Times New Roman" panose="02020603050405020304" pitchFamily="18" charset="0"/>
                  </a:rPr>
                  <a:t>(r) = </a:t>
                </a:r>
                <a14:m>
                  <m:oMath xmlns:m="http://schemas.openxmlformats.org/officeDocument/2006/math">
                    <m:f>
                      <m:fPr>
                        <m:ctrlPr>
                          <a:rPr lang="en-US" sz="1800" i="1">
                            <a:solidFill>
                              <a:schemeClr val="accent6">
                                <a:lumMod val="50000"/>
                              </a:schemeClr>
                            </a:solidFill>
                            <a:latin typeface="Cambria Math" panose="02040503050406030204" pitchFamily="18" charset="0"/>
                          </a:rPr>
                        </m:ctrlPr>
                      </m:fPr>
                      <m:num>
                        <m:r>
                          <a:rPr lang="en-US" sz="1800" i="1">
                            <a:solidFill>
                              <a:schemeClr val="accent6">
                                <a:lumMod val="50000"/>
                              </a:schemeClr>
                            </a:solidFill>
                            <a:latin typeface="Cambria Math" panose="02040503050406030204" pitchFamily="18" charset="0"/>
                          </a:rPr>
                          <m:t>𝑑</m:t>
                        </m:r>
                      </m:num>
                      <m:den>
                        <m:r>
                          <a:rPr lang="en-US" sz="1800" i="1">
                            <a:solidFill>
                              <a:schemeClr val="accent6">
                                <a:lumMod val="50000"/>
                              </a:schemeClr>
                            </a:solidFill>
                            <a:latin typeface="Cambria Math" panose="02040503050406030204" pitchFamily="18" charset="0"/>
                          </a:rPr>
                          <m:t>𝑑𝑟</m:t>
                        </m:r>
                      </m:den>
                    </m:f>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F</a:t>
                </a:r>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2 r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600" i="1" spc="10">
                            <a:solidFill>
                              <a:schemeClr val="accent6">
                                <a:lumMod val="50000"/>
                              </a:schemeClr>
                            </a:solidFill>
                            <a:latin typeface="Cambria Math" panose="02040503050406030204" pitchFamily="18" charset="0"/>
                          </a:rPr>
                        </m:ctrlPr>
                      </m:fPr>
                      <m:num>
                        <m:r>
                          <a:rPr lang="en-US" sz="1600" b="0" i="1" spc="10" smtClean="0">
                            <a:solidFill>
                              <a:schemeClr val="accent6">
                                <a:lumMod val="50000"/>
                              </a:schemeClr>
                            </a:solidFill>
                            <a:latin typeface="Cambria Math" panose="02040503050406030204" pitchFamily="18" charset="0"/>
                          </a:rPr>
                          <m:t>2</m:t>
                        </m:r>
                        <m:r>
                          <a:rPr lang="en-US" sz="1600" b="0" i="1" spc="10" smtClean="0">
                            <a:solidFill>
                              <a:schemeClr val="accent6">
                                <a:lumMod val="50000"/>
                              </a:schemeClr>
                            </a:solidFill>
                            <a:latin typeface="Cambria Math" panose="02040503050406030204" pitchFamily="18" charset="0"/>
                          </a:rPr>
                          <m:t>𝑟</m:t>
                        </m:r>
                      </m:num>
                      <m:den>
                        <m:r>
                          <m:rPr>
                            <m:nor/>
                          </m:rPr>
                          <a:rPr lang="en-US" sz="16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6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6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sz="1800" dirty="0">
                    <a:solidFill>
                      <a:schemeClr val="accent6">
                        <a:lumMod val="50000"/>
                      </a:schemeClr>
                    </a:solidFill>
                  </a:rPr>
                  <a:t> </a:t>
                </a:r>
                <a:r>
                  <a:rPr lang="en-US" sz="1800" i="1" dirty="0">
                    <a:solidFill>
                      <a:schemeClr val="accent6">
                        <a:lumMod val="50000"/>
                      </a:schemeClr>
                    </a:solidFill>
                  </a:rPr>
                  <a:t>e </a:t>
                </a:r>
                <a:r>
                  <a:rPr lang="en-US" sz="1800" baseline="30000" dirty="0">
                    <a:solidFill>
                      <a:schemeClr val="accent6">
                        <a:lumMod val="50000"/>
                      </a:schemeClr>
                    </a:solidFill>
                  </a:rPr>
                  <a:t>– </a:t>
                </a:r>
                <a: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a:t>r 2 </a:t>
                </a:r>
                <a:r>
                  <a:rPr lang="en-US" sz="1800" baseline="30000" dirty="0">
                    <a:solidFill>
                      <a:schemeClr val="accent6">
                        <a:lumMod val="50000"/>
                      </a:schemeClr>
                    </a:solidFill>
                  </a:rPr>
                  <a:t>/ </a:t>
                </a:r>
                <a14:m>
                  <m:oMath xmlns:m="http://schemas.openxmlformats.org/officeDocument/2006/math">
                    <m:r>
                      <m:rPr>
                        <m:nor/>
                      </m:rPr>
                      <a:rPr lang="en-US" sz="1800"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sz="1800" baseline="30000" dirty="0">
                    <a:solidFill>
                      <a:schemeClr val="accent6">
                        <a:lumMod val="50000"/>
                      </a:schemeClr>
                    </a:solidFill>
                  </a:rPr>
                  <a:t> 2 , </a:t>
                </a:r>
                <a:r>
                  <a:rPr lang="en-US" sz="1800" i="1" dirty="0">
                    <a:solidFill>
                      <a:schemeClr val="accent6">
                        <a:lumMod val="50000"/>
                      </a:schemeClr>
                    </a:solidFill>
                  </a:rPr>
                  <a:t>r </a:t>
                </a:r>
                <a:r>
                  <a:rPr lang="en-US" sz="1800" dirty="0">
                    <a:solidFill>
                      <a:schemeClr val="accent6">
                        <a:lumMod val="50000"/>
                      </a:schemeClr>
                    </a:solidFill>
                  </a:rPr>
                  <a:t> </a:t>
                </a:r>
                <a14:m>
                  <m:oMath xmlns:m="http://schemas.openxmlformats.org/officeDocument/2006/math">
                    <m:r>
                      <a:rPr lang="en-US" sz="1800" i="1">
                        <a:solidFill>
                          <a:schemeClr val="accent6">
                            <a:lumMod val="50000"/>
                          </a:schemeClr>
                        </a:solidFill>
                        <a:latin typeface="Cambria Math" panose="02040503050406030204" pitchFamily="18" charset="0"/>
                        <a:ea typeface="Cambria Math" panose="02040503050406030204" pitchFamily="18" charset="0"/>
                      </a:rPr>
                      <m:t>≥ </m:t>
                    </m:r>
                  </m:oMath>
                </a14:m>
                <a:r>
                  <a:rPr lang="en-US" sz="1800" dirty="0">
                    <a:solidFill>
                      <a:schemeClr val="accent6">
                        <a:lumMod val="50000"/>
                      </a:schemeClr>
                    </a:solidFill>
                  </a:rPr>
                  <a:t>0</a:t>
                </a:r>
              </a:p>
              <a:p>
                <a:endParaRPr lang="en-US" sz="1800" dirty="0"/>
              </a:p>
              <a:p>
                <a:pPr>
                  <a:lnSpc>
                    <a:spcPct val="150000"/>
                  </a:lnSpc>
                </a:pPr>
                <a:r>
                  <a:rPr lang="en-US" sz="1800" dirty="0">
                    <a:effectLst/>
                    <a:latin typeface="Times New Roman" panose="02020603050405020304" pitchFamily="18" charset="0"/>
                    <a:ea typeface="Times New Roman" panose="02020603050405020304" pitchFamily="18" charset="0"/>
                  </a:rPr>
                  <a:t>This is the pdf of a Rayleigh-distributed random variable; thus, the envelope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distribution. The fact that the phase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p>
              <a:p>
                <a:pPr marL="139700" marR="9144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Suppose that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discrete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-dimensional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transmits</a:t>
                </a:r>
                <a:r>
                  <a:rPr lang="en-US" sz="1800" spc="-26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parallel streams of data), and the receiver records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complex vector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 describes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 between</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p>
              <a:p>
                <a:pPr marL="0" marR="91440" indent="0" algn="just">
                  <a:lnSpc>
                    <a:spcPct val="150000"/>
                  </a:lnSpc>
                  <a:spcBef>
                    <a:spcPts val="5"/>
                  </a:spcBef>
                  <a:buNone/>
                </a:pPr>
                <a:r>
                  <a:rPr lang="en-US" sz="1800" dirty="0">
                    <a:solidFill>
                      <a:schemeClr val="accent6">
                        <a:lumMod val="50000"/>
                      </a:schemeClr>
                    </a:solidFill>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x</a:t>
                </a:r>
                <a:r>
                  <a:rPr lang="en-US" sz="1800" b="1"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Hs</a:t>
                </a:r>
                <a:r>
                  <a:rPr lang="en-US" sz="1800" b="1"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ν</a:t>
                </a:r>
              </a:p>
              <a:p>
                <a:pPr marL="139700" marR="91440"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 where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propagation matrix  ) and the vector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p>
              <a:p>
                <a:pPr marL="139700" marR="91440" algn="just">
                  <a:lnSpc>
                    <a:spcPct val="150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p>
              <a:p>
                <a:pPr marL="0" indent="0">
                  <a:lnSpc>
                    <a:spcPct val="150000"/>
                  </a:lnSpc>
                  <a:buNone/>
                </a:pPr>
                <a:endParaRPr lang="en-US" sz="1800" dirty="0"/>
              </a:p>
              <a:p>
                <a:pPr marL="0" indent="0">
                  <a:buNone/>
                </a:pPr>
                <a:r>
                  <a:rPr lang="en-US" sz="1800" baseline="30000" dirty="0"/>
                  <a:t> </a:t>
                </a:r>
                <a:endParaRPr lang="en-US" sz="1800" dirty="0">
                  <a:effectLst/>
                  <a:latin typeface="Times New Roman" panose="02020603050405020304" pitchFamily="18" charset="0"/>
                  <a:ea typeface="Times New Roman" panose="020206030504050203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30AEF410-146B-D77A-D1B1-98AEB6F5180E}"/>
                  </a:ext>
                </a:extLst>
              </p:cNvPr>
              <p:cNvSpPr>
                <a:spLocks noGrp="1" noRot="1" noChangeAspect="1" noMove="1" noResize="1" noEditPoints="1" noAdjustHandles="1" noChangeArrowheads="1" noChangeShapeType="1" noTextEdit="1"/>
              </p:cNvSpPr>
              <p:nvPr>
                <p:ph idx="1"/>
              </p:nvPr>
            </p:nvSpPr>
            <p:spPr>
              <a:xfrm>
                <a:off x="838200" y="1649690"/>
                <a:ext cx="11353800" cy="5208309"/>
              </a:xfrm>
              <a:blipFill>
                <a:blip r:embed="rId2"/>
                <a:stretch>
                  <a:fillRect l="-376" t="-12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7765AA-A005-C556-1A68-ACC57EDDABF8}"/>
              </a:ext>
            </a:extLst>
          </p:cNvPr>
          <p:cNvSpPr>
            <a:spLocks noGrp="1"/>
          </p:cNvSpPr>
          <p:nvPr>
            <p:ph type="sldNum" sz="quarter" idx="12"/>
          </p:nvPr>
        </p:nvSpPr>
        <p:spPr/>
        <p:txBody>
          <a:bodyPr/>
          <a:lstStyle/>
          <a:p>
            <a:fld id="{A439D109-9F59-4B0B-8E20-D6D3A384B1F1}" type="slidenum">
              <a:rPr lang="ko-KR" altLang="en-US" smtClean="0"/>
              <a:t>14</a:t>
            </a:fld>
            <a:endParaRPr lang="ko-KR" altLang="en-US" dirty="0"/>
          </a:p>
        </p:txBody>
      </p:sp>
    </p:spTree>
    <p:extLst>
      <p:ext uri="{BB962C8B-B14F-4D97-AF65-F5344CB8AC3E}">
        <p14:creationId xmlns:p14="http://schemas.microsoft.com/office/powerpoint/2010/main" val="418121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50BC-C1D2-4687-025B-9A599CDF4934}"/>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221CF-448D-9E81-433A-D5DAFFFC953B}"/>
                  </a:ext>
                </a:extLst>
              </p:cNvPr>
              <p:cNvSpPr>
                <a:spLocks noGrp="1"/>
              </p:cNvSpPr>
              <p:nvPr>
                <p:ph idx="1"/>
              </p:nvPr>
            </p:nvSpPr>
            <p:spPr>
              <a:xfrm>
                <a:off x="838200" y="1649691"/>
                <a:ext cx="10515600" cy="484782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 total      power of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(i.e., </a:t>
                </a:r>
                <a:r>
                  <a:rPr lang="en-US" sz="1800" i="1"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baseline="300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be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 matrix 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p>
              <a:p>
                <a:pPr>
                  <a:lnSpc>
                    <a:spcPct val="150000"/>
                  </a:lnSpc>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Nt</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effectLst/>
                            <a:latin typeface="Cambria Math" panose="02040503050406030204" pitchFamily="18" charset="0"/>
                          </a:rPr>
                        </m:ctrlPr>
                      </m:fPr>
                      <m:num>
                        <m:r>
                          <a:rPr lang="en-US" sz="1800" b="0" i="1" smtClean="0">
                            <a:solidFill>
                              <a:schemeClr val="accent6">
                                <a:lumMod val="50000"/>
                              </a:schemeClr>
                            </a:solidFill>
                            <a:effectLst/>
                            <a:latin typeface="Cambria Math" panose="02040503050406030204" pitchFamily="18" charset="0"/>
                          </a:rPr>
                          <m:t>𝑃</m:t>
                        </m:r>
                      </m:num>
                      <m:den>
                        <m:r>
                          <a:rPr lang="en-US" sz="1800" b="0" i="1" smtClean="0">
                            <a:solidFill>
                              <a:schemeClr val="accent6">
                                <a:lumMod val="50000"/>
                              </a:schemeClr>
                            </a:solidFill>
                            <a:effectLst/>
                            <a:latin typeface="Cambria Math" panose="02040503050406030204" pitchFamily="18" charset="0"/>
                          </a:rPr>
                          <m:t>𝑁𝑡</m:t>
                        </m:r>
                      </m:den>
                    </m:f>
                  </m:oMath>
                </a14:m>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latin typeface="Times New Roman" panose="02020603050405020304" pitchFamily="18" charset="0"/>
                    <a:ea typeface="Times New Roman" panose="02020603050405020304" pitchFamily="18" charset="0"/>
                  </a:rPr>
                  <a:t>I</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Nt</a:t>
                </a:r>
                <a:endPar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 </a:t>
                </a:r>
                <a:r>
                  <a:rPr lang="en-US" sz="1800" baseline="300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denotes the conjugate transpose of a vector or matrix and the matrix </a:t>
                </a:r>
                <a:r>
                  <a:rPr lang="en-US" sz="1800" b="1"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with subscript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t>
                </a:r>
                <a:r>
                  <a:rPr lang="en-US" sz="1800" spc="5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endParaRPr lang="en-US" sz="1800" i="1" baseline="-25000" dirty="0">
                  <a:effectLst/>
                  <a:latin typeface="Times New Roman" panose="02020603050405020304" pitchFamily="18" charset="0"/>
                  <a:ea typeface="Times New Roman" panose="02020603050405020304" pitchFamily="18" charset="0"/>
                </a:endParaRPr>
              </a:p>
              <a:p>
                <a:pPr>
                  <a:lnSpc>
                    <a:spcPct val="150000"/>
                  </a:lnSpc>
                </a:pPr>
                <a:r>
                  <a:rPr lang="en-US" sz="1800" i="1" dirty="0">
                    <a:latin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channel matrix is denoted by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 It is assumed the channel matrix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i.i.d.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entries (the variance of each entry is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1). In  other words, each component 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(like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 system        operates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flat-fading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p>
              <a:p>
                <a:pPr>
                  <a:lnSpc>
                    <a:spcPct val="150000"/>
                  </a:lnSpc>
                </a:pPr>
                <a:endParaRPr lang="en-US" dirty="0"/>
              </a:p>
            </p:txBody>
          </p:sp>
        </mc:Choice>
        <mc:Fallback xmlns="">
          <p:sp>
            <p:nvSpPr>
              <p:cNvPr id="3" name="Content Placeholder 2">
                <a:extLst>
                  <a:ext uri="{FF2B5EF4-FFF2-40B4-BE49-F238E27FC236}">
                    <a16:creationId xmlns:a16="http://schemas.microsoft.com/office/drawing/2014/main" id="{3F0221CF-448D-9E81-433A-D5DAFFFC953B}"/>
                  </a:ext>
                </a:extLst>
              </p:cNvPr>
              <p:cNvSpPr>
                <a:spLocks noGrp="1" noRot="1" noChangeAspect="1" noMove="1" noResize="1" noEditPoints="1" noAdjustHandles="1" noChangeArrowheads="1" noChangeShapeType="1" noTextEdit="1"/>
              </p:cNvSpPr>
              <p:nvPr>
                <p:ph idx="1"/>
              </p:nvPr>
            </p:nvSpPr>
            <p:spPr>
              <a:xfrm>
                <a:off x="838200" y="1649691"/>
                <a:ext cx="10515600" cy="4847824"/>
              </a:xfrm>
              <a:blipFill>
                <a:blip r:embed="rId2"/>
                <a:stretch>
                  <a:fillRect l="-406"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F4A92E-0D26-8858-B442-BCFE5F0C951A}"/>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426562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E748-DDE0-3739-850F-14C1D4B662D0}"/>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3EF71E-4174-E179-392A-7413846A04CA}"/>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and represents additive receiver noise. 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 to</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baseline="-25000" dirty="0">
                    <a:effectLst/>
                    <a:latin typeface="Symbol" panose="05050102010706020507" pitchFamily="18" charset="2"/>
                    <a:ea typeface="Times New Roman" panose="02020603050405020304" pitchFamily="18" charset="0"/>
                  </a:rPr>
                  <a:t>n</a:t>
                </a:r>
                <a:r>
                  <a:rPr lang="en-US" sz="1800" i="1" baseline="30000" dirty="0">
                    <a:effectLst/>
                    <a:latin typeface="Times New Roman" panose="02020603050405020304" pitchFamily="18" charset="0"/>
                    <a:ea typeface="Times New Roman" panose="02020603050405020304" pitchFamily="18" charset="0"/>
                  </a:rPr>
                  <a:t>2</a:t>
                </a:r>
                <a:r>
                  <a:rPr lang="en-US" sz="1800" i="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latin typeface="Times New Roman" panose="02020603050405020304" pitchFamily="18" charset="0"/>
                    <a:ea typeface="Times New Roman" panose="02020603050405020304" pitchFamily="18" charset="0"/>
                  </a:rPr>
                  <a:t>v</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v</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v</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latin typeface="Times New Roman" panose="02020603050405020304" pitchFamily="18" charset="0"/>
                    <a:ea typeface="Times New Roman" panose="02020603050405020304" pitchFamily="18" charset="0"/>
                  </a:rPr>
                  <a:t>N</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t</a:t>
                </a:r>
                <a:endPar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baseline="-25000" dirty="0">
                  <a:latin typeface="Times New Roman" panose="02020603050405020304" pitchFamily="18" charset="0"/>
                  <a:ea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rPr>
                  <a:t>Furthermore, it is assumed that the vectors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are independent and thus the following holds:</a:t>
                </a:r>
                <a:r>
                  <a:rPr lang="en-US" sz="1800" spc="5" dirty="0">
                    <a:effectLst/>
                    <a:latin typeface="Times New Roman" panose="02020603050405020304" pitchFamily="18" charset="0"/>
                    <a:ea typeface="Times New Roman" panose="02020603050405020304" pitchFamily="18" charset="0"/>
                  </a:rPr>
                  <a:t> </a:t>
                </a:r>
                <a:r>
                  <a:rPr lang="en-US" sz="1800" i="1" spc="-5" dirty="0">
                    <a:effectLst/>
                    <a:latin typeface="Times New Roman" panose="02020603050405020304" pitchFamily="18" charset="0"/>
                    <a:ea typeface="Times New Roman" panose="02020603050405020304" pitchFamily="18" charset="0"/>
                  </a:rPr>
                  <a:t>E</a:t>
                </a:r>
                <a:r>
                  <a:rPr lang="en-US" sz="1800" spc="-5" dirty="0">
                    <a:effectLst/>
                    <a:latin typeface="Times New Roman" panose="02020603050405020304" pitchFamily="18" charset="0"/>
                    <a:ea typeface="Times New Roman" panose="02020603050405020304" pitchFamily="18" charset="0"/>
                  </a:rPr>
                  <a:t>[</a:t>
                </a:r>
                <a:r>
                  <a:rPr lang="en-US" sz="1800" b="1" spc="-5" dirty="0" err="1">
                    <a:effectLst/>
                    <a:latin typeface="Times New Roman" panose="02020603050405020304" pitchFamily="18" charset="0"/>
                    <a:ea typeface="Times New Roman" panose="02020603050405020304" pitchFamily="18" charset="0"/>
                  </a:rPr>
                  <a:t>sν</a:t>
                </a:r>
                <a:r>
                  <a:rPr lang="en-US" sz="1800" i="1" spc="-5" baseline="30000" dirty="0">
                    <a:effectLst/>
                    <a:latin typeface="Times New Roman" panose="02020603050405020304" pitchFamily="18" charset="0"/>
                    <a:ea typeface="Times New Roman" panose="02020603050405020304" pitchFamily="18" charset="0"/>
                  </a:rPr>
                  <a:t>*</a:t>
                </a:r>
                <a:r>
                  <a:rPr lang="en-US" sz="1800" i="1"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0 . With the above-described </a:t>
                </a:r>
                <a:r>
                  <a:rPr lang="en-US" sz="1800" dirty="0">
                    <a:effectLst/>
                    <a:latin typeface="Times New Roman" panose="02020603050405020304" pitchFamily="18" charset="0"/>
                    <a:ea typeface="Times New Roman" panose="02020603050405020304" pitchFamily="18" charset="0"/>
                  </a:rPr>
                  <a:t>assumptions about the power of the signal and the noise, the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expected Signal-to-     Noise Ratio (SNR) per receiving antenna, i.e., the SNR for each component of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 to</a:t>
                </a: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𝜌</m:t>
                    </m:r>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𝐸𝑠</m:t>
                        </m:r>
                      </m:num>
                      <m:den>
                        <m:r>
                          <a:rPr lang="en-US" b="0" i="1" smtClean="0">
                            <a:solidFill>
                              <a:schemeClr val="accent6">
                                <a:lumMod val="50000"/>
                              </a:schemeClr>
                            </a:solidFill>
                            <a:latin typeface="Cambria Math" panose="02040503050406030204" pitchFamily="18" charset="0"/>
                          </a:rPr>
                          <m:t>𝑁𝑜</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m:t>
                        </m:r>
                        <m:r>
                          <a:rPr lang="en-US" b="0" i="1" baseline="-25000" smtClean="0">
                            <a:solidFill>
                              <a:schemeClr val="accent6">
                                <a:lumMod val="50000"/>
                              </a:schemeClr>
                            </a:solidFill>
                            <a:latin typeface="Cambria Math" panose="02040503050406030204" pitchFamily="18" charset="0"/>
                          </a:rPr>
                          <m:t>𝑡</m:t>
                        </m:r>
                        <m:r>
                          <m:rPr>
                            <m:nor/>
                          </m:rPr>
                          <a:rPr lang="en-US" b="0" i="0" smtClean="0">
                            <a:solidFill>
                              <a:schemeClr val="accent6">
                                <a:lumMod val="50000"/>
                              </a:schemeClr>
                            </a:solidFill>
                            <a:latin typeface="Cambria Math" panose="02040503050406030204" pitchFamily="18" charset="0"/>
                          </a:rPr>
                          <m:t> </m:t>
                        </m:r>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s</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r>
                          <m:rPr>
                            <m:nor/>
                          </m:rPr>
                          <a:rPr lang="en-US" dirty="0" smtClean="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30000" dirty="0" smtClean="0">
                            <a:solidFill>
                              <a:schemeClr val="accent6">
                                <a:lumMod val="50000"/>
                              </a:schemeClr>
                            </a:solidFill>
                            <a:latin typeface="Times New Roman" panose="02020603050405020304" pitchFamily="18" charset="0"/>
                            <a:ea typeface="Times New Roman" panose="02020603050405020304" pitchFamily="18" charset="0"/>
                          </a:rPr>
                          <m:t>2</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𝑃</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endParaRPr lang="en-US" dirty="0"/>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i="1" baseline="-25000" dirty="0">
                    <a:effectLst/>
                    <a:latin typeface="Times New Roman" panose="02020603050405020304" pitchFamily="18" charset="0"/>
                    <a:ea typeface="Times New Roman" panose="02020603050405020304" pitchFamily="18" charset="0"/>
                  </a:rPr>
                  <a:t>s</a:t>
                </a:r>
                <a:r>
                  <a:rPr lang="en-US" sz="1800" i="1"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0</a:t>
                </a:r>
                <a:r>
                  <a:rPr lang="en-US" sz="1800" i="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endParaRPr lang="en-US" dirty="0"/>
              </a:p>
            </p:txBody>
          </p:sp>
        </mc:Choice>
        <mc:Fallback xmlns="">
          <p:sp>
            <p:nvSpPr>
              <p:cNvPr id="3" name="Content Placeholder 2">
                <a:extLst>
                  <a:ext uri="{FF2B5EF4-FFF2-40B4-BE49-F238E27FC236}">
                    <a16:creationId xmlns:a16="http://schemas.microsoft.com/office/drawing/2014/main" id="{BB3EF71E-4174-E179-392A-7413846A04CA}"/>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2D07D6-0D93-4F29-DDEE-4AC70D7CDF47}"/>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spTree>
    <p:extLst>
      <p:ext uri="{BB962C8B-B14F-4D97-AF65-F5344CB8AC3E}">
        <p14:creationId xmlns:p14="http://schemas.microsoft.com/office/powerpoint/2010/main" val="25411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1111-7E22-196B-064A-99BD4B1D985E}"/>
              </a:ext>
            </a:extLst>
          </p:cNvPr>
          <p:cNvSpPr>
            <a:spLocks noGrp="1"/>
          </p:cNvSpPr>
          <p:nvPr>
            <p:ph type="title"/>
          </p:nvPr>
        </p:nvSpPr>
        <p:spPr/>
        <p:txBody>
          <a:bodyPr/>
          <a:lstStyle/>
          <a:p>
            <a:r>
              <a:rPr lang="en-US" sz="3600" b="1" i="1">
                <a:effectLst/>
                <a:latin typeface="Arial" panose="020B0604020202020204" pitchFamily="34" charset="0"/>
                <a:ea typeface="Arial" panose="020B0604020202020204" pitchFamily="34" charset="0"/>
              </a:rPr>
              <a:t>Signal</a:t>
            </a:r>
            <a:r>
              <a:rPr lang="en-US" sz="3600" b="1" i="1" spc="-5">
                <a:effectLst/>
                <a:latin typeface="Arial" panose="020B0604020202020204" pitchFamily="34" charset="0"/>
                <a:ea typeface="Arial" panose="020B0604020202020204" pitchFamily="34" charset="0"/>
              </a:rPr>
              <a:t> </a:t>
            </a:r>
            <a:r>
              <a:rPr lang="en-US" sz="3600" b="1" i="1">
                <a:effectLst/>
                <a:latin typeface="Arial" panose="020B0604020202020204" pitchFamily="34" charset="0"/>
                <a:ea typeface="Arial" panose="020B0604020202020204" pitchFamily="34" charset="0"/>
              </a:rPr>
              <a:t>model</a:t>
            </a:r>
            <a:endParaRPr lang="en-US"/>
          </a:p>
        </p:txBody>
      </p:sp>
      <p:sp>
        <p:nvSpPr>
          <p:cNvPr id="3" name="Content Placeholder 2">
            <a:extLst>
              <a:ext uri="{FF2B5EF4-FFF2-40B4-BE49-F238E27FC236}">
                <a16:creationId xmlns:a16="http://schemas.microsoft.com/office/drawing/2014/main" id="{FB7FC313-8B6B-8555-2392-FBF87AC5A369}"/>
              </a:ext>
            </a:extLst>
          </p:cNvPr>
          <p:cNvSpPr>
            <a:spLocks noGrp="1"/>
          </p:cNvSpPr>
          <p:nvPr>
            <p:ph idx="1"/>
          </p:nvPr>
        </p:nvSpPr>
        <p:spPr>
          <a:xfrm>
            <a:off x="838200" y="1658483"/>
            <a:ext cx="10515600" cy="4527272"/>
          </a:xfrm>
        </p:spPr>
        <p:txBody>
          <a:bodyPr/>
          <a:lstStyle/>
          <a:p>
            <a:pPr>
              <a:lnSpc>
                <a:spcPct val="100000"/>
              </a:lnSpc>
            </a:pPr>
            <a:r>
              <a:rPr lang="en-US" sz="1800" dirty="0">
                <a:effectLst/>
                <a:latin typeface="Times New Roman" panose="02020603050405020304" pitchFamily="18" charset="0"/>
                <a:ea typeface="Times New Roman" panose="02020603050405020304" pitchFamily="18" charset="0"/>
              </a:rPr>
              <a:t>In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Division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Multiplexing</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notations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used</a:t>
            </a:r>
          </a:p>
          <a:p>
            <a:pPr marL="0" indent="0">
              <a:lnSpc>
                <a:spcPct val="100000"/>
              </a:lnSpc>
              <a:buNone/>
            </a:pPr>
            <a:r>
              <a:rPr lang="en-US" sz="1800" dirty="0">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F60F1A0F-9870-F4F4-92F7-2A9FC2626B9E}"/>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pic>
        <p:nvPicPr>
          <p:cNvPr id="19" name="Picture 18" descr="A black and white math formula&#10;&#10;Description automatically generated">
            <a:extLst>
              <a:ext uri="{FF2B5EF4-FFF2-40B4-BE49-F238E27FC236}">
                <a16:creationId xmlns:a16="http://schemas.microsoft.com/office/drawing/2014/main" id="{31DB77EB-6C63-679A-76AA-DA69DBA2F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58" y="2681183"/>
            <a:ext cx="6325483" cy="1495634"/>
          </a:xfrm>
          <a:prstGeom prst="rect">
            <a:avLst/>
          </a:prstGeom>
        </p:spPr>
      </p:pic>
      <p:sp>
        <p:nvSpPr>
          <p:cNvPr id="20" name="TextBox 19">
            <a:extLst>
              <a:ext uri="{FF2B5EF4-FFF2-40B4-BE49-F238E27FC236}">
                <a16:creationId xmlns:a16="http://schemas.microsoft.com/office/drawing/2014/main" id="{91B9792A-7E32-8F4F-272D-1D14B5F90547}"/>
              </a:ext>
            </a:extLst>
          </p:cNvPr>
          <p:cNvSpPr txBox="1"/>
          <p:nvPr/>
        </p:nvSpPr>
        <p:spPr>
          <a:xfrm>
            <a:off x="175846" y="4756638"/>
            <a:ext cx="11561885" cy="1541448"/>
          </a:xfrm>
          <a:prstGeom prst="rect">
            <a:avLst/>
          </a:prstGeom>
          <a:noFill/>
        </p:spPr>
        <p:txBody>
          <a:bodyPr wrap="square" rtlCol="0">
            <a:spAutoFit/>
          </a:bodyPr>
          <a:lstStyle/>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where</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a:t>
            </a:r>
            <a:r>
              <a:rPr lang="en-US" sz="1800" i="1" baseline="-25000" dirty="0" err="1">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b="1"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p>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In the following sections, a number of SDM decoding techniques for the receiver will be 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compared.</a:t>
            </a:r>
          </a:p>
          <a:p>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99094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6AE1-7D3B-E46F-8F87-FCF2E6CD1D82}"/>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54E43-BAD3-B552-610A-FC0887F00B54}"/>
                  </a:ext>
                </a:extLst>
              </p:cNvPr>
              <p:cNvSpPr>
                <a:spLocks noGrp="1"/>
              </p:cNvSpPr>
              <p:nvPr>
                <p:ph idx="1"/>
              </p:nvPr>
            </p:nvSpPr>
            <p:spPr>
              <a:xfrm>
                <a:off x="703385" y="1649691"/>
                <a:ext cx="10515601" cy="4513717"/>
              </a:xfrm>
            </p:spPr>
            <p:txBody>
              <a:bodyPr/>
              <a:lstStyle/>
              <a:p>
                <a:pPr>
                  <a:lnSpc>
                    <a:spcPct val="100000"/>
                  </a:lnSpc>
                </a:pPr>
                <a:r>
                  <a:rPr lang="en-US" dirty="0">
                    <a:solidFill>
                      <a:schemeClr val="accent2">
                        <a:lumMod val="50000"/>
                      </a:schemeClr>
                    </a:solidFill>
                  </a:rPr>
                  <a:t>Zero Forcing Algorithm in Adaptive Antenna Array (AAA):</a:t>
                </a:r>
              </a:p>
              <a:p>
                <a:pPr marL="0" indent="0">
                  <a:lnSpc>
                    <a:spcPct val="100000"/>
                  </a:lnSpc>
                  <a:buNone/>
                </a:pPr>
                <a:endParaRPr lang="en-US" dirty="0"/>
              </a:p>
              <a:p>
                <a:pPr lvl="1">
                  <a:lnSpc>
                    <a:spcPct val="100000"/>
                  </a:lnSpc>
                </a:pPr>
                <a:r>
                  <a:rPr lang="en-US" dirty="0"/>
                  <a:t>Zero Forcing  algorithm is based on a conventional adaptive antenna array (AAA)                         technique.</a:t>
                </a:r>
              </a:p>
              <a:p>
                <a:pPr lvl="1">
                  <a:lnSpc>
                    <a:spcPct val="100000"/>
                  </a:lnSpc>
                </a:pPr>
                <a:r>
                  <a:rPr lang="en-US" dirty="0"/>
                  <a:t>Known as  linear combinatorial nulling</a:t>
                </a:r>
              </a:p>
              <a:p>
                <a:pPr lvl="1">
                  <a:lnSpc>
                    <a:spcPct val="100000"/>
                  </a:lnSpc>
                </a:pPr>
                <a:r>
                  <a:rPr lang="en-US" dirty="0"/>
                  <a:t>Each sub stream is the desired signal.</a:t>
                </a:r>
              </a:p>
              <a:p>
                <a:pPr lvl="1">
                  <a:lnSpc>
                    <a:spcPct val="100000"/>
                  </a:lnSpc>
                </a:pPr>
                <a:r>
                  <a:rPr lang="en-US" dirty="0"/>
                  <a:t>The remaining data streams are considered as "interferers“.</a:t>
                </a:r>
              </a:p>
              <a:p>
                <a:pPr lvl="1">
                  <a:lnSpc>
                    <a:spcPct val="100000"/>
                  </a:lnSpc>
                </a:pPr>
                <a:r>
                  <a:rPr lang="en-US" dirty="0"/>
                  <a:t>Nulling of the "interferers" can be performed by choosing weight vectors d</a:t>
                </a:r>
                <a:r>
                  <a:rPr lang="en-US" sz="1400" dirty="0"/>
                  <a:t>i</a:t>
                </a:r>
                <a:r>
                  <a:rPr lang="en-US" dirty="0"/>
                  <a:t> (with </a:t>
                </a:r>
                <a:r>
                  <a:rPr lang="en-US" i="1" dirty="0" err="1"/>
                  <a:t>i</a:t>
                </a:r>
                <a:r>
                  <a:rPr lang="en-US" i="1" dirty="0"/>
                  <a:t> =1,2, ..., </a:t>
                </a:r>
                <a:r>
                  <a:rPr lang="en-US" i="1" dirty="0" err="1"/>
                  <a:t>N</a:t>
                </a:r>
                <a:r>
                  <a:rPr lang="en-US" sz="1400" i="1" baseline="-25000" dirty="0" err="1"/>
                  <a:t>t</a:t>
                </a:r>
                <a:r>
                  <a:rPr lang="en-US" dirty="0"/>
                  <a:t>)      such that</a:t>
                </a:r>
              </a:p>
              <a:p>
                <a:pPr marL="457200" lvl="1" indent="0">
                  <a:lnSpc>
                    <a:spcPct val="100000"/>
                  </a:lnSpc>
                  <a:buNone/>
                </a:pPr>
                <a:r>
                  <a:rPr lang="en-US" dirty="0"/>
                  <a:t>                              </a:t>
                </a:r>
                <a14:m>
                  <m:oMath xmlns:m="http://schemas.openxmlformats.org/officeDocument/2006/math">
                    <m:sSubSup>
                      <m:sSubSupPr>
                        <m:ctrlPr>
                          <a:rPr lang="en-US" i="1" dirty="0" smtClean="0">
                            <a:solidFill>
                              <a:srgbClr val="836967"/>
                            </a:solidFill>
                            <a:latin typeface="Cambria Math" panose="02040503050406030204" pitchFamily="18" charset="0"/>
                          </a:rPr>
                        </m:ctrlPr>
                      </m:sSubSupPr>
                      <m:e>
                        <m:r>
                          <a:rPr lang="en-US" i="1" dirty="0" smtClean="0">
                            <a:latin typeface="Cambria Math" panose="02040503050406030204" pitchFamily="18" charset="0"/>
                          </a:rPr>
                          <m:t>𝑑</m:t>
                        </m:r>
                      </m:e>
                      <m:sub>
                        <m:r>
                          <a:rPr lang="en-US" i="1" dirty="0" smtClean="0">
                            <a:latin typeface="Cambria Math" panose="02040503050406030204" pitchFamily="18" charset="0"/>
                          </a:rPr>
                          <m:t>𝑖</m:t>
                        </m:r>
                      </m:sub>
                      <m:sup>
                        <m:r>
                          <a:rPr lang="en-US" i="1" dirty="0" smtClean="0">
                            <a:latin typeface="Cambria Math" panose="02040503050406030204" pitchFamily="18" charset="0"/>
                          </a:rPr>
                          <m:t>𝑇</m:t>
                        </m:r>
                      </m:sup>
                    </m:sSubSup>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i="0" dirty="0" smtClean="0">
                        <a:latin typeface="Cambria Math" panose="02040503050406030204" pitchFamily="18" charset="0"/>
                      </a:rPr>
                      <m:t>=</m:t>
                    </m:r>
                    <m:r>
                      <a:rPr lang="en-US" b="0" i="0"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0,       </m:t>
                            </m:r>
                            <m:r>
                              <a:rPr lang="en-US" b="0" i="1" dirty="0" smtClean="0">
                                <a:latin typeface="Cambria Math" panose="02040503050406030204" pitchFamily="18" charset="0"/>
                              </a:rPr>
                              <m:t>𝑗</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m:t>
                            </m:r>
                          </m:e>
                          <m:e>
                            <m:r>
                              <a:rPr lang="en-US" b="0" i="1" dirty="0" smtClean="0">
                                <a:latin typeface="Cambria Math" panose="02040503050406030204" pitchFamily="18" charset="0"/>
                              </a:rPr>
                              <m:t>1,       </m:t>
                            </m:r>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𝑖</m:t>
                            </m:r>
                          </m:e>
                        </m:eqArr>
                      </m:e>
                    </m:d>
                  </m:oMath>
                </a14:m>
                <a:endParaRPr lang="en-US" dirty="0"/>
              </a:p>
              <a:p>
                <a:pPr marL="457200" lvl="1" indent="0">
                  <a:lnSpc>
                    <a:spcPct val="100000"/>
                  </a:lnSpc>
                  <a:buNone/>
                </a:pPr>
                <a:r>
                  <a:rPr lang="en-US" dirty="0"/>
                  <a:t>   Where </a:t>
                </a:r>
                <a:r>
                  <a:rPr lang="en-US" i="1" dirty="0"/>
                  <a:t>T</a:t>
                </a:r>
                <a:r>
                  <a:rPr lang="en-US" dirty="0"/>
                  <a:t> stands for transpose of a matrix.</a:t>
                </a:r>
              </a:p>
              <a:p>
                <a:pPr marL="457200" lvl="1" indent="0">
                  <a:lnSpc>
                    <a:spcPct val="100000"/>
                  </a:lnSpc>
                  <a:buNone/>
                </a:pPr>
                <a:r>
                  <a:rPr lang="en-US" dirty="0"/>
                  <a:t>   And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b="0" i="0" dirty="0" smtClean="0">
                        <a:latin typeface="Cambria Math" panose="02040503050406030204" pitchFamily="18" charset="0"/>
                      </a:rPr>
                      <m:t> </m:t>
                    </m:r>
                  </m:oMath>
                </a14:m>
                <a:r>
                  <a:rPr lang="en-US" dirty="0"/>
                  <a:t>stands for j-</a:t>
                </a:r>
                <a:r>
                  <a:rPr lang="en-US" dirty="0" err="1"/>
                  <a:t>th</a:t>
                </a:r>
                <a:r>
                  <a:rPr lang="en-US" dirty="0"/>
                  <a:t> column of the channel matrix </a:t>
                </a:r>
                <a:r>
                  <a:rPr lang="en-US" i="1" dirty="0"/>
                  <a:t>H</a:t>
                </a:r>
                <a:r>
                  <a:rPr lang="en-US" dirty="0"/>
                  <a:t>.</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8FE54E43-BAD3-B552-610A-FC0887F00B54}"/>
                  </a:ext>
                </a:extLst>
              </p:cNvPr>
              <p:cNvSpPr>
                <a:spLocks noGrp="1" noRot="1" noChangeAspect="1" noMove="1" noResize="1" noEditPoints="1" noAdjustHandles="1" noChangeArrowheads="1" noChangeShapeType="1" noTextEdit="1"/>
              </p:cNvSpPr>
              <p:nvPr>
                <p:ph idx="1"/>
              </p:nvPr>
            </p:nvSpPr>
            <p:spPr>
              <a:xfrm>
                <a:off x="703385" y="1649691"/>
                <a:ext cx="10515601" cy="4513717"/>
              </a:xfrm>
              <a:blipFill>
                <a:blip r:embed="rId2"/>
                <a:stretch>
                  <a:fillRect l="-522" t="-6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9D804E-00F6-B899-5D25-C0347DB05781}"/>
              </a:ext>
            </a:extLst>
          </p:cNvPr>
          <p:cNvSpPr>
            <a:spLocks noGrp="1"/>
          </p:cNvSpPr>
          <p:nvPr>
            <p:ph type="sldNum" sz="quarter" idx="12"/>
          </p:nvPr>
        </p:nvSpPr>
        <p:spPr/>
        <p:txBody>
          <a:bodyPr/>
          <a:lstStyle/>
          <a:p>
            <a:fld id="{A439D109-9F59-4B0B-8E20-D6D3A384B1F1}" type="slidenum">
              <a:rPr lang="ko-KR" altLang="en-US" smtClean="0"/>
              <a:t>18</a:t>
            </a:fld>
            <a:endParaRPr lang="ko-KR" altLang="en-US"/>
          </a:p>
        </p:txBody>
      </p:sp>
    </p:spTree>
    <p:extLst>
      <p:ext uri="{BB962C8B-B14F-4D97-AF65-F5344CB8AC3E}">
        <p14:creationId xmlns:p14="http://schemas.microsoft.com/office/powerpoint/2010/main" val="236239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4F47-F14C-AFA9-CA96-9DDF72B81FF8}"/>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55A756-2345-FF0E-ECC9-6AB23F258E5A}"/>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Solving the weight vectors is equal to finding a matrix D such that :</a:t>
                </a:r>
              </a:p>
              <a:p>
                <a:pPr marL="457200" lvl="1" indent="0">
                  <a:lnSpc>
                    <a:spcPct val="150000"/>
                  </a:lnSpc>
                  <a:buNone/>
                </a:pPr>
                <a:r>
                  <a:rPr lang="en-US" dirty="0"/>
                  <a:t>                                 </a:t>
                </a:r>
                <a:r>
                  <a:rPr lang="en-US" i="1" dirty="0"/>
                  <a:t>D * H = I</a:t>
                </a:r>
              </a:p>
              <a:p>
                <a:pPr marL="457200" lvl="1" indent="0">
                  <a:lnSpc>
                    <a:spcPct val="150000"/>
                  </a:lnSpc>
                  <a:buNone/>
                </a:pPr>
                <a:r>
                  <a:rPr lang="en-US" dirty="0"/>
                  <a:t>   Where </a:t>
                </a:r>
                <a:r>
                  <a:rPr lang="en-US" i="1" dirty="0"/>
                  <a:t>D</a:t>
                </a:r>
                <a:r>
                  <a:rPr lang="en-US" dirty="0"/>
                  <a:t> is a matrix that represents the linear processing in the receiver.</a:t>
                </a:r>
              </a:p>
              <a:p>
                <a:pPr lvl="1">
                  <a:lnSpc>
                    <a:spcPct val="150000"/>
                  </a:lnSpc>
                </a:pPr>
                <a:r>
                  <a:rPr lang="en-US" dirty="0"/>
                  <a:t>Forcing the ‘’interference’’ to zero , </a:t>
                </a:r>
                <a:r>
                  <a:rPr lang="en-US" i="1" dirty="0"/>
                  <a:t>S</a:t>
                </a:r>
                <a:r>
                  <a:rPr lang="en-US" dirty="0"/>
                  <a:t> is estimated</a:t>
                </a:r>
              </a:p>
              <a:p>
                <a:pPr lvl="1">
                  <a:lnSpc>
                    <a:spcPct val="150000"/>
                  </a:lnSpc>
                </a:pPr>
                <a:r>
                  <a:rPr lang="en-US" dirty="0"/>
                  <a:t>If H is not square, then D equals the pseudo-inverse of H:</a:t>
                </a:r>
              </a:p>
              <a:p>
                <a:pPr marL="457200" lvl="1" indent="0">
                  <a:lnSpc>
                    <a:spcPct val="150000"/>
                  </a:lnSpc>
                  <a:buNone/>
                </a:pPr>
                <a:r>
                  <a:rPr lang="en-US" dirty="0"/>
                  <a:t>                                </a:t>
                </a:r>
                <a:r>
                  <a:rPr lang="en-US" i="1" dirty="0"/>
                  <a:t>D = H</a:t>
                </a:r>
                <a:r>
                  <a:rPr lang="en-US" i="1" baseline="30000" dirty="0"/>
                  <a:t>+ </a:t>
                </a:r>
                <a:r>
                  <a:rPr lang="en-US" i="1" dirty="0"/>
                  <a:t> = (H</a:t>
                </a:r>
                <a:r>
                  <a:rPr lang="en-US" i="1" baseline="30000" dirty="0"/>
                  <a:t>*</a:t>
                </a:r>
                <a:r>
                  <a:rPr lang="en-US" i="1" dirty="0"/>
                  <a:t>H)</a:t>
                </a:r>
                <a:r>
                  <a:rPr lang="en-US" i="1" baseline="30000" dirty="0"/>
                  <a:t>-1 </a:t>
                </a:r>
                <a:r>
                  <a:rPr lang="en-US" i="1" dirty="0"/>
                  <a:t>H</a:t>
                </a:r>
                <a:r>
                  <a:rPr lang="en-US" i="1" baseline="30000" dirty="0"/>
                  <a:t>*</a:t>
                </a:r>
                <a:r>
                  <a:rPr lang="en-US" i="1" dirty="0"/>
                  <a:t> </a:t>
                </a:r>
              </a:p>
              <a:p>
                <a:pPr marL="457200" lvl="1" indent="0">
                  <a:lnSpc>
                    <a:spcPct val="150000"/>
                  </a:lnSpc>
                  <a:buNone/>
                </a:pPr>
                <a:r>
                  <a:rPr lang="en-US" baseline="30000" dirty="0"/>
                  <a:t>     </a:t>
                </a:r>
                <a:r>
                  <a:rPr lang="en-US" dirty="0"/>
                  <a:t>Where + represent the pseudoinverse.</a:t>
                </a:r>
              </a:p>
              <a:p>
                <a:pPr lvl="1">
                  <a:lnSpc>
                    <a:spcPct val="150000"/>
                  </a:lnSpc>
                </a:pPr>
                <a:r>
                  <a:rPr lang="en-US" dirty="0"/>
                  <a:t>Some constraint for Pseudo-inverse</a:t>
                </a:r>
              </a:p>
              <a:p>
                <a:pPr lvl="2">
                  <a:lnSpc>
                    <a:spcPct val="150000"/>
                  </a:lnSpc>
                  <a:buFont typeface="Courier New" panose="02070309020205020404" pitchFamily="49" charset="0"/>
                  <a:buChar char="o"/>
                </a:pPr>
                <a:r>
                  <a:rPr lang="en-US" i="1" dirty="0" err="1"/>
                  <a:t>N</a:t>
                </a:r>
                <a:r>
                  <a:rPr lang="en-US" i="1" baseline="-25000" dirty="0" err="1"/>
                  <a:t>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i="1" dirty="0"/>
                  <a:t> N</a:t>
                </a:r>
                <a:r>
                  <a:rPr lang="en-US" i="1" baseline="-25000" dirty="0"/>
                  <a:t>r</a:t>
                </a:r>
              </a:p>
              <a:p>
                <a:pPr lvl="2">
                  <a:lnSpc>
                    <a:spcPct val="150000"/>
                  </a:lnSpc>
                  <a:buFont typeface="Courier New" panose="02070309020205020404" pitchFamily="49" charset="0"/>
                  <a:buChar char="o"/>
                </a:pPr>
                <a:r>
                  <a:rPr lang="en-US" dirty="0"/>
                  <a:t>The column of </a:t>
                </a:r>
                <a:r>
                  <a:rPr lang="en-US" i="1" dirty="0"/>
                  <a:t>H</a:t>
                </a:r>
                <a:r>
                  <a:rPr lang="en-US" dirty="0"/>
                  <a:t> must be independent</a:t>
                </a:r>
              </a:p>
              <a:p>
                <a:endParaRPr lang="en-US" dirty="0"/>
              </a:p>
            </p:txBody>
          </p:sp>
        </mc:Choice>
        <mc:Fallback xmlns="">
          <p:sp>
            <p:nvSpPr>
              <p:cNvPr id="3" name="Content Placeholder 2">
                <a:extLst>
                  <a:ext uri="{FF2B5EF4-FFF2-40B4-BE49-F238E27FC236}">
                    <a16:creationId xmlns:a16="http://schemas.microsoft.com/office/drawing/2014/main" id="{EF55A756-2345-FF0E-ECC9-6AB23F258E5A}"/>
                  </a:ext>
                </a:extLst>
              </p:cNvPr>
              <p:cNvSpPr>
                <a:spLocks noGrp="1" noRot="1" noChangeAspect="1" noMove="1" noResize="1" noEditPoints="1" noAdjustHandles="1" noChangeArrowheads="1" noChangeShapeType="1" noTextEdit="1"/>
              </p:cNvSpPr>
              <p:nvPr>
                <p:ph idx="1"/>
              </p:nvPr>
            </p:nvSpPr>
            <p:spPr>
              <a:blipFill>
                <a:blip r:embed="rId2"/>
                <a:stretch>
                  <a:fillRect l="-522" t="-674" b="-12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59347B-7160-6C06-5888-71B102AC1B99}"/>
              </a:ext>
            </a:extLst>
          </p:cNvPr>
          <p:cNvSpPr>
            <a:spLocks noGrp="1"/>
          </p:cNvSpPr>
          <p:nvPr>
            <p:ph type="sldNum" sz="quarter" idx="12"/>
          </p:nvPr>
        </p:nvSpPr>
        <p:spPr/>
        <p:txBody>
          <a:bodyPr/>
          <a:lstStyle/>
          <a:p>
            <a:fld id="{A439D109-9F59-4B0B-8E20-D6D3A384B1F1}" type="slidenum">
              <a:rPr lang="ko-KR" altLang="en-US" smtClean="0"/>
              <a:t>19</a:t>
            </a:fld>
            <a:endParaRPr lang="ko-KR" altLang="en-US"/>
          </a:p>
        </p:txBody>
      </p:sp>
    </p:spTree>
    <p:extLst>
      <p:ext uri="{BB962C8B-B14F-4D97-AF65-F5344CB8AC3E}">
        <p14:creationId xmlns:p14="http://schemas.microsoft.com/office/powerpoint/2010/main" val="352622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CDDA-0711-CA09-C3AD-5112EAB13DD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B8D7C8D-4212-BB58-C933-5EB9527A7A5C}"/>
              </a:ext>
            </a:extLst>
          </p:cNvPr>
          <p:cNvSpPr>
            <a:spLocks noGrp="1"/>
          </p:cNvSpPr>
          <p:nvPr>
            <p:ph idx="1"/>
          </p:nvPr>
        </p:nvSpPr>
        <p:spPr/>
        <p:txBody>
          <a:bodyPr/>
          <a:lstStyle/>
          <a:p>
            <a:pPr>
              <a:buFont typeface="Wingdings" panose="05000000000000000000" pitchFamily="2" charset="2"/>
              <a:buChar char="q"/>
            </a:pPr>
            <a:r>
              <a:rPr lang="en-US" sz="2000" b="1" dirty="0"/>
              <a:t>Broadband Wireless Communication Systems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Impact of Receiver</a:t>
            </a:r>
            <a:r>
              <a:rPr lang="en-US" sz="2000" b="1" i="1" spc="-20"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diversity</a:t>
            </a:r>
            <a:r>
              <a:rPr lang="en-US" sz="2000" b="1" i="1" spc="-1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techniques</a:t>
            </a:r>
          </a:p>
          <a:p>
            <a:pPr>
              <a:buFont typeface="Wingdings" panose="05000000000000000000" pitchFamily="2" charset="2"/>
              <a:buChar char="q"/>
            </a:pPr>
            <a:r>
              <a:rPr lang="en-US" b="1" i="1" dirty="0">
                <a:ea typeface="Arial" panose="020B0604020202020204" pitchFamily="34" charset="0"/>
              </a:rPr>
              <a:t>Some Diversity techniques</a:t>
            </a:r>
          </a:p>
          <a:p>
            <a:pPr marL="0" indent="0">
              <a:buNone/>
            </a:pPr>
            <a:endParaRPr lang="en-US" sz="20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v"/>
            </a:pPr>
            <a:r>
              <a:rPr lang="en-US" dirty="0"/>
              <a:t>  Frequency and Time diversity</a:t>
            </a:r>
          </a:p>
          <a:p>
            <a:pPr lvl="2">
              <a:buFont typeface="Wingdings" panose="05000000000000000000" pitchFamily="2" charset="2"/>
              <a:buChar char="v"/>
            </a:pPr>
            <a:r>
              <a:rPr lang="en-US" dirty="0"/>
              <a:t> Space diversity</a:t>
            </a:r>
          </a:p>
          <a:p>
            <a:pPr lvl="2">
              <a:buFont typeface="Wingdings" panose="05000000000000000000" pitchFamily="2" charset="2"/>
              <a:buChar char="v"/>
            </a:pPr>
            <a:r>
              <a:rPr lang="en-US" dirty="0"/>
              <a:t> Polarization diversity</a:t>
            </a:r>
          </a:p>
          <a:p>
            <a:pPr lvl="2">
              <a:buFont typeface="Wingdings" panose="05000000000000000000" pitchFamily="2" charset="2"/>
              <a:buChar char="v"/>
            </a:pPr>
            <a:r>
              <a:rPr lang="en-US" dirty="0"/>
              <a:t> Selection diversity</a:t>
            </a:r>
          </a:p>
          <a:p>
            <a:pPr lvl="2">
              <a:buFont typeface="Wingdings" panose="05000000000000000000" pitchFamily="2" charset="2"/>
              <a:buChar char="v"/>
            </a:pPr>
            <a:r>
              <a:rPr lang="en-US" dirty="0"/>
              <a:t> Maximal Ratio and Equal Gain Combining</a:t>
            </a:r>
          </a:p>
          <a:p>
            <a:pPr marL="914400" lvl="2" indent="0">
              <a:buNone/>
            </a:pPr>
            <a:endParaRPr lang="en-US" dirty="0"/>
          </a:p>
          <a:p>
            <a:pPr>
              <a:buFont typeface="Wingdings" panose="05000000000000000000" pitchFamily="2" charset="2"/>
              <a:buChar char="q"/>
            </a:pPr>
            <a:r>
              <a:rPr lang="en-US" sz="2000" b="1" dirty="0">
                <a:effectLst/>
                <a:latin typeface="Arial" panose="020B0604020202020204" pitchFamily="34" charset="0"/>
                <a:ea typeface="Arial" panose="020B0604020202020204" pitchFamily="34" charset="0"/>
              </a:rPr>
              <a:t>Multi-Antenna</a:t>
            </a:r>
            <a:r>
              <a:rPr lang="en-US" sz="2000" b="1" spc="-1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Link:</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Signal</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model and</a:t>
            </a:r>
            <a:r>
              <a:rPr lang="en-US" sz="2000" b="1" spc="-2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SDM techniques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Signal</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model</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F72DC98F-B9E7-340A-826B-722346CDA322}"/>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2518138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C29-FE9F-5986-630B-2869DBCD5912}"/>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59B427B0-A996-382E-D1C6-E35CE75C11C5}"/>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If the inverse is the exists, the estimates of S can be found by:</a:t>
            </a:r>
          </a:p>
          <a:p>
            <a:pPr marL="914400" lvl="2" indent="0">
              <a:lnSpc>
                <a:spcPct val="150000"/>
              </a:lnSpc>
              <a:buNone/>
            </a:pPr>
            <a:r>
              <a:rPr lang="en-US" dirty="0"/>
              <a:t>                              </a:t>
            </a:r>
            <a:r>
              <a:rPr lang="en-US" i="1" dirty="0" err="1"/>
              <a:t>S</a:t>
            </a:r>
            <a:r>
              <a:rPr lang="en-US" i="1" baseline="-25000" dirty="0" err="1"/>
              <a:t>est</a:t>
            </a:r>
            <a:r>
              <a:rPr lang="en-US" i="1" dirty="0"/>
              <a:t> = Dx</a:t>
            </a:r>
          </a:p>
          <a:p>
            <a:pPr marL="914400" lvl="2" indent="0">
              <a:lnSpc>
                <a:spcPct val="150000"/>
              </a:lnSpc>
              <a:buNone/>
            </a:pPr>
            <a:r>
              <a:rPr lang="en-US" dirty="0"/>
              <a:t>                                    </a:t>
            </a:r>
            <a:r>
              <a:rPr lang="en-US" i="1" dirty="0"/>
              <a:t>= (H</a:t>
            </a:r>
            <a:r>
              <a:rPr lang="en-US" i="1" baseline="30000" dirty="0"/>
              <a:t>*</a:t>
            </a:r>
            <a:r>
              <a:rPr lang="en-US" i="1" dirty="0"/>
              <a:t>H)</a:t>
            </a:r>
            <a:r>
              <a:rPr lang="en-US" i="1" baseline="30000" dirty="0"/>
              <a:t>-1 </a:t>
            </a:r>
            <a:r>
              <a:rPr lang="en-US" i="1" dirty="0"/>
              <a:t>H</a:t>
            </a:r>
            <a:r>
              <a:rPr lang="en-US" i="1" baseline="30000" dirty="0"/>
              <a:t>*</a:t>
            </a:r>
            <a:r>
              <a:rPr lang="en-US" i="1" dirty="0"/>
              <a:t> x </a:t>
            </a:r>
          </a:p>
          <a:p>
            <a:pPr marL="914400" lvl="2" indent="0">
              <a:lnSpc>
                <a:spcPct val="150000"/>
              </a:lnSpc>
              <a:buNone/>
            </a:pPr>
            <a:r>
              <a:rPr lang="en-US" dirty="0"/>
              <a:t>                              Or equivalently:</a:t>
            </a:r>
          </a:p>
          <a:p>
            <a:pPr marL="914400" lvl="2" indent="0">
              <a:lnSpc>
                <a:spcPct val="150000"/>
              </a:lnSpc>
              <a:buNone/>
            </a:pPr>
            <a:r>
              <a:rPr lang="en-US" dirty="0"/>
              <a:t>                              </a:t>
            </a:r>
            <a:r>
              <a:rPr lang="en-US" i="1" dirty="0" err="1"/>
              <a:t>S</a:t>
            </a:r>
            <a:r>
              <a:rPr lang="en-US" i="1" baseline="-25000" dirty="0" err="1"/>
              <a:t>est</a:t>
            </a:r>
            <a:r>
              <a:rPr lang="en-US" i="1" dirty="0"/>
              <a:t> = H</a:t>
            </a:r>
            <a:r>
              <a:rPr lang="en-US" i="1" baseline="30000" dirty="0"/>
              <a:t>+ </a:t>
            </a:r>
            <a:r>
              <a:rPr lang="en-US" i="1" dirty="0"/>
              <a:t> x</a:t>
            </a:r>
          </a:p>
          <a:p>
            <a:pPr lvl="1">
              <a:lnSpc>
                <a:spcPct val="150000"/>
              </a:lnSpc>
            </a:pPr>
            <a:r>
              <a:rPr lang="en-US" dirty="0"/>
              <a:t>And for </a:t>
            </a:r>
            <a:r>
              <a:rPr lang="en-US" dirty="0" err="1"/>
              <a:t>i-th</a:t>
            </a:r>
            <a:r>
              <a:rPr lang="en-US" dirty="0"/>
              <a:t>  </a:t>
            </a:r>
            <a:r>
              <a:rPr lang="en-US" dirty="0" err="1"/>
              <a:t>S</a:t>
            </a:r>
            <a:r>
              <a:rPr lang="en-US" baseline="-25000" dirty="0" err="1"/>
              <a:t>est</a:t>
            </a:r>
            <a:r>
              <a:rPr lang="en-US" dirty="0"/>
              <a:t> can be written as :</a:t>
            </a:r>
          </a:p>
          <a:p>
            <a:pPr marL="457200" lvl="1" indent="0">
              <a:lnSpc>
                <a:spcPct val="150000"/>
              </a:lnSpc>
              <a:buNone/>
            </a:pPr>
            <a:r>
              <a:rPr lang="en-US" dirty="0"/>
              <a:t>                                  </a:t>
            </a:r>
            <a:r>
              <a:rPr lang="en-US" i="1" dirty="0"/>
              <a:t>(</a:t>
            </a:r>
            <a:r>
              <a:rPr lang="en-US" i="1" dirty="0" err="1"/>
              <a:t>S</a:t>
            </a:r>
            <a:r>
              <a:rPr lang="en-US" i="1" baseline="-25000" dirty="0" err="1"/>
              <a:t>est</a:t>
            </a:r>
            <a:r>
              <a:rPr lang="en-US" i="1" dirty="0"/>
              <a:t>)</a:t>
            </a:r>
            <a:r>
              <a:rPr lang="en-US" i="1" baseline="-25000" dirty="0" err="1"/>
              <a:t>i</a:t>
            </a:r>
            <a:r>
              <a:rPr lang="en-US" i="1" dirty="0"/>
              <a:t> = H</a:t>
            </a:r>
            <a:r>
              <a:rPr lang="en-US" i="1" baseline="-25000" dirty="0"/>
              <a:t>i</a:t>
            </a:r>
            <a:r>
              <a:rPr lang="en-US" i="1" baseline="30000" dirty="0"/>
              <a:t>+ </a:t>
            </a:r>
            <a:r>
              <a:rPr lang="en-US" i="1" dirty="0"/>
              <a:t>x</a:t>
            </a:r>
          </a:p>
          <a:p>
            <a:pPr lvl="1">
              <a:lnSpc>
                <a:spcPct val="150000"/>
              </a:lnSpc>
            </a:pPr>
            <a:r>
              <a:rPr lang="en-US" i="1" dirty="0"/>
              <a:t>H</a:t>
            </a:r>
            <a:r>
              <a:rPr lang="en-US" i="1" baseline="-25000" dirty="0"/>
              <a:t>i</a:t>
            </a:r>
            <a:r>
              <a:rPr lang="en-US" i="1" baseline="30000" dirty="0"/>
              <a:t>+</a:t>
            </a:r>
            <a:r>
              <a:rPr lang="en-US" i="1" dirty="0"/>
              <a:t> </a:t>
            </a:r>
            <a:r>
              <a:rPr lang="en-US" dirty="0"/>
              <a:t>represent the  </a:t>
            </a:r>
            <a:r>
              <a:rPr lang="en-US" i="1" dirty="0" err="1"/>
              <a:t>i</a:t>
            </a:r>
            <a:r>
              <a:rPr lang="en-US" dirty="0" err="1"/>
              <a:t>-th</a:t>
            </a:r>
            <a:r>
              <a:rPr lang="en-US" dirty="0"/>
              <a:t> row of H</a:t>
            </a:r>
            <a:r>
              <a:rPr lang="en-US" baseline="30000" dirty="0"/>
              <a:t>+</a:t>
            </a:r>
            <a:r>
              <a:rPr lang="en-US" dirty="0"/>
              <a:t> , is equal to the transpose of the </a:t>
            </a:r>
            <a:r>
              <a:rPr lang="en-US" dirty="0" err="1"/>
              <a:t>i-th</a:t>
            </a:r>
            <a:r>
              <a:rPr lang="en-US" dirty="0"/>
              <a:t> weight vector d</a:t>
            </a:r>
            <a:r>
              <a:rPr lang="en-US" baseline="-25000" dirty="0"/>
              <a:t>i</a:t>
            </a:r>
          </a:p>
          <a:p>
            <a:pPr lvl="1">
              <a:lnSpc>
                <a:spcPct val="150000"/>
              </a:lnSpc>
            </a:pPr>
            <a:r>
              <a:rPr lang="en-US" i="1" dirty="0"/>
              <a:t>d</a:t>
            </a:r>
            <a:r>
              <a:rPr lang="en-US" i="1" baseline="-25000" dirty="0"/>
              <a:t>i</a:t>
            </a:r>
            <a:r>
              <a:rPr lang="en-US" i="1" dirty="0"/>
              <a:t> </a:t>
            </a:r>
            <a:r>
              <a:rPr lang="en-US" dirty="0"/>
              <a:t>is the so-called nulling vector.</a:t>
            </a:r>
          </a:p>
        </p:txBody>
      </p:sp>
      <p:sp>
        <p:nvSpPr>
          <p:cNvPr id="4" name="Slide Number Placeholder 3">
            <a:extLst>
              <a:ext uri="{FF2B5EF4-FFF2-40B4-BE49-F238E27FC236}">
                <a16:creationId xmlns:a16="http://schemas.microsoft.com/office/drawing/2014/main" id="{D35A5768-DBEE-3134-6A91-907CC3981FC5}"/>
              </a:ext>
            </a:extLst>
          </p:cNvPr>
          <p:cNvSpPr>
            <a:spLocks noGrp="1"/>
          </p:cNvSpPr>
          <p:nvPr>
            <p:ph type="sldNum" sz="quarter" idx="12"/>
          </p:nvPr>
        </p:nvSpPr>
        <p:spPr/>
        <p:txBody>
          <a:bodyPr/>
          <a:lstStyle/>
          <a:p>
            <a:fld id="{A439D109-9F59-4B0B-8E20-D6D3A384B1F1}" type="slidenum">
              <a:rPr lang="ko-KR" altLang="en-US" smtClean="0"/>
              <a:t>20</a:t>
            </a:fld>
            <a:endParaRPr lang="ko-KR" altLang="en-US"/>
          </a:p>
        </p:txBody>
      </p:sp>
    </p:spTree>
    <p:extLst>
      <p:ext uri="{BB962C8B-B14F-4D97-AF65-F5344CB8AC3E}">
        <p14:creationId xmlns:p14="http://schemas.microsoft.com/office/powerpoint/2010/main" val="153871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34DD-2F8C-BAFA-8CAE-F22C1E0A7F35}"/>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DC6AA234-AAD0-6FBD-A858-66BB2F03E0A4}"/>
              </a:ext>
            </a:extLst>
          </p:cNvPr>
          <p:cNvSpPr>
            <a:spLocks noGrp="1"/>
          </p:cNvSpPr>
          <p:nvPr>
            <p:ph idx="1"/>
          </p:nvPr>
        </p:nvSpPr>
        <p:spPr/>
        <p:txBody>
          <a:bodyPr/>
          <a:lstStyle/>
          <a:p>
            <a:pPr>
              <a:lnSpc>
                <a:spcPct val="15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The ZF algorithm's performance can be tested through simulations, and its behavior can  be     theoretically understood by comparing it with the MRC system. </a:t>
            </a:r>
          </a:p>
          <a:p>
            <a:pPr lvl="1">
              <a:lnSpc>
                <a:spcPct val="150000"/>
              </a:lnSpc>
            </a:pPr>
            <a:r>
              <a:rPr lang="en-US" dirty="0"/>
              <a:t>Understanding the diversity order helps relate the ZF algorithm to the MRC system. </a:t>
            </a:r>
          </a:p>
          <a:p>
            <a:pPr lvl="1">
              <a:lnSpc>
                <a:spcPct val="150000"/>
              </a:lnSpc>
            </a:pPr>
            <a:r>
              <a:rPr lang="en-US" dirty="0"/>
              <a:t>This comparison gives valuable insights into the ZF algorithm's performance, making it              crucial for evaluating wireless systems.</a:t>
            </a:r>
          </a:p>
        </p:txBody>
      </p:sp>
      <p:sp>
        <p:nvSpPr>
          <p:cNvPr id="4" name="Slide Number Placeholder 3">
            <a:extLst>
              <a:ext uri="{FF2B5EF4-FFF2-40B4-BE49-F238E27FC236}">
                <a16:creationId xmlns:a16="http://schemas.microsoft.com/office/drawing/2014/main" id="{BA85F84E-659F-05B8-C275-C083C5404A97}"/>
              </a:ext>
            </a:extLst>
          </p:cNvPr>
          <p:cNvSpPr>
            <a:spLocks noGrp="1"/>
          </p:cNvSpPr>
          <p:nvPr>
            <p:ph type="sldNum" sz="quarter" idx="12"/>
          </p:nvPr>
        </p:nvSpPr>
        <p:spPr/>
        <p:txBody>
          <a:bodyPr/>
          <a:lstStyle/>
          <a:p>
            <a:fld id="{A439D109-9F59-4B0B-8E20-D6D3A384B1F1}" type="slidenum">
              <a:rPr lang="ko-KR" altLang="en-US" smtClean="0"/>
              <a:t>21</a:t>
            </a:fld>
            <a:endParaRPr lang="ko-KR" altLang="en-US"/>
          </a:p>
        </p:txBody>
      </p:sp>
    </p:spTree>
    <p:extLst>
      <p:ext uri="{BB962C8B-B14F-4D97-AF65-F5344CB8AC3E}">
        <p14:creationId xmlns:p14="http://schemas.microsoft.com/office/powerpoint/2010/main" val="410847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80CA-AD92-8AE4-12CA-8831278A9FB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1FDAD-5B65-0246-99A6-A40C6FE2CDC0}"/>
                  </a:ext>
                </a:extLst>
              </p:cNvPr>
              <p:cNvSpPr>
                <a:spLocks noGrp="1"/>
              </p:cNvSpPr>
              <p:nvPr>
                <p:ph idx="1"/>
              </p:nvPr>
            </p:nvSpPr>
            <p:spPr>
              <a:xfrm>
                <a:off x="712177" y="1649690"/>
                <a:ext cx="11479823" cy="5208310"/>
              </a:xfrm>
            </p:spPr>
            <p:txBody>
              <a:bodyPr/>
              <a:lstStyle/>
              <a:p>
                <a:pPr>
                  <a:lnSpc>
                    <a:spcPct val="100000"/>
                  </a:lnSpc>
                </a:pPr>
                <a:r>
                  <a:rPr lang="en-US" dirty="0">
                    <a:solidFill>
                      <a:schemeClr val="accent2">
                        <a:lumMod val="50000"/>
                      </a:schemeClr>
                    </a:solidFill>
                  </a:rPr>
                  <a:t>System Operation and Decision Variable in Raleigh Flat-Fading Environment for BPSK:</a:t>
                </a:r>
              </a:p>
              <a:p>
                <a:pPr lvl="1">
                  <a:lnSpc>
                    <a:spcPct val="150000"/>
                  </a:lnSpc>
                </a:pPr>
                <a:r>
                  <a:rPr lang="en-US" dirty="0"/>
                  <a:t>In a system operating under Raleigh flat-fading, the channel elements can be expressed for an MRC       system with one transmit and L receive antennas</a:t>
                </a:r>
              </a:p>
              <a:p>
                <a:pPr marL="914400" lvl="2" indent="0">
                  <a:lnSpc>
                    <a:spcPct val="150000"/>
                  </a:lnSpc>
                  <a:buNone/>
                </a:pPr>
                <a:r>
                  <a:rPr lang="en-US" dirty="0">
                    <a:solidFill>
                      <a:srgbClr val="836967"/>
                    </a:solidFill>
                  </a:rPr>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r>
                      <a:rPr lang="en-US" i="1"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ⅇ</m:t>
                        </m:r>
                      </m:e>
                      <m:sup>
                        <m:r>
                          <a:rPr lang="en-US" i="1" dirty="0">
                            <a:latin typeface="Cambria Math" panose="02040503050406030204" pitchFamily="18" charset="0"/>
                          </a:rPr>
                          <m:t>−</m:t>
                        </m:r>
                        <m:r>
                          <a:rPr lang="en-US" i="1" dirty="0">
                            <a:latin typeface="Cambria Math" panose="02040503050406030204" pitchFamily="18" charset="0"/>
                          </a:rPr>
                          <m:t>𝐽</m:t>
                        </m:r>
                        <m:r>
                          <a:rPr lang="en-US" i="1" dirty="0">
                            <a:latin typeface="Cambria Math" panose="02040503050406030204" pitchFamily="18" charset="0"/>
                          </a:rPr>
                          <m:t>𝜙</m:t>
                        </m:r>
                      </m:sup>
                    </m:sSup>
                  </m:oMath>
                </a14:m>
                <a:endParaRPr lang="en-US" i="1" dirty="0"/>
              </a:p>
              <a:p>
                <a:pPr lvl="1">
                  <a:lnSpc>
                    <a:spcPct val="150000"/>
                  </a:lnSpc>
                </a:pPr>
                <a:r>
                  <a:rPr lang="en-US" dirty="0"/>
                  <a:t>The channel characteristics in the MRC system are determined by the channel elements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oMath>
                </a14:m>
                <a:r>
                  <a:rPr lang="en-US" dirty="0"/>
                  <a:t>, channel       attenuation factor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phase shift </a:t>
                </a:r>
                <a14:m>
                  <m:oMath xmlns:m="http://schemas.openxmlformats.org/officeDocument/2006/math">
                    <m:r>
                      <a:rPr lang="en-US" i="1" dirty="0">
                        <a:latin typeface="Cambria Math" panose="02040503050406030204" pitchFamily="18" charset="0"/>
                      </a:rPr>
                      <m:t>𝜙</m:t>
                    </m:r>
                  </m:oMath>
                </a14:m>
                <a:r>
                  <a:rPr lang="en-US" dirty="0"/>
                  <a:t>, assuming perfect channel knowledge. </a:t>
                </a:r>
              </a:p>
              <a:p>
                <a:pPr lvl="1">
                  <a:lnSpc>
                    <a:spcPct val="150000"/>
                  </a:lnSpc>
                </a:pPr>
                <a:r>
                  <a:rPr lang="en-US" dirty="0"/>
                  <a:t>The system output in a Raleigh flat-fading environment is represented by a single decision variable U for BPSK with Lth-order diversity:</a:t>
                </a:r>
              </a:p>
              <a:p>
                <a:pPr marL="457200" lvl="1" indent="0">
                  <a:lnSpc>
                    <a:spcPct val="150000"/>
                  </a:lnSpc>
                  <a:buNone/>
                </a:pPr>
                <a:r>
                  <a:rPr lang="en-US" dirty="0"/>
                  <a:t>    				</a:t>
                </a:r>
                <a:r>
                  <a:rPr lang="en-US" i="1" dirty="0"/>
                  <a:t>U = Re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𝐿</m:t>
                        </m:r>
                      </m:sup>
                      <m:e>
                        <m:r>
                          <a:rPr lang="en-US" b="0" i="1" smtClean="0">
                            <a:latin typeface="Cambria Math" panose="02040503050406030204" pitchFamily="18" charset="0"/>
                          </a:rPr>
                          <m:t> </m:t>
                        </m:r>
                        <m:r>
                          <a:rPr lang="en-US" b="0" i="1" smtClean="0">
                            <a:latin typeface="Cambria Math" panose="02040503050406030204" pitchFamily="18" charset="0"/>
                          </a:rPr>
                          <m:t>h𝑘</m:t>
                        </m:r>
                        <m:r>
                          <a:rPr lang="en-US" b="0" i="1" baseline="30000" smtClean="0">
                            <a:latin typeface="Cambria Math" panose="02040503050406030204" pitchFamily="18" charset="0"/>
                          </a:rPr>
                          <m:t>∗</m:t>
                        </m:r>
                      </m:e>
                    </m:nary>
                  </m:oMath>
                </a14:m>
                <a:r>
                  <a:rPr lang="en-US" i="1" dirty="0"/>
                  <a:t>x</a:t>
                </a:r>
                <a:r>
                  <a:rPr lang="en-US" i="1" baseline="-25000" dirty="0"/>
                  <a:t>k </a:t>
                </a:r>
                <a:r>
                  <a:rPr lang="en-US" i="1" dirty="0"/>
                  <a:t>) = Re ( </a:t>
                </a:r>
                <a14:m>
                  <m:oMath xmlns:m="http://schemas.openxmlformats.org/officeDocument/2006/math">
                    <m:sSubSup>
                      <m:sSubSupPr>
                        <m:ctrlPr>
                          <a:rPr lang="en-US" i="1" smtClean="0">
                            <a:solidFill>
                              <a:srgbClr val="836967"/>
                            </a:solidFill>
                            <a:latin typeface="Cambria Math" panose="02040503050406030204" pitchFamily="18" charset="0"/>
                          </a:rPr>
                        </m:ctrlPr>
                      </m:sSubSupPr>
                      <m:e>
                        <m:r>
                          <a:rPr lang="en-US" i="1" smtClean="0">
                            <a:latin typeface="Cambria Math" panose="02040503050406030204" pitchFamily="18" charset="0"/>
                          </a:rPr>
                          <m:t>𝛼</m:t>
                        </m:r>
                      </m:e>
                      <m:sub>
                        <m:r>
                          <a:rPr lang="en-US" i="1" smtClean="0">
                            <a:latin typeface="Cambria Math" panose="02040503050406030204" pitchFamily="18" charset="0"/>
                          </a:rPr>
                          <m:t>𝑘</m:t>
                        </m:r>
                      </m:sub>
                      <m:sup>
                        <m:r>
                          <a:rPr lang="en-US" i="1" smtClean="0">
                            <a:latin typeface="Cambria Math" panose="02040503050406030204" pitchFamily="18" charset="0"/>
                          </a:rPr>
                          <m:t>2</m:t>
                        </m:r>
                      </m:sup>
                    </m:sSubSup>
                  </m:oMath>
                </a14:m>
                <a:r>
                  <a:rPr lang="en-US" i="1" dirty="0"/>
                  <a:t>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𝐿</m:t>
                        </m:r>
                      </m:sup>
                      <m:e>
                        <m:r>
                          <a:rPr lang="en-US" i="1">
                            <a:latin typeface="Cambria Math" panose="02040503050406030204" pitchFamily="18" charset="0"/>
                          </a:rPr>
                          <m:t>h</m:t>
                        </m:r>
                        <m:r>
                          <a:rPr lang="en-US" i="1" baseline="-25000">
                            <a:latin typeface="Cambria Math" panose="02040503050406030204" pitchFamily="18" charset="0"/>
                          </a:rPr>
                          <m:t>𝑘</m:t>
                        </m:r>
                        <m:r>
                          <a:rPr lang="en-US" i="1" baseline="30000">
                            <a:latin typeface="Cambria Math" panose="02040503050406030204" pitchFamily="18" charset="0"/>
                          </a:rPr>
                          <m:t>∗</m:t>
                        </m:r>
                      </m:e>
                    </m:nary>
                  </m:oMath>
                </a14:m>
                <a:r>
                  <a:rPr lang="en-US" i="1" dirty="0"/>
                  <a:t> v</a:t>
                </a:r>
                <a:r>
                  <a:rPr lang="en-US" i="1" baseline="-25000" dirty="0"/>
                  <a:t>k </a:t>
                </a:r>
                <a:r>
                  <a:rPr lang="en-US" i="1" dirty="0"/>
                  <a:t>)</a:t>
                </a:r>
              </a:p>
              <a:p>
                <a:pPr marL="457200" lvl="1" indent="0">
                  <a:lnSpc>
                    <a:spcPct val="150000"/>
                  </a:lnSpc>
                  <a:buNone/>
                </a:pPr>
                <a:r>
                  <a:rPr lang="en-US" dirty="0"/>
                  <a:t>    Where </a:t>
                </a:r>
                <a:r>
                  <a:rPr lang="en-US" dirty="0" err="1"/>
                  <a:t>v</a:t>
                </a:r>
                <a:r>
                  <a:rPr lang="en-US" baseline="-25000" dirty="0" err="1"/>
                  <a:t>k</a:t>
                </a:r>
                <a:r>
                  <a:rPr lang="en-US" dirty="0"/>
                  <a:t> denotes the complex gaussian noise and s is the transmitted symbol.</a:t>
                </a:r>
              </a:p>
              <a:p>
                <a:pPr marL="2286000" lvl="5"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ECF1FDAD-5B65-0246-99A6-A40C6FE2CDC0}"/>
                  </a:ext>
                </a:extLst>
              </p:cNvPr>
              <p:cNvSpPr>
                <a:spLocks noGrp="1" noRot="1" noChangeAspect="1" noMove="1" noResize="1" noEditPoints="1" noAdjustHandles="1" noChangeArrowheads="1" noChangeShapeType="1" noTextEdit="1"/>
              </p:cNvSpPr>
              <p:nvPr>
                <p:ph idx="1"/>
              </p:nvPr>
            </p:nvSpPr>
            <p:spPr>
              <a:xfrm>
                <a:off x="712177" y="1649690"/>
                <a:ext cx="11479823" cy="5208310"/>
              </a:xfrm>
              <a:blipFill>
                <a:blip r:embed="rId2"/>
                <a:stretch>
                  <a:fillRect l="-478" t="-585" r="-3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DC99BD-6DDA-E7AD-284A-2D2E04999EB7}"/>
              </a:ext>
            </a:extLst>
          </p:cNvPr>
          <p:cNvSpPr>
            <a:spLocks noGrp="1"/>
          </p:cNvSpPr>
          <p:nvPr>
            <p:ph type="sldNum" sz="quarter" idx="12"/>
          </p:nvPr>
        </p:nvSpPr>
        <p:spPr/>
        <p:txBody>
          <a:bodyPr/>
          <a:lstStyle/>
          <a:p>
            <a:fld id="{A439D109-9F59-4B0B-8E20-D6D3A384B1F1}" type="slidenum">
              <a:rPr lang="ko-KR" altLang="en-US" smtClean="0"/>
              <a:t>22</a:t>
            </a:fld>
            <a:endParaRPr lang="ko-KR" altLang="en-US"/>
          </a:p>
        </p:txBody>
      </p:sp>
    </p:spTree>
    <p:extLst>
      <p:ext uri="{BB962C8B-B14F-4D97-AF65-F5344CB8AC3E}">
        <p14:creationId xmlns:p14="http://schemas.microsoft.com/office/powerpoint/2010/main" val="323354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AC0-514A-729F-1D4E-47F6704B69B7}"/>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44AFA-1503-79F5-609D-799E7FFC7154}"/>
                  </a:ext>
                </a:extLst>
              </p:cNvPr>
              <p:cNvSpPr>
                <a:spLocks noGrp="1"/>
              </p:cNvSpPr>
              <p:nvPr>
                <p:ph idx="1"/>
              </p:nvPr>
            </p:nvSpPr>
            <p:spPr/>
            <p:txBody>
              <a:bodyPr/>
              <a:lstStyle/>
              <a:p>
                <a:pPr>
                  <a:lnSpc>
                    <a:spcPct val="150000"/>
                  </a:lnSpc>
                </a:pPr>
                <a:r>
                  <a:rPr lang="en-US" dirty="0">
                    <a:solidFill>
                      <a:schemeClr val="accent2">
                        <a:lumMod val="50000"/>
                      </a:schemeClr>
                    </a:solidFill>
                  </a:rPr>
                  <a:t>Probability and SNR Analysis for BPSK in Flat-Fading Channels:</a:t>
                </a:r>
              </a:p>
              <a:p>
                <a:pPr lvl="1">
                  <a:lnSpc>
                    <a:spcPct val="200000"/>
                  </a:lnSpc>
                </a:pPr>
                <a:r>
                  <a:rPr lang="en-US" dirty="0"/>
                  <a:t>For BSPK, The decision variable U is used in the decoder to recover the transmitted s.</a:t>
                </a:r>
              </a:p>
              <a:p>
                <a:pPr lvl="1">
                  <a:lnSpc>
                    <a:spcPct val="200000"/>
                  </a:lnSpc>
                </a:pPr>
                <a:r>
                  <a:rPr lang="en-US" dirty="0"/>
                  <a:t>If </a:t>
                </a:r>
                <a:r>
                  <a:rPr lang="en-US" i="1" dirty="0"/>
                  <a:t>U&gt; 0 </a:t>
                </a:r>
                <a:r>
                  <a:rPr lang="en-US" dirty="0"/>
                  <a:t>then </a:t>
                </a:r>
                <a:r>
                  <a:rPr lang="en-US" i="1" dirty="0"/>
                  <a:t>s =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and U &lt; 0 then s = -</a:t>
                </a:r>
                <a:r>
                  <a:rPr lang="en-US" dirty="0">
                    <a:solidFill>
                      <a:srgbClr val="836967"/>
                    </a:solidFill>
                  </a:rPr>
                  <a:t>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p>
              <a:p>
                <a:pPr lvl="1">
                  <a:lnSpc>
                    <a:spcPct val="200000"/>
                  </a:lnSpc>
                </a:pPr>
                <a:r>
                  <a:rPr lang="en-US" dirty="0"/>
                  <a:t>For a fixed set of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the assumption that s =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is transmitted.</a:t>
                </a:r>
              </a:p>
              <a:p>
                <a:pPr lvl="1">
                  <a:lnSpc>
                    <a:spcPct val="200000"/>
                  </a:lnSpc>
                </a:pPr>
                <a:r>
                  <a:rPr lang="en-US" dirty="0"/>
                  <a:t>The Gaussian decision variable </a:t>
                </a:r>
                <a:r>
                  <a:rPr lang="en-US" i="1" dirty="0"/>
                  <a:t>U</a:t>
                </a:r>
                <a:r>
                  <a:rPr lang="en-US" dirty="0"/>
                  <a:t>, with mean noise power </a:t>
                </a:r>
                <a:r>
                  <a:rPr lang="en-US" i="1" dirty="0"/>
                  <a:t>N</a:t>
                </a:r>
                <a:r>
                  <a:rPr lang="en-US" i="1" baseline="-25000" dirty="0"/>
                  <a:t>0</a:t>
                </a:r>
                <a:r>
                  <a:rPr lang="en-US" dirty="0"/>
                  <a:t> per receive antenna, determines  the probability of being less than zero is :</a:t>
                </a:r>
              </a:p>
              <a:p>
                <a:pPr lvl="1">
                  <a:lnSpc>
                    <a:spcPct val="200000"/>
                  </a:lnSpc>
                </a:pPr>
                <a:r>
                  <a:rPr lang="en-US" dirty="0"/>
                  <a:t> </a:t>
                </a:r>
                <a:r>
                  <a:rPr lang="en-US" i="1" dirty="0"/>
                  <a:t>P</a:t>
                </a:r>
                <a:r>
                  <a:rPr lang="en-US" i="1" baseline="-25000" dirty="0"/>
                  <a:t>2</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i="1" baseline="-25000" dirty="0"/>
                  <a:t>b</a:t>
                </a:r>
                <a:r>
                  <a:rPr lang="en-US" i="1" dirty="0"/>
                  <a:t>) = Q(</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 2</m:t>
                        </m:r>
                        <m:r>
                          <a:rPr lang="en-US" i="1">
                            <a:latin typeface="Cambria Math" panose="02040503050406030204" pitchFamily="18" charset="0"/>
                            <a:ea typeface="Cambria Math" panose="02040503050406030204" pitchFamily="18" charset="0"/>
                          </a:rPr>
                          <m:t>𝛾</m:t>
                        </m:r>
                        <m:r>
                          <m:rPr>
                            <m:nor/>
                          </m:rPr>
                          <a:rPr lang="en-US" i="1" baseline="-25000" dirty="0"/>
                          <m:t>b</m:t>
                        </m:r>
                      </m:e>
                    </m:rad>
                  </m:oMath>
                </a14:m>
                <a:r>
                  <a:rPr lang="en-US" i="1" dirty="0"/>
                  <a:t>) </a:t>
                </a:r>
                <a:r>
                  <a:rPr lang="en-US" dirty="0"/>
                  <a:t>where </a:t>
                </a:r>
                <a:r>
                  <a:rPr lang="en-US" i="1" dirty="0"/>
                  <a:t>Q</a:t>
                </a:r>
                <a:r>
                  <a:rPr lang="en-US" dirty="0"/>
                  <a:t> is the function as : </a:t>
                </a:r>
                <a:r>
                  <a:rPr lang="en-US" i="1" dirty="0"/>
                  <a:t>Q(x)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 2</m:t>
                            </m:r>
                            <m:r>
                              <a:rPr lang="en-US" i="1" smtClean="0">
                                <a:latin typeface="Cambria Math" panose="02040503050406030204" pitchFamily="18" charset="0"/>
                                <a:ea typeface="Cambria Math" panose="02040503050406030204" pitchFamily="18" charset="0"/>
                              </a:rPr>
                              <m:t>𝜋</m:t>
                            </m:r>
                          </m:e>
                        </m:rad>
                      </m:den>
                    </m:f>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𝑥</m:t>
                        </m:r>
                      </m:sub>
                      <m:sup>
                        <m:r>
                          <a:rPr lang="en-US" i="1" smtClean="0">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baseline="30000">
                                <a:latin typeface="Cambria Math" panose="02040503050406030204" pitchFamily="18" charset="0"/>
                              </a:rPr>
                              <m:t>2</m:t>
                            </m:r>
                            <m:r>
                              <a:rPr lang="en-US" i="1">
                                <a:latin typeface="Cambria Math" panose="02040503050406030204" pitchFamily="18" charset="0"/>
                              </a:rPr>
                              <m:t>/2</m:t>
                            </m:r>
                          </m:sup>
                        </m:sSup>
                      </m:e>
                    </m:nary>
                  </m:oMath>
                </a14:m>
                <a:r>
                  <a:rPr lang="en-US" i="1" dirty="0"/>
                  <a:t> dt </a:t>
                </a:r>
                <a:r>
                  <a:rPr lang="en-US" dirty="0"/>
                  <a:t>and </a:t>
                </a:r>
                <a:r>
                  <a:rPr lang="en-US" i="1" dirty="0"/>
                  <a:t>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i="1" dirty="0"/>
              </a:p>
            </p:txBody>
          </p:sp>
        </mc:Choice>
        <mc:Fallback xmlns="">
          <p:sp>
            <p:nvSpPr>
              <p:cNvPr id="3" name="Content Placeholder 2">
                <a:extLst>
                  <a:ext uri="{FF2B5EF4-FFF2-40B4-BE49-F238E27FC236}">
                    <a16:creationId xmlns:a16="http://schemas.microsoft.com/office/drawing/2014/main" id="{5E944AFA-1503-79F5-609D-799E7FFC7154}"/>
                  </a:ext>
                </a:extLst>
              </p:cNvPr>
              <p:cNvSpPr>
                <a:spLocks noGrp="1" noRot="1" noChangeAspect="1" noMove="1" noResize="1" noEditPoints="1" noAdjustHandles="1" noChangeArrowheads="1" noChangeShapeType="1" noTextEdit="1"/>
              </p:cNvSpPr>
              <p:nvPr>
                <p:ph idx="1"/>
              </p:nvPr>
            </p:nvSpPr>
            <p:spPr>
              <a:blipFill>
                <a:blip r:embed="rId2"/>
                <a:stretch>
                  <a:fillRect l="-522" b="-146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373BE2-37B7-6B36-3ED2-E42E3EF0DA56}"/>
              </a:ext>
            </a:extLst>
          </p:cNvPr>
          <p:cNvSpPr>
            <a:spLocks noGrp="1"/>
          </p:cNvSpPr>
          <p:nvPr>
            <p:ph type="sldNum" sz="quarter" idx="12"/>
          </p:nvPr>
        </p:nvSpPr>
        <p:spPr/>
        <p:txBody>
          <a:bodyPr/>
          <a:lstStyle/>
          <a:p>
            <a:fld id="{A439D109-9F59-4B0B-8E20-D6D3A384B1F1}" type="slidenum">
              <a:rPr lang="ko-KR" altLang="en-US" smtClean="0"/>
              <a:t>23</a:t>
            </a:fld>
            <a:endParaRPr lang="ko-KR" altLang="en-US" dirty="0"/>
          </a:p>
        </p:txBody>
      </p:sp>
    </p:spTree>
    <p:extLst>
      <p:ext uri="{BB962C8B-B14F-4D97-AF65-F5344CB8AC3E}">
        <p14:creationId xmlns:p14="http://schemas.microsoft.com/office/powerpoint/2010/main" val="262504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46BD-64E3-D917-6B93-9AD6CAFC447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72D41-4568-B5AA-B146-788A88E854E4}"/>
                  </a:ext>
                </a:extLst>
              </p:cNvPr>
              <p:cNvSpPr>
                <a:spLocks noGrp="1"/>
              </p:cNvSpPr>
              <p:nvPr>
                <p:ph idx="1"/>
              </p:nvPr>
            </p:nvSpPr>
            <p:spPr>
              <a:xfrm>
                <a:off x="838200" y="1649691"/>
                <a:ext cx="10515600" cy="4997294"/>
              </a:xfrm>
            </p:spPr>
            <p:txBody>
              <a:bodyPr/>
              <a:lstStyle/>
              <a:p>
                <a:pPr marL="0" indent="0">
                  <a:lnSpc>
                    <a:spcPct val="200000"/>
                  </a:lnSpc>
                  <a:buNone/>
                </a:pPr>
                <a:r>
                  <a:rPr lang="en-US" dirty="0">
                    <a:solidFill>
                      <a:schemeClr val="accent2">
                        <a:lumMod val="50000"/>
                      </a:schemeClr>
                    </a:solidFill>
                  </a:rPr>
                  <a:t>BER Analysis and Error Rate Behavior with L-</a:t>
                </a:r>
                <a:r>
                  <a:rPr lang="en-US" dirty="0" err="1">
                    <a:solidFill>
                      <a:schemeClr val="accent2">
                        <a:lumMod val="50000"/>
                      </a:schemeClr>
                    </a:solidFill>
                  </a:rPr>
                  <a:t>th</a:t>
                </a:r>
                <a:r>
                  <a:rPr lang="en-US" dirty="0">
                    <a:solidFill>
                      <a:schemeClr val="accent2">
                        <a:lumMod val="50000"/>
                      </a:schemeClr>
                    </a:solidFill>
                  </a:rPr>
                  <a:t> Order Diversity in Flat-Fading Channels:</a:t>
                </a:r>
              </a:p>
              <a:p>
                <a:pPr marL="457200" lvl="1" indent="0">
                  <a:lnSpc>
                    <a:spcPct val="200000"/>
                  </a:lnSpc>
                  <a:buNone/>
                </a:pPr>
                <a:r>
                  <a:rPr lang="en-US" dirty="0"/>
                  <a:t>The SNR per bit ,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is given as :</a:t>
                </a:r>
              </a:p>
              <a:p>
                <a:pPr marL="457200" lvl="1" indent="0">
                  <a:lnSpc>
                    <a:spcPct val="200000"/>
                  </a:lnSpc>
                  <a:buNone/>
                </a:pPr>
                <a:r>
                  <a:rPr lang="en-US"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b </a:t>
                </a:r>
                <a:r>
                  <a:rPr lang="en-US" sz="2000" i="1" dirty="0"/>
                  <a:t>=</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𝐸</m:t>
                            </m:r>
                            <m:r>
                              <a:rPr lang="en-US" sz="2000" b="0" i="1" baseline="-25000" smtClean="0">
                                <a:latin typeface="Cambria Math" panose="02040503050406030204" pitchFamily="18" charset="0"/>
                              </a:rPr>
                              <m:t>𝑏</m:t>
                            </m:r>
                          </m:num>
                          <m:den>
                            <m:r>
                              <a:rPr lang="en-US" sz="2000" b="0" i="1" smtClean="0">
                                <a:latin typeface="Cambria Math" panose="02040503050406030204" pitchFamily="18" charset="0"/>
                              </a:rPr>
                              <m:t>𝑁</m:t>
                            </m:r>
                            <m:r>
                              <a:rPr lang="en-US" sz="2000" b="0" i="1" smtClean="0">
                                <a:latin typeface="Cambria Math" panose="02040503050406030204" pitchFamily="18" charset="0"/>
                              </a:rPr>
                              <m:t>0</m:t>
                            </m:r>
                          </m:den>
                        </m:f>
                        <m:r>
                          <a:rPr lang="en-US" sz="2000" b="0" i="1" smtClean="0">
                            <a:latin typeface="Cambria Math" panose="02040503050406030204" pitchFamily="18" charset="0"/>
                          </a:rPr>
                          <m:t> </m:t>
                        </m:r>
                      </m:e>
                    </m:nary>
                  </m:oMath>
                </a14:m>
                <a:r>
                  <a:rPr lang="en-US" sz="2000" i="1" dirty="0">
                    <a:solidFill>
                      <a:srgbClr val="836967"/>
                    </a:solidFill>
                  </a:rPr>
                  <a:t> </a:t>
                </a:r>
                <a14:m>
                  <m:oMath xmlns:m="http://schemas.openxmlformats.org/officeDocument/2006/math">
                    <m:sSubSup>
                      <m:sSubSupPr>
                        <m:ctrlPr>
                          <a:rPr lang="en-US" sz="2000" i="1">
                            <a:solidFill>
                              <a:srgbClr val="836967"/>
                            </a:solidFill>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oMath>
                </a14:m>
                <a:r>
                  <a:rPr lang="en-US" sz="2000" i="1" dirty="0"/>
                  <a:t> =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r>
                          <a:rPr lang="en-US" sz="2000" i="1">
                            <a:latin typeface="Cambria Math" panose="02040503050406030204" pitchFamily="18" charset="0"/>
                            <a:ea typeface="Cambria Math" panose="02040503050406030204" pitchFamily="18" charset="0"/>
                          </a:rPr>
                          <m:t>𝛾</m:t>
                        </m:r>
                        <m:r>
                          <m:rPr>
                            <m:nor/>
                          </m:rPr>
                          <a:rPr lang="en-US" sz="2000" b="0" i="1" baseline="-25000" smtClean="0">
                            <a:latin typeface="Cambria Math" panose="02040503050406030204" pitchFamily="18" charset="0"/>
                            <a:ea typeface="Cambria Math" panose="02040503050406030204" pitchFamily="18" charset="0"/>
                          </a:rPr>
                          <m:t>k</m:t>
                        </m:r>
                      </m:e>
                    </m:nary>
                  </m:oMath>
                </a14:m>
                <a:endParaRPr lang="en-US" sz="2000" i="1" dirty="0"/>
              </a:p>
              <a:p>
                <a:pPr lvl="1">
                  <a:lnSpc>
                    <a:spcPct val="200000"/>
                  </a:lnSpc>
                </a:pP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k</m:t>
                    </m:r>
                  </m:oMath>
                </a14:m>
                <a:r>
                  <a:rPr lang="en-US" dirty="0"/>
                  <a:t> is the instantaneous SNR on the k-</a:t>
                </a:r>
                <a:r>
                  <a:rPr lang="en-US" dirty="0" err="1"/>
                  <a:t>th</a:t>
                </a:r>
                <a:r>
                  <a:rPr lang="en-US" dirty="0"/>
                  <a:t> channel. Because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can be seen as a chi-square </a:t>
                </a:r>
              </a:p>
              <a:p>
                <a:pPr lvl="1">
                  <a:lnSpc>
                    <a:spcPct val="200000"/>
                  </a:lnSpc>
                </a:pPr>
                <a:r>
                  <a:rPr lang="en-US" dirty="0"/>
                  <a:t>Distributed random variable with 2L degrees of freedom ,The pdf P(</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a:t>
                </a:r>
                <a:r>
                  <a:rPr lang="en-US" dirty="0"/>
                  <a:t>) is :</a:t>
                </a:r>
              </a:p>
              <a:p>
                <a:pPr marL="457200" lvl="1" indent="0">
                  <a:lnSpc>
                    <a:spcPct val="200000"/>
                  </a:lnSpc>
                  <a:buNone/>
                </a:pPr>
                <a:r>
                  <a:rPr lang="en-US" dirty="0"/>
                  <a:t>                                                       </a:t>
                </a:r>
                <a:r>
                  <a:rPr lang="en-US" sz="2000" dirty="0"/>
                  <a:t>P(</a:t>
                </a:r>
                <a14:m>
                  <m:oMath xmlns:m="http://schemas.openxmlformats.org/officeDocument/2006/math">
                    <m:r>
                      <a:rPr lang="en-US" sz="2000" i="1" smtClean="0">
                        <a:latin typeface="Cambria Math" panose="02040503050406030204" pitchFamily="18" charset="0"/>
                        <a:ea typeface="Cambria Math" panose="02040503050406030204" pitchFamily="18" charset="0"/>
                      </a:rPr>
                      <m:t>𝛾</m:t>
                    </m:r>
                  </m:oMath>
                </a14:m>
                <a:r>
                  <a:rPr lang="en-US" sz="2000" baseline="-25000" dirty="0"/>
                  <a:t>b</a:t>
                </a:r>
                <a:r>
                  <a:rPr lang="en-US" sz="2000" dirty="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𝐿</m:t>
                            </m:r>
                            <m:r>
                              <a:rPr lang="en-US" sz="2000" b="0" i="1" smtClean="0">
                                <a:latin typeface="Cambria Math" panose="02040503050406030204" pitchFamily="18" charset="0"/>
                              </a:rPr>
                              <m:t>−</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𝑙</m:t>
                        </m:r>
                        <m:r>
                          <m:rPr>
                            <m:nor/>
                          </m:rPr>
                          <a:rPr lang="en-US" sz="2000" b="0" i="0" baseline="-25000" smtClean="0">
                            <a:latin typeface="Cambria Math" panose="02040503050406030204" pitchFamily="18" charset="0"/>
                            <a:ea typeface="Cambria Math" panose="02040503050406030204" pitchFamily="18" charset="0"/>
                          </a:rPr>
                          <m:t>c</m:t>
                        </m:r>
                      </m:den>
                    </m:f>
                  </m:oMath>
                </a14:m>
                <a:r>
                  <a:rPr lang="en-US" sz="2000" dirty="0">
                    <a:ea typeface="Cambria Math" panose="02040503050406030204" pitchFamily="18" charset="0"/>
                  </a:rPr>
                  <a:t> </a:t>
                </a:r>
                <a14:m>
                  <m:oMath xmlns:m="http://schemas.openxmlformats.org/officeDocument/2006/math">
                    <m:r>
                      <a:rPr lang="en-US" sz="2000" i="1" dirty="0" smtClean="0">
                        <a:latin typeface="Cambria Math" panose="02040503050406030204" pitchFamily="18" charset="0"/>
                      </a:rPr>
                      <m:t>𝛾</m:t>
                    </m:r>
                    <m:sSup>
                      <m:sSupPr>
                        <m:ctrlPr>
                          <a:rPr lang="en-US" sz="2000" i="1" dirty="0">
                            <a:solidFill>
                              <a:srgbClr val="836967"/>
                            </a:solidFill>
                            <a:latin typeface="Cambria Math" panose="02040503050406030204" pitchFamily="18" charset="0"/>
                          </a:rPr>
                        </m:ctrlPr>
                      </m:sSupPr>
                      <m:e>
                        <m:r>
                          <a:rPr lang="en-US" sz="2000" i="1" baseline="-25000" dirty="0">
                            <a:latin typeface="Cambria Math" panose="02040503050406030204" pitchFamily="18" charset="0"/>
                          </a:rPr>
                          <m:t>𝑏</m:t>
                        </m:r>
                      </m:e>
                      <m:sup>
                        <m:r>
                          <a:rPr lang="en-US" sz="2000" i="1" dirty="0">
                            <a:latin typeface="Cambria Math" panose="02040503050406030204" pitchFamily="18" charset="0"/>
                          </a:rPr>
                          <m:t>𝐿</m:t>
                        </m:r>
                        <m:r>
                          <a:rPr lang="en-US" sz="2000" i="0" dirty="0">
                            <a:latin typeface="Cambria Math" panose="02040503050406030204" pitchFamily="18" charset="0"/>
                          </a:rPr>
                          <m:t>−</m:t>
                        </m:r>
                        <m:r>
                          <a:rPr lang="en-US" sz="2000" i="0" dirty="0">
                            <a:latin typeface="Cambria Math" panose="02040503050406030204" pitchFamily="18" charset="0"/>
                          </a:rPr>
                          <m:t>1</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aseline="-25000" dirty="0"/>
                          <m:t>b</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0" i="0" baseline="-25000" smtClean="0">
                            <a:latin typeface="Cambria Math" panose="02040503050406030204" pitchFamily="18" charset="0"/>
                            <a:ea typeface="Cambria Math" panose="02040503050406030204" pitchFamily="18" charset="0"/>
                          </a:rPr>
                          <m:t>c</m:t>
                        </m:r>
                      </m:sup>
                    </m:sSup>
                  </m:oMath>
                </a14:m>
                <a:endParaRPr lang="en-US" sz="2000" dirty="0"/>
              </a:p>
              <a:p>
                <a:pPr lvl="1">
                  <a:lnSpc>
                    <a:spcPct val="200000"/>
                  </a:lnSpc>
                </a:pPr>
                <a:r>
                  <a:rPr lang="en-US" dirty="0"/>
                  <a:t>Here </a:t>
                </a: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c</m:t>
                    </m:r>
                  </m:oMath>
                </a14:m>
                <a:r>
                  <a:rPr lang="en-US" dirty="0"/>
                  <a:t> is the average SNR per channel . </a:t>
                </a:r>
              </a:p>
              <a:p>
                <a:pPr lvl="1"/>
                <a:endParaRPr lang="en-US" dirty="0"/>
              </a:p>
            </p:txBody>
          </p:sp>
        </mc:Choice>
        <mc:Fallback xmlns="">
          <p:sp>
            <p:nvSpPr>
              <p:cNvPr id="3" name="Content Placeholder 2">
                <a:extLst>
                  <a:ext uri="{FF2B5EF4-FFF2-40B4-BE49-F238E27FC236}">
                    <a16:creationId xmlns:a16="http://schemas.microsoft.com/office/drawing/2014/main" id="{7DF72D41-4568-B5AA-B146-788A88E854E4}"/>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638" b="-19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19E69-0DDC-7D99-A732-65D4D51B548D}"/>
              </a:ext>
            </a:extLst>
          </p:cNvPr>
          <p:cNvSpPr>
            <a:spLocks noGrp="1"/>
          </p:cNvSpPr>
          <p:nvPr>
            <p:ph type="sldNum" sz="quarter" idx="12"/>
          </p:nvPr>
        </p:nvSpPr>
        <p:spPr/>
        <p:txBody>
          <a:bodyPr/>
          <a:lstStyle/>
          <a:p>
            <a:fld id="{A439D109-9F59-4B0B-8E20-D6D3A384B1F1}" type="slidenum">
              <a:rPr lang="ko-KR" altLang="en-US" smtClean="0"/>
              <a:t>24</a:t>
            </a:fld>
            <a:endParaRPr lang="ko-KR" altLang="en-US"/>
          </a:p>
        </p:txBody>
      </p:sp>
    </p:spTree>
    <p:extLst>
      <p:ext uri="{BB962C8B-B14F-4D97-AF65-F5344CB8AC3E}">
        <p14:creationId xmlns:p14="http://schemas.microsoft.com/office/powerpoint/2010/main" val="337520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FB29-34C5-60DF-5CC5-F77450BA57CE}"/>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A75DBC-C0DD-1246-CC91-8D48916A3FF5}"/>
                  </a:ext>
                </a:extLst>
              </p:cNvPr>
              <p:cNvSpPr>
                <a:spLocks noGrp="1"/>
              </p:cNvSpPr>
              <p:nvPr>
                <p:ph idx="1"/>
              </p:nvPr>
            </p:nvSpPr>
            <p:spPr/>
            <p:txBody>
              <a:bodyPr/>
              <a:lstStyle/>
              <a:p>
                <a:r>
                  <a:rPr lang="en-US" dirty="0">
                    <a:solidFill>
                      <a:schemeClr val="accent2">
                        <a:lumMod val="50000"/>
                      </a:schemeClr>
                    </a:solidFill>
                  </a:rPr>
                  <a:t>Closed-Form BER Analysis and Diversity Order for Zero Forcing (ZF) Solutions:</a:t>
                </a:r>
              </a:p>
              <a:p>
                <a:pPr lvl="1">
                  <a:lnSpc>
                    <a:spcPct val="150000"/>
                  </a:lnSpc>
                </a:pPr>
                <a:r>
                  <a:rPr lang="en-US" dirty="0"/>
                  <a:t>To obtain BER, we need to average the conditional error probability:</a:t>
                </a:r>
              </a:p>
              <a:p>
                <a:pPr marL="457200" lvl="1" indent="0">
                  <a:lnSpc>
                    <a:spcPct val="150000"/>
                  </a:lnSpc>
                  <a:buNone/>
                </a:pPr>
                <a:r>
                  <a:rPr lang="en-US" dirty="0"/>
                  <a:t>                                                  </a:t>
                </a:r>
                <a:r>
                  <a:rPr lang="en-US" sz="2000" i="1" dirty="0"/>
                  <a:t>P</a:t>
                </a:r>
                <a:r>
                  <a:rPr lang="en-US" sz="2000" i="1" baseline="-25000" dirty="0"/>
                  <a:t>2</a:t>
                </a:r>
                <a:r>
                  <a:rPr lang="en-US" sz="2000" i="1" dirty="0"/>
                  <a:t> = </a:t>
                </a:r>
                <a14:m>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r>
                          <m:rPr>
                            <m:nor/>
                          </m:rPr>
                          <a:rPr lang="en-US" sz="2000" i="1" dirty="0"/>
                          <m:t>P</m:t>
                        </m:r>
                        <m:r>
                          <m:rPr>
                            <m:nor/>
                          </m:rPr>
                          <a:rPr lang="en-US" sz="2000" i="1" baseline="-25000" dirty="0"/>
                          <m:t>2</m:t>
                        </m:r>
                        <m:r>
                          <m:rPr>
                            <m:nor/>
                          </m:rPr>
                          <a:rPr lang="en-US" sz="2000" i="1" dirty="0"/>
                          <m:t> (</m:t>
                        </m:r>
                        <m:r>
                          <a:rPr lang="en-US" sz="2000" i="1">
                            <a:latin typeface="Cambria Math" panose="02040503050406030204" pitchFamily="18" charset="0"/>
                            <a:ea typeface="Cambria Math" panose="02040503050406030204" pitchFamily="18" charset="0"/>
                          </a:rPr>
                          <m:t>𝛾</m:t>
                        </m:r>
                        <m:r>
                          <m:rPr>
                            <m:nor/>
                          </m:rPr>
                          <a:rPr lang="en-US" sz="2000" i="1" baseline="-25000" dirty="0"/>
                          <m:t>b</m:t>
                        </m:r>
                        <m:r>
                          <m:rPr>
                            <m:nor/>
                          </m:rPr>
                          <a:rPr lang="en-US" sz="2000" i="1" dirty="0"/>
                          <m:t>)</m:t>
                        </m:r>
                      </m:e>
                    </m:nary>
                  </m:oMath>
                </a14:m>
                <a:r>
                  <a:rPr lang="en-US" sz="2000" i="1" dirty="0"/>
                  <a:t> P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n-US" sz="2000" i="1" baseline="-25000" dirty="0"/>
                  <a:t>b</a:t>
                </a:r>
                <a:r>
                  <a:rPr lang="en-US" sz="2000" i="1" dirty="0"/>
                  <a:t>) d</a:t>
                </a:r>
                <a14:m>
                  <m:oMath xmlns:m="http://schemas.openxmlformats.org/officeDocument/2006/math">
                    <m:r>
                      <a:rPr lang="en-US" sz="2000" i="1">
                        <a:latin typeface="Cambria Math" panose="02040503050406030204" pitchFamily="18" charset="0"/>
                        <a:ea typeface="Cambria Math" panose="02040503050406030204" pitchFamily="18" charset="0"/>
                      </a:rPr>
                      <m:t>𝛾</m:t>
                    </m:r>
                    <m:r>
                      <m:rPr>
                        <m:nor/>
                      </m:rPr>
                      <a:rPr lang="en-US" sz="2000" i="1" baseline="-25000" dirty="0"/>
                      <m:t>b</m:t>
                    </m:r>
                  </m:oMath>
                </a14:m>
                <a:endParaRPr lang="en-US" sz="2000" i="1" dirty="0"/>
              </a:p>
              <a:p>
                <a:pPr lvl="1">
                  <a:lnSpc>
                    <a:spcPct val="150000"/>
                  </a:lnSpc>
                </a:pPr>
                <a:r>
                  <a:rPr lang="en-US" dirty="0"/>
                  <a:t>There is closed-form solution for this integral, which can be expressed as :</a:t>
                </a:r>
              </a:p>
              <a:p>
                <a:pPr marL="457200" lvl="1" indent="0">
                  <a:lnSpc>
                    <a:spcPct val="150000"/>
                  </a:lnSpc>
                  <a:buNone/>
                </a:pPr>
                <a:r>
                  <a:rPr lang="en-US" sz="2000" i="1" dirty="0"/>
                  <a:t>                               P</a:t>
                </a:r>
                <a:r>
                  <a:rPr lang="en-US" sz="2000" i="1" baseline="-25000" dirty="0"/>
                  <a:t>2 </a:t>
                </a:r>
                <a:r>
                  <a:rPr lang="en-US" sz="2000" i="1" dirty="0"/>
                  <a:t>= [</a:t>
                </a: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panose="02040503050406030204" pitchFamily="18" charset="0"/>
                          </a:rPr>
                          <m:t> 1</m:t>
                        </m:r>
                      </m:num>
                      <m:den>
                        <m:r>
                          <a:rPr lang="en-US" sz="2000" i="1" dirty="0">
                            <a:latin typeface="Cambria Math" panose="02040503050406030204" pitchFamily="18" charset="0"/>
                          </a:rPr>
                          <m:t> 2</m:t>
                        </m:r>
                      </m:den>
                    </m:f>
                  </m:oMath>
                </a14:m>
                <a:r>
                  <a:rPr lang="en-US" sz="2000" i="1" dirty="0"/>
                  <a:t>(1 - </a:t>
                </a:r>
                <a14:m>
                  <m:oMath xmlns:m="http://schemas.openxmlformats.org/officeDocument/2006/math">
                    <m:r>
                      <a:rPr lang="en-US" sz="2000" i="1">
                        <a:latin typeface="Cambria Math" panose="02040503050406030204" pitchFamily="18" charset="0"/>
                        <a:ea typeface="Cambria Math" panose="02040503050406030204" pitchFamily="18" charset="0"/>
                      </a:rPr>
                      <m:t>𝜇</m:t>
                    </m:r>
                  </m:oMath>
                </a14:m>
                <a:r>
                  <a:rPr lang="en-US" sz="2000" i="1" dirty="0"/>
                  <a:t>) ]</a:t>
                </a:r>
                <a:r>
                  <a:rPr lang="en-US" sz="2000" i="1" baseline="30000" dirty="0"/>
                  <a:t>L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a:t>
                </a:r>
                <a14:m>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 1</m:t>
                        </m:r>
                      </m:num>
                      <m:den>
                        <m:r>
                          <a:rPr lang="en-US" sz="2000" b="0" i="1" dirty="0" smtClean="0">
                            <a:latin typeface="Cambria Math" panose="02040503050406030204" pitchFamily="18" charset="0"/>
                          </a:rPr>
                          <m:t> 2</m:t>
                        </m:r>
                      </m:den>
                    </m:f>
                  </m:oMath>
                </a14:m>
                <a:r>
                  <a:rPr lang="en-US" sz="2000" i="1" dirty="0"/>
                  <a:t>(1 + </a:t>
                </a:r>
                <a14:m>
                  <m:oMath xmlns:m="http://schemas.openxmlformats.org/officeDocument/2006/math">
                    <m:r>
                      <a:rPr lang="en-US" sz="2000" i="1" smtClean="0">
                        <a:latin typeface="Cambria Math" panose="02040503050406030204" pitchFamily="18" charset="0"/>
                        <a:ea typeface="Cambria Math" panose="02040503050406030204" pitchFamily="18" charset="0"/>
                      </a:rPr>
                      <m:t>𝜇</m:t>
                    </m:r>
                  </m:oMath>
                </a14:m>
                <a:r>
                  <a:rPr lang="en-US" sz="2000" i="1" dirty="0"/>
                  <a:t>) ]</a:t>
                </a:r>
                <a:r>
                  <a:rPr lang="en-US" sz="2000" i="1" baseline="30000" dirty="0"/>
                  <a:t>K </a:t>
                </a:r>
                <a:r>
                  <a:rPr lang="en-US" sz="2000" i="1" dirty="0"/>
                  <a:t> </a:t>
                </a:r>
              </a:p>
              <a:p>
                <a:pPr marL="457200" lvl="1" indent="0">
                  <a:lnSpc>
                    <a:spcPct val="150000"/>
                  </a:lnSpc>
                  <a:buNone/>
                </a:pPr>
                <a:r>
                  <a:rPr lang="en-US" dirty="0"/>
                  <a:t>                                                       where </a:t>
                </a:r>
                <a14:m>
                  <m:oMath xmlns:m="http://schemas.openxmlformats.org/officeDocument/2006/math">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rad>
                      <m:radPr>
                        <m:degHide m:val="on"/>
                        <m:ctrlPr>
                          <a:rPr lang="en-US" sz="2000" i="1" dirty="0" smtClean="0">
                            <a:latin typeface="Cambria Math" panose="02040503050406030204" pitchFamily="18" charset="0"/>
                          </a:rPr>
                        </m:ctrlPr>
                      </m:radPr>
                      <m:deg/>
                      <m:e>
                        <m:f>
                          <m:fPr>
                            <m:ctrlPr>
                              <a:rPr lang="en-US" sz="2000" i="1" dirty="0"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num>
                          <m:den>
                            <m:r>
                              <a:rPr lang="en-US" sz="2000" b="0" i="1" dirty="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e>
                    </m:rad>
                  </m:oMath>
                </a14:m>
                <a:r>
                  <a:rPr lang="en-US" sz="2000" i="1" dirty="0"/>
                  <a:t> </a:t>
                </a:r>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B3A75DBC-C0DD-1246-CC91-8D48916A3FF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51D7A8B-1693-4FE9-A02E-3DBB7C2AA8E6}"/>
              </a:ext>
            </a:extLst>
          </p:cNvPr>
          <p:cNvSpPr>
            <a:spLocks noGrp="1"/>
          </p:cNvSpPr>
          <p:nvPr>
            <p:ph type="sldNum" sz="quarter" idx="12"/>
          </p:nvPr>
        </p:nvSpPr>
        <p:spPr/>
        <p:txBody>
          <a:bodyPr/>
          <a:lstStyle/>
          <a:p>
            <a:fld id="{A439D109-9F59-4B0B-8E20-D6D3A384B1F1}" type="slidenum">
              <a:rPr lang="ko-KR" altLang="en-US" smtClean="0"/>
              <a:t>25</a:t>
            </a:fld>
            <a:endParaRPr lang="ko-KR" altLang="en-US" dirty="0"/>
          </a:p>
        </p:txBody>
      </p:sp>
    </p:spTree>
    <p:extLst>
      <p:ext uri="{BB962C8B-B14F-4D97-AF65-F5344CB8AC3E}">
        <p14:creationId xmlns:p14="http://schemas.microsoft.com/office/powerpoint/2010/main" val="327417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8DFF-4C88-A83A-9B85-89FD6D2E19E1}"/>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7A4593-58D2-5354-E6D6-1D2D4D1B4705}"/>
                  </a:ext>
                </a:extLst>
              </p:cNvPr>
              <p:cNvSpPr>
                <a:spLocks noGrp="1"/>
              </p:cNvSpPr>
              <p:nvPr>
                <p:ph idx="1"/>
              </p:nvPr>
            </p:nvSpPr>
            <p:spPr>
              <a:xfrm>
                <a:off x="838200" y="1649691"/>
                <a:ext cx="10515600" cy="4548886"/>
              </a:xfrm>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The conditional error probability is applicable for s = -</a:t>
                </a:r>
                <a:r>
                  <a:rPr lang="en-US" dirty="0">
                    <a:solidFill>
                      <a:srgbClr val="836967"/>
                    </a:solidFill>
                  </a:rPr>
                  <a:t>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dirty="0">
                        <a:latin typeface="Cambria Math" panose="02040503050406030204" pitchFamily="18" charset="0"/>
                      </a:rPr>
                      <m:t>𝑏</m:t>
                    </m:r>
                  </m:oMath>
                </a14:m>
                <a:r>
                  <a:rPr lang="en-US" dirty="0"/>
                  <a:t> and this leads to a total error            probability of P</a:t>
                </a:r>
                <a:r>
                  <a:rPr lang="en-US" baseline="-25000" dirty="0"/>
                  <a:t>2</a:t>
                </a:r>
                <a:r>
                  <a:rPr lang="en-US" dirty="0"/>
                  <a:t> /2 + P</a:t>
                </a:r>
                <a:r>
                  <a:rPr lang="en-US" baseline="-25000" dirty="0"/>
                  <a:t>2</a:t>
                </a:r>
                <a:r>
                  <a:rPr lang="en-US" dirty="0"/>
                  <a:t> /2 = P</a:t>
                </a:r>
                <a:r>
                  <a:rPr lang="en-US" baseline="-25000" dirty="0"/>
                  <a:t>2</a:t>
                </a:r>
                <a:r>
                  <a:rPr lang="en-US" dirty="0"/>
                  <a:t> ,when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satisfy the condition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&gt;&gt;1, the term (1 +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)/2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and the term (1-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Furthermore, </a:t>
                </a:r>
              </a:p>
              <a:p>
                <a:pPr marL="457200" lvl="1" indent="0">
                  <a:lnSpc>
                    <a:spcPct val="150000"/>
                  </a:lnSpc>
                  <a:buNone/>
                </a:pPr>
                <a:r>
                  <a:rPr lang="en-US" dirty="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 </a:t>
                </a:r>
                <a14:m>
                  <m:oMath xmlns:m="http://schemas.openxmlformats.org/officeDocument/2006/math">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b="0" i="1" smtClean="0">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m:t>
                              </m:r>
                              <m:r>
                                <a:rPr lang="en-US" sz="2000" i="1">
                                  <a:latin typeface="Cambria Math" panose="02040503050406030204" pitchFamily="18" charset="0"/>
                                </a:rPr>
                                <m:t>1</m:t>
                              </m:r>
                            </m:e>
                          </m:mr>
                          <m:mr>
                            <m:e>
                              <m:r>
                                <a:rPr lang="en-US" sz="2000" b="0" i="1" smtClean="0">
                                  <a:latin typeface="Cambria Math" panose="02040503050406030204" pitchFamily="18" charset="0"/>
                                </a:rPr>
                                <m:t>𝐿</m:t>
                              </m:r>
                            </m:e>
                          </m:mr>
                        </m:m>
                      </m:e>
                    </m:d>
                    <m:r>
                      <a:rPr lang="en-US" sz="2000" b="0" i="1" smtClean="0">
                        <a:latin typeface="Cambria Math" panose="02040503050406030204" pitchFamily="18" charset="0"/>
                      </a:rPr>
                      <m:t> </m:t>
                    </m:r>
                  </m:oMath>
                </a14:m>
                <a:r>
                  <a:rPr lang="en-US" sz="2000" i="1" dirty="0"/>
                  <a:t> </a:t>
                </a:r>
              </a:p>
              <a:p>
                <a:pPr lvl="1">
                  <a:lnSpc>
                    <a:spcPct val="150000"/>
                  </a:lnSpc>
                </a:pPr>
                <a:r>
                  <a:rPr lang="en-US" dirty="0"/>
                  <a:t>Therefore , when is sufficiently large : </a:t>
                </a:r>
                <a:r>
                  <a:rPr lang="en-US" sz="2000" i="1" dirty="0"/>
                  <a:t>P</a:t>
                </a:r>
                <a:r>
                  <a:rPr lang="en-US" sz="2000" i="1" baseline="-25000" dirty="0"/>
                  <a:t>2</a:t>
                </a:r>
                <a:r>
                  <a:rPr lang="en-US" sz="2000" i="1"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f>
                      <m:fPr>
                        <m:ctrlPr>
                          <a:rPr lang="en-US" sz="2000" i="1" smtClean="0">
                            <a:solidFill>
                              <a:srgbClr val="836967"/>
                            </a:solidFill>
                            <a:latin typeface="Cambria Math" panose="02040503050406030204" pitchFamily="18" charset="0"/>
                          </a:rPr>
                        </m:ctrlPr>
                      </m:fPr>
                      <m:num>
                        <m:r>
                          <a:rPr lang="en-US" sz="2000" b="0" i="1" smtClean="0">
                            <a:solidFill>
                              <a:srgbClr val="836967"/>
                            </a:solidFill>
                            <a:latin typeface="Cambria Math" panose="02040503050406030204" pitchFamily="18" charset="0"/>
                          </a:rPr>
                          <m:t>1</m:t>
                        </m:r>
                      </m:num>
                      <m:den>
                        <m:r>
                          <a:rPr lang="en-US" sz="2000" b="0" i="1" smtClean="0">
                            <a:solidFill>
                              <a:srgbClr val="836967"/>
                            </a:solidFill>
                            <a:latin typeface="Cambria Math" panose="02040503050406030204" pitchFamily="18" charset="0"/>
                          </a:rPr>
                          <m:t>4</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i="1">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m:t>
                              </m:r>
                              <m:r>
                                <a:rPr lang="en-US" sz="2000" i="1">
                                  <a:latin typeface="Cambria Math" panose="02040503050406030204" pitchFamily="18" charset="0"/>
                                </a:rPr>
                                <m:t>1</m:t>
                              </m:r>
                            </m:e>
                          </m:mr>
                          <m:mr>
                            <m:e>
                              <m:r>
                                <a:rPr lang="en-US" sz="2000" i="1">
                                  <a:latin typeface="Cambria Math" panose="02040503050406030204" pitchFamily="18" charset="0"/>
                                </a:rPr>
                                <m:t>𝐿</m:t>
                              </m:r>
                            </m:e>
                          </m:mr>
                        </m:m>
                      </m:e>
                    </m:d>
                  </m:oMath>
                </a14:m>
                <a:endParaRPr lang="en-US" sz="2000" i="1" dirty="0"/>
              </a:p>
              <a:p>
                <a:pPr lvl="1">
                  <a:lnSpc>
                    <a:spcPct val="150000"/>
                  </a:lnSpc>
                </a:pPr>
                <a:r>
                  <a:rPr lang="en-US" dirty="0"/>
                  <a:t>Error rate decreases inversely L-</a:t>
                </a:r>
                <a:r>
                  <a:rPr lang="en-US" dirty="0" err="1"/>
                  <a:t>th</a:t>
                </a:r>
                <a:r>
                  <a:rPr lang="en-US" dirty="0"/>
                  <a:t> Power of the SNR</a:t>
                </a:r>
              </a:p>
              <a:p>
                <a:pPr lvl="1">
                  <a:lnSpc>
                    <a:spcPct val="150000"/>
                  </a:lnSpc>
                </a:pPr>
                <a:r>
                  <a:rPr lang="en-US" dirty="0"/>
                  <a:t>So error rate decreases with an L-</a:t>
                </a:r>
                <a:r>
                  <a:rPr lang="en-US" dirty="0" err="1"/>
                  <a:t>th</a:t>
                </a:r>
                <a:r>
                  <a:rPr lang="en-US" dirty="0"/>
                  <a:t> order of diversity</a:t>
                </a:r>
              </a:p>
              <a:p>
                <a:pPr lvl="1">
                  <a:lnSpc>
                    <a:spcPct val="150000"/>
                  </a:lnSpc>
                </a:pPr>
                <a:endParaRPr lang="en-US" dirty="0"/>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9C7A4593-58D2-5354-E6D6-1D2D4D1B4705}"/>
                  </a:ext>
                </a:extLst>
              </p:cNvPr>
              <p:cNvSpPr>
                <a:spLocks noGrp="1" noRot="1" noChangeAspect="1" noMove="1" noResize="1" noEditPoints="1" noAdjustHandles="1" noChangeArrowheads="1" noChangeShapeType="1" noTextEdit="1"/>
              </p:cNvSpPr>
              <p:nvPr>
                <p:ph idx="1"/>
              </p:nvPr>
            </p:nvSpPr>
            <p:spPr>
              <a:xfrm>
                <a:off x="838200" y="1649691"/>
                <a:ext cx="10515600" cy="4548886"/>
              </a:xfrm>
              <a:blipFill>
                <a:blip r:embed="rId2"/>
                <a:stretch>
                  <a:fillRect l="-522" r="-174" b="-36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1621281-23B6-AB35-F979-3F3CB7A1B4A2}"/>
              </a:ext>
            </a:extLst>
          </p:cNvPr>
          <p:cNvSpPr>
            <a:spLocks noGrp="1"/>
          </p:cNvSpPr>
          <p:nvPr>
            <p:ph type="sldNum" sz="quarter" idx="12"/>
          </p:nvPr>
        </p:nvSpPr>
        <p:spPr/>
        <p:txBody>
          <a:bodyPr/>
          <a:lstStyle/>
          <a:p>
            <a:fld id="{A439D109-9F59-4B0B-8E20-D6D3A384B1F1}" type="slidenum">
              <a:rPr lang="ko-KR" altLang="en-US" smtClean="0"/>
              <a:t>26</a:t>
            </a:fld>
            <a:endParaRPr lang="ko-KR" altLang="en-US"/>
          </a:p>
        </p:txBody>
      </p:sp>
    </p:spTree>
    <p:extLst>
      <p:ext uri="{BB962C8B-B14F-4D97-AF65-F5344CB8AC3E}">
        <p14:creationId xmlns:p14="http://schemas.microsoft.com/office/powerpoint/2010/main" val="67659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F2F-73B5-F880-42DF-BB5F4B070370}"/>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613B5-1363-7F66-8348-4DC7BE31EBD0}"/>
                  </a:ext>
                </a:extLst>
              </p:cNvPr>
              <p:cNvSpPr>
                <a:spLocks noGrp="1"/>
              </p:cNvSpPr>
              <p:nvPr>
                <p:ph idx="1"/>
              </p:nvPr>
            </p:nvSpPr>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It is shown that the diversity order of an </a:t>
                </a:r>
                <a:r>
                  <a:rPr lang="en-US" sz="2000" i="1" dirty="0"/>
                  <a:t>(</a:t>
                </a:r>
                <a:r>
                  <a:rPr lang="en-US" sz="2000" i="1" dirty="0" err="1"/>
                  <a:t>N</a:t>
                </a:r>
                <a:r>
                  <a:rPr lang="en-US" sz="2000" i="1" baseline="-25000" dirty="0" err="1"/>
                  <a:t>t</a:t>
                </a:r>
                <a:r>
                  <a:rPr lang="en-US" sz="2000" i="1" dirty="0" err="1"/>
                  <a:t>,N</a:t>
                </a:r>
                <a:r>
                  <a:rPr lang="en-US" sz="2000" i="1" baseline="-25000" dirty="0" err="1"/>
                  <a:t>r</a:t>
                </a:r>
                <a:r>
                  <a:rPr lang="en-US" sz="2000" i="1" dirty="0"/>
                  <a:t>) </a:t>
                </a:r>
                <a:r>
                  <a:rPr lang="en-US" dirty="0"/>
                  <a:t>system based on ZF is equal to </a:t>
                </a:r>
                <a:r>
                  <a:rPr lang="en-US" sz="2000" i="1" dirty="0" err="1"/>
                  <a:t>N</a:t>
                </a:r>
                <a:r>
                  <a:rPr lang="en-US" sz="2000" i="1" baseline="-25000" dirty="0" err="1"/>
                  <a:t>t</a:t>
                </a:r>
                <a:r>
                  <a:rPr lang="en-US" sz="2000" i="1" baseline="-25000" dirty="0"/>
                  <a:t> </a:t>
                </a:r>
                <a:r>
                  <a:rPr lang="en-US" sz="2000" i="1" dirty="0"/>
                  <a:t>- N</a:t>
                </a:r>
                <a:r>
                  <a:rPr lang="en-US" sz="2000" i="1" baseline="-25000" dirty="0"/>
                  <a:t>r </a:t>
                </a:r>
                <a:r>
                  <a:rPr lang="en-US" sz="2000" i="1" dirty="0"/>
                  <a:t>+ 1</a:t>
                </a:r>
                <a:r>
                  <a:rPr lang="en-US" dirty="0"/>
                  <a:t>.</a:t>
                </a:r>
              </a:p>
              <a:p>
                <a:pPr lvl="1">
                  <a:lnSpc>
                    <a:spcPct val="150000"/>
                  </a:lnSpc>
                </a:pPr>
                <a:r>
                  <a:rPr lang="en-US" dirty="0"/>
                  <a:t>Substituting </a:t>
                </a:r>
                <a:r>
                  <a:rPr lang="en-US" sz="2000" dirty="0"/>
                  <a:t>L = </a:t>
                </a:r>
                <a:r>
                  <a:rPr lang="en-US" sz="2000" dirty="0" err="1"/>
                  <a:t>N</a:t>
                </a:r>
                <a:r>
                  <a:rPr lang="en-US" sz="2000" baseline="-25000" dirty="0" err="1"/>
                  <a:t>t</a:t>
                </a:r>
                <a:r>
                  <a:rPr lang="en-US" sz="2000" baseline="-25000" dirty="0"/>
                  <a:t> </a:t>
                </a:r>
                <a:r>
                  <a:rPr lang="en-US" sz="2000" dirty="0"/>
                  <a:t>- N</a:t>
                </a:r>
                <a:r>
                  <a:rPr lang="en-US" sz="2000" baseline="-25000" dirty="0"/>
                  <a:t>r </a:t>
                </a:r>
                <a:r>
                  <a:rPr lang="en-US" sz="2000" dirty="0"/>
                  <a:t>+ 1 </a:t>
                </a:r>
                <a:r>
                  <a:rPr lang="en-US" dirty="0"/>
                  <a:t>gives the exact BER for a ZF solution of an (</a:t>
                </a:r>
                <a:r>
                  <a:rPr lang="en-US" dirty="0" err="1"/>
                  <a:t>N</a:t>
                </a:r>
                <a:r>
                  <a:rPr lang="en-US" baseline="-25000" dirty="0" err="1"/>
                  <a:t>t</a:t>
                </a:r>
                <a:r>
                  <a:rPr lang="en-US" dirty="0" err="1"/>
                  <a:t>,N</a:t>
                </a:r>
                <a:r>
                  <a:rPr lang="en-US" baseline="-25000" dirty="0" err="1"/>
                  <a:t>r</a:t>
                </a:r>
                <a:r>
                  <a:rPr lang="en-US" dirty="0"/>
                  <a:t>) system with         BPSK.</a:t>
                </a:r>
              </a:p>
              <a:p>
                <a:pPr lvl="1">
                  <a:lnSpc>
                    <a:spcPct val="150000"/>
                  </a:lnSpc>
                </a:pPr>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represents the SNR per receiving antenna, the SNR per channel equals :</a:t>
                </a:r>
              </a:p>
              <a:p>
                <a:pPr marL="457200" lvl="1" indent="0">
                  <a:lnSpc>
                    <a:spcPct val="150000"/>
                  </a:lnSpc>
                  <a:buNone/>
                </a:pPr>
                <a:r>
                  <a:rPr lang="en-US" b="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c</a:t>
                </a:r>
                <a:r>
                  <a:rPr lang="en-US" sz="2000" i="1" dirty="0"/>
                  <a:t> =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𝜌</m:t>
                        </m:r>
                      </m:num>
                      <m:den>
                        <m:r>
                          <m:rPr>
                            <m:nor/>
                          </m:rPr>
                          <a:rPr lang="en-US" sz="2000" i="1" dirty="0"/>
                          <m:t>N</m:t>
                        </m:r>
                        <m:r>
                          <m:rPr>
                            <m:nor/>
                          </m:rPr>
                          <a:rPr lang="en-US" sz="2000" i="1" baseline="-25000" dirty="0"/>
                          <m:t>t</m:t>
                        </m:r>
                      </m:den>
                    </m:f>
                  </m:oMath>
                </a14:m>
                <a:endParaRPr lang="en-US" sz="2000" i="1" dirty="0"/>
              </a:p>
            </p:txBody>
          </p:sp>
        </mc:Choice>
        <mc:Fallback xmlns="">
          <p:sp>
            <p:nvSpPr>
              <p:cNvPr id="3" name="Content Placeholder 2">
                <a:extLst>
                  <a:ext uri="{FF2B5EF4-FFF2-40B4-BE49-F238E27FC236}">
                    <a16:creationId xmlns:a16="http://schemas.microsoft.com/office/drawing/2014/main" id="{46B613B5-1363-7F66-8348-4DC7BE31EBD0}"/>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E247B0-9219-EC54-7976-462D3DDEB6F2}"/>
              </a:ext>
            </a:extLst>
          </p:cNvPr>
          <p:cNvSpPr>
            <a:spLocks noGrp="1"/>
          </p:cNvSpPr>
          <p:nvPr>
            <p:ph type="sldNum" sz="quarter" idx="12"/>
          </p:nvPr>
        </p:nvSpPr>
        <p:spPr/>
        <p:txBody>
          <a:bodyPr/>
          <a:lstStyle/>
          <a:p>
            <a:fld id="{A439D109-9F59-4B0B-8E20-D6D3A384B1F1}" type="slidenum">
              <a:rPr lang="ko-KR" altLang="en-US" smtClean="0"/>
              <a:t>27</a:t>
            </a:fld>
            <a:endParaRPr lang="ko-KR" altLang="en-US"/>
          </a:p>
        </p:txBody>
      </p:sp>
    </p:spTree>
    <p:extLst>
      <p:ext uri="{BB962C8B-B14F-4D97-AF65-F5344CB8AC3E}">
        <p14:creationId xmlns:p14="http://schemas.microsoft.com/office/powerpoint/2010/main" val="3632514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CDE7-0834-BB58-A32F-60929CB22F5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8282D5-5B9B-DB1B-B141-A5596FA6CE15}"/>
                  </a:ext>
                </a:extLst>
              </p:cNvPr>
              <p:cNvSpPr>
                <a:spLocks noGrp="1"/>
              </p:cNvSpPr>
              <p:nvPr>
                <p:ph idx="1"/>
              </p:nvPr>
            </p:nvSpPr>
            <p:spPr/>
            <p:txBody>
              <a:bodyPr/>
              <a:lstStyle/>
              <a:p>
                <a:r>
                  <a:rPr lang="en-US" dirty="0">
                    <a:solidFill>
                      <a:schemeClr val="accent1">
                        <a:lumMod val="75000"/>
                      </a:schemeClr>
                    </a:solidFill>
                  </a:rPr>
                  <a:t>In estimation theory</a:t>
                </a:r>
                <a:r>
                  <a:rPr lang="en-US" dirty="0"/>
                  <a:t>, Estimating a random variable </a:t>
                </a:r>
                <a:r>
                  <a:rPr lang="en-US" dirty="0">
                    <a:solidFill>
                      <a:schemeClr val="accent6">
                        <a:lumMod val="50000"/>
                      </a:schemeClr>
                    </a:solidFill>
                  </a:rPr>
                  <a:t>s</a:t>
                </a:r>
                <a:r>
                  <a:rPr lang="en-US" dirty="0"/>
                  <a:t> based on observations </a:t>
                </a:r>
                <a:r>
                  <a:rPr lang="en-US" dirty="0">
                    <a:solidFill>
                      <a:schemeClr val="accent6">
                        <a:lumMod val="50000"/>
                      </a:schemeClr>
                    </a:solidFill>
                  </a:rPr>
                  <a:t>x</a:t>
                </a:r>
                <a:r>
                  <a:rPr lang="en-US" dirty="0"/>
                  <a:t>  </a:t>
                </a:r>
              </a:p>
              <a:p>
                <a:r>
                  <a:rPr lang="en-US" dirty="0">
                    <a:solidFill>
                      <a:schemeClr val="accent1">
                        <a:lumMod val="75000"/>
                      </a:schemeClr>
                    </a:solidFill>
                  </a:rPr>
                  <a:t>Choose</a:t>
                </a:r>
                <a:r>
                  <a:rPr lang="en-US" dirty="0"/>
                  <a:t> a function </a:t>
                </a:r>
                <a:r>
                  <a:rPr lang="en-US" dirty="0">
                    <a:solidFill>
                      <a:schemeClr val="accent6">
                        <a:lumMod val="50000"/>
                      </a:schemeClr>
                    </a:solidFill>
                  </a:rPr>
                  <a:t>g(x)</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p>
              <a:p>
                <a:pPr marL="0" indent="0">
                  <a:buNone/>
                </a:pPr>
                <a:r>
                  <a:rPr lang="en-US" dirty="0"/>
                  <a:t> </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[(s – g(x))* (s-g(x))]</a:t>
                </a:r>
                <a:endParaRPr lang="en-US" dirty="0"/>
              </a:p>
              <a:p>
                <a:r>
                  <a:rPr lang="en-US" dirty="0"/>
                  <a:t> </a:t>
                </a:r>
                <a:r>
                  <a:rPr lang="en-US" dirty="0">
                    <a:solidFill>
                      <a:schemeClr val="accent1">
                        <a:lumMod val="75000"/>
                      </a:schemeClr>
                    </a:solidFill>
                  </a:rPr>
                  <a:t>Using</a:t>
                </a:r>
                <a:r>
                  <a:rPr lang="en-US" dirty="0"/>
                  <a:t> linear processing, the estimates of </a:t>
                </a:r>
                <a:r>
                  <a:rPr lang="en-US" dirty="0">
                    <a:solidFill>
                      <a:schemeClr val="accent6">
                        <a:lumMod val="50000"/>
                      </a:schemeClr>
                    </a:solidFill>
                  </a:rPr>
                  <a:t>s</a:t>
                </a:r>
                <a:r>
                  <a:rPr lang="en-US" dirty="0"/>
                  <a:t> can be found by</a:t>
                </a:r>
              </a:p>
              <a:p>
                <a:pPr marL="0" indent="0">
                  <a:buNone/>
                </a:pPr>
                <a:r>
                  <a:rPr lang="en-US" dirty="0"/>
                  <a:t>                                              </a:t>
                </a:r>
                <a:r>
                  <a:rPr lang="en-US" dirty="0" err="1">
                    <a:solidFill>
                      <a:schemeClr val="accent6">
                        <a:lumMod val="50000"/>
                      </a:schemeClr>
                    </a:solidFill>
                  </a:rPr>
                  <a:t>s</a:t>
                </a:r>
                <a:r>
                  <a:rPr lang="en-US" baseline="-25000" dirty="0" err="1">
                    <a:solidFill>
                      <a:schemeClr val="accent6">
                        <a:lumMod val="50000"/>
                      </a:schemeClr>
                    </a:solidFill>
                  </a:rPr>
                  <a:t>est</a:t>
                </a:r>
                <a:r>
                  <a:rPr lang="en-US" baseline="-25000" dirty="0">
                    <a:solidFill>
                      <a:schemeClr val="accent6">
                        <a:lumMod val="50000"/>
                      </a:schemeClr>
                    </a:solidFill>
                  </a:rPr>
                  <a:t> </a:t>
                </a:r>
                <a:r>
                  <a:rPr lang="en-US" dirty="0">
                    <a:solidFill>
                      <a:schemeClr val="accent6">
                        <a:lumMod val="50000"/>
                      </a:schemeClr>
                    </a:solidFill>
                  </a:rPr>
                  <a:t>= Dx</a:t>
                </a:r>
              </a:p>
              <a:p>
                <a:r>
                  <a:rPr lang="en-US" dirty="0"/>
                  <a:t>D must be </a:t>
                </a:r>
                <a:r>
                  <a:rPr lang="en-US" dirty="0">
                    <a:solidFill>
                      <a:schemeClr val="accent1">
                        <a:lumMod val="75000"/>
                      </a:schemeClr>
                    </a:solidFill>
                  </a:rPr>
                  <a:t>chosen</a:t>
                </a:r>
                <a:r>
                  <a:rPr lang="en-US" dirty="0"/>
                  <a:t> such that the Mean Square Error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2</m:t>
                        </m:r>
                      </m:sup>
                    </m:sSup>
                  </m:oMath>
                </a14:m>
                <a:r>
                  <a:rPr lang="en-US" dirty="0"/>
                  <a:t> is minimized</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E[(s – Dx)* (s- Dx)]</a:t>
                </a:r>
              </a:p>
              <a:p>
                <a:pPr marL="0" indent="0">
                  <a:buNone/>
                </a:pPr>
                <a:r>
                  <a:rPr lang="en-US" dirty="0">
                    <a:solidFill>
                      <a:schemeClr val="accent6">
                        <a:lumMod val="50000"/>
                      </a:schemeClr>
                    </a:solidFill>
                  </a:rPr>
                  <a:t>                                            E[(s – Dx)* (s- Dx)] = tr(E[(s – Dx)* (s- Dx)] )</a:t>
                </a:r>
              </a:p>
              <a:p>
                <a:pPr marL="0" indent="0">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buNone/>
                </a:pPr>
                <a:r>
                  <a:rPr lang="en-US" dirty="0"/>
                  <a:t>                            Where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 E[ss*],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E[</a:t>
                </a:r>
                <a:r>
                  <a:rPr lang="en-US" dirty="0" err="1">
                    <a:solidFill>
                      <a:schemeClr val="accent6">
                        <a:lumMod val="50000"/>
                      </a:schemeClr>
                    </a:solidFill>
                  </a:rPr>
                  <a:t>xs</a:t>
                </a:r>
                <a:r>
                  <a:rPr lang="en-US" dirty="0">
                    <a:solidFill>
                      <a:schemeClr val="accent6">
                        <a:lumMod val="50000"/>
                      </a:schemeClr>
                    </a:solidFill>
                  </a:rPr>
                  <a:t>*] and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a:t>
                </a:r>
              </a:p>
              <a:p>
                <a:pPr marL="0" indent="0">
                  <a:buNone/>
                </a:pPr>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48282D5-5B9B-DB1B-B141-A5596FA6CE1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967B3D4-B13A-9627-0CBD-9DB62AD32005}"/>
              </a:ext>
            </a:extLst>
          </p:cNvPr>
          <p:cNvSpPr>
            <a:spLocks noGrp="1"/>
          </p:cNvSpPr>
          <p:nvPr>
            <p:ph type="sldNum" sz="quarter" idx="12"/>
          </p:nvPr>
        </p:nvSpPr>
        <p:spPr/>
        <p:txBody>
          <a:bodyPr/>
          <a:lstStyle/>
          <a:p>
            <a:fld id="{A439D109-9F59-4B0B-8E20-D6D3A384B1F1}" type="slidenum">
              <a:rPr lang="ko-KR" altLang="en-US" smtClean="0"/>
              <a:t>28</a:t>
            </a:fld>
            <a:endParaRPr lang="ko-KR" altLang="en-US"/>
          </a:p>
        </p:txBody>
      </p:sp>
    </p:spTree>
    <p:extLst>
      <p:ext uri="{BB962C8B-B14F-4D97-AF65-F5344CB8AC3E}">
        <p14:creationId xmlns:p14="http://schemas.microsoft.com/office/powerpoint/2010/main" val="258287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67B4-3680-A043-3141-8A45BD667F8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4FB503-7B9A-6C36-A42E-B18A049BEA1A}"/>
                  </a:ext>
                </a:extLst>
              </p:cNvPr>
              <p:cNvSpPr>
                <a:spLocks noGrp="1"/>
              </p:cNvSpPr>
              <p:nvPr>
                <p:ph idx="1"/>
              </p:nvPr>
            </p:nvSpPr>
            <p:spPr>
              <a:xfrm>
                <a:off x="838200" y="1649690"/>
                <a:ext cx="10515600" cy="4803863"/>
              </a:xfrm>
            </p:spPr>
            <p:txBody>
              <a:bodyPr/>
              <a:lstStyle/>
              <a:p>
                <a:r>
                  <a:rPr lang="en-US" dirty="0">
                    <a:solidFill>
                      <a:schemeClr val="accent1">
                        <a:lumMod val="75000"/>
                      </a:schemeClr>
                    </a:solidFill>
                  </a:rPr>
                  <a:t>Remark</a:t>
                </a:r>
                <a:r>
                  <a:rPr lang="en-US" dirty="0"/>
                  <a:t> that the covariance matrices are Hermitian: Q = Q*</a:t>
                </a:r>
              </a:p>
              <a:p>
                <a:r>
                  <a:rPr lang="en-US" dirty="0">
                    <a:solidFill>
                      <a:schemeClr val="accent1">
                        <a:lumMod val="75000"/>
                      </a:schemeClr>
                    </a:solidFill>
                  </a:rPr>
                  <a:t>Proof)</a:t>
                </a:r>
              </a:p>
              <a:p>
                <a:pPr marL="0" indent="0">
                  <a:buNone/>
                </a:pPr>
                <a:r>
                  <a:rPr lang="en-US" dirty="0"/>
                  <a:t>                    Let  </a:t>
                </a:r>
                <a:r>
                  <a:rPr lang="en-US" dirty="0">
                    <a:solidFill>
                      <a:schemeClr val="accent6">
                        <a:lumMod val="50000"/>
                      </a:schemeClr>
                    </a:solidFill>
                  </a:rPr>
                  <a:t>Q = E[aa*]</a:t>
                </a:r>
              </a:p>
              <a:p>
                <a:pPr marL="0" indent="0">
                  <a:buNone/>
                </a:pPr>
                <a:r>
                  <a:rPr lang="en-US" dirty="0"/>
                  <a:t>                    So, </a:t>
                </a:r>
                <a:r>
                  <a:rPr lang="en-US" dirty="0">
                    <a:solidFill>
                      <a:schemeClr val="accent6">
                        <a:lumMod val="50000"/>
                      </a:schemeClr>
                    </a:solidFill>
                  </a:rPr>
                  <a:t>Q* = (E[aa*])* = E[(aa*)*] = E[ (a*)* a* ] = E[a*a ] = Q</a:t>
                </a:r>
              </a:p>
              <a:p>
                <a:r>
                  <a:rPr lang="en-US" dirty="0">
                    <a:solidFill>
                      <a:schemeClr val="accent1">
                        <a:lumMod val="75000"/>
                      </a:schemeClr>
                    </a:solidFill>
                  </a:rPr>
                  <a:t>Remark</a:t>
                </a:r>
                <a:r>
                  <a:rPr lang="en-US" dirty="0"/>
                  <a:t> that the covariance matrices are nonnegative definite</a:t>
                </a:r>
              </a:p>
              <a:p>
                <a:r>
                  <a:rPr lang="en-US" dirty="0">
                    <a:solidFill>
                      <a:schemeClr val="accent1">
                        <a:lumMod val="75000"/>
                      </a:schemeClr>
                    </a:solidFill>
                  </a:rPr>
                  <a:t>Proof</a:t>
                </a:r>
                <a:r>
                  <a:rPr lang="en-US" dirty="0"/>
                  <a:t>)</a:t>
                </a:r>
              </a:p>
              <a:p>
                <a:pPr marL="0" indent="0">
                  <a:buNone/>
                </a:pPr>
                <a:r>
                  <a:rPr lang="en-US" dirty="0"/>
                  <a:t>                       </a:t>
                </a:r>
                <a:r>
                  <a:rPr lang="en-US" dirty="0">
                    <a:solidFill>
                      <a:schemeClr val="accent6">
                        <a:lumMod val="50000"/>
                      </a:schemeClr>
                    </a:solidFill>
                  </a:rPr>
                  <a:t>z Q z* = z E[aa*] z* = E[z*a a*z] = E[</a:t>
                </a:r>
                <a14:m>
                  <m:oMath xmlns:m="http://schemas.openxmlformats.org/officeDocument/2006/math">
                    <m:r>
                      <m:rPr>
                        <m:nor/>
                      </m:rPr>
                      <a:rPr lang="en-US" dirty="0">
                        <a:solidFill>
                          <a:schemeClr val="accent6">
                            <a:lumMod val="50000"/>
                          </a:schemeClr>
                        </a:solidFill>
                      </a:rPr>
                      <m:t>|</m:t>
                    </m:r>
                    <m:r>
                      <m:rPr>
                        <m:nor/>
                      </m:rPr>
                      <a:rPr lang="en-US" dirty="0">
                        <a:solidFill>
                          <a:schemeClr val="accent6">
                            <a:lumMod val="50000"/>
                          </a:schemeClr>
                        </a:solidFill>
                      </a:rPr>
                      <m:t>a</m:t>
                    </m:r>
                    <m:r>
                      <m:rPr>
                        <m:nor/>
                      </m:rPr>
                      <a:rPr lang="en-US" dirty="0">
                        <a:solidFill>
                          <a:schemeClr val="accent6">
                            <a:lumMod val="50000"/>
                          </a:schemeClr>
                        </a:solidFill>
                      </a:rPr>
                      <m:t>∗</m:t>
                    </m:r>
                    <m:r>
                      <m:rPr>
                        <m:nor/>
                      </m:rPr>
                      <a:rPr lang="en-US" dirty="0">
                        <a:solidFill>
                          <a:schemeClr val="accent6">
                            <a:lumMod val="50000"/>
                          </a:schemeClr>
                        </a:solidFill>
                      </a:rPr>
                      <m:t>z</m:t>
                    </m:r>
                    <m:r>
                      <m:rPr>
                        <m:nor/>
                      </m:rPr>
                      <a:rPr lang="en-US" dirty="0">
                        <a:solidFill>
                          <a:schemeClr val="accent6">
                            <a:lumMod val="50000"/>
                          </a:schemeClr>
                        </a:solidFill>
                      </a:rPr>
                      <m:t>|</m:t>
                    </m:r>
                    <m:r>
                      <m:rPr>
                        <m:nor/>
                      </m:rPr>
                      <a:rPr lang="en-US" dirty="0">
                        <a:solidFill>
                          <a:schemeClr val="accent6">
                            <a:lumMod val="50000"/>
                          </a:schemeClr>
                        </a:solidFill>
                      </a:rPr>
                      <m:t>2</m:t>
                    </m:r>
                    <m:r>
                      <m:rPr>
                        <m:nor/>
                      </m:rPr>
                      <a:rPr lang="en-US" dirty="0">
                        <a:solidFill>
                          <a:schemeClr val="accent6">
                            <a:lumMod val="50000"/>
                          </a:schemeClr>
                        </a:solidFill>
                      </a:rPr>
                      <m:t>]</m:t>
                    </m:r>
                  </m:oMath>
                </a14:m>
                <a:r>
                  <a:rPr lang="en-US" dirty="0">
                    <a:solidFill>
                      <a:schemeClr val="accent6">
                        <a:lumMod val="50000"/>
                      </a:schemeClr>
                    </a:solidFill>
                  </a:rPr>
                  <a:t>] </a:t>
                </a:r>
                <a14:m>
                  <m:oMath xmlns:m="http://schemas.openxmlformats.org/officeDocument/2006/math">
                    <m:r>
                      <a:rPr lang="en-US" i="1" dirty="0"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0</a:t>
                </a:r>
              </a:p>
              <a:p>
                <a:r>
                  <a:rPr lang="en-US" dirty="0">
                    <a:solidFill>
                      <a:schemeClr val="accent1">
                        <a:lumMod val="75000"/>
                      </a:schemeClr>
                    </a:solidFill>
                  </a:rPr>
                  <a:t>Furthermore</a:t>
                </a:r>
                <a:r>
                  <a:rPr lang="en-US" dirty="0"/>
                  <a:t>, remark that each eigenvalue of a </a:t>
                </a:r>
                <a:r>
                  <a:rPr lang="en-US" dirty="0">
                    <a:solidFill>
                      <a:schemeClr val="accent1">
                        <a:lumMod val="75000"/>
                      </a:schemeClr>
                    </a:solidFill>
                  </a:rPr>
                  <a:t>nonnegative definite </a:t>
                </a:r>
                <a:r>
                  <a:rPr lang="en-US" dirty="0"/>
                  <a:t>matrix is a                   nonnegative </a:t>
                </a:r>
                <a:r>
                  <a:rPr lang="en-US" dirty="0">
                    <a:solidFill>
                      <a:schemeClr val="accent1">
                        <a:lumMod val="75000"/>
                      </a:schemeClr>
                    </a:solidFill>
                  </a:rPr>
                  <a:t>real number</a:t>
                </a:r>
                <a:r>
                  <a:rPr lang="en-US" dirty="0"/>
                  <a:t>.</a:t>
                </a:r>
              </a:p>
              <a:p>
                <a:r>
                  <a:rPr lang="en-US" dirty="0"/>
                  <a:t>Proof)</a:t>
                </a:r>
              </a:p>
              <a:p>
                <a:pPr marL="0" indent="0">
                  <a:buNone/>
                </a:pPr>
                <a:r>
                  <a:rPr lang="en-US" dirty="0"/>
                  <a:t>       Let  </a:t>
                </a:r>
                <a:r>
                  <a:rPr lang="en-US" dirty="0">
                    <a:solidFill>
                      <a:schemeClr val="accent6">
                        <a:lumMod val="50000"/>
                      </a:schemeClr>
                    </a:solidFill>
                  </a:rPr>
                  <a:t>Q</a:t>
                </a:r>
                <a:r>
                  <a:rPr lang="en-US" dirty="0"/>
                  <a:t> be </a:t>
                </a:r>
                <a:r>
                  <a:rPr lang="en-US" dirty="0">
                    <a:solidFill>
                      <a:schemeClr val="accent1">
                        <a:lumMod val="75000"/>
                      </a:schemeClr>
                    </a:solidFill>
                  </a:rPr>
                  <a:t>nonnegative definite</a:t>
                </a:r>
                <a:r>
                  <a:rPr lang="en-US" dirty="0"/>
                  <a:t>,</a:t>
                </a:r>
              </a:p>
              <a:p>
                <a:pPr marL="0" indent="0">
                  <a:buNone/>
                </a:pPr>
                <a:r>
                  <a:rPr lang="en-US" dirty="0"/>
                  <a:t>           </a:t>
                </a:r>
                <a:r>
                  <a:rPr lang="el-GR" dirty="0">
                    <a:solidFill>
                      <a:schemeClr val="accent6">
                        <a:lumMod val="50000"/>
                      </a:schemeClr>
                    </a:solidFill>
                  </a:rPr>
                  <a:t>λ</a:t>
                </a:r>
                <a:r>
                  <a:rPr lang="en-US" dirty="0"/>
                  <a:t> be an </a:t>
                </a:r>
                <a:r>
                  <a:rPr lang="en-US" dirty="0">
                    <a:solidFill>
                      <a:schemeClr val="accent1">
                        <a:lumMod val="75000"/>
                      </a:schemeClr>
                    </a:solidFill>
                  </a:rPr>
                  <a:t>eigenvalue</a:t>
                </a:r>
                <a:r>
                  <a:rPr lang="en-US" dirty="0"/>
                  <a:t> of </a:t>
                </a:r>
                <a:r>
                  <a:rPr lang="en-US" dirty="0">
                    <a:solidFill>
                      <a:schemeClr val="accent6">
                        <a:lumMod val="50000"/>
                      </a:schemeClr>
                    </a:solidFill>
                  </a:rPr>
                  <a:t>Q</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DA4FB503-7B9A-6C36-A42E-B18A049BEA1A}"/>
                  </a:ext>
                </a:extLst>
              </p:cNvPr>
              <p:cNvSpPr>
                <a:spLocks noGrp="1" noRot="1" noChangeAspect="1" noMove="1" noResize="1" noEditPoints="1" noAdjustHandles="1" noChangeArrowheads="1" noChangeShapeType="1" noTextEdit="1"/>
              </p:cNvSpPr>
              <p:nvPr>
                <p:ph idx="1"/>
              </p:nvPr>
            </p:nvSpPr>
            <p:spPr>
              <a:xfrm>
                <a:off x="838200" y="1649690"/>
                <a:ext cx="10515600" cy="4803863"/>
              </a:xfrm>
              <a:blipFill>
                <a:blip r:embed="rId2"/>
                <a:stretch>
                  <a:fillRect l="-522" t="-1269" r="-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BD7B0B0-FE3E-D8F2-E301-8C32FB96D3D6}"/>
              </a:ext>
            </a:extLst>
          </p:cNvPr>
          <p:cNvSpPr>
            <a:spLocks noGrp="1"/>
          </p:cNvSpPr>
          <p:nvPr>
            <p:ph type="sldNum" sz="quarter" idx="12"/>
          </p:nvPr>
        </p:nvSpPr>
        <p:spPr/>
        <p:txBody>
          <a:bodyPr/>
          <a:lstStyle/>
          <a:p>
            <a:fld id="{A439D109-9F59-4B0B-8E20-D6D3A384B1F1}" type="slidenum">
              <a:rPr lang="ko-KR" altLang="en-US" smtClean="0"/>
              <a:t>29</a:t>
            </a:fld>
            <a:endParaRPr lang="ko-KR" altLang="en-US"/>
          </a:p>
        </p:txBody>
      </p:sp>
    </p:spTree>
    <p:extLst>
      <p:ext uri="{BB962C8B-B14F-4D97-AF65-F5344CB8AC3E}">
        <p14:creationId xmlns:p14="http://schemas.microsoft.com/office/powerpoint/2010/main" val="223902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A1BD-3C56-490B-CF65-E72419657E87}"/>
              </a:ext>
            </a:extLst>
          </p:cNvPr>
          <p:cNvSpPr>
            <a:spLocks noGrp="1"/>
          </p:cNvSpPr>
          <p:nvPr>
            <p:ph type="title"/>
          </p:nvPr>
        </p:nvSpPr>
        <p:spPr/>
        <p:txBody>
          <a:bodyPr/>
          <a:lstStyle/>
          <a:p>
            <a:r>
              <a:rPr lang="en-US" sz="2800" dirty="0"/>
              <a:t>Broadband Wireless Communication Systems</a:t>
            </a:r>
          </a:p>
        </p:txBody>
      </p:sp>
      <p:sp>
        <p:nvSpPr>
          <p:cNvPr id="3" name="Content Placeholder 2">
            <a:extLst>
              <a:ext uri="{FF2B5EF4-FFF2-40B4-BE49-F238E27FC236}">
                <a16:creationId xmlns:a16="http://schemas.microsoft.com/office/drawing/2014/main" id="{3CF2E011-0FAC-976F-3DA5-622D72E75838}"/>
              </a:ext>
            </a:extLst>
          </p:cNvPr>
          <p:cNvSpPr>
            <a:spLocks noGrp="1"/>
          </p:cNvSpPr>
          <p:nvPr>
            <p:ph idx="1"/>
          </p:nvPr>
        </p:nvSpPr>
        <p:spPr/>
        <p:txBody>
          <a:bodyPr/>
          <a:lstStyle/>
          <a:p>
            <a:pPr algn="just"/>
            <a:r>
              <a:rPr lang="en-US" dirty="0"/>
              <a:t>One example of a broadband wireless communication system is a wireless computer</a:t>
            </a:r>
          </a:p>
          <a:p>
            <a:pPr marL="0" indent="0" algn="just">
              <a:buNone/>
            </a:pPr>
            <a:r>
              <a:rPr lang="en-US" dirty="0"/>
              <a:t>    network. Wireless computer networks are in demand in offices and universities.</a:t>
            </a:r>
          </a:p>
          <a:p>
            <a:pPr algn="just"/>
            <a:endParaRPr lang="en-US" dirty="0"/>
          </a:p>
          <a:p>
            <a:pPr algn="just"/>
            <a:r>
              <a:rPr lang="en-US" dirty="0"/>
              <a:t> Another example of a broadband wireless communication system is a wireless</a:t>
            </a:r>
          </a:p>
          <a:p>
            <a:pPr marL="0" indent="0" algn="just">
              <a:buNone/>
            </a:pPr>
            <a:r>
              <a:rPr lang="en-US" dirty="0"/>
              <a:t>   communication system that uses Space Division Multiplexing (SDM). SDM is a technique</a:t>
            </a:r>
          </a:p>
          <a:p>
            <a:pPr marL="0" indent="0" algn="just">
              <a:buNone/>
            </a:pPr>
            <a:r>
              <a:rPr lang="en-US" dirty="0"/>
              <a:t>  that transmits different data streams on different transmit antennas simultaneously.</a:t>
            </a:r>
          </a:p>
          <a:p>
            <a:pPr algn="just"/>
            <a:endParaRPr lang="en-US" dirty="0"/>
          </a:p>
          <a:p>
            <a:pPr algn="just"/>
            <a:r>
              <a:rPr lang="en-US" dirty="0"/>
              <a:t>This thesis will compare a number of SDM algorithms and combine the best algorithm </a:t>
            </a:r>
          </a:p>
          <a:p>
            <a:pPr marL="0" indent="0" algn="just">
              <a:buNone/>
            </a:pPr>
            <a:r>
              <a:rPr lang="en-US" dirty="0"/>
              <a:t>    with Orthogonal Frequency Division Multiplexing (OFDM) to avoid Inter Symbol</a:t>
            </a:r>
          </a:p>
          <a:p>
            <a:pPr marL="0" indent="0" algn="just">
              <a:buNone/>
            </a:pPr>
            <a:r>
              <a:rPr lang="en-US" dirty="0"/>
              <a:t>     Interference  (ISI).</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692093-4B39-B039-5A35-D4232EAD605F}"/>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1669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6F0F-DEE4-A457-844D-4675EA46023D}"/>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B1FA5-FDAA-E680-BF02-42ACF44E5D11}"/>
                  </a:ext>
                </a:extLst>
              </p:cNvPr>
              <p:cNvSpPr>
                <a:spLocks noGrp="1"/>
              </p:cNvSpPr>
              <p:nvPr>
                <p:ph idx="1"/>
              </p:nvPr>
            </p:nvSpPr>
            <p:spPr>
              <a:xfrm>
                <a:off x="838200" y="1649691"/>
                <a:ext cx="10515600" cy="5006086"/>
              </a:xfrm>
            </p:spPr>
            <p:txBody>
              <a:bodyPr/>
              <a:lstStyle/>
              <a:p>
                <a:pPr marL="0" indent="0">
                  <a:buNone/>
                </a:pPr>
                <a:r>
                  <a:rPr lang="en-US" dirty="0"/>
                  <a:t>   Let  </a:t>
                </a:r>
                <a:r>
                  <a:rPr lang="en-US" dirty="0">
                    <a:solidFill>
                      <a:schemeClr val="accent6">
                        <a:lumMod val="50000"/>
                      </a:schemeClr>
                    </a:solidFill>
                  </a:rPr>
                  <a:t>z</a:t>
                </a:r>
                <a:r>
                  <a:rPr lang="en-US" dirty="0"/>
                  <a:t> be </a:t>
                </a:r>
                <a:r>
                  <a:rPr lang="en-US" dirty="0" err="1"/>
                  <a:t>be</a:t>
                </a:r>
                <a:r>
                  <a:rPr lang="en-US" dirty="0"/>
                  <a:t> an </a:t>
                </a:r>
                <a:r>
                  <a:rPr lang="en-US" dirty="0">
                    <a:solidFill>
                      <a:schemeClr val="accent1">
                        <a:lumMod val="75000"/>
                      </a:schemeClr>
                    </a:solidFill>
                  </a:rPr>
                  <a:t>eigenvector</a:t>
                </a:r>
                <a:r>
                  <a:rPr lang="en-US" dirty="0"/>
                  <a:t> of Q </a:t>
                </a:r>
                <a:r>
                  <a:rPr lang="en-US" dirty="0">
                    <a:solidFill>
                      <a:schemeClr val="accent1">
                        <a:lumMod val="75000"/>
                      </a:schemeClr>
                    </a:solidFill>
                  </a:rPr>
                  <a:t>associated</a:t>
                </a:r>
                <a:r>
                  <a:rPr lang="en-US" dirty="0"/>
                  <a:t> with </a:t>
                </a:r>
                <a:r>
                  <a:rPr lang="el-GR" dirty="0">
                    <a:solidFill>
                      <a:schemeClr val="accent6">
                        <a:lumMod val="50000"/>
                      </a:schemeClr>
                    </a:solidFill>
                  </a:rPr>
                  <a:t>λ</a:t>
                </a:r>
                <a:endParaRPr lang="en-US" dirty="0">
                  <a:solidFill>
                    <a:schemeClr val="accent6">
                      <a:lumMod val="50000"/>
                    </a:schemeClr>
                  </a:solidFill>
                </a:endParaRPr>
              </a:p>
              <a:p>
                <a:pPr marL="0" indent="0">
                  <a:buNone/>
                </a:pPr>
                <a:r>
                  <a:rPr lang="en-US" dirty="0"/>
                  <a:t>          So, </a:t>
                </a:r>
                <a:r>
                  <a:rPr lang="en-US" dirty="0">
                    <a:solidFill>
                      <a:schemeClr val="accent6">
                        <a:lumMod val="50000"/>
                      </a:schemeClr>
                    </a:solidFill>
                  </a:rPr>
                  <a:t>z* Q z = z* </a:t>
                </a:r>
                <a:r>
                  <a:rPr lang="el-GR" dirty="0">
                    <a:solidFill>
                      <a:schemeClr val="accent6">
                        <a:lumMod val="50000"/>
                      </a:schemeClr>
                    </a:solidFill>
                  </a:rPr>
                  <a:t>λ</a:t>
                </a:r>
                <a:r>
                  <a:rPr lang="en-US" dirty="0">
                    <a:solidFill>
                      <a:schemeClr val="accent6">
                        <a:lumMod val="50000"/>
                      </a:schemeClr>
                    </a:solidFill>
                  </a:rPr>
                  <a:t> z = </a:t>
                </a:r>
                <a:r>
                  <a:rPr lang="el-GR" dirty="0">
                    <a:solidFill>
                      <a:schemeClr val="accent6">
                        <a:lumMod val="50000"/>
                      </a:schemeClr>
                    </a:solidFill>
                  </a:rPr>
                  <a:t>λ</a:t>
                </a:r>
                <a:r>
                  <a:rPr lang="en-US" dirty="0">
                    <a:solidFill>
                      <a:schemeClr val="accent6">
                        <a:lumMod val="50000"/>
                      </a:schemeClr>
                    </a:solidFill>
                  </a:rPr>
                  <a:t> |z|</a:t>
                </a:r>
                <a:r>
                  <a:rPr lang="en-US" baseline="30000" dirty="0">
                    <a:solidFill>
                      <a:schemeClr val="accent6">
                        <a:lumMod val="50000"/>
                      </a:schemeClr>
                    </a:solidFill>
                  </a:rPr>
                  <a:t>2 </a:t>
                </a:r>
                <a:r>
                  <a:rPr lang="en-US" dirty="0">
                    <a:solidFill>
                      <a:schemeClr val="accent6">
                        <a:lumMod val="50000"/>
                      </a:schemeClr>
                    </a:solidFill>
                  </a:rPr>
                  <a:t> </a:t>
                </a:r>
              </a:p>
              <a:p>
                <a:pPr marL="0" indent="0">
                  <a:buNone/>
                </a:pPr>
                <a:r>
                  <a:rPr lang="en-US" dirty="0"/>
                  <a:t>    </a:t>
                </a:r>
                <a:r>
                  <a:rPr lang="en-US" dirty="0">
                    <a:solidFill>
                      <a:schemeClr val="accent1">
                        <a:lumMod val="75000"/>
                      </a:schemeClr>
                    </a:solidFill>
                  </a:rPr>
                  <a:t>Therefore</a:t>
                </a:r>
                <a:r>
                  <a:rPr lang="en-US" dirty="0"/>
                  <a:t> </a:t>
                </a:r>
                <a:r>
                  <a:rPr lang="en-US" dirty="0">
                    <a:solidFill>
                      <a:schemeClr val="accent6">
                        <a:lumMod val="50000"/>
                      </a:schemeClr>
                    </a:solidFill>
                  </a:rPr>
                  <a:t>z*Q z / |z|</a:t>
                </a:r>
                <a:r>
                  <a:rPr lang="en-US" baseline="30000" dirty="0">
                    <a:solidFill>
                      <a:schemeClr val="accent6">
                        <a:lumMod val="50000"/>
                      </a:schemeClr>
                    </a:solidFill>
                  </a:rPr>
                  <a:t>2  </a:t>
                </a:r>
                <a:r>
                  <a:rPr lang="en-US" dirty="0"/>
                  <a:t>is </a:t>
                </a:r>
                <a:r>
                  <a:rPr lang="en-US" dirty="0">
                    <a:solidFill>
                      <a:schemeClr val="accent1">
                        <a:lumMod val="75000"/>
                      </a:schemeClr>
                    </a:solidFill>
                  </a:rPr>
                  <a:t>real and nonnegative </a:t>
                </a:r>
                <a:r>
                  <a:rPr lang="en-US" dirty="0"/>
                  <a:t>since it is </a:t>
                </a:r>
                <a:r>
                  <a:rPr lang="en-US" dirty="0">
                    <a:solidFill>
                      <a:schemeClr val="accent1">
                        <a:lumMod val="75000"/>
                      </a:schemeClr>
                    </a:solidFill>
                  </a:rPr>
                  <a:t>a ratio of </a:t>
                </a:r>
                <a:r>
                  <a:rPr lang="en-US" dirty="0"/>
                  <a:t>a real nonnegative and       a real positive number.</a:t>
                </a:r>
              </a:p>
              <a:p>
                <a:r>
                  <a:rPr lang="en-US" dirty="0">
                    <a:solidFill>
                      <a:schemeClr val="accent1">
                        <a:lumMod val="75000"/>
                      </a:schemeClr>
                    </a:solidFill>
                  </a:rPr>
                  <a:t>Finally</a:t>
                </a:r>
                <a:r>
                  <a:rPr lang="en-US" dirty="0"/>
                  <a:t>, remark that the </a:t>
                </a:r>
                <a:r>
                  <a:rPr lang="en-US" dirty="0">
                    <a:solidFill>
                      <a:schemeClr val="accent1">
                        <a:lumMod val="75000"/>
                      </a:schemeClr>
                    </a:solidFill>
                  </a:rPr>
                  <a:t>eigenvectors</a:t>
                </a:r>
                <a:r>
                  <a:rPr lang="en-US" dirty="0"/>
                  <a:t> of a </a:t>
                </a:r>
                <a:r>
                  <a:rPr lang="en-US" dirty="0">
                    <a:solidFill>
                      <a:schemeClr val="accent1">
                        <a:lumMod val="75000"/>
                      </a:schemeClr>
                    </a:solidFill>
                  </a:rPr>
                  <a:t>Hermitian</a:t>
                </a:r>
                <a:r>
                  <a:rPr lang="en-US" dirty="0"/>
                  <a:t> matrix </a:t>
                </a:r>
                <a:r>
                  <a:rPr lang="en-US" dirty="0">
                    <a:solidFill>
                      <a:schemeClr val="accent6">
                        <a:lumMod val="50000"/>
                      </a:schemeClr>
                    </a:solidFill>
                  </a:rPr>
                  <a:t>Q</a:t>
                </a:r>
                <a:r>
                  <a:rPr lang="en-US" dirty="0"/>
                  <a:t>, if they come from </a:t>
                </a:r>
                <a:r>
                  <a:rPr lang="en-US" dirty="0">
                    <a:solidFill>
                      <a:schemeClr val="accent1">
                        <a:lumMod val="75000"/>
                      </a:schemeClr>
                    </a:solidFill>
                  </a:rPr>
                  <a:t>different   eigenvalues</a:t>
                </a:r>
                <a:r>
                  <a:rPr lang="en-US" dirty="0"/>
                  <a:t>, are </a:t>
                </a:r>
                <a:r>
                  <a:rPr lang="en-US" dirty="0">
                    <a:solidFill>
                      <a:schemeClr val="accent1">
                        <a:lumMod val="75000"/>
                      </a:schemeClr>
                    </a:solidFill>
                  </a:rPr>
                  <a:t>orthogonal</a:t>
                </a:r>
                <a:r>
                  <a:rPr lang="en-US" dirty="0"/>
                  <a:t> to one another.</a:t>
                </a:r>
              </a:p>
              <a:p>
                <a:r>
                  <a:rPr lang="en-US" dirty="0">
                    <a:solidFill>
                      <a:schemeClr val="accent1">
                        <a:lumMod val="75000"/>
                      </a:schemeClr>
                    </a:solidFill>
                  </a:rPr>
                  <a:t>Proof)</a:t>
                </a:r>
              </a:p>
              <a:p>
                <a:pPr marL="0" indent="0">
                  <a:buNone/>
                </a:pPr>
                <a:r>
                  <a:rPr lang="en-US" dirty="0"/>
                  <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 x </a:t>
                </a:r>
                <a:r>
                  <a:rPr lang="en-US" dirty="0"/>
                  <a:t>and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y </a:t>
                </a:r>
                <a:r>
                  <a:rPr lang="en-US" dirty="0"/>
                  <a:t>and </a:t>
                </a:r>
                <a:r>
                  <a:rPr lang="en-US" dirty="0">
                    <a:solidFill>
                      <a:schemeClr val="accent6">
                        <a:lumMod val="50000"/>
                      </a:schemeClr>
                    </a:solidFill>
                  </a:rPr>
                  <a:t>Q = Q* </a:t>
                </a:r>
                <a:r>
                  <a:rPr lang="en-US" dirty="0"/>
                  <a:t>where </a:t>
                </a:r>
                <a:r>
                  <a:rPr lang="en-US" dirty="0">
                    <a:solidFill>
                      <a:schemeClr val="accent6">
                        <a:lumMod val="50000"/>
                      </a:schemeClr>
                    </a:solidFill>
                  </a:rPr>
                  <a:t>x</a:t>
                </a:r>
                <a:r>
                  <a:rPr lang="en-US" dirty="0"/>
                  <a:t> and </a:t>
                </a:r>
                <a:r>
                  <a:rPr lang="en-US" dirty="0">
                    <a:solidFill>
                      <a:schemeClr val="accent6">
                        <a:lumMod val="50000"/>
                      </a:schemeClr>
                    </a:solidFill>
                  </a:rPr>
                  <a:t>y</a:t>
                </a:r>
                <a:r>
                  <a:rPr lang="en-US" dirty="0"/>
                  <a:t> are the </a:t>
                </a:r>
                <a:r>
                  <a:rPr lang="en-US" dirty="0">
                    <a:solidFill>
                      <a:schemeClr val="accent1">
                        <a:lumMod val="75000"/>
                      </a:schemeClr>
                    </a:solidFill>
                  </a:rPr>
                  <a:t>eigenvectors</a:t>
                </a:r>
                <a:r>
                  <a:rPr lang="en-US" dirty="0"/>
                  <a:t> for the                                          eigenvalues </a:t>
                </a:r>
                <a:r>
                  <a:rPr lang="el-GR" dirty="0">
                    <a:solidFill>
                      <a:schemeClr val="accent6">
                        <a:lumMod val="50000"/>
                      </a:schemeClr>
                    </a:solidFill>
                  </a:rPr>
                  <a:t>λ</a:t>
                </a:r>
                <a:r>
                  <a:rPr lang="en-US" baseline="-25000" dirty="0">
                    <a:solidFill>
                      <a:schemeClr val="accent6">
                        <a:lumMod val="50000"/>
                      </a:schemeClr>
                    </a:solidFill>
                  </a:rPr>
                  <a:t>1</a:t>
                </a:r>
                <a:r>
                  <a:rPr lang="en-US" dirty="0"/>
                  <a:t>  and </a:t>
                </a:r>
                <a:r>
                  <a:rPr lang="el-GR" dirty="0">
                    <a:solidFill>
                      <a:schemeClr val="accent6">
                        <a:lumMod val="50000"/>
                      </a:schemeClr>
                    </a:solidFill>
                  </a:rPr>
                  <a:t>λ</a:t>
                </a:r>
                <a:r>
                  <a:rPr lang="en-US" baseline="-25000" dirty="0">
                    <a:solidFill>
                      <a:schemeClr val="accent6">
                        <a:lumMod val="50000"/>
                      </a:schemeClr>
                    </a:solidFill>
                  </a:rPr>
                  <a:t>2</a:t>
                </a:r>
                <a:r>
                  <a:rPr lang="en-US" dirty="0"/>
                  <a:t>, </a:t>
                </a:r>
                <a:r>
                  <a:rPr lang="en-US" dirty="0">
                    <a:solidFill>
                      <a:schemeClr val="accent1">
                        <a:lumMod val="75000"/>
                      </a:schemeClr>
                    </a:solidFill>
                  </a:rPr>
                  <a:t>respectively</a:t>
                </a:r>
                <a:r>
                  <a:rPr lang="en-US" dirty="0"/>
                  <a:t>.</a:t>
                </a:r>
              </a:p>
              <a:p>
                <a:pPr marL="0" indent="0">
                  <a:buNone/>
                </a:pPr>
                <a:r>
                  <a:rPr lang="en-US" dirty="0"/>
                  <a:t>         Then </a:t>
                </a:r>
                <a:r>
                  <a:rPr lang="en-US" dirty="0">
                    <a:solidFill>
                      <a:schemeClr val="accent6">
                        <a:lumMod val="50000"/>
                      </a:schemeClr>
                    </a:solidFill>
                  </a:rPr>
                  <a:t>(</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x)*y =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y = x*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x*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y)</a:t>
                </a:r>
              </a:p>
              <a:p>
                <a:pPr marL="0" indent="0">
                  <a:buNone/>
                </a:pPr>
                <a:r>
                  <a:rPr lang="en-US" dirty="0"/>
                  <a:t>   We can write  </a:t>
                </a:r>
                <a:r>
                  <a:rPr lang="el-GR" dirty="0">
                    <a:solidFill>
                      <a:schemeClr val="accent6">
                        <a:lumMod val="50000"/>
                      </a:schemeClr>
                    </a:solidFill>
                  </a:rPr>
                  <a:t>λ</a:t>
                </a:r>
                <a:r>
                  <a:rPr lang="en-US" baseline="-25000" dirty="0">
                    <a:solidFill>
                      <a:schemeClr val="accent6">
                        <a:lumMod val="50000"/>
                      </a:schemeClr>
                    </a:solidFill>
                  </a:rPr>
                  <a:t>1 </a:t>
                </a:r>
                <a:r>
                  <a:rPr lang="en-US" dirty="0">
                    <a:solidFill>
                      <a:schemeClr val="accent6">
                        <a:lumMod val="50000"/>
                      </a:schemeClr>
                    </a:solidFill>
                  </a:rPr>
                  <a:t>x*y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x* y </a:t>
                </a:r>
                <a:r>
                  <a:rPr lang="en-US" dirty="0"/>
                  <a:t>Now we use the </a:t>
                </a:r>
                <a:r>
                  <a:rPr lang="en-US" dirty="0">
                    <a:solidFill>
                      <a:schemeClr val="accent1">
                        <a:lumMod val="75000"/>
                      </a:schemeClr>
                    </a:solidFill>
                  </a:rPr>
                  <a:t>assumption</a:t>
                </a:r>
                <a:r>
                  <a:rPr lang="en-US" dirty="0"/>
                  <a:t> </a:t>
                </a:r>
                <a:r>
                  <a:rPr lang="el-GR" dirty="0">
                    <a:solidFill>
                      <a:schemeClr val="accent6">
                        <a:lumMod val="50000"/>
                      </a:schemeClr>
                    </a:solidFill>
                  </a:rPr>
                  <a:t>λ</a:t>
                </a:r>
                <a:r>
                  <a:rPr lang="en-US" baseline="-25000" dirty="0">
                    <a:solidFill>
                      <a:schemeClr val="accent6">
                        <a:lumMod val="50000"/>
                      </a:schemeClr>
                    </a:solidFill>
                  </a:rPr>
                  <a:t>1</a:t>
                </a:r>
                <a14:m>
                  <m:oMath xmlns:m="http://schemas.openxmlformats.org/officeDocument/2006/math">
                    <m:r>
                      <a:rPr lang="en-US" b="0" i="0"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a:t>
                </a:r>
                <a:r>
                  <a:rPr lang="el-GR" dirty="0">
                    <a:solidFill>
                      <a:schemeClr val="accent6">
                        <a:lumMod val="50000"/>
                      </a:schemeClr>
                    </a:solidFill>
                  </a:rPr>
                  <a:t>λ</a:t>
                </a:r>
                <a:r>
                  <a:rPr lang="en-US" baseline="-25000" dirty="0">
                    <a:solidFill>
                      <a:schemeClr val="accent6">
                        <a:lumMod val="50000"/>
                      </a:schemeClr>
                    </a:solidFill>
                  </a:rPr>
                  <a:t>2</a:t>
                </a:r>
                <a:r>
                  <a:rPr lang="en-US" dirty="0"/>
                  <a:t>, which </a:t>
                </a:r>
                <a:r>
                  <a:rPr lang="en-US" dirty="0">
                    <a:solidFill>
                      <a:schemeClr val="accent1">
                        <a:lumMod val="75000"/>
                      </a:schemeClr>
                    </a:solidFill>
                  </a:rPr>
                  <a:t>forces</a:t>
                </a:r>
                <a:r>
                  <a:rPr lang="en-US" dirty="0"/>
                  <a:t> the           conclusion that </a:t>
                </a:r>
                <a:r>
                  <a:rPr lang="en-US" dirty="0">
                    <a:solidFill>
                      <a:schemeClr val="accent6">
                        <a:lumMod val="50000"/>
                      </a:schemeClr>
                    </a:solidFill>
                  </a:rPr>
                  <a:t>x*y = 0, </a:t>
                </a:r>
                <a:r>
                  <a:rPr lang="en-US" dirty="0"/>
                  <a:t>which again shows that x and y are </a:t>
                </a:r>
                <a:r>
                  <a:rPr lang="en-US" dirty="0">
                    <a:solidFill>
                      <a:schemeClr val="accent1">
                        <a:lumMod val="75000"/>
                      </a:schemeClr>
                    </a:solidFill>
                  </a:rPr>
                  <a:t>orthogonal</a:t>
                </a:r>
                <a:r>
                  <a:rPr lang="en-US" dirty="0"/>
                  <a:t>.</a:t>
                </a:r>
              </a:p>
              <a:p>
                <a:pPr marL="0" indent="0">
                  <a:buNone/>
                </a:pPr>
                <a:r>
                  <a:rPr lang="en-US" dirty="0"/>
                  <a:t>   The </a:t>
                </a:r>
                <a:r>
                  <a:rPr lang="en-US" dirty="0">
                    <a:solidFill>
                      <a:schemeClr val="accent1">
                        <a:lumMod val="75000"/>
                      </a:schemeClr>
                    </a:solidFill>
                  </a:rPr>
                  <a:t>eigenvectors</a:t>
                </a:r>
                <a:r>
                  <a:rPr lang="en-US" dirty="0"/>
                  <a:t> have been normalized to have length one. Since they were </a:t>
                </a:r>
                <a:r>
                  <a:rPr lang="en-US" dirty="0">
                    <a:solidFill>
                      <a:schemeClr val="accent1">
                        <a:lumMod val="75000"/>
                      </a:schemeClr>
                    </a:solidFill>
                  </a:rPr>
                  <a:t>already         orthogonal</a:t>
                </a:r>
                <a:r>
                  <a:rPr lang="en-US" dirty="0"/>
                  <a:t>, they are now </a:t>
                </a:r>
                <a:r>
                  <a:rPr lang="en-US" dirty="0">
                    <a:solidFill>
                      <a:schemeClr val="accent1">
                        <a:lumMod val="75000"/>
                      </a:schemeClr>
                    </a:solidFill>
                  </a:rPr>
                  <a:t>orthonormal</a:t>
                </a:r>
                <a:r>
                  <a:rPr lang="en-US" dirty="0"/>
                  <a:t>.</a:t>
                </a:r>
              </a:p>
            </p:txBody>
          </p:sp>
        </mc:Choice>
        <mc:Fallback xmlns="">
          <p:sp>
            <p:nvSpPr>
              <p:cNvPr id="3" name="Content Placeholder 2">
                <a:extLst>
                  <a:ext uri="{FF2B5EF4-FFF2-40B4-BE49-F238E27FC236}">
                    <a16:creationId xmlns:a16="http://schemas.microsoft.com/office/drawing/2014/main" id="{B3FB1FA5-FDAA-E680-BF02-42ACF44E5D11}"/>
                  </a:ext>
                </a:extLst>
              </p:cNvPr>
              <p:cNvSpPr>
                <a:spLocks noGrp="1" noRot="1" noChangeAspect="1" noMove="1" noResize="1" noEditPoints="1" noAdjustHandles="1" noChangeArrowheads="1" noChangeShapeType="1" noTextEdit="1"/>
              </p:cNvSpPr>
              <p:nvPr>
                <p:ph idx="1"/>
              </p:nvPr>
            </p:nvSpPr>
            <p:spPr>
              <a:xfrm>
                <a:off x="838200" y="1649691"/>
                <a:ext cx="10515600" cy="5006086"/>
              </a:xfrm>
              <a:blipFill>
                <a:blip r:embed="rId2"/>
                <a:stretch>
                  <a:fillRect l="-638" t="-1218" r="-812" b="-10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2CA950-EEF8-42E0-3F77-5CF963BA739B}"/>
              </a:ext>
            </a:extLst>
          </p:cNvPr>
          <p:cNvSpPr>
            <a:spLocks noGrp="1"/>
          </p:cNvSpPr>
          <p:nvPr>
            <p:ph type="sldNum" sz="quarter" idx="12"/>
          </p:nvPr>
        </p:nvSpPr>
        <p:spPr/>
        <p:txBody>
          <a:bodyPr/>
          <a:lstStyle/>
          <a:p>
            <a:fld id="{A439D109-9F59-4B0B-8E20-D6D3A384B1F1}" type="slidenum">
              <a:rPr lang="ko-KR" altLang="en-US" smtClean="0"/>
              <a:t>30</a:t>
            </a:fld>
            <a:endParaRPr lang="ko-KR" altLang="en-US" dirty="0"/>
          </a:p>
        </p:txBody>
      </p:sp>
    </p:spTree>
    <p:extLst>
      <p:ext uri="{BB962C8B-B14F-4D97-AF65-F5344CB8AC3E}">
        <p14:creationId xmlns:p14="http://schemas.microsoft.com/office/powerpoint/2010/main" val="742678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923-32AB-7D51-E33C-52B70D32E439}"/>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232B7F-D61E-8BA8-3AB1-FCA74B5CD421}"/>
                  </a:ext>
                </a:extLst>
              </p:cNvPr>
              <p:cNvSpPr>
                <a:spLocks noGrp="1"/>
              </p:cNvSpPr>
              <p:nvPr>
                <p:ph idx="1"/>
              </p:nvPr>
            </p:nvSpPr>
            <p:spPr>
              <a:xfrm>
                <a:off x="838200" y="1649691"/>
                <a:ext cx="10515600" cy="4900578"/>
              </a:xfrm>
            </p:spPr>
            <p:txBody>
              <a:bodyPr/>
              <a:lstStyle/>
              <a:p>
                <a:pPr marL="0" indent="0">
                  <a:buNone/>
                </a:pPr>
                <a:r>
                  <a:rPr lang="en-US" dirty="0"/>
                  <a:t>  If these </a:t>
                </a:r>
                <a:r>
                  <a:rPr lang="en-US" dirty="0">
                    <a:solidFill>
                      <a:schemeClr val="accent1">
                        <a:lumMod val="75000"/>
                      </a:schemeClr>
                    </a:solidFill>
                  </a:rPr>
                  <a:t>orthonormal eigenvectors </a:t>
                </a:r>
                <a:r>
                  <a:rPr lang="en-US" dirty="0"/>
                  <a:t>are chosen to be the </a:t>
                </a:r>
                <a:r>
                  <a:rPr lang="en-US" dirty="0">
                    <a:solidFill>
                      <a:schemeClr val="accent1">
                        <a:lumMod val="75000"/>
                      </a:schemeClr>
                    </a:solidFill>
                  </a:rPr>
                  <a:t>columns </a:t>
                </a:r>
                <a:r>
                  <a:rPr lang="en-US" dirty="0"/>
                  <a:t>of </a:t>
                </a:r>
                <a:r>
                  <a:rPr lang="en-US" dirty="0">
                    <a:solidFill>
                      <a:schemeClr val="accent6">
                        <a:lumMod val="50000"/>
                      </a:schemeClr>
                    </a:solidFill>
                  </a:rPr>
                  <a:t>U</a:t>
                </a:r>
              </a:p>
              <a:p>
                <a:pPr marL="0" indent="0">
                  <a:buNone/>
                </a:pPr>
                <a:r>
                  <a:rPr lang="en-US" dirty="0"/>
                  <a:t>   Then we have </a:t>
                </a:r>
                <a:r>
                  <a:rPr lang="en-US" dirty="0">
                    <a:solidFill>
                      <a:schemeClr val="accent6">
                        <a:lumMod val="50000"/>
                      </a:schemeClr>
                    </a:solidFill>
                  </a:rPr>
                  <a:t>U* Q U =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where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is a </a:t>
                </a:r>
                <a:r>
                  <a:rPr lang="en-US" dirty="0">
                    <a:solidFill>
                      <a:schemeClr val="accent1">
                        <a:lumMod val="75000"/>
                      </a:schemeClr>
                    </a:solidFill>
                  </a:rPr>
                  <a:t>diagonal matrix </a:t>
                </a:r>
                <a:r>
                  <a:rPr lang="en-US" dirty="0"/>
                  <a:t>with the </a:t>
                </a:r>
                <a:r>
                  <a:rPr lang="en-US" dirty="0">
                    <a:solidFill>
                      <a:schemeClr val="accent1">
                        <a:lumMod val="75000"/>
                      </a:schemeClr>
                    </a:solidFill>
                  </a:rPr>
                  <a:t>eigenvalues</a:t>
                </a:r>
                <a:r>
                  <a:rPr lang="en-US" dirty="0"/>
                  <a:t> of </a:t>
                </a:r>
                <a:r>
                  <a:rPr lang="en-US" dirty="0">
                    <a:solidFill>
                      <a:schemeClr val="accent6">
                        <a:lumMod val="50000"/>
                      </a:schemeClr>
                    </a:solidFill>
                  </a:rPr>
                  <a:t>Q</a:t>
                </a:r>
                <a:r>
                  <a:rPr lang="en-US" dirty="0"/>
                  <a:t> on the diagonal and </a:t>
                </a:r>
                <a:r>
                  <a:rPr lang="en-US" dirty="0">
                    <a:solidFill>
                      <a:schemeClr val="accent6">
                        <a:lumMod val="50000"/>
                      </a:schemeClr>
                    </a:solidFill>
                  </a:rPr>
                  <a:t>U</a:t>
                </a:r>
                <a:r>
                  <a:rPr lang="en-US" dirty="0"/>
                  <a:t> is said to be a </a:t>
                </a:r>
                <a:r>
                  <a:rPr lang="en-US" dirty="0">
                    <a:solidFill>
                      <a:schemeClr val="accent1">
                        <a:lumMod val="75000"/>
                      </a:schemeClr>
                    </a:solidFill>
                  </a:rPr>
                  <a:t>unitary matrix</a:t>
                </a:r>
                <a:r>
                  <a:rPr lang="en-US" dirty="0"/>
                  <a:t>.</a:t>
                </a:r>
              </a:p>
              <a:p>
                <a:pPr marL="0" indent="0">
                  <a:buNone/>
                </a:pPr>
                <a:r>
                  <a:rPr lang="en-US" dirty="0"/>
                  <a:t> we see that we may write </a:t>
                </a:r>
                <a:r>
                  <a:rPr lang="en-US" dirty="0" err="1"/>
                  <a:t>Q</a:t>
                </a:r>
                <a:r>
                  <a:rPr lang="en-US" baseline="-25000" dirty="0" err="1"/>
                  <a:t>x</a:t>
                </a:r>
                <a:r>
                  <a:rPr lang="en-US" dirty="0"/>
                  <a:t> as follows:</a:t>
                </a:r>
              </a:p>
              <a:p>
                <a:pPr marL="0" indent="0">
                  <a:buNone/>
                </a:pPr>
                <a:r>
                  <a:rPr lang="en-US" dirty="0"/>
                  <a:t>                  </a:t>
                </a:r>
                <a:r>
                  <a:rPr lang="en-US" dirty="0">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U*</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dirty="0">
                    <a:solidFill>
                      <a:schemeClr val="accent6">
                        <a:lumMod val="50000"/>
                      </a:schemeClr>
                    </a:solidFill>
                  </a:rPr>
                  <a:t>U = U*</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U  =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 A * A </a:t>
                </a:r>
                <a:endParaRPr lang="en-US" dirty="0"/>
              </a:p>
              <a:p>
                <a:pPr marL="0" indent="0">
                  <a:lnSpc>
                    <a:spcPct val="100000"/>
                  </a:lnSpc>
                  <a:buNone/>
                </a:pPr>
                <a:r>
                  <a:rPr lang="en-US" dirty="0"/>
                  <a:t>  Finally, we can rewrite the </a:t>
                </a:r>
                <a:r>
                  <a:rPr lang="en-US" dirty="0">
                    <a:solidFill>
                      <a:schemeClr val="accent1">
                        <a:lumMod val="75000"/>
                      </a:schemeClr>
                    </a:solidFill>
                  </a:rPr>
                  <a:t>MMSE problem </a:t>
                </a:r>
                <a:r>
                  <a:rPr lang="en-US" dirty="0"/>
                  <a:t>to a form, from which a </a:t>
                </a:r>
                <a:r>
                  <a:rPr lang="en-US" dirty="0">
                    <a:solidFill>
                      <a:schemeClr val="accent1">
                        <a:lumMod val="75000"/>
                      </a:schemeClr>
                    </a:solidFill>
                  </a:rPr>
                  <a:t>solution</a:t>
                </a:r>
                <a:r>
                  <a:rPr lang="en-US" dirty="0"/>
                  <a:t> for D can be    </a:t>
                </a:r>
                <a:r>
                  <a:rPr lang="en-US" dirty="0">
                    <a:solidFill>
                      <a:schemeClr val="accent1">
                        <a:lumMod val="75000"/>
                      </a:schemeClr>
                    </a:solidFill>
                  </a:rPr>
                  <a:t>obtained</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r>
                  <a:rPr lang="en-US" dirty="0"/>
                  <a:t>:</a:t>
                </a:r>
              </a:p>
              <a:p>
                <a:pPr marL="0" indent="0">
                  <a:lnSpc>
                    <a:spcPct val="100000"/>
                  </a:lnSpc>
                  <a:buNone/>
                </a:pPr>
                <a:r>
                  <a:rPr lang="en-US" b="0" dirty="0">
                    <a:ea typeface="Cambria Math" panose="02040503050406030204" pitchFamily="18" charset="0"/>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oMath>
                </a14:m>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lnSpc>
                    <a:spcPct val="100000"/>
                  </a:lnSpc>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baseline="30000" dirty="0">
                    <a:solidFill>
                      <a:schemeClr val="accent6">
                        <a:lumMod val="50000"/>
                      </a:schemeClr>
                    </a:solidFill>
                  </a:rPr>
                  <a:t>                    </a:t>
                </a: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dirty="0">
                    <a:solidFill>
                      <a:schemeClr val="accent6">
                        <a:lumMod val="50000"/>
                      </a:schemeClr>
                    </a:solidFill>
                  </a:rPr>
                  <a:t>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p:txBody>
          </p:sp>
        </mc:Choice>
        <mc:Fallback xmlns="">
          <p:sp>
            <p:nvSpPr>
              <p:cNvPr id="3" name="Content Placeholder 2">
                <a:extLst>
                  <a:ext uri="{FF2B5EF4-FFF2-40B4-BE49-F238E27FC236}">
                    <a16:creationId xmlns:a16="http://schemas.microsoft.com/office/drawing/2014/main" id="{71232B7F-D61E-8BA8-3AB1-FCA74B5CD421}"/>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638" t="-12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809862-3832-F9B0-5C59-099BF38B4757}"/>
              </a:ext>
            </a:extLst>
          </p:cNvPr>
          <p:cNvSpPr>
            <a:spLocks noGrp="1"/>
          </p:cNvSpPr>
          <p:nvPr>
            <p:ph type="sldNum" sz="quarter" idx="12"/>
          </p:nvPr>
        </p:nvSpPr>
        <p:spPr/>
        <p:txBody>
          <a:bodyPr/>
          <a:lstStyle/>
          <a:p>
            <a:fld id="{A439D109-9F59-4B0B-8E20-D6D3A384B1F1}" type="slidenum">
              <a:rPr lang="ko-KR" altLang="en-US" smtClean="0"/>
              <a:t>31</a:t>
            </a:fld>
            <a:endParaRPr lang="ko-KR" altLang="en-US"/>
          </a:p>
        </p:txBody>
      </p:sp>
    </p:spTree>
    <p:extLst>
      <p:ext uri="{BB962C8B-B14F-4D97-AF65-F5344CB8AC3E}">
        <p14:creationId xmlns:p14="http://schemas.microsoft.com/office/powerpoint/2010/main" val="2227927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1705-3BD2-1782-2995-9AC005E65D4F}"/>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47E500-BC7A-EC54-57CB-2AF2ACE613A8}"/>
                  </a:ext>
                </a:extLst>
              </p:cNvPr>
              <p:cNvSpPr>
                <a:spLocks noGrp="1"/>
              </p:cNvSpPr>
              <p:nvPr>
                <p:ph idx="1"/>
              </p:nvPr>
            </p:nvSpPr>
            <p:spPr/>
            <p:txBody>
              <a:bodyPr/>
              <a:lstStyle/>
              <a:p>
                <a:r>
                  <a:rPr lang="en-US" dirty="0"/>
                  <a:t>Because the </a:t>
                </a:r>
                <a:r>
                  <a:rPr lang="en-US" dirty="0">
                    <a:solidFill>
                      <a:schemeClr val="accent1">
                        <a:lumMod val="75000"/>
                      </a:schemeClr>
                    </a:solidFill>
                  </a:rPr>
                  <a:t>first and the second </a:t>
                </a:r>
                <a:r>
                  <a:rPr lang="en-US" dirty="0"/>
                  <a:t>term of this result do not depend on D, the result is        </a:t>
                </a:r>
                <a:r>
                  <a:rPr lang="en-US" dirty="0">
                    <a:solidFill>
                      <a:schemeClr val="accent1">
                        <a:lumMod val="75000"/>
                      </a:schemeClr>
                    </a:solidFill>
                  </a:rPr>
                  <a:t>minimized</a:t>
                </a:r>
                <a:r>
                  <a:rPr lang="en-US" dirty="0"/>
                  <a:t> if:</a:t>
                </a:r>
              </a:p>
              <a:p>
                <a:pPr marL="457200" lvl="1" indent="0">
                  <a:buNone/>
                </a:pPr>
                <a:r>
                  <a:rPr lang="en-US" dirty="0"/>
                  <a:t>                        </a:t>
                </a:r>
                <a:r>
                  <a:rPr lang="en-US" dirty="0">
                    <a:solidFill>
                      <a:schemeClr val="accent6">
                        <a:lumMod val="50000"/>
                      </a:schemeClr>
                    </a:solidFill>
                  </a:rPr>
                  <a:t>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 0 </a:t>
                </a:r>
              </a:p>
              <a:p>
                <a:pPr marL="457200" lvl="1" indent="0">
                  <a:buNone/>
                </a:pP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a:p>
                <a:pPr marL="457200" lvl="1" indent="0">
                  <a:buNone/>
                </a:pPr>
                <a:r>
                  <a:rPr lang="en-US" dirty="0">
                    <a:solidFill>
                      <a:schemeClr val="accent6">
                        <a:lumMod val="50000"/>
                      </a:schemeClr>
                    </a:solidFill>
                  </a:rPr>
                  <a:t>                        D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 </a:t>
                </a:r>
                <a:r>
                  <a:rPr lang="en-US" dirty="0">
                    <a:solidFill>
                      <a:schemeClr val="accent6">
                        <a:lumMod val="50000"/>
                      </a:schemeClr>
                    </a:solidFill>
                  </a:rPr>
                  <a:t>= (A*A)</a:t>
                </a:r>
                <a:r>
                  <a:rPr lang="en-US" baseline="30000" dirty="0">
                    <a:solidFill>
                      <a:schemeClr val="accent6">
                        <a:lumMod val="50000"/>
                      </a:schemeClr>
                    </a:solidFill>
                  </a:rPr>
                  <a:t> -1 </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Q</a:t>
                </a:r>
                <a:r>
                  <a:rPr lang="en-US" baseline="-25000" dirty="0">
                    <a:solidFill>
                      <a:schemeClr val="accent6">
                        <a:lumMod val="50000"/>
                      </a:schemeClr>
                    </a:solidFill>
                  </a:rPr>
                  <a:t>x</a:t>
                </a:r>
                <a:r>
                  <a:rPr lang="en-US" baseline="30000" dirty="0">
                    <a:solidFill>
                      <a:schemeClr val="accent6">
                        <a:lumMod val="50000"/>
                      </a:schemeClr>
                    </a:solidFill>
                  </a:rPr>
                  <a:t>-1</a:t>
                </a:r>
              </a:p>
              <a:p>
                <a:pPr marL="0" indent="0">
                  <a:buNone/>
                </a:pPr>
                <a:r>
                  <a:rPr lang="en-US" dirty="0"/>
                  <a:t>  </a:t>
                </a:r>
                <a:br>
                  <a:rPr lang="en-US" dirty="0"/>
                </a:br>
                <a:r>
                  <a:rPr lang="en-US" dirty="0"/>
                  <a:t>   Our channel model (</a:t>
                </a:r>
                <a:r>
                  <a:rPr lang="en-US" dirty="0">
                    <a:solidFill>
                      <a:schemeClr val="accent6">
                        <a:lumMod val="50000"/>
                      </a:schemeClr>
                    </a:solidFill>
                  </a:rPr>
                  <a:t>x =Hs + v</a:t>
                </a:r>
                <a:r>
                  <a:rPr lang="en-US" dirty="0"/>
                  <a:t>) and assume that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=E[ss*]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 </a:t>
                </a:r>
                <a:r>
                  <a:rPr lang="en-US" dirty="0"/>
                  <a:t>and </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E[</a:t>
                </a:r>
                <a:r>
                  <a:rPr lang="en-US" dirty="0" err="1">
                    <a:solidFill>
                      <a:schemeClr val="accent6">
                        <a:lumMod val="50000"/>
                      </a:schemeClr>
                    </a:solidFill>
                  </a:rPr>
                  <a:t>vv</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𝑣</m:t>
                        </m:r>
                      </m:e>
                      <m:sup>
                        <m:r>
                          <a:rPr lang="en-US" b="0" i="1" smtClean="0">
                            <a:solidFill>
                              <a:schemeClr val="accent6">
                                <a:lumMod val="50000"/>
                              </a:schemeClr>
                            </a:solidFill>
                            <a:latin typeface="Cambria Math" panose="02040503050406030204" pitchFamily="18" charset="0"/>
                          </a:rPr>
                          <m:t>2</m:t>
                        </m:r>
                      </m:sup>
                    </m:sSup>
                    <m:r>
                      <m:rPr>
                        <m:sty m:val="p"/>
                      </m:rPr>
                      <a:rPr lang="en-US" b="0" i="0" smtClean="0">
                        <a:solidFill>
                          <a:schemeClr val="accent6">
                            <a:lumMod val="50000"/>
                          </a:schemeClr>
                        </a:solidFill>
                        <a:latin typeface="Cambria Math" panose="02040503050406030204" pitchFamily="18" charset="0"/>
                      </a:rPr>
                      <m:t>I</m:t>
                    </m:r>
                  </m:oMath>
                </a14:m>
                <a:r>
                  <a:rPr lang="en-US" dirty="0"/>
                  <a:t> </a:t>
                </a:r>
              </a:p>
              <a:p>
                <a:pPr marL="0" indent="0">
                  <a:buNone/>
                </a:pPr>
                <a:r>
                  <a:rPr lang="en-US" dirty="0"/>
                  <a:t>   And that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Qv </a:t>
                </a:r>
                <a:r>
                  <a:rPr lang="en-US" dirty="0"/>
                  <a:t>is </a:t>
                </a:r>
                <a:r>
                  <a:rPr lang="en-US" dirty="0">
                    <a:solidFill>
                      <a:schemeClr val="accent1">
                        <a:lumMod val="75000"/>
                      </a:schemeClr>
                    </a:solidFill>
                  </a:rPr>
                  <a:t>invertible</a:t>
                </a:r>
              </a:p>
              <a:p>
                <a:pPr marL="0" indent="0">
                  <a:buNone/>
                </a:pPr>
                <a:r>
                  <a:rPr lang="en-US" dirty="0"/>
                  <a:t>   Then with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 E[s(s*H* + v*)]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p>
              <a:p>
                <a:pPr marL="0" indent="0">
                  <a:buNone/>
                </a:pPr>
                <a:r>
                  <a:rPr lang="en-US" dirty="0"/>
                  <a:t>   D </a:t>
                </a:r>
                <a:r>
                  <a:rPr lang="en-US" dirty="0">
                    <a:solidFill>
                      <a:schemeClr val="accent1">
                        <a:lumMod val="75000"/>
                      </a:schemeClr>
                    </a:solidFill>
                  </a:rPr>
                  <a:t>becomes</a:t>
                </a:r>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a:t>
                </a:r>
                <a:r>
                  <a:rPr lang="en-US" baseline="-25000" dirty="0">
                    <a:solidFill>
                      <a:schemeClr val="accent6">
                        <a:lumMod val="50000"/>
                      </a:schemeClr>
                    </a:solidFill>
                  </a:rPr>
                  <a:t>v</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HH*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r>
                      <m:rPr>
                        <m:sty m:val="p"/>
                      </m:rPr>
                      <a:rPr lang="en-US">
                        <a:solidFill>
                          <a:schemeClr val="accent6">
                            <a:lumMod val="50000"/>
                          </a:schemeClr>
                        </a:solidFill>
                        <a:latin typeface="Cambria Math" panose="02040503050406030204" pitchFamily="18" charset="0"/>
                      </a:rPr>
                      <m:t>I</m:t>
                    </m:r>
                  </m:oMath>
                </a14:m>
                <a:r>
                  <a:rPr lang="en-US" dirty="0">
                    <a:solidFill>
                      <a:schemeClr val="accent6">
                        <a:lumMod val="50000"/>
                      </a:schemeClr>
                    </a:solidFill>
                  </a:rPr>
                  <a:t> ) = H*(HH* +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 </a:t>
                </a:r>
                <a:r>
                  <a:rPr lang="en-US" dirty="0"/>
                  <a:t>,</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AF47E500-BC7A-EC54-57CB-2AF2ACE613A8}"/>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137A09A-CDBD-55F6-E01F-CAE43A9F398A}"/>
              </a:ext>
            </a:extLst>
          </p:cNvPr>
          <p:cNvSpPr>
            <a:spLocks noGrp="1"/>
          </p:cNvSpPr>
          <p:nvPr>
            <p:ph type="sldNum" sz="quarter" idx="12"/>
          </p:nvPr>
        </p:nvSpPr>
        <p:spPr/>
        <p:txBody>
          <a:bodyPr/>
          <a:lstStyle/>
          <a:p>
            <a:fld id="{A439D109-9F59-4B0B-8E20-D6D3A384B1F1}" type="slidenum">
              <a:rPr lang="ko-KR" altLang="en-US" smtClean="0"/>
              <a:t>32</a:t>
            </a:fld>
            <a:endParaRPr lang="ko-KR" altLang="en-US"/>
          </a:p>
        </p:txBody>
      </p:sp>
    </p:spTree>
    <p:extLst>
      <p:ext uri="{BB962C8B-B14F-4D97-AF65-F5344CB8AC3E}">
        <p14:creationId xmlns:p14="http://schemas.microsoft.com/office/powerpoint/2010/main" val="48481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F8E9-98CE-80C6-16A0-0946BA246635}"/>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E8604B-DFB5-B3D8-99EA-2514011AADAE}"/>
                  </a:ext>
                </a:extLst>
              </p:cNvPr>
              <p:cNvSpPr>
                <a:spLocks noGrp="1"/>
              </p:cNvSpPr>
              <p:nvPr>
                <p:ph idx="1"/>
              </p:nvPr>
            </p:nvSpPr>
            <p:spPr>
              <a:xfrm>
                <a:off x="838200" y="1649690"/>
                <a:ext cx="10515600" cy="4856617"/>
              </a:xfrm>
            </p:spPr>
            <p:txBody>
              <a:bodyPr/>
              <a:lstStyle/>
              <a:p>
                <a:r>
                  <a:rPr lang="en-US" dirty="0"/>
                  <a:t>When using the </a:t>
                </a:r>
                <a:r>
                  <a:rPr lang="en-US" dirty="0">
                    <a:solidFill>
                      <a:schemeClr val="accent1">
                        <a:lumMod val="75000"/>
                      </a:schemeClr>
                    </a:solidFill>
                  </a:rPr>
                  <a:t>Matrix Inversion Lemma </a:t>
                </a:r>
                <a:r>
                  <a:rPr lang="en-US" dirty="0"/>
                  <a:t>and </a:t>
                </a:r>
                <a:r>
                  <a:rPr lang="en-US" dirty="0">
                    <a:solidFill>
                      <a:schemeClr val="accent1">
                        <a:lumMod val="75000"/>
                      </a:schemeClr>
                    </a:solidFill>
                  </a:rPr>
                  <a:t>demanding</a:t>
                </a:r>
                <a:r>
                  <a:rPr lang="en-US" dirty="0"/>
                  <a:t> that Q</a:t>
                </a:r>
                <a:r>
                  <a:rPr lang="en-US" baseline="-25000" dirty="0"/>
                  <a:t>s</a:t>
                </a:r>
                <a:r>
                  <a:rPr lang="en-US" dirty="0"/>
                  <a:t> and Q</a:t>
                </a:r>
                <a:r>
                  <a:rPr lang="en-US" baseline="-25000" dirty="0"/>
                  <a:t>v</a:t>
                </a:r>
                <a:r>
                  <a:rPr lang="en-US" dirty="0"/>
                  <a:t> must be                </a:t>
                </a:r>
                <a:r>
                  <a:rPr lang="en-US" dirty="0">
                    <a:solidFill>
                      <a:schemeClr val="accent1">
                        <a:lumMod val="75000"/>
                      </a:schemeClr>
                    </a:solidFill>
                  </a:rPr>
                  <a:t>invertible</a:t>
                </a:r>
                <a:r>
                  <a:rPr lang="en-US" dirty="0"/>
                  <a:t> and D can be rewritten as follows:</a:t>
                </a:r>
              </a:p>
              <a:p>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a:t>
                </a:r>
                <a:r>
                  <a:rPr lang="en-US" baseline="30000" dirty="0">
                    <a:solidFill>
                      <a:schemeClr val="accent6">
                        <a:lumMod val="50000"/>
                      </a:schemeClr>
                    </a:solidFill>
                  </a:rPr>
                  <a:t>-1</a:t>
                </a:r>
                <a:r>
                  <a:rPr lang="en-US" dirty="0">
                    <a:solidFill>
                      <a:schemeClr val="accent6">
                        <a:lumMod val="50000"/>
                      </a:schemeClr>
                    </a:solidFill>
                  </a:rPr>
                  <a:t> = </a:t>
                </a:r>
                <a:r>
                  <a:rPr lang="en-US" baseline="30000"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endParaRPr lang="en-US" dirty="0">
                  <a:solidFill>
                    <a:schemeClr val="accent6">
                      <a:lumMod val="50000"/>
                    </a:schemeClr>
                  </a:solidFill>
                </a:endParaRPr>
              </a:p>
              <a:p>
                <a:pPr marL="0" indent="0">
                  <a:buNone/>
                </a:pPr>
                <a:r>
                  <a:rPr lang="en-US" dirty="0">
                    <a:solidFill>
                      <a:schemeClr val="accent6">
                        <a:lumMod val="50000"/>
                      </a:schemeClr>
                    </a:solidFill>
                  </a:rPr>
                  <a:t>                                          = (Qs(H*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)-Qs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H*H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I)</a:t>
                </a:r>
                <a:r>
                  <a:rPr lang="en-US" baseline="30000" dirty="0">
                    <a:solidFill>
                      <a:schemeClr val="accent6">
                        <a:lumMod val="50000"/>
                      </a:schemeClr>
                    </a:solidFill>
                  </a:rPr>
                  <a:t>-1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i="1" smtClean="0">
                        <a:solidFill>
                          <a:schemeClr val="accent6">
                            <a:lumMod val="50000"/>
                          </a:schemeClr>
                        </a:solidFill>
                        <a:latin typeface="Cambria Math" panose="02040503050406030204" pitchFamily="18" charset="0"/>
                      </a:rPr>
                      <m:t>𝛼</m:t>
                    </m:r>
                    <m:r>
                      <a:rPr lang="en-US"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smtClean="0">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r>
                  <a:rPr lang="en-US" dirty="0"/>
                  <a:t>.</a:t>
                </a:r>
              </a:p>
              <a:p>
                <a:pPr marL="0" indent="0">
                  <a:buNone/>
                </a:pPr>
                <a:r>
                  <a:rPr lang="en-US" dirty="0"/>
                  <a:t>     If </a:t>
                </a:r>
                <a14:m>
                  <m:oMath xmlns:m="http://schemas.openxmlformats.org/officeDocument/2006/math">
                    <m:r>
                      <a:rPr lang="en-US" i="1" smtClean="0">
                        <a:solidFill>
                          <a:schemeClr val="accent1">
                            <a:lumMod val="75000"/>
                          </a:schemeClr>
                        </a:solidFill>
                        <a:latin typeface="Cambria Math" panose="02040503050406030204" pitchFamily="18" charset="0"/>
                      </a:rPr>
                      <m:t>𝛼</m:t>
                    </m:r>
                  </m:oMath>
                </a14:m>
                <a:r>
                  <a:rPr lang="en-US" dirty="0">
                    <a:solidFill>
                      <a:schemeClr val="accent1">
                        <a:lumMod val="75000"/>
                      </a:schemeClr>
                    </a:solidFill>
                  </a:rPr>
                  <a:t> = 0 </a:t>
                </a:r>
                <a:r>
                  <a:rPr lang="en-US" dirty="0"/>
                  <a:t>we obtain the </a:t>
                </a:r>
                <a:r>
                  <a:rPr lang="en-US" dirty="0">
                    <a:solidFill>
                      <a:schemeClr val="accent1">
                        <a:lumMod val="75000"/>
                      </a:schemeClr>
                    </a:solidFill>
                  </a:rPr>
                  <a:t>zero-forcing</a:t>
                </a:r>
                <a:r>
                  <a:rPr lang="en-US" dirty="0"/>
                  <a:t> solution.</a:t>
                </a:r>
              </a:p>
              <a:p>
                <a:pPr marL="0" indent="0">
                  <a:buNone/>
                </a:pPr>
                <a:r>
                  <a:rPr lang="en-US" dirty="0"/>
                  <a:t>     So, it must be equal to : </a:t>
                </a:r>
                <a:r>
                  <a:rPr lang="en-US" dirty="0">
                    <a:solidFill>
                      <a:schemeClr val="accent6">
                        <a:lumMod val="50000"/>
                      </a:schemeClr>
                    </a:solidFill>
                  </a:rPr>
                  <a:t>D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latin typeface="Cambria Math" panose="02040503050406030204" pitchFamily="18" charset="0"/>
                      </a:rPr>
                      <m:t>  </m:t>
                    </m:r>
                  </m:oMath>
                </a14:m>
                <a:r>
                  <a:rPr lang="en-US" dirty="0"/>
                  <a:t>is equal to </a:t>
                </a:r>
                <a14:m>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f>
                      <m:fPr>
                        <m:ctrlPr>
                          <a:rPr lang="en-US" b="0"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𝑁𝑡</m:t>
                        </m:r>
                      </m:num>
                      <m:den>
                        <m:r>
                          <a:rPr lang="en-US" b="0" i="1" smtClean="0">
                            <a:solidFill>
                              <a:schemeClr val="accent6">
                                <a:lumMod val="50000"/>
                              </a:schemeClr>
                            </a:solidFill>
                            <a:latin typeface="Cambria Math" panose="02040503050406030204" pitchFamily="18" charset="0"/>
                          </a:rPr>
                          <m:t>𝜌</m:t>
                        </m:r>
                      </m:den>
                    </m:f>
                    <m:r>
                      <a:rPr lang="en-US" b="0" i="1" smtClean="0">
                        <a:latin typeface="Cambria Math" panose="02040503050406030204" pitchFamily="18" charset="0"/>
                      </a:rPr>
                      <m:t>. </m:t>
                    </m:r>
                  </m:oMath>
                </a14:m>
                <a:endParaRPr lang="en-US" dirty="0"/>
              </a:p>
              <a:p>
                <a:pPr marL="0" indent="0">
                  <a:buNone/>
                </a:pPr>
                <a:r>
                  <a:rPr lang="en-US" dirty="0"/>
                  <a:t>    It becomes clear that the ZF solution </a:t>
                </a:r>
                <a:r>
                  <a:rPr lang="en-US" dirty="0">
                    <a:solidFill>
                      <a:schemeClr val="accent1">
                        <a:lumMod val="75000"/>
                      </a:schemeClr>
                    </a:solidFill>
                  </a:rPr>
                  <a:t>corresponds</a:t>
                </a:r>
                <a:r>
                  <a:rPr lang="en-US" dirty="0"/>
                  <a:t> to an </a:t>
                </a:r>
                <a:r>
                  <a:rPr lang="en-US" dirty="0">
                    <a:solidFill>
                      <a:schemeClr val="accent1">
                        <a:lumMod val="75000"/>
                      </a:schemeClr>
                    </a:solidFill>
                  </a:rPr>
                  <a:t>MMSE</a:t>
                </a:r>
                <a:r>
                  <a:rPr lang="en-US" dirty="0"/>
                  <a:t> solution with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4FE8604B-DFB5-B3D8-99EA-2514011AADAE}"/>
                  </a:ext>
                </a:extLst>
              </p:cNvPr>
              <p:cNvSpPr>
                <a:spLocks noGrp="1" noRot="1" noChangeAspect="1" noMove="1" noResize="1" noEditPoints="1" noAdjustHandles="1" noChangeArrowheads="1" noChangeShapeType="1" noTextEdit="1"/>
              </p:cNvSpPr>
              <p:nvPr>
                <p:ph idx="1"/>
              </p:nvPr>
            </p:nvSpPr>
            <p:spPr>
              <a:xfrm>
                <a:off x="838200" y="1649690"/>
                <a:ext cx="10515600" cy="4856617"/>
              </a:xfrm>
              <a:blipFill>
                <a:blip r:embed="rId3"/>
                <a:stretch>
                  <a:fillRect l="-522" t="-1256" r="-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B7735F-BA3F-8E5F-7C8A-909C5FEBFB79}"/>
              </a:ext>
            </a:extLst>
          </p:cNvPr>
          <p:cNvSpPr>
            <a:spLocks noGrp="1"/>
          </p:cNvSpPr>
          <p:nvPr>
            <p:ph type="sldNum" sz="quarter" idx="12"/>
          </p:nvPr>
        </p:nvSpPr>
        <p:spPr/>
        <p:txBody>
          <a:bodyPr/>
          <a:lstStyle/>
          <a:p>
            <a:fld id="{A439D109-9F59-4B0B-8E20-D6D3A384B1F1}" type="slidenum">
              <a:rPr lang="ko-KR" altLang="en-US" smtClean="0"/>
              <a:t>33</a:t>
            </a:fld>
            <a:endParaRPr lang="ko-KR" altLang="en-US"/>
          </a:p>
        </p:txBody>
      </p:sp>
    </p:spTree>
    <p:extLst>
      <p:ext uri="{BB962C8B-B14F-4D97-AF65-F5344CB8AC3E}">
        <p14:creationId xmlns:p14="http://schemas.microsoft.com/office/powerpoint/2010/main" val="3723519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2946-8574-5EE4-DC99-0A7A6996B2F7}"/>
              </a:ext>
            </a:extLst>
          </p:cNvPr>
          <p:cNvSpPr>
            <a:spLocks noGrp="1"/>
          </p:cNvSpPr>
          <p:nvPr>
            <p:ph type="title"/>
          </p:nvPr>
        </p:nvSpPr>
        <p:spPr/>
        <p:txBody>
          <a:bodyPr/>
          <a:lstStyle/>
          <a:p>
            <a:r>
              <a:rPr lang="en-US" dirty="0"/>
              <a:t>Zero Forcing with Decision Feedback Decoding</a:t>
            </a:r>
          </a:p>
        </p:txBody>
      </p:sp>
      <p:sp>
        <p:nvSpPr>
          <p:cNvPr id="3" name="Content Placeholder 2">
            <a:extLst>
              <a:ext uri="{FF2B5EF4-FFF2-40B4-BE49-F238E27FC236}">
                <a16:creationId xmlns:a16="http://schemas.microsoft.com/office/drawing/2014/main" id="{BE2DE657-6BD3-F2F6-275F-C645D61AB766}"/>
              </a:ext>
            </a:extLst>
          </p:cNvPr>
          <p:cNvSpPr>
            <a:spLocks noGrp="1"/>
          </p:cNvSpPr>
          <p:nvPr>
            <p:ph idx="1"/>
          </p:nvPr>
        </p:nvSpPr>
        <p:spPr/>
        <p:txBody>
          <a:bodyPr/>
          <a:lstStyle/>
          <a:p>
            <a:r>
              <a:rPr lang="en-US" dirty="0"/>
              <a:t>Superior performance can be achieved by symbol cancellation</a:t>
            </a:r>
          </a:p>
          <a:p>
            <a:r>
              <a:rPr lang="en-US" dirty="0"/>
              <a:t>Symbol cancellation involves:</a:t>
            </a:r>
          </a:p>
          <a:p>
            <a:pPr lvl="1"/>
            <a:r>
              <a:rPr lang="en-US" dirty="0"/>
              <a:t>Decoding the most reliable element first.</a:t>
            </a:r>
          </a:p>
          <a:p>
            <a:pPr lvl="1"/>
            <a:r>
              <a:rPr lang="en-US" dirty="0"/>
              <a:t>Improving decoding of other elements.</a:t>
            </a:r>
          </a:p>
          <a:p>
            <a:r>
              <a:rPr lang="en-US" dirty="0"/>
              <a:t>Linear nulling (ZF or MMSE) used for detection.</a:t>
            </a:r>
          </a:p>
          <a:p>
            <a:r>
              <a:rPr lang="en-US" dirty="0"/>
              <a:t>Decision Feedback Decoding (DFB) is analogous to decision feedback equalization.</a:t>
            </a:r>
          </a:p>
          <a:p>
            <a:r>
              <a:rPr lang="en-US" dirty="0"/>
              <a:t>DFB modifies the receiver vector by subtracting interference from already detected           components.</a:t>
            </a:r>
          </a:p>
          <a:p>
            <a:r>
              <a:rPr lang="en-US" dirty="0"/>
              <a:t>When symbol cancellation is used components of </a:t>
            </a:r>
            <a:r>
              <a:rPr lang="en-US" b="1" dirty="0"/>
              <a:t>s</a:t>
            </a:r>
            <a:r>
              <a:rPr lang="en-US" dirty="0"/>
              <a:t> are detected becomes important to    the overall performance of the system.</a:t>
            </a:r>
          </a:p>
        </p:txBody>
      </p:sp>
      <p:sp>
        <p:nvSpPr>
          <p:cNvPr id="4" name="Slide Number Placeholder 3">
            <a:extLst>
              <a:ext uri="{FF2B5EF4-FFF2-40B4-BE49-F238E27FC236}">
                <a16:creationId xmlns:a16="http://schemas.microsoft.com/office/drawing/2014/main" id="{2824DBEC-073D-0B4E-3938-1D509C27C031}"/>
              </a:ext>
            </a:extLst>
          </p:cNvPr>
          <p:cNvSpPr>
            <a:spLocks noGrp="1"/>
          </p:cNvSpPr>
          <p:nvPr>
            <p:ph type="sldNum" sz="quarter" idx="12"/>
          </p:nvPr>
        </p:nvSpPr>
        <p:spPr/>
        <p:txBody>
          <a:bodyPr/>
          <a:lstStyle/>
          <a:p>
            <a:fld id="{A439D109-9F59-4B0B-8E20-D6D3A384B1F1}" type="slidenum">
              <a:rPr lang="ko-KR" altLang="en-US" smtClean="0"/>
              <a:t>34</a:t>
            </a:fld>
            <a:endParaRPr lang="ko-KR" altLang="en-US"/>
          </a:p>
        </p:txBody>
      </p:sp>
    </p:spTree>
    <p:extLst>
      <p:ext uri="{BB962C8B-B14F-4D97-AF65-F5344CB8AC3E}">
        <p14:creationId xmlns:p14="http://schemas.microsoft.com/office/powerpoint/2010/main" val="134437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2A28-BA33-9E7E-8AB5-57723D08DCB8}"/>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0BA58D-892C-E503-7519-16D3636F4D39}"/>
                  </a:ext>
                </a:extLst>
              </p:cNvPr>
              <p:cNvSpPr>
                <a:spLocks noGrp="1"/>
              </p:cNvSpPr>
              <p:nvPr>
                <p:ph idx="1"/>
              </p:nvPr>
            </p:nvSpPr>
            <p:spPr>
              <a:xfrm>
                <a:off x="838200" y="1649690"/>
                <a:ext cx="10515600" cy="4706659"/>
              </a:xfrm>
            </p:spPr>
            <p:txBody>
              <a:bodyPr/>
              <a:lstStyle/>
              <a:p>
                <a:r>
                  <a:rPr lang="en-US" dirty="0"/>
                  <a:t>To determine a good ordering of detection</a:t>
                </a:r>
              </a:p>
              <a:p>
                <a:r>
                  <a:rPr lang="en-US" dirty="0"/>
                  <a:t>The covariance matrix of the estimation error </a:t>
                </a:r>
                <a:r>
                  <a:rPr lang="en-US" b="1" dirty="0"/>
                  <a:t>s - </a:t>
                </a:r>
                <a:r>
                  <a:rPr lang="en-US" b="1" dirty="0" err="1"/>
                  <a:t>S</a:t>
                </a:r>
                <a:r>
                  <a:rPr lang="en-US" b="1" baseline="-25000" dirty="0" err="1"/>
                  <a:t>est</a:t>
                </a:r>
                <a:r>
                  <a:rPr lang="en-US" b="1" dirty="0"/>
                  <a:t> </a:t>
                </a:r>
                <a:r>
                  <a:rPr lang="en-US" dirty="0"/>
                  <a:t>will be used</a:t>
                </a:r>
              </a:p>
              <a:p>
                <a:r>
                  <a:rPr lang="en-US" dirty="0"/>
                  <a:t>For ZF, this covariance matrix can be shown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0" i="1" smtClean="0">
                                <a:latin typeface="Cambria Math" panose="02040503050406030204" pitchFamily="18" charset="0"/>
                              </a:rPr>
                              <m:t>−</m:t>
                            </m:r>
                            <m:r>
                              <a:rPr lang="en-US" b="1" i="1" smtClean="0">
                                <a:latin typeface="Cambria Math" panose="02040503050406030204" pitchFamily="18" charset="0"/>
                              </a:rPr>
                              <m:t>𝒔</m:t>
                            </m:r>
                            <m:r>
                              <a:rPr lang="en-US" b="0" i="1" baseline="-25000" smtClean="0">
                                <a:latin typeface="Cambria Math" panose="02040503050406030204" pitchFamily="18" charset="0"/>
                              </a:rPr>
                              <m:t>𝑒𝑠𝑡</m:t>
                            </m:r>
                            <m:r>
                              <a:rPr lang="en-US" b="0" i="1" smtClean="0">
                                <a:latin typeface="Cambria Math" panose="02040503050406030204" pitchFamily="18" charset="0"/>
                              </a:rPr>
                              <m:t> </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0" i="1" smtClean="0">
                                    <a:latin typeface="Cambria Math" panose="02040503050406030204" pitchFamily="18" charset="0"/>
                                  </a:rPr>
                                  <m:t> −</m:t>
                                </m:r>
                                <m:r>
                                  <a:rPr lang="en-US" b="1" i="1" smtClean="0">
                                    <a:latin typeface="Cambria Math" panose="02040503050406030204" pitchFamily="18" charset="0"/>
                                  </a:rPr>
                                  <m:t>𝒔</m:t>
                                </m:r>
                                <m:r>
                                  <a:rPr lang="en-US" b="1" i="1" baseline="-25000" smtClean="0">
                                    <a:latin typeface="Cambria Math" panose="02040503050406030204" pitchFamily="18" charset="0"/>
                                  </a:rPr>
                                  <m:t>𝒆𝒔𝒕</m:t>
                                </m:r>
                                <m:r>
                                  <a:rPr lang="en-US" b="0" i="1" smtClean="0">
                                    <a:latin typeface="Cambria Math" panose="02040503050406030204" pitchFamily="18" charset="0"/>
                                  </a:rPr>
                                  <m:t> </m:t>
                                </m:r>
                              </m:e>
                            </m:d>
                          </m:e>
                          <m:sup>
                            <m:r>
                              <a:rPr lang="en-US" b="1"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𝒙</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𝒙</m:t>
                                </m:r>
                              </m:e>
                            </m:d>
                          </m:e>
                          <m:sup>
                            <m:r>
                              <a:rPr lang="en-US" b="1" i="1" smtClean="0">
                                <a:latin typeface="Cambria Math" panose="02040503050406030204" pitchFamily="18" charset="0"/>
                              </a:rPr>
                              <m:t>∗</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e>
                        </m:d>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𝒗</m:t>
                            </m:r>
                          </m:e>
                          <m:sup>
                            <m:r>
                              <a:rPr lang="en-US" b="1" i="1" smtClean="0">
                                <a:latin typeface="Cambria Math" panose="02040503050406030204" pitchFamily="18" charset="0"/>
                              </a:rPr>
                              <m:t>∗</m:t>
                            </m:r>
                          </m:sup>
                        </m:sSup>
                        <m:r>
                          <a:rPr lang="en-US" b="1" i="1" smtClean="0">
                            <a:latin typeface="Cambria Math" panose="02040503050406030204" pitchFamily="18" charset="0"/>
                          </a:rPr>
                          <m:t>𝑯</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e>
                    </m:d>
                    <m:r>
                      <a:rPr lang="en-US" b="1" i="1" smtClean="0">
                        <a:latin typeface="Cambria Math" panose="02040503050406030204" pitchFamily="18" charset="0"/>
                      </a:rPr>
                      <m:t>=</m:t>
                    </m:r>
                    <m:r>
                      <a:rPr lang="en-US" b="1" i="1" smtClean="0">
                        <a:latin typeface="Cambria Math" panose="02040503050406030204" pitchFamily="18" charset="0"/>
                      </a:rPr>
                      <m:t>𝝈</m:t>
                    </m:r>
                    <m:r>
                      <a:rPr lang="en-US" b="1" i="1" baseline="-25000" smtClean="0">
                        <a:latin typeface="Cambria Math" panose="02040503050406030204" pitchFamily="18" charset="0"/>
                      </a:rPr>
                      <m:t>𝒗</m:t>
                    </m:r>
                    <m:sSup>
                      <m:sSupPr>
                        <m:ctrlPr>
                          <a:rPr lang="en-US" b="1" i="1" smtClean="0">
                            <a:latin typeface="Cambria Math" panose="02040503050406030204" pitchFamily="18" charset="0"/>
                          </a:rPr>
                        </m:ctrlPr>
                      </m:sSupPr>
                      <m:e>
                        <m:r>
                          <a:rPr lang="en-US" b="1" i="1" baseline="30000" smtClean="0">
                            <a:latin typeface="Cambria Math" panose="02040503050406030204" pitchFamily="18" charset="0"/>
                          </a:rPr>
                          <m:t>𝟐</m:t>
                        </m:r>
                        <m:r>
                          <a:rPr lang="en-US" b="1" i="1" baseline="30000" smtClean="0">
                            <a:latin typeface="Cambria Math" panose="02040503050406030204" pitchFamily="18" charset="0"/>
                          </a:rPr>
                          <m:t> </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 ≜</m:t>
                    </m:r>
                  </m:oMath>
                </a14:m>
                <a:r>
                  <a:rPr lang="en-US" b="1" dirty="0"/>
                  <a:t> </a:t>
                </a:r>
                <a14:m>
                  <m:oMath xmlns:m="http://schemas.openxmlformats.org/officeDocument/2006/math">
                    <m:r>
                      <a:rPr lang="en-US" b="1" i="1">
                        <a:latin typeface="Cambria Math" panose="02040503050406030204" pitchFamily="18" charset="0"/>
                      </a:rPr>
                      <m:t>𝝈</m:t>
                    </m:r>
                    <m:r>
                      <a:rPr lang="en-US" b="1" i="1" baseline="-25000">
                        <a:latin typeface="Cambria Math" panose="02040503050406030204" pitchFamily="18" charset="0"/>
                      </a:rPr>
                      <m:t>𝒗</m:t>
                    </m:r>
                  </m:oMath>
                </a14:m>
                <a:r>
                  <a:rPr lang="en-US" b="1" baseline="30000" dirty="0"/>
                  <a:t>2</a:t>
                </a:r>
                <a:r>
                  <a:rPr lang="en-US" b="1" dirty="0"/>
                  <a:t> </a:t>
                </a:r>
                <a14:m>
                  <m:oMath xmlns:m="http://schemas.openxmlformats.org/officeDocument/2006/math">
                    <m:r>
                      <a:rPr lang="en-US" b="1" i="1" smtClean="0">
                        <a:latin typeface="Cambria Math" panose="02040503050406030204" pitchFamily="18" charset="0"/>
                      </a:rPr>
                      <m:t>𝑷</m:t>
                    </m:r>
                  </m:oMath>
                </a14:m>
                <a:endParaRPr lang="en-US" b="1" dirty="0"/>
              </a:p>
              <a:p>
                <a:r>
                  <a:rPr lang="en-US" dirty="0"/>
                  <a:t>Or using the pseudo-inverse:</a:t>
                </a:r>
              </a:p>
              <a:p>
                <a:endParaRPr lang="en-US" dirty="0"/>
              </a:p>
              <a:p>
                <a14:m>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e>
                        </m:d>
                      </m:e>
                      <m:sup>
                        <m:r>
                          <a:rPr lang="en-US" b="1" i="1" smtClean="0">
                            <a:latin typeface="Cambria Math" panose="02040503050406030204" pitchFamily="18" charset="0"/>
                          </a:rPr>
                          <m:t>∗</m:t>
                        </m:r>
                      </m:sup>
                    </m:sSup>
                  </m:oMath>
                </a14:m>
                <a:endParaRPr lang="en-US" b="1" dirty="0"/>
              </a:p>
            </p:txBody>
          </p:sp>
        </mc:Choice>
        <mc:Fallback xmlns="">
          <p:sp>
            <p:nvSpPr>
              <p:cNvPr id="3" name="Content Placeholder 2">
                <a:extLst>
                  <a:ext uri="{FF2B5EF4-FFF2-40B4-BE49-F238E27FC236}">
                    <a16:creationId xmlns:a16="http://schemas.microsoft.com/office/drawing/2014/main" id="{9B0BA58D-892C-E503-7519-16D3636F4D39}"/>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t="-12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EB167EC-D374-7DAB-AA9D-95C8A366EE3A}"/>
              </a:ext>
            </a:extLst>
          </p:cNvPr>
          <p:cNvSpPr>
            <a:spLocks noGrp="1"/>
          </p:cNvSpPr>
          <p:nvPr>
            <p:ph type="sldNum" sz="quarter" idx="12"/>
          </p:nvPr>
        </p:nvSpPr>
        <p:spPr/>
        <p:txBody>
          <a:bodyPr/>
          <a:lstStyle/>
          <a:p>
            <a:fld id="{A439D109-9F59-4B0B-8E20-D6D3A384B1F1}" type="slidenum">
              <a:rPr lang="ko-KR" altLang="en-US" smtClean="0"/>
              <a:t>35</a:t>
            </a:fld>
            <a:endParaRPr lang="ko-KR" altLang="en-US"/>
          </a:p>
        </p:txBody>
      </p:sp>
    </p:spTree>
    <p:extLst>
      <p:ext uri="{BB962C8B-B14F-4D97-AF65-F5344CB8AC3E}">
        <p14:creationId xmlns:p14="http://schemas.microsoft.com/office/powerpoint/2010/main" val="3451368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21F4-FF50-87DA-DC56-101A96010B4E}"/>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9D6EB8-2040-CA82-A4B5-091816CD8D23}"/>
                  </a:ext>
                </a:extLst>
              </p:cNvPr>
              <p:cNvSpPr>
                <a:spLocks noGrp="1"/>
              </p:cNvSpPr>
              <p:nvPr>
                <p:ph idx="1"/>
              </p:nvPr>
            </p:nvSpPr>
            <p:spPr/>
            <p:txBody>
              <a:bodyPr/>
              <a:lstStyle/>
              <a:p>
                <a:r>
                  <a:rPr lang="en-US" dirty="0"/>
                  <a:t>Let </a:t>
                </a:r>
                <a:r>
                  <a:rPr lang="en-US" b="1" dirty="0"/>
                  <a:t>(</a:t>
                </a:r>
                <a:r>
                  <a:rPr lang="en-US" b="1" dirty="0" err="1"/>
                  <a:t>s</a:t>
                </a:r>
                <a:r>
                  <a:rPr lang="en-US" b="1" baseline="-25000" dirty="0" err="1"/>
                  <a:t>est</a:t>
                </a:r>
                <a:r>
                  <a:rPr lang="en-US" b="1" dirty="0"/>
                  <a:t>)</a:t>
                </a:r>
                <a:r>
                  <a:rPr lang="en-US" b="1" baseline="-25000" dirty="0" err="1"/>
                  <a:t>i</a:t>
                </a:r>
                <a:r>
                  <a:rPr lang="en-US" b="1" dirty="0"/>
                  <a:t> </a:t>
                </a:r>
                <a:r>
                  <a:rPr lang="en-US" dirty="0"/>
                  <a:t>be the </a:t>
                </a:r>
                <a:r>
                  <a:rPr lang="en-US" dirty="0" err="1"/>
                  <a:t>i-th</a:t>
                </a:r>
                <a:r>
                  <a:rPr lang="en-US" dirty="0"/>
                  <a:t> entry of </a:t>
                </a:r>
                <a:r>
                  <a:rPr lang="en-US" b="1" dirty="0" err="1"/>
                  <a:t>s</a:t>
                </a:r>
                <a:r>
                  <a:rPr lang="en-US" b="1" baseline="-25000" dirty="0" err="1"/>
                  <a:t>est</a:t>
                </a:r>
                <a:endParaRPr lang="en-US" b="1" dirty="0"/>
              </a:p>
              <a:p>
                <a:r>
                  <a:rPr lang="en-US" dirty="0"/>
                  <a:t>The best estimate (</a:t>
                </a:r>
                <a:r>
                  <a:rPr lang="en-US" b="1" dirty="0" err="1"/>
                  <a:t>s</a:t>
                </a:r>
                <a:r>
                  <a:rPr lang="en-US" b="1" baseline="-25000" dirty="0" err="1"/>
                  <a:t>est</a:t>
                </a:r>
                <a:r>
                  <a:rPr lang="en-US" dirty="0"/>
                  <a:t>)</a:t>
                </a:r>
                <a:r>
                  <a:rPr lang="en-US" baseline="-25000" dirty="0" err="1"/>
                  <a:t>i</a:t>
                </a:r>
                <a:r>
                  <a:rPr lang="en-US" dirty="0"/>
                  <a:t>, is the one for which </a:t>
                </a:r>
                <a:r>
                  <a:rPr lang="en-US" b="1" dirty="0" err="1"/>
                  <a:t>P</a:t>
                </a:r>
                <a:r>
                  <a:rPr lang="en-US" b="1" baseline="-25000" dirty="0" err="1"/>
                  <a:t>ii</a:t>
                </a:r>
                <a:r>
                  <a:rPr lang="en-US" b="1" dirty="0"/>
                  <a:t> </a:t>
                </a:r>
                <a:r>
                  <a:rPr lang="en-US" dirty="0"/>
                  <a:t>is the smallest </a:t>
                </a:r>
              </a:p>
              <a:p>
                <a:r>
                  <a:rPr lang="en-US" dirty="0"/>
                  <a:t>Estimate with the smallest error covariance</a:t>
                </a:r>
              </a:p>
              <a:p>
                <a:r>
                  <a:rPr lang="en-US" b="1" dirty="0" err="1"/>
                  <a:t>P</a:t>
                </a:r>
                <a:r>
                  <a:rPr lang="en-US" b="1" baseline="-25000" dirty="0" err="1"/>
                  <a:t>ii</a:t>
                </a:r>
                <a:r>
                  <a:rPr lang="en-US" dirty="0"/>
                  <a:t> is equal to the squared length of the </a:t>
                </a:r>
                <a:r>
                  <a:rPr lang="en-US" dirty="0" err="1"/>
                  <a:t>i-th</a:t>
                </a:r>
                <a:r>
                  <a:rPr lang="en-US" dirty="0"/>
                  <a:t> row of the pseudo-inverse</a:t>
                </a:r>
              </a:p>
              <a:p>
                <a:r>
                  <a:rPr lang="en-US" dirty="0"/>
                  <a:t>The minimum squared length row of </a:t>
                </a:r>
                <a:r>
                  <a:rPr lang="en-US" b="1" dirty="0"/>
                  <a:t>H</a:t>
                </a:r>
                <a:r>
                  <a:rPr lang="en-US" b="1" baseline="30000" dirty="0"/>
                  <a:t>+</a:t>
                </a:r>
                <a:r>
                  <a:rPr lang="en-US" dirty="0"/>
                  <a:t> is equivalent</a:t>
                </a:r>
              </a:p>
              <a:p>
                <a:r>
                  <a:rPr lang="en-US" dirty="0"/>
                  <a:t>The pseudo-inverse of </a:t>
                </a:r>
                <a:r>
                  <a:rPr lang="en-US" b="1" dirty="0"/>
                  <a:t>H</a:t>
                </a:r>
                <a:r>
                  <a:rPr lang="en-US" dirty="0"/>
                  <a:t> is arranged such that the row with the least squared length         becomes the last row</a:t>
                </a:r>
              </a:p>
              <a:p>
                <a:r>
                  <a:rPr lang="en-US" dirty="0"/>
                  <a:t>Then the </a:t>
                </a:r>
                <a:r>
                  <a:rPr lang="en-US" b="1" dirty="0" err="1"/>
                  <a:t>N</a:t>
                </a:r>
                <a:r>
                  <a:rPr lang="en-US" b="1" baseline="-25000" dirty="0" err="1"/>
                  <a:t>t</a:t>
                </a:r>
                <a:r>
                  <a:rPr lang="en-US" b="1" dirty="0" err="1"/>
                  <a:t>-th</a:t>
                </a:r>
                <a:r>
                  <a:rPr lang="en-US" dirty="0"/>
                  <a:t> element of </a:t>
                </a:r>
                <a:r>
                  <a:rPr lang="en-US" b="1" dirty="0" err="1"/>
                  <a:t>S</a:t>
                </a:r>
                <a:r>
                  <a:rPr lang="en-US" b="1" baseline="-25000" dirty="0" err="1"/>
                  <a:t>est</a:t>
                </a:r>
                <a:r>
                  <a:rPr lang="en-US" dirty="0"/>
                  <a:t> can be independently decoded</a:t>
                </a:r>
              </a:p>
              <a:p>
                <a:r>
                  <a:rPr lang="en-US" dirty="0"/>
                  <a:t>Let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denote the decode value</a:t>
                </a:r>
              </a:p>
              <a:p>
                <a:r>
                  <a:rPr lang="en-US" dirty="0"/>
                  <a:t>The value can be used to improve the estimate of the remaining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signals </a:t>
                </a:r>
              </a:p>
            </p:txBody>
          </p:sp>
        </mc:Choice>
        <mc:Fallback xmlns="">
          <p:sp>
            <p:nvSpPr>
              <p:cNvPr id="3" name="Content Placeholder 2">
                <a:extLst>
                  <a:ext uri="{FF2B5EF4-FFF2-40B4-BE49-F238E27FC236}">
                    <a16:creationId xmlns:a16="http://schemas.microsoft.com/office/drawing/2014/main" id="{C69D6EB8-2040-CA82-A4B5-091816CD8D23}"/>
                  </a:ext>
                </a:extLst>
              </p:cNvPr>
              <p:cNvSpPr>
                <a:spLocks noGrp="1" noRot="1" noChangeAspect="1" noMove="1" noResize="1" noEditPoints="1" noAdjustHandles="1" noChangeArrowheads="1" noChangeShapeType="1" noTextEdit="1"/>
              </p:cNvSpPr>
              <p:nvPr>
                <p:ph idx="1"/>
              </p:nvPr>
            </p:nvSpPr>
            <p:spPr>
              <a:blipFill>
                <a:blip r:embed="rId2"/>
                <a:stretch>
                  <a:fillRect l="-522" t="-1348" r="-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39EE4F-24DA-4287-E991-1D9F1CECF911}"/>
              </a:ext>
            </a:extLst>
          </p:cNvPr>
          <p:cNvSpPr>
            <a:spLocks noGrp="1"/>
          </p:cNvSpPr>
          <p:nvPr>
            <p:ph type="sldNum" sz="quarter" idx="12"/>
          </p:nvPr>
        </p:nvSpPr>
        <p:spPr/>
        <p:txBody>
          <a:bodyPr/>
          <a:lstStyle/>
          <a:p>
            <a:fld id="{A439D109-9F59-4B0B-8E20-D6D3A384B1F1}" type="slidenum">
              <a:rPr lang="ko-KR" altLang="en-US" smtClean="0"/>
              <a:t>36</a:t>
            </a:fld>
            <a:endParaRPr lang="ko-KR" altLang="en-US"/>
          </a:p>
        </p:txBody>
      </p:sp>
    </p:spTree>
    <p:extLst>
      <p:ext uri="{BB962C8B-B14F-4D97-AF65-F5344CB8AC3E}">
        <p14:creationId xmlns:p14="http://schemas.microsoft.com/office/powerpoint/2010/main" val="1847507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9EE9-E195-B9EC-9C7B-A094B1A7CF22}"/>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143C80-2733-A1F3-CFD4-3A63C169FD7E}"/>
                  </a:ext>
                </a:extLst>
              </p:cNvPr>
              <p:cNvSpPr>
                <a:spLocks noGrp="1"/>
              </p:cNvSpPr>
              <p:nvPr>
                <p:ph idx="1"/>
              </p:nvPr>
            </p:nvSpPr>
            <p:spPr>
              <a:xfrm>
                <a:off x="838200" y="1649691"/>
                <a:ext cx="10750062" cy="4786278"/>
              </a:xfrm>
            </p:spPr>
            <p:txBody>
              <a:bodyPr/>
              <a:lstStyle/>
              <a:p>
                <a:r>
                  <a:rPr lang="en-US" dirty="0"/>
                  <a:t>Best estimate is performed in a recursive way</a:t>
                </a:r>
              </a:p>
              <a:p>
                <a:r>
                  <a:rPr lang="en-US" dirty="0"/>
                  <a:t>The so-called Optimal Detection (OD) method as described</a:t>
                </a:r>
              </a:p>
              <a:p>
                <a:pPr marL="457200" indent="-457200">
                  <a:buFont typeface="+mj-lt"/>
                  <a:buAutoNum type="arabicPeriod"/>
                </a:pPr>
                <a:r>
                  <a:rPr lang="en-US" dirty="0"/>
                  <a:t>Compute </a:t>
                </a:r>
                <a:r>
                  <a:rPr lang="en-US" b="1" dirty="0"/>
                  <a:t>H</a:t>
                </a:r>
                <a:r>
                  <a:rPr lang="en-US" b="1" baseline="30000" dirty="0"/>
                  <a:t>+</a:t>
                </a:r>
              </a:p>
              <a:p>
                <a:pPr marL="457200" indent="-457200">
                  <a:buFont typeface="+mj-lt"/>
                  <a:buAutoNum type="arabicPeriod"/>
                </a:pPr>
                <a:r>
                  <a:rPr lang="en-US" dirty="0"/>
                  <a:t>Find the minimum squared length row of </a:t>
                </a:r>
                <a:r>
                  <a:rPr lang="en-US" b="1" dirty="0"/>
                  <a:t>H</a:t>
                </a:r>
                <a:r>
                  <a:rPr lang="en-US" b="1" baseline="30000" dirty="0"/>
                  <a:t>+</a:t>
                </a:r>
                <a:r>
                  <a:rPr lang="en-US" dirty="0"/>
                  <a:t> and permute it to be the last row, permute the   columns of </a:t>
                </a:r>
                <a:r>
                  <a:rPr lang="en-US" b="1" dirty="0"/>
                  <a:t>H</a:t>
                </a:r>
                <a:r>
                  <a:rPr lang="en-US" dirty="0"/>
                  <a:t> accordingly.</a:t>
                </a:r>
              </a:p>
              <a:p>
                <a:pPr marL="457200" indent="-457200">
                  <a:buFont typeface="+mj-lt"/>
                  <a:buAutoNum type="arabicPeriod"/>
                </a:pPr>
                <a:r>
                  <a:rPr lang="en-US" dirty="0"/>
                  <a:t>Form the estimate of the last component of </a:t>
                </a:r>
                <a:r>
                  <a:rPr lang="en-US" b="1" dirty="0"/>
                  <a:t>s</a:t>
                </a:r>
                <a:r>
                  <a:rPr lang="en-US" dirty="0"/>
                  <a:t>. In case of ZF: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baseline="-25000" smtClean="0">
                            <a:latin typeface="Cambria Math" panose="02040503050406030204" pitchFamily="18" charset="0"/>
                          </a:rPr>
                          <m:t>𝒆𝒔𝒕</m:t>
                        </m:r>
                      </m:e>
                    </m:d>
                    <m:r>
                      <a:rPr lang="en-US" b="1" i="1" smtClean="0">
                        <a:latin typeface="Cambria Math" panose="02040503050406030204" pitchFamily="18" charset="0"/>
                      </a:rPr>
                      <m:t>𝑵</m:t>
                    </m:r>
                    <m:r>
                      <a:rPr lang="en-US" b="1" i="1" baseline="-25000" smtClean="0">
                        <a:latin typeface="Cambria Math" panose="02040503050406030204" pitchFamily="18" charset="0"/>
                      </a:rPr>
                      <m:t>𝒕</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0" i="1" baseline="-25000" smtClean="0">
                        <a:latin typeface="Cambria Math" panose="02040503050406030204" pitchFamily="18" charset="0"/>
                      </a:rPr>
                      <m:t>𝑁𝑡</m:t>
                    </m:r>
                    <m:r>
                      <a:rPr lang="en-US" b="1" i="1" baseline="-25000" smtClean="0">
                        <a:latin typeface="Cambria Math" panose="02040503050406030204" pitchFamily="18" charset="0"/>
                      </a:rPr>
                      <m:t> </m:t>
                    </m:r>
                    <m:r>
                      <a:rPr lang="en-US" b="0" i="1" baseline="-25000" smtClean="0">
                        <a:latin typeface="Cambria Math" panose="02040503050406030204" pitchFamily="18" charset="0"/>
                      </a:rPr>
                      <m:t> </m:t>
                    </m:r>
                    <m:r>
                      <a:rPr lang="en-US" b="1" i="1" smtClean="0">
                        <a:latin typeface="Cambria Math" panose="02040503050406030204" pitchFamily="18" charset="0"/>
                      </a:rPr>
                      <m:t>𝒙</m:t>
                    </m:r>
                  </m:oMath>
                </a14:m>
                <a:r>
                  <a:rPr lang="en-US" dirty="0"/>
                  <a:t>   where the   transpose of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0" i="1" baseline="-25000" smtClean="0">
                        <a:latin typeface="Cambria Math" panose="02040503050406030204" pitchFamily="18" charset="0"/>
                      </a:rPr>
                      <m:t>𝑁𝑡</m:t>
                    </m:r>
                    <m:r>
                      <a:rPr lang="en-US" b="0" i="1" smtClean="0">
                        <a:latin typeface="Cambria Math" panose="02040503050406030204" pitchFamily="18" charset="0"/>
                      </a:rPr>
                      <m:t> </m:t>
                    </m:r>
                  </m:oMath>
                </a14:m>
                <a:r>
                  <a:rPr lang="en-US" dirty="0"/>
                  <a:t>is said to be the </a:t>
                </a:r>
                <a:r>
                  <a:rPr lang="en-US" dirty="0" err="1"/>
                  <a:t>N</a:t>
                </a:r>
                <a:r>
                  <a:rPr lang="en-US" baseline="-25000" dirty="0" err="1"/>
                  <a:t>t</a:t>
                </a:r>
                <a:r>
                  <a:rPr lang="en-US" dirty="0"/>
                  <a:t> - </a:t>
                </a:r>
                <a:r>
                  <a:rPr lang="en-US" dirty="0" err="1"/>
                  <a:t>th</a:t>
                </a:r>
                <a:r>
                  <a:rPr lang="en-US" dirty="0"/>
                  <a:t> nulling vector ;</a:t>
                </a:r>
              </a:p>
              <a:p>
                <a:pPr marL="457200" indent="-457200">
                  <a:buFont typeface="+mj-lt"/>
                  <a:buAutoNum type="arabicPeriod"/>
                </a:pPr>
                <a:r>
                  <a:rPr lang="en-US" dirty="0"/>
                  <a:t>Obtain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 (via slicing) from (</a:t>
                </a:r>
                <a:r>
                  <a:rPr lang="en-US" b="1" dirty="0" err="1"/>
                  <a:t>S</a:t>
                </a:r>
                <a:r>
                  <a:rPr lang="en-US" b="1" baseline="-25000" dirty="0" err="1"/>
                  <a:t>est</a:t>
                </a:r>
                <a:r>
                  <a:rPr lang="en-US" dirty="0"/>
                  <a:t>) </a:t>
                </a:r>
                <a:r>
                  <a:rPr lang="en-US" dirty="0" err="1"/>
                  <a:t>N</a:t>
                </a:r>
                <a:r>
                  <a:rPr lang="en-US" baseline="-25000" dirty="0" err="1"/>
                  <a:t>t</a:t>
                </a:r>
                <a:r>
                  <a:rPr lang="en-US" baseline="-25000" dirty="0"/>
                  <a:t> </a:t>
                </a:r>
                <a:r>
                  <a:rPr lang="en-US" dirty="0"/>
                  <a:t>;</a:t>
                </a:r>
              </a:p>
              <a:p>
                <a:pPr marL="457200" indent="-457200">
                  <a:buFont typeface="+mj-lt"/>
                  <a:buAutoNum type="arabicPeriod"/>
                </a:pPr>
                <a:r>
                  <a:rPr lang="en-US" dirty="0"/>
                  <a:t>(While </a:t>
                </a:r>
                <a:r>
                  <a:rPr lang="en-US" dirty="0" err="1"/>
                  <a:t>Nt</a:t>
                </a:r>
                <a:r>
                  <a:rPr lang="en-US" dirty="0"/>
                  <a:t> -1&gt; 0) go back to step 1, but now with: </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𝑯</m:t>
                        </m:r>
                      </m:e>
                      <m:sup>
                        <m:r>
                          <a:rPr lang="en-US" b="0" i="1" smtClean="0">
                            <a:latin typeface="Cambria Math" panose="02040503050406030204" pitchFamily="18" charset="0"/>
                            <a:ea typeface="Cambria Math" panose="02040503050406030204" pitchFamily="18" charset="0"/>
                          </a:rPr>
                          <m:t>𝑁</m:t>
                        </m:r>
                        <m:r>
                          <a:rPr lang="en-US" b="0" i="1" baseline="-25000"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𝒉</m:t>
                        </m:r>
                        <m:r>
                          <a:rPr lang="en-US" b="1" i="1" baseline="-25000"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𝒉</m:t>
                        </m:r>
                        <m:r>
                          <a:rPr lang="en-US" b="1" i="1" smtClean="0">
                            <a:latin typeface="Cambria Math" panose="02040503050406030204" pitchFamily="18" charset="0"/>
                            <a:ea typeface="Cambria Math" panose="02040503050406030204" pitchFamily="18" charset="0"/>
                          </a:rPr>
                          <m:t> </m:t>
                        </m:r>
                        <m:r>
                          <a:rPr lang="en-US" b="0" i="1" baseline="-25000" smtClean="0">
                            <a:latin typeface="Cambria Math" panose="02040503050406030204" pitchFamily="18" charset="0"/>
                            <a:ea typeface="Cambria Math" panose="02040503050406030204" pitchFamily="18" charset="0"/>
                          </a:rPr>
                          <m:t>𝑁𝑡</m:t>
                        </m:r>
                        <m:r>
                          <a:rPr lang="en-US" b="0" i="1" baseline="-25000" smtClean="0">
                            <a:latin typeface="Cambria Math" panose="02040503050406030204" pitchFamily="18" charset="0"/>
                            <a:ea typeface="Cambria Math" panose="02040503050406030204" pitchFamily="18" charset="0"/>
                          </a:rPr>
                          <m:t>−1 </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𝑁𝑡</m:t>
                    </m:r>
                    <m:r>
                      <a:rPr lang="en-US" b="1" i="1" baseline="-25000" smtClean="0">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𝒔</m:t>
                        </m:r>
                      </m:e>
                    </m:acc>
                    <m:r>
                      <m:rPr>
                        <m:nor/>
                      </m:rPr>
                      <a:rPr lang="en-US" baseline="-25000" dirty="0" err="1"/>
                      <m:t>Nt</m:t>
                    </m:r>
                    <m:r>
                      <a:rPr lang="en-US" b="1" i="1" baseline="-25000" dirty="0" smtClean="0">
                        <a:latin typeface="Cambria Math" panose="02040503050406030204" pitchFamily="18" charset="0"/>
                      </a:rPr>
                      <m:t>  </m:t>
                    </m:r>
                    <m:r>
                      <a:rPr lang="en-US" b="0" i="1" baseline="-25000" dirty="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𝑵</m:t>
                    </m:r>
                    <m:r>
                      <a:rPr lang="en-US" b="0" i="1" baseline="-25000" smtClean="0">
                        <a:latin typeface="Cambria Math" panose="02040503050406030204" pitchFamily="18" charset="0"/>
                        <a:ea typeface="Cambria Math" panose="02040503050406030204" pitchFamily="18" charset="0"/>
                      </a:rPr>
                      <m:t>𝑡</m:t>
                    </m:r>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𝑵</m:t>
                    </m:r>
                    <m:r>
                      <a:rPr lang="en-US" b="0" i="1" baseline="-25000" smtClean="0">
                        <a:latin typeface="Cambria Math" panose="02040503050406030204" pitchFamily="18" charset="0"/>
                        <a:ea typeface="Cambria Math" panose="02040503050406030204" pitchFamily="18" charset="0"/>
                      </a:rPr>
                      <m:t>𝑡</m:t>
                    </m:r>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a:p>
                <a:r>
                  <a:rPr lang="en-US" dirty="0"/>
                  <a:t>Note that in case step 2 is skipped, the DFB algorithm is performed without optimal  </a:t>
                </a:r>
              </a:p>
              <a:p>
                <a:pPr marL="0" indent="0">
                  <a:buNone/>
                </a:pPr>
                <a:r>
                  <a:rPr lang="en-US" dirty="0"/>
                  <a:t>  detection and the overall performance will be less; however , processing time is saved.</a:t>
                </a:r>
              </a:p>
              <a:p>
                <a:endParaRPr lang="en-US" dirty="0"/>
              </a:p>
            </p:txBody>
          </p:sp>
        </mc:Choice>
        <mc:Fallback xmlns="">
          <p:sp>
            <p:nvSpPr>
              <p:cNvPr id="3" name="Content Placeholder 2">
                <a:extLst>
                  <a:ext uri="{FF2B5EF4-FFF2-40B4-BE49-F238E27FC236}">
                    <a16:creationId xmlns:a16="http://schemas.microsoft.com/office/drawing/2014/main" id="{54143C80-2733-A1F3-CFD4-3A63C169FD7E}"/>
                  </a:ext>
                </a:extLst>
              </p:cNvPr>
              <p:cNvSpPr>
                <a:spLocks noGrp="1" noRot="1" noChangeAspect="1" noMove="1" noResize="1" noEditPoints="1" noAdjustHandles="1" noChangeArrowheads="1" noChangeShapeType="1" noTextEdit="1"/>
              </p:cNvSpPr>
              <p:nvPr>
                <p:ph idx="1"/>
              </p:nvPr>
            </p:nvSpPr>
            <p:spPr>
              <a:xfrm>
                <a:off x="838200" y="1649691"/>
                <a:ext cx="10750062" cy="4786278"/>
              </a:xfrm>
              <a:blipFill>
                <a:blip r:embed="rId2"/>
                <a:stretch>
                  <a:fillRect l="-510" t="-1274" r="-20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B8F008-3EDA-A3B2-CE7F-166FDF513BC5}"/>
              </a:ext>
            </a:extLst>
          </p:cNvPr>
          <p:cNvSpPr>
            <a:spLocks noGrp="1"/>
          </p:cNvSpPr>
          <p:nvPr>
            <p:ph type="sldNum" sz="quarter" idx="12"/>
          </p:nvPr>
        </p:nvSpPr>
        <p:spPr/>
        <p:txBody>
          <a:bodyPr/>
          <a:lstStyle/>
          <a:p>
            <a:fld id="{A439D109-9F59-4B0B-8E20-D6D3A384B1F1}" type="slidenum">
              <a:rPr lang="ko-KR" altLang="en-US" smtClean="0"/>
              <a:t>37</a:t>
            </a:fld>
            <a:endParaRPr lang="ko-KR" altLang="en-US"/>
          </a:p>
        </p:txBody>
      </p:sp>
    </p:spTree>
    <p:extLst>
      <p:ext uri="{BB962C8B-B14F-4D97-AF65-F5344CB8AC3E}">
        <p14:creationId xmlns:p14="http://schemas.microsoft.com/office/powerpoint/2010/main" val="3243417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BF2F-0880-C126-513D-C0EB30024039}"/>
              </a:ext>
            </a:extLst>
          </p:cNvPr>
          <p:cNvSpPr>
            <a:spLocks noGrp="1"/>
          </p:cNvSpPr>
          <p:nvPr>
            <p:ph type="title"/>
          </p:nvPr>
        </p:nvSpPr>
        <p:spPr>
          <a:xfrm>
            <a:off x="838200" y="681038"/>
            <a:ext cx="10515600" cy="789266"/>
          </a:xfrm>
        </p:spPr>
        <p:txBody>
          <a:bodyPr/>
          <a:lstStyle/>
          <a:p>
            <a:r>
              <a:rPr lang="en-US" dirty="0"/>
              <a:t>MMSE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DE195B-51E1-0E3A-9422-207D40C198A5}"/>
                  </a:ext>
                </a:extLst>
              </p:cNvPr>
              <p:cNvSpPr>
                <a:spLocks noGrp="1"/>
              </p:cNvSpPr>
              <p:nvPr>
                <p:ph idx="1"/>
              </p:nvPr>
            </p:nvSpPr>
            <p:spPr/>
            <p:txBody>
              <a:bodyPr/>
              <a:lstStyle/>
              <a:p>
                <a:r>
                  <a:rPr lang="en-US" dirty="0"/>
                  <a:t>In order to perform Decision Feedback Decoding with Minimum Mean Square Error           decoding</a:t>
                </a:r>
              </a:p>
              <a:p>
                <a:r>
                  <a:rPr lang="en-US" dirty="0"/>
                  <a:t>The covariance matrix of the estimation error </a:t>
                </a:r>
                <a14:m>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𝒔𝒆𝒔𝒕</m:t>
                    </m:r>
                  </m:oMath>
                </a14:m>
                <a:r>
                  <a:rPr lang="en-US" b="1" dirty="0"/>
                  <a:t> </a:t>
                </a:r>
                <a:r>
                  <a:rPr lang="en-US" dirty="0"/>
                  <a:t>will be used</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𝑠𝑒𝑠𝑡</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𝑠𝑒𝑠𝑡</m:t>
                                </m:r>
                              </m:e>
                            </m:d>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m:t>
                    </m:r>
                    <m:r>
                      <a:rPr lang="en-US" b="1" i="1" smtClean="0">
                        <a:latin typeface="Cambria Math" panose="02040503050406030204" pitchFamily="18" charset="0"/>
                      </a:rPr>
                      <m:t>(</m:t>
                    </m:r>
                    <m:r>
                      <a:rPr lang="en-US" b="1" i="1" smtClean="0">
                        <a:latin typeface="Cambria Math" panose="02040503050406030204" pitchFamily="18" charset="0"/>
                      </a:rPr>
                      <m:t>𝑯𝒔</m:t>
                    </m:r>
                    <m:r>
                      <a:rPr lang="en-US" b="1" i="1" smtClean="0">
                        <a:latin typeface="Cambria Math" panose="02040503050406030204" pitchFamily="18" charset="0"/>
                      </a:rPr>
                      <m:t>+</m:t>
                    </m:r>
                    <m:r>
                      <a:rPr lang="en-US" b="1" i="1" smtClean="0">
                        <a:latin typeface="Cambria Math" panose="02040503050406030204" pitchFamily="18" charset="0"/>
                      </a:rPr>
                      <m:t>𝒗</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𝑯𝒔</m:t>
                            </m:r>
                            <m:r>
                              <a:rPr lang="en-US" b="1" i="1" smtClean="0">
                                <a:latin typeface="Cambria Math" panose="02040503050406030204" pitchFamily="18" charset="0"/>
                              </a:rPr>
                              <m:t>+</m:t>
                            </m:r>
                            <m:r>
                              <a:rPr lang="en-US" b="1" i="1" smtClean="0">
                                <a:latin typeface="Cambria Math" panose="02040503050406030204" pitchFamily="18" charset="0"/>
                              </a:rPr>
                              <m:t>𝒗</m:t>
                            </m:r>
                          </m:e>
                        </m:d>
                      </m:e>
                      <m:sup>
                        <m:r>
                          <a:rPr lang="en-US" b="1"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1"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e>
                            </m:d>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𝑫𝒗</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e>
                                </m:d>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𝑫𝒗</m:t>
                                </m:r>
                              </m:e>
                            </m:d>
                          </m:e>
                          <m:sup>
                            <m:r>
                              <a:rPr lang="en-US" b="1" i="1" smtClean="0">
                                <a:latin typeface="Cambria Math" panose="02040503050406030204" pitchFamily="18" charset="0"/>
                              </a:rPr>
                              <m:t>∗</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𝜎</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𝑠</m:t>
                        </m:r>
                      </m:e>
                      <m:sup>
                        <m:r>
                          <a:rPr lang="en-US" b="0" i="1" smtClean="0">
                            <a:latin typeface="Cambria Math" panose="02040503050406030204" pitchFamily="18" charset="0"/>
                          </a:rPr>
                          <m:t>2</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𝑫</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𝑫𝑯</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𝑫</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𝑣</m:t>
                    </m:r>
                    <m:r>
                      <a:rPr lang="en-US" b="0" i="1" baseline="-25000" smtClean="0">
                        <a:latin typeface="Cambria Math" panose="02040503050406030204" pitchFamily="18" charset="0"/>
                      </a:rPr>
                      <m:t> </m:t>
                    </m:r>
                    <m:r>
                      <a:rPr lang="en-US" b="1" i="1" smtClean="0">
                        <a:latin typeface="Cambria Math" panose="02040503050406030204" pitchFamily="18" charset="0"/>
                      </a:rPr>
                      <m:t>𝑫</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𝑫</m:t>
                        </m:r>
                      </m:e>
                      <m:sup>
                        <m:r>
                          <a:rPr lang="en-US" b="1" i="1" smtClean="0">
                            <a:latin typeface="Cambria Math" panose="02040503050406030204" pitchFamily="18" charset="0"/>
                          </a:rPr>
                          <m:t>∗</m:t>
                        </m:r>
                      </m:sup>
                    </m:sSup>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𝜎</m:t>
                    </m:r>
                    <m:sSup>
                      <m:sSupPr>
                        <m:ctrlPr>
                          <a:rPr lang="en-US" i="1">
                            <a:latin typeface="Cambria Math" panose="02040503050406030204" pitchFamily="18" charset="0"/>
                          </a:rPr>
                        </m:ctrlPr>
                      </m:sSupPr>
                      <m:e>
                        <m:r>
                          <a:rPr lang="en-US" i="1" baseline="-25000">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r>
                      <a:rPr lang="en-US" b="1" i="1" smtClean="0">
                        <a:latin typeface="Cambria Math" panose="02040503050406030204" pitchFamily="18" charset="0"/>
                      </a:rPr>
                      <m:t>𝜶</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oMath>
                </a14:m>
                <a:endParaRPr lang="en-US" b="1" dirty="0"/>
              </a:p>
              <a:p>
                <a:r>
                  <a:rPr lang="en-US" b="0" dirty="0"/>
                  <a:t>                                        </a:t>
                </a:r>
                <a14:m>
                  <m:oMath xmlns:m="http://schemas.openxmlformats.org/officeDocument/2006/math">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𝑣</m:t>
                    </m:r>
                    <m:r>
                      <a:rPr lang="en-US" b="0" i="1" baseline="-25000" smtClean="0">
                        <a:latin typeface="Cambria Math" panose="02040503050406030204" pitchFamily="18" charset="0"/>
                      </a:rPr>
                      <m:t>  </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0" smtClean="0">
                            <a:latin typeface="Cambria Math" panose="02040503050406030204" pitchFamily="18" charset="0"/>
                          </a:rPr>
                          <m:t>−</m:t>
                        </m:r>
                        <m:r>
                          <a:rPr lang="en-US" b="1" i="0"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0" smtClean="0">
                            <a:latin typeface="Cambria Math" panose="02040503050406030204" pitchFamily="18" charset="0"/>
                          </a:rPr>
                          <m:t>𝐇</m:t>
                        </m:r>
                      </m:e>
                      <m:sup>
                        <m:r>
                          <a:rPr lang="en-US" b="1" i="0" smtClean="0">
                            <a:latin typeface="Cambria Math" panose="02040503050406030204" pitchFamily="18" charset="0"/>
                          </a:rPr>
                          <m:t>∗</m:t>
                        </m:r>
                      </m:sup>
                    </m:sSup>
                    <m:r>
                      <a:rPr lang="en-US" b="1" i="0" smtClean="0">
                        <a:latin typeface="Cambria Math" panose="02040503050406030204" pitchFamily="18" charset="0"/>
                      </a:rPr>
                      <m:t>𝐇</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0" smtClean="0">
                            <a:latin typeface="Cambria Math" panose="02040503050406030204" pitchFamily="18" charset="0"/>
                          </a:rPr>
                          <m:t>−</m:t>
                        </m:r>
                        <m:r>
                          <a:rPr lang="en-US" b="0" i="0" smtClean="0">
                            <a:latin typeface="Cambria Math" panose="02040503050406030204" pitchFamily="18" charset="0"/>
                          </a:rPr>
                          <m:t>1</m:t>
                        </m:r>
                      </m:sup>
                    </m:sSup>
                  </m:oMath>
                </a14:m>
                <a:endParaRPr lang="en-US" b="0" dirty="0"/>
              </a:p>
              <a:p>
                <a:r>
                  <a:rPr lang="en-US" b="0" dirty="0"/>
                  <a:t>                                     </a:t>
                </a: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𝑣</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r>
                  <a:rPr lang="en-US" b="0" dirty="0"/>
                  <a:t> </a:t>
                </a: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b="1" i="1" baseline="-25000">
                        <a:latin typeface="Cambria Math" panose="02040503050406030204" pitchFamily="18" charset="0"/>
                      </a:rPr>
                      <m:t>𝒗</m:t>
                    </m:r>
                    <m:r>
                      <a:rPr lang="en-US" b="1" i="1" smtClean="0">
                        <a:latin typeface="Cambria Math" panose="02040503050406030204" pitchFamily="18" charset="0"/>
                      </a:rPr>
                      <m:t>𝑷</m:t>
                    </m:r>
                  </m:oMath>
                </a14:m>
                <a:endParaRPr lang="en-US" b="1" dirty="0"/>
              </a:p>
              <a:p>
                <a:endParaRPr lang="en-US" dirty="0"/>
              </a:p>
            </p:txBody>
          </p:sp>
        </mc:Choice>
        <mc:Fallback xmlns="">
          <p:sp>
            <p:nvSpPr>
              <p:cNvPr id="3" name="Content Placeholder 2">
                <a:extLst>
                  <a:ext uri="{FF2B5EF4-FFF2-40B4-BE49-F238E27FC236}">
                    <a16:creationId xmlns:a16="http://schemas.microsoft.com/office/drawing/2014/main" id="{F1DE195B-51E1-0E3A-9422-207D40C198A5}"/>
                  </a:ext>
                </a:extLst>
              </p:cNvPr>
              <p:cNvSpPr>
                <a:spLocks noGrp="1" noRot="1" noChangeAspect="1" noMove="1" noResize="1" noEditPoints="1" noAdjustHandles="1" noChangeArrowheads="1" noChangeShapeType="1" noTextEdit="1"/>
              </p:cNvSpPr>
              <p:nvPr>
                <p:ph idx="1"/>
              </p:nvPr>
            </p:nvSpPr>
            <p:spPr>
              <a:blipFill>
                <a:blip r:embed="rId2"/>
                <a:stretch>
                  <a:fillRect l="-522" t="-1348" r="-4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9E1B84-9AC2-6BD8-E1F4-CC3564530AA7}"/>
              </a:ext>
            </a:extLst>
          </p:cNvPr>
          <p:cNvSpPr>
            <a:spLocks noGrp="1"/>
          </p:cNvSpPr>
          <p:nvPr>
            <p:ph type="sldNum" sz="quarter" idx="12"/>
          </p:nvPr>
        </p:nvSpPr>
        <p:spPr/>
        <p:txBody>
          <a:bodyPr/>
          <a:lstStyle/>
          <a:p>
            <a:fld id="{A439D109-9F59-4B0B-8E20-D6D3A384B1F1}" type="slidenum">
              <a:rPr lang="ko-KR" altLang="en-US" smtClean="0"/>
              <a:t>38</a:t>
            </a:fld>
            <a:endParaRPr lang="ko-KR" altLang="en-US"/>
          </a:p>
        </p:txBody>
      </p:sp>
    </p:spTree>
    <p:extLst>
      <p:ext uri="{BB962C8B-B14F-4D97-AF65-F5344CB8AC3E}">
        <p14:creationId xmlns:p14="http://schemas.microsoft.com/office/powerpoint/2010/main" val="2526973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E2E9-ADCE-7AE3-3830-D92199CA0F74}"/>
              </a:ext>
            </a:extLst>
          </p:cNvPr>
          <p:cNvSpPr>
            <a:spLocks noGrp="1"/>
          </p:cNvSpPr>
          <p:nvPr>
            <p:ph type="title"/>
          </p:nvPr>
        </p:nvSpPr>
        <p:spPr/>
        <p:txBody>
          <a:bodyPr/>
          <a:lstStyle/>
          <a:p>
            <a:r>
              <a:rPr lang="en-US" dirty="0"/>
              <a:t>MMSE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D09982-9F20-AE7F-D9D0-E72963F9CC21}"/>
                  </a:ext>
                </a:extLst>
              </p:cNvPr>
              <p:cNvSpPr>
                <a:spLocks noGrp="1"/>
              </p:cNvSpPr>
              <p:nvPr>
                <p:ph idx="1"/>
              </p:nvPr>
            </p:nvSpPr>
            <p:spPr/>
            <p:txBody>
              <a:bodyPr/>
              <a:lstStyle/>
              <a:p>
                <a:r>
                  <a:rPr lang="en-US" dirty="0"/>
                  <a:t>Note that </a:t>
                </a:r>
                <a:r>
                  <a:rPr lang="en-US" b="1" dirty="0"/>
                  <a:t>P</a:t>
                </a:r>
                <a:r>
                  <a:rPr lang="en-US" dirty="0"/>
                  <a:t> is somewhat different from the case where ZF is used as detection.</a:t>
                </a:r>
              </a:p>
              <a:p>
                <a:r>
                  <a:rPr lang="en-US" dirty="0"/>
                  <a:t>The DFB algorithm is adapted and becomes:</a:t>
                </a:r>
              </a:p>
              <a:p>
                <a:pPr marL="457200" indent="-457200">
                  <a:buFont typeface="+mj-lt"/>
                  <a:buAutoNum type="arabicPeriod"/>
                </a:pPr>
                <a:r>
                  <a:rPr lang="en-US" dirty="0"/>
                  <a:t>Compute </a:t>
                </a:r>
                <a:r>
                  <a:rPr lang="en-US" b="1" dirty="0"/>
                  <a:t>D</a:t>
                </a:r>
                <a:r>
                  <a:rPr lang="en-US" dirty="0"/>
                  <a:t> (</a:t>
                </a:r>
                <a:r>
                  <a:rPr lang="en-US" b="1" dirty="0"/>
                  <a:t>P</a:t>
                </a:r>
                <a:r>
                  <a:rPr lang="en-US" dirty="0"/>
                  <a:t> is obtained while computing </a:t>
                </a:r>
                <a:r>
                  <a:rPr lang="en-US" b="1" dirty="0"/>
                  <a:t>D</a:t>
                </a:r>
                <a:r>
                  <a:rPr lang="en-US" dirty="0"/>
                  <a:t>); </a:t>
                </a:r>
              </a:p>
              <a:p>
                <a:pPr marL="457200" indent="-457200">
                  <a:buFont typeface="+mj-lt"/>
                  <a:buAutoNum type="arabicPeriod"/>
                </a:pPr>
                <a:r>
                  <a:rPr lang="en-US" dirty="0"/>
                  <a:t>Find the smallest diagonal entry of </a:t>
                </a:r>
                <a:r>
                  <a:rPr lang="en-US" b="1" dirty="0"/>
                  <a:t>P</a:t>
                </a:r>
                <a:r>
                  <a:rPr lang="en-US" dirty="0"/>
                  <a:t> and suppose this is the </a:t>
                </a:r>
                <a:r>
                  <a:rPr lang="en-US" dirty="0" err="1"/>
                  <a:t>i-th</a:t>
                </a:r>
                <a:r>
                  <a:rPr lang="en-US" dirty="0"/>
                  <a:t> entry, Permute the </a:t>
                </a:r>
                <a:r>
                  <a:rPr lang="en-US" dirty="0" err="1"/>
                  <a:t>i-th</a:t>
                </a:r>
                <a:r>
                  <a:rPr lang="en-US" dirty="0"/>
                  <a:t>    column of </a:t>
                </a:r>
                <a:r>
                  <a:rPr lang="en-US" b="1" dirty="0"/>
                  <a:t>H</a:t>
                </a:r>
                <a:r>
                  <a:rPr lang="en-US" dirty="0"/>
                  <a:t> to be the last column and permute the rows of </a:t>
                </a:r>
                <a:r>
                  <a:rPr lang="en-US" b="1" dirty="0"/>
                  <a:t>D</a:t>
                </a:r>
                <a:r>
                  <a:rPr lang="en-US" dirty="0"/>
                  <a:t> accordingly;</a:t>
                </a:r>
              </a:p>
              <a:p>
                <a:pPr marL="457200" indent="-457200">
                  <a:buFont typeface="+mj-lt"/>
                  <a:buAutoNum type="arabicPeriod"/>
                </a:pPr>
                <a:r>
                  <a:rPr lang="en-US" dirty="0"/>
                  <a:t>Form the estimate of the "best" component of </a:t>
                </a:r>
                <a:r>
                  <a:rPr lang="en-US" b="1" dirty="0"/>
                  <a:t>s</a:t>
                </a:r>
                <a:r>
                  <a:rPr lang="en-US" dirty="0"/>
                  <a:t>: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baseline="-25000" smtClean="0">
                            <a:latin typeface="Cambria Math" panose="02040503050406030204" pitchFamily="18" charset="0"/>
                          </a:rPr>
                          <m:t>𝒆𝒔</m:t>
                        </m:r>
                        <m:r>
                          <a:rPr lang="en-US" b="0" i="1" baseline="-25000" smtClean="0">
                            <a:latin typeface="Cambria Math" panose="02040503050406030204" pitchFamily="18" charset="0"/>
                          </a:rPr>
                          <m:t>𝑡</m:t>
                        </m:r>
                      </m:e>
                    </m:d>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m:t>
                    </m:r>
                    <m:r>
                      <a:rPr lang="en-US" b="1" i="1" smtClean="0">
                        <a:latin typeface="Cambria Math" panose="02040503050406030204" pitchFamily="18" charset="0"/>
                      </a:rPr>
                      <m:t>𝑫</m:t>
                    </m:r>
                    <m:r>
                      <a:rPr lang="en-US" b="0" i="1" baseline="-25000" smtClean="0">
                        <a:latin typeface="Cambria Math" panose="02040503050406030204" pitchFamily="18" charset="0"/>
                      </a:rPr>
                      <m:t>𝑁𝑡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1" i="1" smtClean="0">
                        <a:latin typeface="Cambria Math" panose="02040503050406030204" pitchFamily="18" charset="0"/>
                      </a:rPr>
                      <m:t>𝑫</m:t>
                    </m:r>
                    <m:r>
                      <a:rPr lang="en-US" b="0" i="1" baseline="-25000" smtClean="0">
                        <a:latin typeface="Cambria Math" panose="02040503050406030204" pitchFamily="18" charset="0"/>
                      </a:rPr>
                      <m:t>𝑁</m:t>
                    </m:r>
                  </m:oMath>
                </a14:m>
                <a:r>
                  <a:rPr lang="en-US" dirty="0"/>
                  <a:t> represents      the last row of </a:t>
                </a:r>
                <a:r>
                  <a:rPr lang="en-US" b="1" dirty="0"/>
                  <a:t>D </a:t>
                </a:r>
                <a:r>
                  <a:rPr lang="en-US" dirty="0"/>
                  <a:t>and its transpose is the </a:t>
                </a:r>
                <a:r>
                  <a:rPr lang="en-US" dirty="0" err="1"/>
                  <a:t>N</a:t>
                </a:r>
                <a:r>
                  <a:rPr lang="en-US" baseline="-25000" dirty="0" err="1"/>
                  <a:t>t</a:t>
                </a:r>
                <a:r>
                  <a:rPr lang="en-US" dirty="0" err="1"/>
                  <a:t>-th</a:t>
                </a:r>
                <a:r>
                  <a:rPr lang="en-US" dirty="0"/>
                  <a:t> nulling vector.</a:t>
                </a:r>
              </a:p>
              <a:p>
                <a:pPr marL="457200" indent="-457200">
                  <a:buFont typeface="+mj-lt"/>
                  <a:buAutoNum type="arabicPeriod"/>
                </a:pPr>
                <a:r>
                  <a:rPr lang="en-US" dirty="0"/>
                  <a:t>Obtain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dirty="0"/>
                  <a:t> from (</a:t>
                </a:r>
                <a:r>
                  <a:rPr lang="en-US" dirty="0" err="1"/>
                  <a:t>s</a:t>
                </a:r>
                <a:r>
                  <a:rPr lang="en-US" baseline="-25000" dirty="0" err="1"/>
                  <a:t>est</a:t>
                </a:r>
                <a:r>
                  <a:rPr lang="en-US" dirty="0"/>
                  <a:t>)</a:t>
                </a:r>
                <a:r>
                  <a:rPr lang="en-US" dirty="0" err="1"/>
                  <a:t>N</a:t>
                </a:r>
                <a:r>
                  <a:rPr lang="en-US" baseline="-25000" dirty="0" err="1"/>
                  <a:t>t</a:t>
                </a:r>
                <a:r>
                  <a:rPr lang="en-US" dirty="0"/>
                  <a:t> ;</a:t>
                </a:r>
              </a:p>
              <a:p>
                <a:pPr marL="457200" indent="-457200">
                  <a:buFont typeface="+mj-lt"/>
                  <a:buAutoNum type="arabicPeriod"/>
                </a:pPr>
                <a:r>
                  <a:rPr lang="en-US" dirty="0"/>
                  <a:t>(While </a:t>
                </a:r>
                <a:r>
                  <a:rPr lang="en-US" dirty="0" err="1"/>
                  <a:t>N</a:t>
                </a:r>
                <a:r>
                  <a:rPr lang="en-US" baseline="-25000" dirty="0" err="1"/>
                  <a:t>t</a:t>
                </a:r>
                <a:r>
                  <a:rPr lang="en-US" dirty="0"/>
                  <a:t> -1 &gt;  0) go back to step 1, but now with:</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𝑯</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𝑁𝑡</m:t>
                        </m:r>
                        <m:r>
                          <a:rPr lang="en-US" b="0" i="1" baseline="-25000"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𝒉𝑵𝒕</m:t>
                    </m:r>
                    <m:acc>
                      <m:accPr>
                        <m:chr m:val="̂"/>
                        <m:ctrlPr>
                          <a:rPr lang="en-US" b="1" i="1">
                            <a:latin typeface="Cambria Math" panose="02040503050406030204" pitchFamily="18" charset="0"/>
                          </a:rPr>
                        </m:ctrlPr>
                      </m:accPr>
                      <m:e>
                        <m:r>
                          <a:rPr lang="en-US" b="1" i="1" smtClean="0">
                            <a:latin typeface="Cambria Math" panose="02040503050406030204" pitchFamily="18" charset="0"/>
                          </a:rPr>
                          <m:t> </m:t>
                        </m:r>
                        <m:r>
                          <a:rPr lang="en-US" b="1" i="1">
                            <a:latin typeface="Cambria Math" panose="02040503050406030204" pitchFamily="18" charset="0"/>
                          </a:rPr>
                          <m:t>𝒔</m:t>
                        </m:r>
                      </m:e>
                    </m:acc>
                    <m:r>
                      <m:rPr>
                        <m:nor/>
                      </m:rPr>
                      <a:rPr lang="en-US" b="1" baseline="-25000" dirty="0" err="1"/>
                      <m:t>Nt</m:t>
                    </m:r>
                    <m:r>
                      <a:rPr lang="en-US" b="0" i="1" baseline="-25000" dirty="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E9D09982-9F20-AE7F-D9D0-E72963F9CC21}"/>
                  </a:ext>
                </a:extLst>
              </p:cNvPr>
              <p:cNvSpPr>
                <a:spLocks noGrp="1" noRot="1" noChangeAspect="1" noMove="1" noResize="1" noEditPoints="1" noAdjustHandles="1" noChangeArrowheads="1" noChangeShapeType="1" noTextEdit="1"/>
              </p:cNvSpPr>
              <p:nvPr>
                <p:ph idx="1"/>
              </p:nvPr>
            </p:nvSpPr>
            <p:spPr>
              <a:blipFill>
                <a:blip r:embed="rId2"/>
                <a:stretch>
                  <a:fillRect l="-522" t="-1348" r="-237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53C1017-01F2-5169-E51D-75E86E0CD9D5}"/>
              </a:ext>
            </a:extLst>
          </p:cNvPr>
          <p:cNvSpPr>
            <a:spLocks noGrp="1"/>
          </p:cNvSpPr>
          <p:nvPr>
            <p:ph type="sldNum" sz="quarter" idx="12"/>
          </p:nvPr>
        </p:nvSpPr>
        <p:spPr/>
        <p:txBody>
          <a:bodyPr/>
          <a:lstStyle/>
          <a:p>
            <a:fld id="{A439D109-9F59-4B0B-8E20-D6D3A384B1F1}" type="slidenum">
              <a:rPr lang="ko-KR" altLang="en-US" smtClean="0"/>
              <a:t>39</a:t>
            </a:fld>
            <a:endParaRPr lang="ko-KR" altLang="en-US"/>
          </a:p>
        </p:txBody>
      </p:sp>
    </p:spTree>
    <p:extLst>
      <p:ext uri="{BB962C8B-B14F-4D97-AF65-F5344CB8AC3E}">
        <p14:creationId xmlns:p14="http://schemas.microsoft.com/office/powerpoint/2010/main" val="74498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A265-94C2-9B75-DCFE-957CC4D7D401}"/>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Impact of Receiver</a:t>
            </a:r>
            <a:r>
              <a:rPr lang="en-US" sz="2800" b="1" i="1" spc="-20"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diversity</a:t>
            </a:r>
            <a:r>
              <a:rPr lang="en-US" sz="2800" b="1" i="1" spc="-1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techniques</a:t>
            </a:r>
            <a:endParaRPr lang="en-US" sz="2800" dirty="0"/>
          </a:p>
        </p:txBody>
      </p:sp>
      <p:sp>
        <p:nvSpPr>
          <p:cNvPr id="3" name="Content Placeholder 2">
            <a:extLst>
              <a:ext uri="{FF2B5EF4-FFF2-40B4-BE49-F238E27FC236}">
                <a16:creationId xmlns:a16="http://schemas.microsoft.com/office/drawing/2014/main" id="{F889F7D1-091D-D490-81A6-E48A376ED61D}"/>
              </a:ext>
            </a:extLst>
          </p:cNvPr>
          <p:cNvSpPr>
            <a:spLocks noGrp="1"/>
          </p:cNvSpPr>
          <p:nvPr>
            <p:ph idx="1"/>
          </p:nvPr>
        </p:nvSpPr>
        <p:spPr/>
        <p:txBody>
          <a:bodyPr/>
          <a:lstStyle/>
          <a:p>
            <a:pPr>
              <a:lnSpc>
                <a:spcPct val="150000"/>
              </a:lnSpc>
            </a:pPr>
            <a:r>
              <a:rPr lang="en-US" dirty="0"/>
              <a:t>Before SDM techniques were developed, receiver diversity was seen as a powerful           communication receiver technique that provided wireless link improvement at relatively     low cost.</a:t>
            </a:r>
          </a:p>
          <a:p>
            <a:pPr>
              <a:lnSpc>
                <a:spcPct val="150000"/>
              </a:lnSpc>
            </a:pPr>
            <a:r>
              <a:rPr lang="en-US" dirty="0"/>
              <a:t>Diversity techniques try to solve the problem that transmission errors occur when the        transmission channel attenuation is large, i.e., when the channel is in a deep fade.</a:t>
            </a:r>
          </a:p>
        </p:txBody>
      </p:sp>
      <p:sp>
        <p:nvSpPr>
          <p:cNvPr id="4" name="Slide Number Placeholder 3">
            <a:extLst>
              <a:ext uri="{FF2B5EF4-FFF2-40B4-BE49-F238E27FC236}">
                <a16:creationId xmlns:a16="http://schemas.microsoft.com/office/drawing/2014/main" id="{1FA8B01E-F01E-8A59-9650-2244D9EC7AB1}"/>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Tree>
    <p:extLst>
      <p:ext uri="{BB962C8B-B14F-4D97-AF65-F5344CB8AC3E}">
        <p14:creationId xmlns:p14="http://schemas.microsoft.com/office/powerpoint/2010/main" val="446020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5683-D1E1-60E8-283C-05A653A5F7B3}"/>
              </a:ext>
            </a:extLst>
          </p:cNvPr>
          <p:cNvSpPr>
            <a:spLocks noGrp="1"/>
          </p:cNvSpPr>
          <p:nvPr>
            <p:ph type="title"/>
          </p:nvPr>
        </p:nvSpPr>
        <p:spPr/>
        <p:txBody>
          <a:bodyPr/>
          <a:lstStyle/>
          <a:p>
            <a:r>
              <a:rPr lang="en-US" dirty="0"/>
              <a:t>Calculus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66973C-C381-27CE-E109-DA932EDA8971}"/>
                  </a:ext>
                </a:extLst>
              </p:cNvPr>
              <p:cNvSpPr>
                <a:spLocks noGrp="1"/>
              </p:cNvSpPr>
              <p:nvPr>
                <p:ph idx="1"/>
              </p:nvPr>
            </p:nvSpPr>
            <p:spPr/>
            <p:txBody>
              <a:bodyPr/>
              <a:lstStyle/>
              <a:p>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den>
                    </m:f>
                  </m:oMath>
                </a14:m>
                <a:r>
                  <a:rPr lang="en-US" sz="2400" dirty="0"/>
                  <a:t>=</a:t>
                </a:r>
                <a14:m>
                  <m:oMath xmlns:m="http://schemas.openxmlformats.org/officeDocument/2006/math">
                    <m:f>
                      <m:fPr>
                        <m:ctrlPr>
                          <a:rPr lang="en-US" sz="2400" i="1" dirty="0"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𝐺𝐻𝑃𝑅</m:t>
                            </m:r>
                            <m:r>
                              <a:rPr lang="en-US" sz="2400" b="0" i="1" baseline="-25000"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𝑅</m:t>
                            </m:r>
                            <m:r>
                              <a:rPr lang="en-US" sz="2400" i="1" baseline="-25000">
                                <a:latin typeface="Cambria Math" panose="02040503050406030204" pitchFamily="18" charset="0"/>
                                <a:ea typeface="Cambria Math" panose="02040503050406030204" pitchFamily="18" charset="0"/>
                              </a:rPr>
                              <m:t>𝑠</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𝑃</m:t>
                                </m:r>
                              </m:e>
                              <m:sup>
                                <m:r>
                                  <a:rPr lang="en-US" sz="2400" b="0" i="1" smtClean="0">
                                    <a:latin typeface="Cambria Math" panose="02040503050406030204" pitchFamily="18" charset="0"/>
                                    <a:ea typeface="Cambria Math" panose="02040503050406030204" pitchFamily="18" charset="0"/>
                                  </a:rPr>
                                  <m:t>𝐻</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r>
                              <a:rPr lang="en-US" sz="2400" b="0" i="1" smtClean="0">
                                <a:latin typeface="Cambria Math" panose="02040503050406030204" pitchFamily="18" charset="0"/>
                                <a:ea typeface="Cambria Math" panose="02040503050406030204" pitchFamily="18" charset="0"/>
                              </a:rPr>
                              <m:t> </m:t>
                            </m:r>
                            <m:r>
                              <a:rPr lang="en-US" sz="2400" b="0" i="1" baseline="-25000" smtClean="0">
                                <a:latin typeface="Cambria Math" panose="02040503050406030204" pitchFamily="18" charset="0"/>
                                <a:ea typeface="Cambria Math" panose="02040503050406030204" pitchFamily="18" charset="0"/>
                              </a:rPr>
                              <m:t>𝑡𝑟</m:t>
                            </m:r>
                          </m:e>
                        </m:d>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𝑃𝑅𝑒</m:t>
                        </m:r>
                      </m:den>
                    </m:f>
                  </m:oMath>
                </a14:m>
                <a:endParaRPr lang="en-US" sz="2400" dirty="0"/>
              </a:p>
              <a:p>
                <a:r>
                  <a:rPr lang="en-US" sz="2400" dirty="0"/>
                  <a:t>=</a:t>
                </a:r>
                <a14:m>
                  <m:oMath xmlns:m="http://schemas.openxmlformats.org/officeDocument/2006/math">
                    <m:f>
                      <m:fPr>
                        <m:ctrlPr>
                          <a:rPr lang="en-US" sz="2400" i="1" dirty="0"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𝐺𝐻</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𝑃𝐼𝑚</m:t>
                                </m:r>
                              </m:e>
                            </m:d>
                            <m:r>
                              <a:rPr lang="en-US" sz="2400" i="1">
                                <a:latin typeface="Cambria Math" panose="02040503050406030204" pitchFamily="18" charset="0"/>
                                <a:ea typeface="Cambria Math" panose="02040503050406030204" pitchFamily="18" charset="0"/>
                              </a:rPr>
                              <m:t>𝑅</m:t>
                            </m:r>
                            <m:r>
                              <a:rPr lang="en-US" sz="2400" b="0" i="1" baseline="-25000"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𝑗𝑃𝑖𝑚</m:t>
                                </m:r>
                              </m:e>
                            </m:d>
                            <m:r>
                              <a:rPr lang="en-US" sz="2400" b="0" i="1" smtClean="0">
                                <a:latin typeface="Cambria Math" panose="02040503050406030204" pitchFamily="18" charset="0"/>
                                <a:ea typeface="Cambria Math" panose="02040503050406030204" pitchFamily="18" charset="0"/>
                              </a:rPr>
                              <m:t>𝑅</m:t>
                            </m:r>
                            <m:r>
                              <a:rPr lang="en-US" sz="2400" b="0" i="1" baseline="-25000" smtClean="0">
                                <a:latin typeface="Cambria Math" panose="02040503050406030204" pitchFamily="18" charset="0"/>
                                <a:ea typeface="Cambria Math" panose="02040503050406030204" pitchFamily="18" charset="0"/>
                              </a:rPr>
                              <m:t>𝑠</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𝑃</m:t>
                                </m:r>
                                <m:r>
                                  <a:rPr lang="en-US" sz="2400" i="1" baseline="-25000">
                                    <a:latin typeface="Cambria Math" panose="02040503050406030204" pitchFamily="18" charset="0"/>
                                    <a:ea typeface="Cambria Math" panose="02040503050406030204" pitchFamily="18" charset="0"/>
                                  </a:rPr>
                                  <m:t>𝑅𝑒</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𝑗𝑃𝑖𝑚</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𝐸𝑡𝑟</m:t>
                            </m:r>
                          </m:e>
                        </m:d>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𝑃𝑅𝑒</m:t>
                        </m:r>
                      </m:den>
                    </m:f>
                  </m:oMath>
                </a14:m>
                <a:endParaRPr lang="en-US" sz="2400" dirty="0"/>
              </a:p>
            </p:txBody>
          </p:sp>
        </mc:Choice>
        <mc:Fallback xmlns="">
          <p:sp>
            <p:nvSpPr>
              <p:cNvPr id="3" name="Content Placeholder 2">
                <a:extLst>
                  <a:ext uri="{FF2B5EF4-FFF2-40B4-BE49-F238E27FC236}">
                    <a16:creationId xmlns:a16="http://schemas.microsoft.com/office/drawing/2014/main" id="{FA66973C-C381-27CE-E109-DA932EDA8971}"/>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2ED798-A9A8-8737-FBA9-0F16AF08BAFE}"/>
              </a:ext>
            </a:extLst>
          </p:cNvPr>
          <p:cNvSpPr>
            <a:spLocks noGrp="1"/>
          </p:cNvSpPr>
          <p:nvPr>
            <p:ph type="sldNum" sz="quarter" idx="12"/>
          </p:nvPr>
        </p:nvSpPr>
        <p:spPr/>
        <p:txBody>
          <a:bodyPr/>
          <a:lstStyle/>
          <a:p>
            <a:fld id="{A439D109-9F59-4B0B-8E20-D6D3A384B1F1}" type="slidenum">
              <a:rPr lang="ko-KR" altLang="en-US" smtClean="0"/>
              <a:t>40</a:t>
            </a:fld>
            <a:endParaRPr lang="ko-KR" altLang="en-US"/>
          </a:p>
        </p:txBody>
      </p:sp>
    </p:spTree>
    <p:extLst>
      <p:ext uri="{BB962C8B-B14F-4D97-AF65-F5344CB8AC3E}">
        <p14:creationId xmlns:p14="http://schemas.microsoft.com/office/powerpoint/2010/main" val="4121524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0190-5800-0A74-FE68-3F855BDA9F3F}"/>
              </a:ext>
            </a:extLst>
          </p:cNvPr>
          <p:cNvSpPr>
            <a:spLocks noGrp="1"/>
          </p:cNvSpPr>
          <p:nvPr>
            <p:ph type="title"/>
          </p:nvPr>
        </p:nvSpPr>
        <p:spPr/>
        <p:txBody>
          <a:bodyPr/>
          <a:lstStyle/>
          <a:p>
            <a:r>
              <a:rPr lang="en-US" dirty="0"/>
              <a:t>MIMO with CSIT – Joint SVD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D2D57B-F4AF-6F26-C9DC-3D7A49B3CDEB}"/>
                  </a:ext>
                </a:extLst>
              </p:cNvPr>
              <p:cNvSpPr>
                <a:spLocks noGrp="1"/>
              </p:cNvSpPr>
              <p:nvPr>
                <p:ph idx="1"/>
              </p:nvPr>
            </p:nvSpPr>
            <p:spPr/>
            <p:txBody>
              <a:bodyPr/>
              <a:lstStyle/>
              <a:p>
                <a:r>
                  <a:rPr lang="en-US" dirty="0"/>
                  <a:t>By </a:t>
                </a:r>
                <a:r>
                  <a:rPr lang="en-US" dirty="0" err="1"/>
                  <a:t>svd</a:t>
                </a:r>
                <a:r>
                  <a:rPr lang="en-US" dirty="0"/>
                  <a:t>,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𝐻</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baseline="-25000" smtClean="0">
                            <a:latin typeface="Cambria Math" panose="02040503050406030204" pitchFamily="18" charset="0"/>
                          </a:rPr>
                          <m:t>0</m:t>
                        </m:r>
                      </m:e>
                    </m:d>
                    <m:r>
                      <a:rPr lang="en-US" b="0" i="1" smtClean="0">
                        <a:latin typeface="Cambria Math" panose="02040503050406030204" pitchFamily="18" charset="0"/>
                      </a:rPr>
                      <m:t> </m:t>
                    </m:r>
                    <m:m>
                      <m:mPr>
                        <m:plcHide m:val="on"/>
                        <m:mcs>
                          <m:mc>
                            <m:mcPr>
                              <m:count m:val="2"/>
                              <m:mcJc m:val="center"/>
                            </m:mcPr>
                          </m:mc>
                        </m:mcs>
                        <m:ctrlPr>
                          <a:rPr lang="en-US" b="0" i="1" smtClean="0">
                            <a:latin typeface="Cambria Math" panose="02040503050406030204" pitchFamily="18" charset="0"/>
                          </a:rPr>
                        </m:ctrlPr>
                      </m:mPr>
                      <m:mr>
                        <m:e>
                          <m:r>
                            <a:rPr lang="en-US" b="0" i="0" smtClean="0">
                              <a:latin typeface="Cambria Math" panose="02040503050406030204" pitchFamily="18" charset="0"/>
                            </a:rPr>
                            <m:t> </m:t>
                          </m:r>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e>
                        <m:e/>
                      </m:mr>
                      <m:mr>
                        <m:e/>
                        <m:e>
                          <m:r>
                            <a:rPr lang="en-US" b="0" i="1" smtClean="0">
                              <a:latin typeface="Cambria Math" panose="02040503050406030204" pitchFamily="18" charset="0"/>
                            </a:rPr>
                            <m:t>0</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r>
                                <m:rPr>
                                  <m:brk m:alnAt="7"/>
                                </m:rPr>
                                <a:rPr lang="en-US" b="0" i="1" baseline="-25000" smtClean="0">
                                  <a:latin typeface="Cambria Math" panose="02040503050406030204" pitchFamily="18" charset="0"/>
                                </a:rPr>
                                <m:t>1</m:t>
                              </m:r>
                            </m:e>
                            <m:sup>
                              <m:r>
                                <m:rPr>
                                  <m:brk m:alnAt="7"/>
                                </m:rPr>
                                <a:rPr lang="en-US" b="0" i="1" smtClean="0">
                                  <a:latin typeface="Cambria Math" panose="02040503050406030204" pitchFamily="18" charset="0"/>
                                </a:rPr>
                                <m:t>𝐻</m:t>
                              </m:r>
                            </m:sup>
                          </m:sSup>
                          <m:r>
                            <m:rPr>
                              <m:brk m:alnAt="7"/>
                            </m:rPr>
                            <a:rPr lang="en-US" b="0" i="1" smtClean="0">
                              <a:latin typeface="Cambria Math" panose="02040503050406030204" pitchFamily="18" charset="0"/>
                            </a:rPr>
                            <m:t> </m:t>
                          </m:r>
                        </m:e>
                      </m:mr>
                      <m:mr>
                        <m:e>
                          <m:r>
                            <a:rPr lang="en-US" b="0" i="1" smtClean="0">
                              <a:latin typeface="Cambria Math" panose="02040503050406030204" pitchFamily="18" charset="0"/>
                            </a:rPr>
                            <m:t> </m:t>
                          </m:r>
                          <m: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0</m:t>
                              </m:r>
                            </m:e>
                            <m:sup>
                              <m:r>
                                <a:rPr lang="en-US" b="0" i="1" smtClean="0">
                                  <a:latin typeface="Cambria Math" panose="02040503050406030204" pitchFamily="18" charset="0"/>
                                </a:rPr>
                                <m:t>𝐻</m:t>
                              </m:r>
                            </m:sup>
                          </m:sSup>
                          <m:r>
                            <a:rPr lang="en-US" b="0" i="1" smtClean="0">
                              <a:latin typeface="Cambria Math" panose="02040503050406030204" pitchFamily="18" charset="0"/>
                            </a:rPr>
                            <m:t> </m:t>
                          </m:r>
                        </m:e>
                      </m:mr>
                    </m:m>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𝑈</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m:rPr>
                        <m:sty m:val="p"/>
                      </m:rPr>
                      <a:rPr lang="en-US" b="0" i="0" dirty="0" smtClean="0">
                        <a:latin typeface="Cambria Math" panose="02040503050406030204" pitchFamily="18" charset="0"/>
                      </a:rPr>
                      <m:t>Σ</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𝑉</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oMath>
                </a14:m>
                <a:r>
                  <a:rPr lang="en-US" dirty="0"/>
                  <a:t>are singular vector matrices                 corresponding to non-zero singular values in </a:t>
                </a:r>
                <a14:m>
                  <m:oMath xmlns:m="http://schemas.openxmlformats.org/officeDocument/2006/math">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oMath>
                </a14:m>
                <a:r>
                  <a:rPr lang="en-US" dirty="0"/>
                  <a:t>.</a:t>
                </a:r>
              </a:p>
              <a:p>
                <a:r>
                  <a:rPr lang="en-US" dirty="0"/>
                  <a:t>For joint </a:t>
                </a:r>
                <a:r>
                  <a:rPr lang="en-US" dirty="0" err="1"/>
                  <a:t>svd</a:t>
                </a:r>
                <a:r>
                  <a:rPr lang="en-US" dirty="0"/>
                  <a:t>, we set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baseline="-25000" smtClean="0">
                        <a:latin typeface="Cambria Math" panose="02040503050406030204" pitchFamily="18" charset="0"/>
                      </a:rPr>
                      <m:t>1</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 </m:t>
                    </m:r>
                  </m:oMath>
                </a14:m>
                <a:r>
                  <a:rPr lang="en-US" dirty="0"/>
                  <a:t> for positive diagonal matrix </a:t>
                </a:r>
                <a14:m>
                  <m:oMath xmlns:m="http://schemas.openxmlformats.org/officeDocument/2006/math">
                    <m:r>
                      <a:rPr lang="en-US" b="0" i="1" smtClean="0">
                        <a:latin typeface="Cambria Math" panose="02040503050406030204" pitchFamily="18" charset="0"/>
                      </a:rPr>
                      <m:t>𝑄</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𝑀𝑁𝑠</m:t>
                    </m:r>
                    <m:r>
                      <a:rPr lang="en-US" b="0" i="1"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and   </a:t>
                </a:r>
              </a:p>
              <a:p>
                <a:r>
                  <a:rPr lang="en-US" dirty="0"/>
                  <a:t>   W</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𝑈</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Q1) Specify the dimension of </a:t>
                </a:r>
                <a14:m>
                  <m:oMath xmlns:m="http://schemas.openxmlformats.org/officeDocument/2006/math">
                    <m:r>
                      <a:rPr lang="en-US" b="0" i="1" smtClean="0">
                        <a:latin typeface="Cambria Math" panose="02040503050406030204" pitchFamily="18" charset="0"/>
                      </a:rPr>
                      <m:t>𝑈</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baseline="-25000" smtClean="0">
                        <a:latin typeface="Cambria Math" panose="02040503050406030204" pitchFamily="18" charset="0"/>
                      </a:rPr>
                      <m:t>0</m:t>
                    </m:r>
                    <m:r>
                      <a:rPr lang="en-US" b="0" i="1" smtClean="0">
                        <a:latin typeface="Cambria Math" panose="02040503050406030204" pitchFamily="18" charset="0"/>
                      </a:rPr>
                      <m:t> , </m:t>
                    </m:r>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baseline="-25000" smtClean="0">
                        <a:latin typeface="Cambria Math" panose="02040503050406030204" pitchFamily="18" charset="0"/>
                      </a:rPr>
                      <m:t>0</m:t>
                    </m:r>
                  </m:oMath>
                </a14:m>
                <a:r>
                  <a:rPr lang="en-US" dirty="0"/>
                  <a:t> ?</a:t>
                </a:r>
              </a:p>
              <a:p>
                <a:r>
                  <a:rPr lang="en-US" dirty="0"/>
                  <a:t>Q2) Show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m:rPr>
                        <m:sty m:val="p"/>
                      </m:rPr>
                      <a:rPr lang="en-US" b="0" i="0" dirty="0" smtClean="0">
                        <a:latin typeface="Cambria Math" panose="02040503050406030204" pitchFamily="18" charset="0"/>
                      </a:rPr>
                      <m:t>Σ</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𝑥</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𝑈</m:t>
                        </m:r>
                      </m:e>
                      <m:sup>
                        <m:r>
                          <a:rPr lang="en-US" b="0" i="1" dirty="0" smtClean="0">
                            <a:latin typeface="Cambria Math" panose="02040503050406030204" pitchFamily="18" charset="0"/>
                          </a:rPr>
                          <m:t>𝐻</m:t>
                        </m:r>
                      </m:sup>
                    </m:sSup>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𝑧</m:t>
                    </m:r>
                  </m:oMath>
                </a14:m>
                <a:endParaRPr lang="en-US" dirty="0"/>
              </a:p>
            </p:txBody>
          </p:sp>
        </mc:Choice>
        <mc:Fallback xmlns="">
          <p:sp>
            <p:nvSpPr>
              <p:cNvPr id="3" name="Content Placeholder 2">
                <a:extLst>
                  <a:ext uri="{FF2B5EF4-FFF2-40B4-BE49-F238E27FC236}">
                    <a16:creationId xmlns:a16="http://schemas.microsoft.com/office/drawing/2014/main" id="{8ED2D57B-F4AF-6F26-C9DC-3D7A49B3CDEB}"/>
                  </a:ext>
                </a:extLst>
              </p:cNvPr>
              <p:cNvSpPr>
                <a:spLocks noGrp="1" noRot="1" noChangeAspect="1" noMove="1" noResize="1" noEditPoints="1" noAdjustHandles="1" noChangeArrowheads="1" noChangeShapeType="1" noTextEdit="1"/>
              </p:cNvSpPr>
              <p:nvPr>
                <p:ph idx="1"/>
              </p:nvPr>
            </p:nvSpPr>
            <p:spPr>
              <a:blipFill>
                <a:blip r:embed="rId2"/>
                <a:stretch>
                  <a:fillRect l="-522" r="-27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A23DCF-0520-441E-CBF8-4934B4AF9743}"/>
              </a:ext>
            </a:extLst>
          </p:cNvPr>
          <p:cNvSpPr>
            <a:spLocks noGrp="1"/>
          </p:cNvSpPr>
          <p:nvPr>
            <p:ph type="sldNum" sz="quarter" idx="12"/>
          </p:nvPr>
        </p:nvSpPr>
        <p:spPr/>
        <p:txBody>
          <a:bodyPr/>
          <a:lstStyle/>
          <a:p>
            <a:fld id="{A439D109-9F59-4B0B-8E20-D6D3A384B1F1}" type="slidenum">
              <a:rPr lang="ko-KR" altLang="en-US" smtClean="0"/>
              <a:t>41</a:t>
            </a:fld>
            <a:endParaRPr lang="ko-KR" altLang="en-US"/>
          </a:p>
        </p:txBody>
      </p:sp>
    </p:spTree>
    <p:extLst>
      <p:ext uri="{BB962C8B-B14F-4D97-AF65-F5344CB8AC3E}">
        <p14:creationId xmlns:p14="http://schemas.microsoft.com/office/powerpoint/2010/main" val="1617280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FE7F-BD3B-847C-9F5A-2EBDA6BA2083}"/>
              </a:ext>
            </a:extLst>
          </p:cNvPr>
          <p:cNvSpPr>
            <a:spLocks noGrp="1"/>
          </p:cNvSpPr>
          <p:nvPr>
            <p:ph type="title"/>
          </p:nvPr>
        </p:nvSpPr>
        <p:spPr/>
        <p:txBody>
          <a:bodyPr/>
          <a:lstStyle/>
          <a:p>
            <a:r>
              <a:rPr lang="en-US" dirty="0"/>
              <a:t>Assignment-07</a:t>
            </a:r>
          </a:p>
        </p:txBody>
      </p:sp>
      <p:sp>
        <p:nvSpPr>
          <p:cNvPr id="3" name="Content Placeholder 2">
            <a:extLst>
              <a:ext uri="{FF2B5EF4-FFF2-40B4-BE49-F238E27FC236}">
                <a16:creationId xmlns:a16="http://schemas.microsoft.com/office/drawing/2014/main" id="{BE426672-142A-A1E4-8510-7B3D23B9FC79}"/>
              </a:ext>
            </a:extLst>
          </p:cNvPr>
          <p:cNvSpPr>
            <a:spLocks noGrp="1"/>
          </p:cNvSpPr>
          <p:nvPr>
            <p:ph idx="1"/>
          </p:nvPr>
        </p:nvSpPr>
        <p:spPr/>
        <p:txBody>
          <a:bodyPr/>
          <a:lstStyle/>
          <a:p>
            <a:r>
              <a:rPr lang="en-US" dirty="0"/>
              <a:t>1. MIMO linear processing </a:t>
            </a:r>
          </a:p>
          <a:p>
            <a:r>
              <a:rPr lang="en-US" dirty="0"/>
              <a:t>MIMO without CSIT</a:t>
            </a:r>
          </a:p>
          <a:p>
            <a:pPr lvl="1"/>
            <a:r>
              <a:rPr lang="en-US" dirty="0"/>
              <a:t>2)</a:t>
            </a:r>
            <a:r>
              <a:rPr lang="en-US" dirty="0" err="1"/>
              <a:t>RxMF</a:t>
            </a:r>
            <a:endParaRPr lang="en-US" dirty="0"/>
          </a:p>
          <a:p>
            <a:pPr lvl="1"/>
            <a:r>
              <a:rPr lang="en-US" dirty="0"/>
              <a:t>3)</a:t>
            </a:r>
            <a:r>
              <a:rPr lang="en-US" dirty="0" err="1"/>
              <a:t>RxZF</a:t>
            </a:r>
            <a:endParaRPr lang="en-US" dirty="0"/>
          </a:p>
          <a:p>
            <a:pPr lvl="1"/>
            <a:r>
              <a:rPr lang="en-US" dirty="0"/>
              <a:t>4)</a:t>
            </a:r>
            <a:r>
              <a:rPr lang="en-US" dirty="0" err="1"/>
              <a:t>RxMMSE</a:t>
            </a:r>
            <a:endParaRPr lang="en-US" dirty="0"/>
          </a:p>
          <a:p>
            <a:r>
              <a:rPr lang="en-US" dirty="0"/>
              <a:t>MIMO with CSIT </a:t>
            </a:r>
          </a:p>
          <a:p>
            <a:pPr lvl="1"/>
            <a:r>
              <a:rPr lang="en-US" dirty="0"/>
              <a:t>5) Joint SVD</a:t>
            </a:r>
          </a:p>
          <a:p>
            <a:r>
              <a:rPr lang="en-US" dirty="0"/>
              <a:t>6)Numerical result</a:t>
            </a:r>
          </a:p>
        </p:txBody>
      </p:sp>
      <p:sp>
        <p:nvSpPr>
          <p:cNvPr id="4" name="Slide Number Placeholder 3">
            <a:extLst>
              <a:ext uri="{FF2B5EF4-FFF2-40B4-BE49-F238E27FC236}">
                <a16:creationId xmlns:a16="http://schemas.microsoft.com/office/drawing/2014/main" id="{E4DAFB83-2EFB-73B7-12CD-F9CE0B55619B}"/>
              </a:ext>
            </a:extLst>
          </p:cNvPr>
          <p:cNvSpPr>
            <a:spLocks noGrp="1"/>
          </p:cNvSpPr>
          <p:nvPr>
            <p:ph type="sldNum" sz="quarter" idx="12"/>
          </p:nvPr>
        </p:nvSpPr>
        <p:spPr/>
        <p:txBody>
          <a:bodyPr/>
          <a:lstStyle/>
          <a:p>
            <a:fld id="{A439D109-9F59-4B0B-8E20-D6D3A384B1F1}" type="slidenum">
              <a:rPr lang="ko-KR" altLang="en-US" smtClean="0"/>
              <a:t>42</a:t>
            </a:fld>
            <a:endParaRPr lang="ko-KR" altLang="en-US"/>
          </a:p>
        </p:txBody>
      </p:sp>
    </p:spTree>
    <p:extLst>
      <p:ext uri="{BB962C8B-B14F-4D97-AF65-F5344CB8AC3E}">
        <p14:creationId xmlns:p14="http://schemas.microsoft.com/office/powerpoint/2010/main" val="2800053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B786-D0ED-DC38-4030-403419ACA936}"/>
              </a:ext>
            </a:extLst>
          </p:cNvPr>
          <p:cNvSpPr>
            <a:spLocks noGrp="1"/>
          </p:cNvSpPr>
          <p:nvPr>
            <p:ph type="title"/>
          </p:nvPr>
        </p:nvSpPr>
        <p:spPr/>
        <p:txBody>
          <a:bodyPr/>
          <a:lstStyle/>
          <a:p>
            <a:r>
              <a:rPr lang="en-US" dirty="0"/>
              <a:t>MIMO with linear processing</a:t>
            </a:r>
          </a:p>
        </p:txBody>
      </p:sp>
      <p:pic>
        <p:nvPicPr>
          <p:cNvPr id="6" name="Content Placeholder 5" descr="A black arrow pointing to a triangle&#10;&#10;Description automatically generated">
            <a:extLst>
              <a:ext uri="{FF2B5EF4-FFF2-40B4-BE49-F238E27FC236}">
                <a16:creationId xmlns:a16="http://schemas.microsoft.com/office/drawing/2014/main" id="{7E73AD47-6C88-4200-9376-D0E1170B1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60216"/>
            <a:ext cx="9974067" cy="1838582"/>
          </a:xfrm>
        </p:spPr>
      </p:pic>
      <p:sp>
        <p:nvSpPr>
          <p:cNvPr id="4" name="Slide Number Placeholder 3">
            <a:extLst>
              <a:ext uri="{FF2B5EF4-FFF2-40B4-BE49-F238E27FC236}">
                <a16:creationId xmlns:a16="http://schemas.microsoft.com/office/drawing/2014/main" id="{6FA2D09E-126A-425D-7190-CE6AB72D56DF}"/>
              </a:ext>
            </a:extLst>
          </p:cNvPr>
          <p:cNvSpPr>
            <a:spLocks noGrp="1"/>
          </p:cNvSpPr>
          <p:nvPr>
            <p:ph type="sldNum" sz="quarter" idx="12"/>
          </p:nvPr>
        </p:nvSpPr>
        <p:spPr/>
        <p:txBody>
          <a:bodyPr/>
          <a:lstStyle/>
          <a:p>
            <a:fld id="{A439D109-9F59-4B0B-8E20-D6D3A384B1F1}" type="slidenum">
              <a:rPr lang="ko-KR" altLang="en-US" smtClean="0"/>
              <a:t>43</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FAB790F-5CBE-4D8C-6512-8DC6A937891C}"/>
                  </a:ext>
                </a:extLst>
              </p:cNvPr>
              <p:cNvSpPr txBox="1"/>
              <p:nvPr/>
            </p:nvSpPr>
            <p:spPr>
              <a:xfrm>
                <a:off x="706315" y="3940220"/>
                <a:ext cx="10515600" cy="2313262"/>
              </a:xfrm>
              <a:prstGeom prst="rect">
                <a:avLst/>
              </a:prstGeom>
              <a:noFill/>
            </p:spPr>
            <p:txBody>
              <a:bodyPr wrap="square" rtlCol="0">
                <a:spAutoFit/>
              </a:bodyPr>
              <a:lstStyle/>
              <a:p>
                <a:r>
                  <a:rPr lang="en-US" dirty="0"/>
                  <a:t>Let </a:t>
                </a:r>
                <a14:m>
                  <m:oMath xmlns:m="http://schemas.openxmlformats.org/officeDocument/2006/math">
                    <m:r>
                      <a:rPr lang="en-US" b="0" i="1" smtClean="0">
                        <a:latin typeface="Cambria Math" panose="02040503050406030204" pitchFamily="18" charset="0"/>
                      </a:rPr>
                      <m:t>𝑥𝑖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𝑧𝑖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𝑁𝑟</m:t>
                    </m:r>
                    <m:r>
                      <a:rPr lang="en-US" b="0" i="1" smtClean="0">
                        <a:latin typeface="Cambria Math" panose="02040503050406030204" pitchFamily="18" charset="0"/>
                      </a:rPr>
                      <m:t>  </m:t>
                    </m:r>
                  </m:oMath>
                </a14:m>
                <a:r>
                  <a:rPr lang="en-US" dirty="0"/>
                  <a:t>follow zero-mean complex Gaussian distribution</a:t>
                </a:r>
              </a:p>
              <a:p>
                <a:endParaRPr lang="en-US" dirty="0"/>
              </a:p>
              <a:p>
                <a:r>
                  <a:rPr lang="en-US" dirty="0"/>
                  <a:t>Define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oMath>
                </a14:m>
                <a:endParaRPr lang="en-US" b="0" baseline="-25000" dirty="0"/>
              </a:p>
              <a:p>
                <a:endParaRPr lang="en-US" b="0" dirty="0"/>
              </a:p>
              <a:p>
                <a:r>
                  <a:rPr lang="en-US" dirty="0"/>
                  <a:t>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m:rPr>
                        <m:sty m:val="p"/>
                      </m:rPr>
                      <a:rPr lang="en-US" b="0" i="0" smtClean="0">
                        <a:latin typeface="Cambria Math" panose="02040503050406030204" pitchFamily="18" charset="0"/>
                      </a:rPr>
                      <m:t>E</m:t>
                    </m:r>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𝐳𝐳</m:t>
                            </m:r>
                          </m:e>
                          <m:sup>
                            <m:r>
                              <m:rPr>
                                <m:sty m:val="p"/>
                              </m:rPr>
                              <a:rPr lang="en-US" b="0" i="0" smtClean="0">
                                <a:latin typeface="Cambria Math" panose="02040503050406030204" pitchFamily="18" charset="0"/>
                              </a:rPr>
                              <m:t>H</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𝐸𝑠</m:t>
                    </m:r>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oMath>
                </a14:m>
                <a:endParaRPr lang="en-US" b="0" dirty="0"/>
              </a:p>
              <a:p>
                <a:r>
                  <a:rPr lang="en-US" b="0" dirty="0"/>
                  <a:t>         </a:t>
                </a:r>
                <a14:m>
                  <m:oMath xmlns:m="http://schemas.openxmlformats.org/officeDocument/2006/math">
                    <m:r>
                      <a:rPr lang="en-US" b="0" i="1" smtClean="0">
                        <a:latin typeface="Cambria Math" panose="02040503050406030204" pitchFamily="18" charset="0"/>
                      </a:rPr>
                      <m:t>𝑁𝑠</m:t>
                    </m:r>
                    <m:r>
                      <a:rPr lang="en-US" i="1">
                        <a:latin typeface="Cambria Math" panose="02040503050406030204" pitchFamily="18" charset="0"/>
                      </a:rPr>
                      <m:t>≜</m:t>
                    </m:r>
                    <m:r>
                      <m:rPr>
                        <m:sty m:val="p"/>
                      </m:rPr>
                      <a:rPr lang="en-US" b="0" i="0" smtClean="0">
                        <a:latin typeface="Cambria Math" panose="02040503050406030204" pitchFamily="18" charset="0"/>
                      </a:rPr>
                      <m:t>r</m:t>
                    </m:r>
                    <m:r>
                      <a:rPr lang="en-US" b="0" i="0" smtClean="0">
                        <a:latin typeface="Cambria Math" panose="02040503050406030204" pitchFamily="18" charset="0"/>
                      </a:rPr>
                      <m:t>=</m:t>
                    </m:r>
                    <m:r>
                      <m:rPr>
                        <m:sty m:val="p"/>
                      </m:rPr>
                      <a:rPr lang="en-US" b="0" i="0" smtClean="0">
                        <a:latin typeface="Cambria Math" panose="02040503050406030204" pitchFamily="18" charset="0"/>
                      </a:rPr>
                      <m:t>rank</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H</m:t>
                        </m:r>
                      </m:e>
                    </m:d>
                    <m:r>
                      <a:rPr lang="en-US" b="0" i="0" smtClean="0">
                        <a:latin typeface="Cambria Math" panose="02040503050406030204" pitchFamily="18" charset="0"/>
                      </a:rPr>
                      <m:t>=</m:t>
                    </m:r>
                    <m:r>
                      <m:rPr>
                        <m:sty m:val="p"/>
                      </m:rPr>
                      <a:rPr lang="en-US" b="0" i="0" smtClean="0">
                        <a:latin typeface="Cambria Math" panose="02040503050406030204" pitchFamily="18" charset="0"/>
                      </a:rPr>
                      <m:t>min</m:t>
                    </m:r>
                    <m:r>
                      <a:rPr lang="en-US" b="0" i="0" smtClean="0">
                        <a:latin typeface="Cambria Math" panose="02040503050406030204" pitchFamily="18" charset="0"/>
                      </a:rPr>
                      <m:t>(</m:t>
                    </m:r>
                    <m:r>
                      <m:rPr>
                        <m:sty m:val="p"/>
                      </m:rPr>
                      <a:rPr lang="en-US" b="0" i="0" smtClean="0">
                        <a:latin typeface="Cambria Math" panose="02040503050406030204" pitchFamily="18" charset="0"/>
                      </a:rPr>
                      <m:t>Nt</m:t>
                    </m:r>
                    <m:r>
                      <a:rPr lang="en-US" b="0" i="0" smtClean="0">
                        <a:latin typeface="Cambria Math" panose="02040503050406030204" pitchFamily="18" charset="0"/>
                      </a:rPr>
                      <m:t>,</m:t>
                    </m:r>
                    <m:r>
                      <m:rPr>
                        <m:sty m:val="p"/>
                      </m:rPr>
                      <a:rPr lang="en-US" b="0" i="0" smtClean="0">
                        <a:latin typeface="Cambria Math" panose="02040503050406030204" pitchFamily="18" charset="0"/>
                      </a:rPr>
                      <m:t>Nr</m:t>
                    </m:r>
                    <m:r>
                      <a:rPr lang="en-US" b="0" i="0" smtClean="0">
                        <a:latin typeface="Cambria Math" panose="02040503050406030204" pitchFamily="18" charset="0"/>
                      </a:rPr>
                      <m:t>)</m:t>
                    </m:r>
                  </m:oMath>
                </a14:m>
                <a:endParaRPr lang="en-US" b="0" dirty="0"/>
              </a:p>
              <a:p>
                <a:endParaRPr lang="en-US" dirty="0"/>
              </a:p>
            </p:txBody>
          </p:sp>
        </mc:Choice>
        <mc:Fallback xmlns="">
          <p:sp>
            <p:nvSpPr>
              <p:cNvPr id="7" name="TextBox 6">
                <a:extLst>
                  <a:ext uri="{FF2B5EF4-FFF2-40B4-BE49-F238E27FC236}">
                    <a16:creationId xmlns:a16="http://schemas.microsoft.com/office/drawing/2014/main" id="{7FAB790F-5CBE-4D8C-6512-8DC6A937891C}"/>
                  </a:ext>
                </a:extLst>
              </p:cNvPr>
              <p:cNvSpPr txBox="1">
                <a:spLocks noRot="1" noChangeAspect="1" noMove="1" noResize="1" noEditPoints="1" noAdjustHandles="1" noChangeArrowheads="1" noChangeShapeType="1" noTextEdit="1"/>
              </p:cNvSpPr>
              <p:nvPr/>
            </p:nvSpPr>
            <p:spPr>
              <a:xfrm>
                <a:off x="706315" y="3940220"/>
                <a:ext cx="10515600" cy="2313262"/>
              </a:xfrm>
              <a:prstGeom prst="rect">
                <a:avLst/>
              </a:prstGeom>
              <a:blipFill>
                <a:blip r:embed="rId3"/>
                <a:stretch>
                  <a:fillRect l="-522" t="-1316"/>
                </a:stretch>
              </a:blipFill>
            </p:spPr>
            <p:txBody>
              <a:bodyPr/>
              <a:lstStyle/>
              <a:p>
                <a:r>
                  <a:rPr lang="en-US">
                    <a:noFill/>
                  </a:rPr>
                  <a:t> </a:t>
                </a:r>
              </a:p>
            </p:txBody>
          </p:sp>
        </mc:Fallback>
      </mc:AlternateContent>
    </p:spTree>
    <p:extLst>
      <p:ext uri="{BB962C8B-B14F-4D97-AF65-F5344CB8AC3E}">
        <p14:creationId xmlns:p14="http://schemas.microsoft.com/office/powerpoint/2010/main" val="1552006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45A3-383C-DA4A-84B4-62C479F4E1BF}"/>
              </a:ext>
            </a:extLst>
          </p:cNvPr>
          <p:cNvSpPr>
            <a:spLocks noGrp="1"/>
          </p:cNvSpPr>
          <p:nvPr>
            <p:ph type="title"/>
          </p:nvPr>
        </p:nvSpPr>
        <p:spPr/>
        <p:txBody>
          <a:bodyPr/>
          <a:lstStyle/>
          <a:p>
            <a:r>
              <a:rPr lang="en-US" dirty="0"/>
              <a:t>MIMO with linear processing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69C7E5-BEC4-3CD8-6201-D3BC0555D2E6}"/>
                  </a:ext>
                </a:extLst>
              </p:cNvPr>
              <p:cNvSpPr>
                <a:spLocks noGrp="1"/>
              </p:cNvSpPr>
              <p:nvPr>
                <p:ph idx="1"/>
              </p:nvPr>
            </p:nvSpPr>
            <p:spPr/>
            <p:txBody>
              <a:bodyPr/>
              <a:lstStyle/>
              <a:p>
                <a:r>
                  <a:rPr lang="en-US" dirty="0"/>
                  <a:t>Q1) Specify the dimension of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𝐻</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 </m:t>
                    </m:r>
                  </m:oMath>
                </a14:m>
                <a:endParaRPr lang="en-US" b="0" dirty="0"/>
              </a:p>
              <a:p>
                <a:r>
                  <a:rPr lang="en-US" dirty="0"/>
                  <a:t>Solution)</a:t>
                </a:r>
              </a:p>
              <a:p>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0" i="1" smtClean="0">
                        <a:latin typeface="Cambria Math" panose="02040503050406030204" pitchFamily="18" charset="0"/>
                      </a:rPr>
                      <m:t>𝑁𝑡</m:t>
                    </m:r>
                    <m:r>
                      <a:rPr lang="en-US" b="0" i="1" smtClean="0">
                        <a:latin typeface="Cambria Math" panose="02040503050406030204" pitchFamily="18" charset="0"/>
                      </a:rPr>
                      <m:t> ∗</m:t>
                    </m:r>
                    <m:r>
                      <a:rPr lang="en-US" b="0" i="1" smtClean="0">
                        <a:latin typeface="Cambria Math" panose="02040503050406030204" pitchFamily="18" charset="0"/>
                      </a:rPr>
                      <m:t>1</m:t>
                    </m:r>
                  </m:oMath>
                </a14:m>
                <a:endParaRPr lang="en-US" b="0" dirty="0"/>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𝑁𝑡</m:t>
                    </m:r>
                  </m:oMath>
                </a14:m>
                <a:endParaRPr lang="en-US" b="0" baseline="-25000" dirty="0"/>
              </a:p>
              <a:p>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𝑁𝑟</m:t>
                    </m:r>
                  </m:oMath>
                </a14:m>
                <a:endParaRPr lang="en-US" baseline="-25000" dirty="0"/>
              </a:p>
              <a:p>
                <a:r>
                  <a:rPr lang="en-US" dirty="0"/>
                  <a:t>Q2)Write an expression of the post-Processed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in terms of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dirty="0"/>
              </a:p>
              <a:p>
                <a:r>
                  <a:rPr lang="en-US" dirty="0"/>
                  <a:t>Solution)</a:t>
                </a:r>
              </a:p>
              <a:p>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1" i="1" dirty="0" smtClean="0">
                        <a:latin typeface="Cambria Math" panose="02040503050406030204" pitchFamily="18" charset="0"/>
                      </a:rPr>
                      <m:t>.</m:t>
                    </m:r>
                    <m:r>
                      <a:rPr lang="en-US" b="1" i="1" dirty="0" smtClean="0">
                        <a:latin typeface="Cambria Math" panose="02040503050406030204" pitchFamily="18" charset="0"/>
                      </a:rPr>
                      <m:t>𝒚</m:t>
                    </m:r>
                    <m:r>
                      <a:rPr lang="en-US" b="0" i="1" dirty="0" smtClean="0">
                        <a:latin typeface="Cambria Math" panose="02040503050406030204" pitchFamily="18" charset="0"/>
                      </a:rPr>
                      <m:t>=</m:t>
                    </m:r>
                    <m:r>
                      <a:rPr lang="en-US" b="1" i="1" dirty="0" smtClean="0">
                        <a:latin typeface="Cambria Math" panose="02040503050406030204" pitchFamily="18" charset="0"/>
                      </a:rPr>
                      <m:t>𝑾</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𝑯𝑷𝒙</m:t>
                        </m:r>
                        <m:r>
                          <a:rPr lang="en-US" b="1" i="1" dirty="0" smtClean="0">
                            <a:latin typeface="Cambria Math" panose="02040503050406030204" pitchFamily="18" charset="0"/>
                          </a:rPr>
                          <m:t>+</m:t>
                        </m:r>
                        <m:r>
                          <a:rPr lang="en-US" b="1" i="1" dirty="0" smtClean="0">
                            <a:latin typeface="Cambria Math" panose="02040503050406030204" pitchFamily="18" charset="0"/>
                          </a:rPr>
                          <m:t>𝒛</m:t>
                        </m:r>
                      </m:e>
                    </m:d>
                    <m:r>
                      <a:rPr lang="en-US" b="0" i="1" dirty="0" smtClean="0">
                        <a:latin typeface="Cambria Math" panose="02040503050406030204" pitchFamily="18" charset="0"/>
                      </a:rPr>
                      <m:t>=</m:t>
                    </m:r>
                    <m:r>
                      <a:rPr lang="en-US" b="1" i="1" dirty="0" smtClean="0">
                        <a:latin typeface="Cambria Math" panose="02040503050406030204" pitchFamily="18" charset="0"/>
                      </a:rPr>
                      <m:t>𝑾𝑯𝑷𝒙</m:t>
                    </m:r>
                    <m:r>
                      <a:rPr lang="en-US" b="1" i="1" dirty="0" smtClean="0">
                        <a:latin typeface="Cambria Math" panose="02040503050406030204" pitchFamily="18" charset="0"/>
                      </a:rPr>
                      <m:t>+</m:t>
                    </m:r>
                    <m:r>
                      <a:rPr lang="en-US" b="1" i="1" dirty="0" smtClean="0">
                        <a:latin typeface="Cambria Math" panose="02040503050406030204" pitchFamily="18" charset="0"/>
                      </a:rPr>
                      <m:t>𝑾𝒛</m:t>
                    </m:r>
                  </m:oMath>
                </a14:m>
                <a:endParaRPr lang="en-US" b="1" dirty="0"/>
              </a:p>
              <a:p>
                <a:r>
                  <a:rPr lang="en-US" dirty="0"/>
                  <a:t>Q3)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b="0" dirty="0"/>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baseline="-25000" smtClean="0">
                        <a:latin typeface="Cambria Math" panose="02040503050406030204" pitchFamily="18" charset="0"/>
                      </a:rPr>
                      <m:t>𝐹</m:t>
                    </m:r>
                  </m:oMath>
                </a14:m>
                <a:endParaRPr lang="en-US" baseline="-25000" dirty="0"/>
              </a:p>
            </p:txBody>
          </p:sp>
        </mc:Choice>
        <mc:Fallback xmlns="">
          <p:sp>
            <p:nvSpPr>
              <p:cNvPr id="3" name="Content Placeholder 2">
                <a:extLst>
                  <a:ext uri="{FF2B5EF4-FFF2-40B4-BE49-F238E27FC236}">
                    <a16:creationId xmlns:a16="http://schemas.microsoft.com/office/drawing/2014/main" id="{E569C7E5-BEC4-3CD8-6201-D3BC0555D2E6}"/>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74BFDED-DA7E-1779-A0B8-014767B19DC3}"/>
              </a:ext>
            </a:extLst>
          </p:cNvPr>
          <p:cNvSpPr>
            <a:spLocks noGrp="1"/>
          </p:cNvSpPr>
          <p:nvPr>
            <p:ph type="sldNum" sz="quarter" idx="12"/>
          </p:nvPr>
        </p:nvSpPr>
        <p:spPr/>
        <p:txBody>
          <a:bodyPr/>
          <a:lstStyle/>
          <a:p>
            <a:fld id="{A439D109-9F59-4B0B-8E20-D6D3A384B1F1}" type="slidenum">
              <a:rPr lang="ko-KR" altLang="en-US" smtClean="0"/>
              <a:t>44</a:t>
            </a:fld>
            <a:endParaRPr lang="ko-KR" altLang="en-US"/>
          </a:p>
        </p:txBody>
      </p:sp>
    </p:spTree>
    <p:extLst>
      <p:ext uri="{BB962C8B-B14F-4D97-AF65-F5344CB8AC3E}">
        <p14:creationId xmlns:p14="http://schemas.microsoft.com/office/powerpoint/2010/main" val="1327157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822D-0AFB-0407-3451-C97546A09DE5}"/>
              </a:ext>
            </a:extLst>
          </p:cNvPr>
          <p:cNvSpPr>
            <a:spLocks noGrp="1"/>
          </p:cNvSpPr>
          <p:nvPr>
            <p:ph type="title"/>
          </p:nvPr>
        </p:nvSpPr>
        <p:spPr/>
        <p:txBody>
          <a:bodyPr/>
          <a:lstStyle/>
          <a:p>
            <a:r>
              <a:rPr lang="en-US" dirty="0"/>
              <a:t>MIMO with linear processing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FEDBE4-D814-02A3-60C3-4143717CA772}"/>
                  </a:ext>
                </a:extLst>
              </p:cNvPr>
              <p:cNvSpPr>
                <a:spLocks noGrp="1"/>
              </p:cNvSpPr>
              <p:nvPr>
                <p:ph idx="1"/>
              </p:nvPr>
            </p:nvSpPr>
            <p:spPr>
              <a:xfrm>
                <a:off x="838200" y="1649691"/>
                <a:ext cx="10515600" cy="4997294"/>
              </a:xfrm>
            </p:spPr>
            <p:txBody>
              <a:bodyPr/>
              <a:lstStyle/>
              <a:p>
                <a:r>
                  <a:rPr lang="en-US" dirty="0"/>
                  <a:t>Q4) Show that the 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−1</m:t>
                        </m:r>
                      </m:sup>
                    </m:sSup>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1" i="1" dirty="0" smtClean="0">
                        <a:latin typeface="Cambria Math" panose="02040503050406030204" pitchFamily="18" charset="0"/>
                      </a:rPr>
                      <m:t>=</m:t>
                    </m:r>
                    <m:r>
                      <a:rPr lang="en-US" b="1" i="1" dirty="0" smtClean="0">
                        <a:latin typeface="Cambria Math" panose="02040503050406030204" pitchFamily="18" charset="0"/>
                      </a:rPr>
                      <m:t>𝑬</m:t>
                    </m:r>
                    <m:d>
                      <m:dPr>
                        <m:begChr m:val="["/>
                        <m:endChr m:val="]"/>
                        <m:ctrlPr>
                          <a:rPr lang="en-US" b="1" i="1" dirty="0" smtClean="0">
                            <a:latin typeface="Cambria Math" panose="02040503050406030204" pitchFamily="18" charset="0"/>
                          </a:rPr>
                        </m:ctrlPr>
                      </m:d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𝒙</m:t>
                            </m:r>
                          </m:e>
                        </m:acc>
                        <m:sSup>
                          <m:sSupPr>
                            <m:ctrlPr>
                              <a:rPr lang="en-US" b="1" i="1" dirty="0" smtClean="0">
                                <a:latin typeface="Cambria Math" panose="02040503050406030204" pitchFamily="18" charset="0"/>
                              </a:rPr>
                            </m:ctrlPr>
                          </m:sSup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 </m:t>
                                </m:r>
                                <m:r>
                                  <a:rPr lang="en-US" b="1" i="1" dirty="0" smtClean="0">
                                    <a:latin typeface="Cambria Math" panose="02040503050406030204" pitchFamily="18" charset="0"/>
                                  </a:rPr>
                                  <m:t>𝒙</m:t>
                                </m:r>
                              </m:e>
                            </m:acc>
                          </m:e>
                          <m:sup>
                            <m:r>
                              <a:rPr lang="en-US" b="0" i="1" dirty="0" smtClean="0">
                                <a:latin typeface="Cambria Math" panose="02040503050406030204" pitchFamily="18" charset="0"/>
                              </a:rPr>
                              <m:t>𝐻</m:t>
                            </m:r>
                          </m:sup>
                        </m:sSup>
                      </m:e>
                    </m:d>
                    <m:r>
                      <a:rPr lang="en-US" b="1"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1" i="1" dirty="0" smtClean="0">
                            <a:latin typeface="Cambria Math" panose="02040503050406030204" pitchFamily="18" charset="0"/>
                          </a:rPr>
                        </m:ctrlPr>
                      </m:dPr>
                      <m:e>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sSup>
                          <m:sSupPr>
                            <m:ctrlPr>
                              <a:rPr lang="en-US" b="1" i="1" dirty="0" smtClean="0">
                                <a:latin typeface="Cambria Math" panose="02040503050406030204" pitchFamily="18" charset="0"/>
                              </a:rPr>
                            </m:ctrlPr>
                          </m:sSupPr>
                          <m:e>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e>
                          <m:sup>
                            <m:r>
                              <a:rPr lang="en-US" b="0" i="1" dirty="0" smtClean="0">
                                <a:latin typeface="Cambria Math" panose="02040503050406030204" pitchFamily="18" charset="0"/>
                              </a:rPr>
                              <m:t>𝐻</m:t>
                            </m:r>
                          </m:sup>
                        </m:sSup>
                      </m:e>
                    </m:d>
                  </m:oMath>
                </a14:m>
                <a:endParaRPr lang="en-US" b="1" i="1" dirty="0">
                  <a:latin typeface="Cambria Math" panose="02040503050406030204" pitchFamily="18" charset="0"/>
                </a:endParaRPr>
              </a:p>
              <a:p>
                <a:r>
                  <a:rPr lang="en-US" b="0"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1" i="1" dirty="0" smtClean="0">
                        <a:latin typeface="Cambria Math" panose="02040503050406030204" pitchFamily="18" charset="0"/>
                      </a:rPr>
                      <m:t>[</m:t>
                    </m:r>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r>
                      <a:rPr lang="en-US" b="1"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𝒙</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𝑾𝑯𝑷𝒙</m:t>
                    </m:r>
                    <m:sSup>
                      <m:sSupPr>
                        <m:ctrlPr>
                          <a:rPr lang="en-US" b="1" i="1" dirty="0">
                            <a:latin typeface="Cambria Math" panose="02040503050406030204" pitchFamily="18" charset="0"/>
                          </a:rPr>
                        </m:ctrlPr>
                      </m:sSupPr>
                      <m:e>
                        <m:r>
                          <a:rPr lang="en-US" b="1" i="1" dirty="0">
                            <a:latin typeface="Cambria Math" panose="02040503050406030204" pitchFamily="18" charset="0"/>
                          </a:rPr>
                          <m:t>𝒙</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𝑾𝑯𝑷𝒙</m:t>
                    </m:r>
                    <m:sSup>
                      <m:sSupPr>
                        <m:ctrlPr>
                          <a:rPr lang="en-US" b="1" i="1" dirty="0">
                            <a:latin typeface="Cambria Math" panose="02040503050406030204" pitchFamily="18" charset="0"/>
                          </a:rPr>
                        </m:ctrlPr>
                      </m:sSupPr>
                      <m:e>
                        <m:r>
                          <a:rPr lang="en-US" b="1" i="1" dirty="0">
                            <a:latin typeface="Cambria Math" panose="02040503050406030204" pitchFamily="18" charset="0"/>
                          </a:rPr>
                          <m:t>𝒛</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𝑾𝒛</m:t>
                    </m:r>
                    <m:sSup>
                      <m:sSupPr>
                        <m:ctrlPr>
                          <a:rPr lang="en-US" b="1" i="1" dirty="0">
                            <a:latin typeface="Cambria Math" panose="02040503050406030204" pitchFamily="18" charset="0"/>
                          </a:rPr>
                        </m:ctrlPr>
                      </m:sSupPr>
                      <m:e>
                        <m:r>
                          <a:rPr lang="en-US" b="1" i="1" dirty="0">
                            <a:latin typeface="Cambria Math" panose="02040503050406030204" pitchFamily="18" charset="0"/>
                          </a:rPr>
                          <m:t>𝒙</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𝑾𝒛</m:t>
                    </m:r>
                    <m:sSup>
                      <m:sSupPr>
                        <m:ctrlPr>
                          <a:rPr lang="en-US" b="1" i="1" dirty="0">
                            <a:latin typeface="Cambria Math" panose="02040503050406030204" pitchFamily="18" charset="0"/>
                          </a:rPr>
                        </m:ctrlPr>
                      </m:sSupPr>
                      <m:e>
                        <m:r>
                          <a:rPr lang="en-US" b="1" i="1" dirty="0">
                            <a:latin typeface="Cambria Math" panose="02040503050406030204" pitchFamily="18" charset="0"/>
                          </a:rPr>
                          <m:t>𝒛</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 </m:t>
                    </m:r>
                    <m:r>
                      <a:rPr lang="en-US" b="1" i="1" dirty="0">
                        <a:latin typeface="Cambria Math" panose="02040503050406030204" pitchFamily="18" charset="0"/>
                      </a:rPr>
                      <m:t>𝑾𝑯𝑷</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a:latin typeface="Cambria Math" panose="02040503050406030204" pitchFamily="18" charset="0"/>
                          </a:rPr>
                          <m:t>𝒙</m:t>
                        </m:r>
                        <m:sSup>
                          <m:sSupPr>
                            <m:ctrlPr>
                              <a:rPr lang="en-US" i="1" dirty="0">
                                <a:latin typeface="Cambria Math" panose="02040503050406030204" pitchFamily="18" charset="0"/>
                              </a:rPr>
                            </m:ctrlPr>
                          </m:sSupPr>
                          <m:e>
                            <m:r>
                              <a:rPr lang="en-US" b="1" i="1" dirty="0">
                                <a:latin typeface="Cambria Math" panose="02040503050406030204" pitchFamily="18" charset="0"/>
                              </a:rPr>
                              <m:t>𝒙</m:t>
                            </m:r>
                          </m:e>
                          <m:sup>
                            <m:r>
                              <a:rPr lang="en-US" i="1" dirty="0">
                                <a:latin typeface="Cambria Math" panose="02040503050406030204" pitchFamily="18" charset="0"/>
                              </a:rPr>
                              <m:t>𝐻</m:t>
                            </m:r>
                          </m:sup>
                        </m:sSup>
                      </m:e>
                    </m:d>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 </m:t>
                    </m:r>
                    <m:r>
                      <a:rPr lang="en-US" b="1" i="1" dirty="0" smtClean="0">
                        <a:latin typeface="Cambria Math" panose="02040503050406030204" pitchFamily="18" charset="0"/>
                      </a:rPr>
                      <m:t>𝑾</m:t>
                    </m:r>
                    <m:r>
                      <a:rPr lang="en-US" b="0" i="1" dirty="0" smtClean="0">
                        <a:latin typeface="Cambria Math" panose="02040503050406030204" pitchFamily="18" charset="0"/>
                      </a:rPr>
                      <m:t> </m:t>
                    </m:r>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1" i="1"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𝒛</m:t>
                        </m:r>
                      </m:e>
                      <m:sup>
                        <m:r>
                          <a:rPr lang="en-US" i="1" dirty="0">
                            <a:latin typeface="Cambria Math" panose="02040503050406030204" pitchFamily="18" charset="0"/>
                          </a:rPr>
                          <m:t>𝐻</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0" dirty="0" smtClean="0">
                            <a:latin typeface="Cambria Math" panose="02040503050406030204" pitchFamily="18" charset="0"/>
                          </a:rPr>
                          <m:t>𝐖𝐑</m:t>
                        </m:r>
                        <m:r>
                          <a:rPr lang="en-US" b="1" i="0" baseline="-25000" dirty="0" smtClean="0">
                            <a:latin typeface="Cambria Math" panose="02040503050406030204" pitchFamily="18" charset="0"/>
                          </a:rPr>
                          <m:t>𝐳</m:t>
                        </m:r>
                        <m:r>
                          <a:rPr lang="en-US" b="1" i="0" dirty="0" smtClean="0">
                            <a:latin typeface="Cambria Math" panose="02040503050406030204" pitchFamily="18" charset="0"/>
                          </a:rPr>
                          <m:t>𝐖</m:t>
                        </m:r>
                      </m:e>
                      <m:sup>
                        <m:r>
                          <m:rPr>
                            <m:sty m:val="p"/>
                          </m:rPr>
                          <a:rPr lang="en-US" b="0" i="0" dirty="0" smtClean="0">
                            <a:latin typeface="Cambria Math" panose="02040503050406030204" pitchFamily="18" charset="0"/>
                          </a:rPr>
                          <m:t>H</m:t>
                        </m:r>
                      </m:sup>
                    </m:sSup>
                  </m:oMath>
                </a14:m>
                <a:endParaRPr lang="en-US" b="0" dirty="0"/>
              </a:p>
              <a:p>
                <a14:m>
                  <m:oMath xmlns:m="http://schemas.openxmlformats.org/officeDocument/2006/math">
                    <m:r>
                      <a:rPr lang="en-US" b="0" i="1" smtClean="0">
                        <a:latin typeface="Cambria Math" panose="02040503050406030204" pitchFamily="18" charset="0"/>
                      </a:rPr>
                      <m:t>𝑅</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dirty="0" smtClean="0">
                        <a:latin typeface="Cambria Math" panose="02040503050406030204" pitchFamily="18" charset="0"/>
                      </a:rPr>
                      <m:t>  =</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𝑾𝒛</m:t>
                            </m:r>
                          </m:e>
                        </m:d>
                        <m:sSup>
                          <m:sSupPr>
                            <m:ctrlPr>
                              <a:rPr lang="en-US" b="1" i="1" dirty="0" smtClean="0">
                                <a:latin typeface="Cambria Math" panose="02040503050406030204" pitchFamily="18" charset="0"/>
                              </a:rPr>
                            </m:ctrlPr>
                          </m:sSupPr>
                          <m:e>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𝑾𝒛</m:t>
                                </m:r>
                              </m:e>
                            </m:d>
                          </m:e>
                          <m:sup>
                            <m:r>
                              <a:rPr lang="en-US" b="0" i="1" dirty="0" smtClean="0">
                                <a:latin typeface="Cambria Math" panose="02040503050406030204" pitchFamily="18" charset="0"/>
                              </a:rPr>
                              <m:t>𝐻</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smtClean="0">
                            <a:latin typeface="Cambria Math" panose="02040503050406030204" pitchFamily="18" charset="0"/>
                          </a:rPr>
                          <m:t>𝑾𝒛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e>
                    </m:d>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smtClean="0">
                            <a:latin typeface="Cambria Math" panose="02040503050406030204" pitchFamily="18" charset="0"/>
                          </a:rPr>
                          <m:t>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e>
                    </m:d>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𝑾𝑹</m:t>
                    </m:r>
                    <m:r>
                      <a:rPr lang="en-US" b="1" i="1" baseline="-25000" dirty="0" smtClean="0">
                        <a:latin typeface="Cambria Math" panose="02040503050406030204" pitchFamily="18" charset="0"/>
                      </a:rPr>
                      <m:t>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oMath>
                </a14:m>
                <a:endParaRPr lang="en-US" dirty="0"/>
              </a:p>
              <a:p>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e>
                    </m:d>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𝒏</m:t>
                            </m:r>
                          </m:e>
                        </m:acc>
                      </m:e>
                    </m:d>
                    <m:r>
                      <a:rPr lang="en-US" b="0" i="0" smtClean="0">
                        <a:latin typeface="Cambria Math" panose="02040503050406030204" pitchFamily="18" charset="0"/>
                      </a:rPr>
                      <m:t>=</m:t>
                    </m:r>
                    <m:r>
                      <m:rPr>
                        <m:sty m:val="p"/>
                      </m:rPr>
                      <a:rPr lang="en-US" b="0" i="0" smtClean="0">
                        <a:latin typeface="Cambria Math" panose="02040503050406030204" pitchFamily="18" charset="0"/>
                      </a:rPr>
                      <m:t>log</m:t>
                    </m:r>
                    <m:r>
                      <a:rPr lang="en-US" b="0" i="0"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1" i="1">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r>
                      <a:rPr lang="en-US" b="0" i="0" smtClean="0">
                        <a:latin typeface="Cambria Math" panose="02040503050406030204" pitchFamily="18" charset="0"/>
                      </a:rPr>
                      <m:t>−</m:t>
                    </m:r>
                    <m:r>
                      <m:rPr>
                        <m:sty m:val="p"/>
                      </m:rPr>
                      <a:rPr lang="en-US" b="0" i="0" smtClean="0">
                        <a:latin typeface="Cambria Math" panose="02040503050406030204" pitchFamily="18" charset="0"/>
                      </a:rPr>
                      <m:t>log</m:t>
                    </m:r>
                    <m:r>
                      <a:rPr lang="en-US" b="0" i="0"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dirty="0">
                        <a:latin typeface="Cambria Math" panose="02040503050406030204" pitchFamily="18" charset="0"/>
                      </a:rPr>
                      <m:t>𝑾𝑹</m:t>
                    </m:r>
                    <m:r>
                      <a:rPr lang="en-US" b="1" i="1" baseline="-25000"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d>
                              <m:dPr>
                                <m:ctrlPr>
                                  <a:rPr lang="en-US" i="1">
                                    <a:latin typeface="Cambria Math" panose="02040503050406030204" pitchFamily="18" charset="0"/>
                                  </a:rPr>
                                </m:ctrlPr>
                              </m:dPr>
                              <m:e>
                                <m:sSup>
                                  <m:sSupPr>
                                    <m:ctrlPr>
                                      <a:rPr lang="en-US" i="1" dirty="0">
                                        <a:latin typeface="Cambria Math" panose="02040503050406030204" pitchFamily="18" charset="0"/>
                                      </a:rPr>
                                    </m:ctrlPr>
                                  </m:sSupPr>
                                  <m:e>
                                    <m:r>
                                      <a:rPr lang="en-US" b="1" i="1">
                                        <a:latin typeface="Cambria Math" panose="02040503050406030204" pitchFamily="18" charset="0"/>
                                      </a:rPr>
                                      <m:t>𝑾𝑯𝑷</m:t>
                                    </m:r>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num>
                      <m:den>
                        <m:r>
                          <a:rPr lang="en-US">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b="0" i="1" smtClean="0">
                            <a:latin typeface="Cambria Math" panose="02040503050406030204" pitchFamily="18" charset="0"/>
                          </a:rPr>
                          <m:t> </m:t>
                        </m:r>
                        <m:r>
                          <a:rPr lang="en-US" b="1" i="1">
                            <a:latin typeface="Cambria Math" panose="02040503050406030204" pitchFamily="18" charset="0"/>
                          </a:rPr>
                          <m:t>𝑾𝑹</m:t>
                        </m:r>
                        <m:r>
                          <a:rPr lang="en-US" b="1" i="1" baseline="-25000"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a:latin typeface="Cambria Math" panose="02040503050406030204" pitchFamily="18" charset="0"/>
                          </a:rPr>
                          <m:t>|</m:t>
                        </m:r>
                      </m:den>
                    </m:f>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num>
                      <m:den>
                        <m:r>
                          <a:rPr lang="en-US">
                            <a:latin typeface="Cambria Math" panose="02040503050406030204" pitchFamily="18" charset="0"/>
                          </a:rPr>
                          <m:t>|</m:t>
                        </m:r>
                        <m:r>
                          <a:rPr lang="en-US" b="1" i="1">
                            <a:latin typeface="Cambria Math" panose="02040503050406030204" pitchFamily="18" charset="0"/>
                          </a:rPr>
                          <m:t>𝑾𝑹</m:t>
                        </m:r>
                        <m:r>
                          <a:rPr lang="en-US" b="1" i="1" baseline="-25000" smtClean="0">
                            <a:latin typeface="Cambria Math" panose="02040503050406030204" pitchFamily="18" charset="0"/>
                          </a:rPr>
                          <m:t>𝒛</m:t>
                        </m:r>
                        <m:sSup>
                          <m:sSupPr>
                            <m:ctrlPr>
                              <a:rPr lang="en-US" i="1" dirty="0">
                                <a:latin typeface="Cambria Math" panose="02040503050406030204" pitchFamily="18" charset="0"/>
                              </a:rPr>
                            </m:ctrlPr>
                          </m:sSupPr>
                          <m:e>
                            <m:r>
                              <a:rPr lang="en-US" b="1" i="1" dirty="0" smtClean="0">
                                <a:latin typeface="Cambria Math" panose="02040503050406030204" pitchFamily="18" charset="0"/>
                              </a:rPr>
                              <m:t>𝑾</m:t>
                            </m:r>
                          </m:e>
                          <m:sup>
                            <m:r>
                              <a:rPr lang="en-US" i="1" dirty="0">
                                <a:latin typeface="Cambria Math" panose="02040503050406030204" pitchFamily="18" charset="0"/>
                              </a:rPr>
                              <m:t>𝐻</m:t>
                            </m:r>
                          </m:sup>
                        </m:sSup>
                        <m:r>
                          <a:rPr lang="en-US">
                            <a:latin typeface="Cambria Math" panose="02040503050406030204" pitchFamily="18" charset="0"/>
                          </a:rPr>
                          <m:t>|</m:t>
                        </m:r>
                      </m:den>
                    </m:f>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e>
                        </m:d>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68FEDBE4-D814-02A3-60C3-4143717CA772}"/>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522" t="-1221" b="-29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75FBE3-E573-867C-76D7-DE112AAE6011}"/>
              </a:ext>
            </a:extLst>
          </p:cNvPr>
          <p:cNvSpPr>
            <a:spLocks noGrp="1"/>
          </p:cNvSpPr>
          <p:nvPr>
            <p:ph type="sldNum" sz="quarter" idx="12"/>
          </p:nvPr>
        </p:nvSpPr>
        <p:spPr>
          <a:xfrm flipV="1">
            <a:off x="838200" y="6567854"/>
            <a:ext cx="515815" cy="140677"/>
          </a:xfrm>
        </p:spPr>
        <p:txBody>
          <a:bodyPr/>
          <a:lstStyle/>
          <a:p>
            <a:fld id="{A439D109-9F59-4B0B-8E20-D6D3A384B1F1}" type="slidenum">
              <a:rPr lang="ko-KR" altLang="en-US" smtClean="0"/>
              <a:t>45</a:t>
            </a:fld>
            <a:endParaRPr lang="ko-KR" altLang="en-US" dirty="0"/>
          </a:p>
        </p:txBody>
      </p:sp>
    </p:spTree>
    <p:extLst>
      <p:ext uri="{BB962C8B-B14F-4D97-AF65-F5344CB8AC3E}">
        <p14:creationId xmlns:p14="http://schemas.microsoft.com/office/powerpoint/2010/main" val="139068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7173-FAE3-DE73-F619-0064D582EF18}"/>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5662EE-7E78-64F1-992F-B2D9EFBFC1DE}"/>
                  </a:ext>
                </a:extLst>
              </p:cNvPr>
              <p:cNvSpPr>
                <a:spLocks noGrp="1"/>
              </p:cNvSpPr>
              <p:nvPr>
                <p:ph idx="1"/>
              </p:nvPr>
            </p:nvSpPr>
            <p:spPr/>
            <p:txBody>
              <a:bodyPr/>
              <a:lstStyle/>
              <a:p>
                <a:r>
                  <a:rPr lang="en-US" b="1" dirty="0"/>
                  <a:t>Q1) Show that </a:t>
                </a:r>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p>
                            <m:r>
                              <a:rPr lang="en-US" b="1" i="1" smtClean="0">
                                <a:latin typeface="Cambria Math" panose="02040503050406030204" pitchFamily="18" charset="0"/>
                              </a:rPr>
                              <m:t>𝑯</m:t>
                            </m:r>
                          </m:sup>
                        </m:sSup>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1" i="1" smtClean="0">
                        <a:latin typeface="Cambria Math" panose="02040503050406030204" pitchFamily="18" charset="0"/>
                      </a:rPr>
                      <m:t>=</m:t>
                    </m:r>
                    <m:r>
                      <a:rPr lang="en-US" b="1" i="1" smtClean="0">
                        <a:latin typeface="Cambria Math" panose="02040503050406030204" pitchFamily="18" charset="0"/>
                      </a:rPr>
                      <m:t>𝒕𝒓</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m:t>
                        </m:r>
                      </m:e>
                    </m:d>
                    <m:r>
                      <a:rPr lang="en-US" b="1" i="1" smtClean="0">
                        <a:latin typeface="Cambria Math" panose="02040503050406030204" pitchFamily="18" charset="0"/>
                      </a:rPr>
                      <m:t> </m:t>
                    </m:r>
                  </m:oMath>
                </a14:m>
                <a:r>
                  <a:rPr lang="en-US" b="1" dirty="0"/>
                  <a:t>and </a:t>
                </a:r>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𝑾𝒛</m:t>
                                </m:r>
                              </m:e>
                            </m:d>
                          </m:e>
                          <m:sup>
                            <m:r>
                              <a:rPr lang="en-US" b="1" i="1" smtClean="0">
                                <a:latin typeface="Cambria Math" panose="02040503050406030204" pitchFamily="18" charset="0"/>
                              </a:rPr>
                              <m:t>𝟐</m:t>
                            </m:r>
                          </m:sup>
                        </m:sSup>
                      </m:e>
                    </m:d>
                    <m:r>
                      <a:rPr lang="en-US" b="1" i="1" smtClean="0">
                        <a:latin typeface="Cambria Math" panose="02040503050406030204" pitchFamily="18" charset="0"/>
                      </a:rPr>
                      <m:t>=</m:t>
                    </m:r>
                    <m:r>
                      <a:rPr lang="en-US" b="1" i="1" smtClean="0">
                        <a:latin typeface="Cambria Math" panose="02040503050406030204" pitchFamily="18" charset="0"/>
                      </a:rPr>
                      <m:t>𝒕𝒓</m:t>
                    </m:r>
                    <m:d>
                      <m:dPr>
                        <m:ctrlPr>
                          <a:rPr lang="en-US" b="1"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e>
                    </m:d>
                  </m:oMath>
                </a14:m>
                <a:endParaRPr lang="en-US" b="1" dirty="0"/>
              </a:p>
              <a:p>
                <a:r>
                  <a:rPr lang="en-US" b="1" dirty="0"/>
                  <a:t>Solution)</a:t>
                </a:r>
              </a:p>
              <a:p>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p>
                            <m:r>
                              <a:rPr lang="en-US" b="1" i="1" smtClean="0">
                                <a:latin typeface="Cambria Math" panose="02040503050406030204" pitchFamily="18" charset="0"/>
                              </a:rPr>
                              <m:t>𝑯</m:t>
                            </m:r>
                          </m:sup>
                        </m:sSup>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1"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sup>
                            <m:r>
                              <a:rPr lang="en-US" b="1" i="1" smtClean="0">
                                <a:latin typeface="Cambria Math" panose="02040503050406030204" pitchFamily="18" charset="0"/>
                              </a:rPr>
                              <m:t>𝑯</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d>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𝒙</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𝒛</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r>
                      <a:rPr lang="en-US" b="1" i="1" smtClean="0">
                        <a:latin typeface="Cambria Math" panose="02040503050406030204" pitchFamily="18" charset="0"/>
                      </a:rPr>
                      <m:t>)</m:t>
                    </m:r>
                    <m:d>
                      <m:dPr>
                        <m:ctrlPr>
                          <a:rPr lang="en-US" b="1" i="1">
                            <a:latin typeface="Cambria Math" panose="02040503050406030204" pitchFamily="18" charset="0"/>
                          </a:rPr>
                        </m:ctrlPr>
                      </m:dPr>
                      <m:e>
                        <m:r>
                          <a:rPr lang="en-US" b="1" i="1">
                            <a:latin typeface="Cambria Math" panose="02040503050406030204" pitchFamily="18" charset="0"/>
                          </a:rPr>
                          <m:t>𝑾𝑯𝑷𝒙</m:t>
                        </m:r>
                        <m:r>
                          <a:rPr lang="en-US" b="1" i="1">
                            <a:latin typeface="Cambria Math" panose="02040503050406030204" pitchFamily="18" charset="0"/>
                          </a:rPr>
                          <m:t>+</m:t>
                        </m:r>
                        <m:r>
                          <a:rPr lang="en-US" b="1" i="1">
                            <a:latin typeface="Cambria Math" panose="02040503050406030204" pitchFamily="18" charset="0"/>
                          </a:rPr>
                          <m:t>𝑾𝒛</m:t>
                        </m:r>
                      </m:e>
                    </m:d>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m:t>
                        </m:r>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0" i="1" smtClean="0">
                        <a:latin typeface="Cambria Math" panose="02040503050406030204" pitchFamily="18" charset="0"/>
                      </a:rPr>
                      <m:t>𝑡𝑟</m:t>
                    </m:r>
                    <m:sSup>
                      <m:sSupPr>
                        <m:ctrlPr>
                          <a:rPr lang="en-US" b="1" i="1">
                            <a:latin typeface="Cambria Math" panose="02040503050406030204" pitchFamily="18" charset="0"/>
                          </a:rPr>
                        </m:ctrlPr>
                      </m:sSupPr>
                      <m:e>
                        <m:r>
                          <a:rPr lang="en-US" b="1" i="1">
                            <a:latin typeface="Cambria Math" panose="02040503050406030204" pitchFamily="18" charset="0"/>
                          </a:rPr>
                          <m:t>(</m:t>
                        </m:r>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𝑾𝑯𝑷𝒙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𝑯</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𝑾𝒛</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smtClean="0">
                        <a:latin typeface="Cambria Math" panose="02040503050406030204" pitchFamily="18" charset="0"/>
                      </a:rPr>
                      <m:t>)]</m:t>
                    </m:r>
                  </m:oMath>
                </a14:m>
                <a:endParaRPr lang="en-US" b="1" dirty="0"/>
              </a:p>
              <a:p>
                <a14:m>
                  <m:oMath xmlns:m="http://schemas.openxmlformats.org/officeDocument/2006/math">
                    <m:r>
                      <a:rPr lang="en-US" b="1" i="1">
                        <a:latin typeface="Cambria Math" panose="02040503050406030204" pitchFamily="18" charset="0"/>
                      </a:rPr>
                      <m:t>=</m:t>
                    </m:r>
                    <m:r>
                      <a:rPr lang="en-US" b="0" i="1">
                        <a:latin typeface="Cambria Math" panose="02040503050406030204" pitchFamily="18" charset="0"/>
                      </a:rPr>
                      <m:t>𝑡𝑟</m:t>
                    </m:r>
                    <m:r>
                      <a:rPr lang="en-US" b="1" i="1">
                        <a:latin typeface="Cambria Math" panose="02040503050406030204" pitchFamily="18" charset="0"/>
                      </a:rPr>
                      <m:t>(</m:t>
                    </m:r>
                    <m:r>
                      <a:rPr lang="en-US" b="1" i="1">
                        <a:latin typeface="Cambria Math" panose="02040503050406030204" pitchFamily="18" charset="0"/>
                      </a:rPr>
                      <m:t>𝑾𝑯𝑷𝑬</m:t>
                    </m:r>
                    <m:r>
                      <a:rPr lang="en-US" b="1" i="1" smtClean="0">
                        <a:latin typeface="Cambria Math" panose="02040503050406030204" pitchFamily="18" charset="0"/>
                      </a:rPr>
                      <m:t>[</m:t>
                    </m:r>
                    <m:r>
                      <a:rPr lang="en-US" b="1" i="1">
                        <a:latin typeface="Cambria Math" panose="02040503050406030204" pitchFamily="18" charset="0"/>
                      </a:rPr>
                      <m:t>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a:latin typeface="Cambria Math" panose="02040503050406030204" pitchFamily="18" charset="0"/>
                          </a:rPr>
                          <m:t>  </m:t>
                        </m:r>
                      </m:sup>
                    </m:sSup>
                    <m:r>
                      <a:rPr lang="en-US" b="1" i="1">
                        <a:latin typeface="Cambria Math" panose="02040503050406030204" pitchFamily="18" charset="0"/>
                      </a:rPr>
                      <m:t>𝑾𝒛</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a:latin typeface="Cambria Math" panose="02040503050406030204" pitchFamily="18" charset="0"/>
                          </a:rPr>
                          <m:t> </m:t>
                        </m:r>
                      </m:sup>
                    </m:sSup>
                    <m:r>
                      <a:rPr lang="en-US" b="1" i="1">
                        <a:latin typeface="Cambria Math" panose="02040503050406030204" pitchFamily="18" charset="0"/>
                      </a:rPr>
                      <m:t>𝑾𝑯𝑷𝒙</m:t>
                    </m:r>
                    <m:r>
                      <a:rPr lang="en-US" b="1" i="1">
                        <a:latin typeface="Cambria Math" panose="02040503050406030204" pitchFamily="18" charset="0"/>
                      </a:rPr>
                      <m:t>+</m:t>
                    </m:r>
                    <m:r>
                      <a:rPr lang="en-US" b="0" i="1">
                        <a:latin typeface="Cambria Math" panose="02040503050406030204" pitchFamily="18" charset="0"/>
                      </a:rPr>
                      <m:t>𝑡𝑟</m:t>
                    </m:r>
                    <m:r>
                      <a:rPr lang="en-US" b="1" i="1">
                        <a:latin typeface="Cambria Math" panose="02040503050406030204" pitchFamily="18" charset="0"/>
                      </a:rPr>
                      <m:t>(</m:t>
                    </m:r>
                    <m:r>
                      <a:rPr lang="en-US" b="1" i="1">
                        <a:latin typeface="Cambria Math" panose="02040503050406030204" pitchFamily="18" charset="0"/>
                      </a:rPr>
                      <m:t>𝑾𝑬</m:t>
                    </m:r>
                    <m:r>
                      <a:rPr lang="en-US" b="1" i="1" smtClean="0">
                        <a:latin typeface="Cambria Math" panose="02040503050406030204" pitchFamily="18" charset="0"/>
                      </a:rPr>
                      <m:t>[</m:t>
                    </m:r>
                    <m:r>
                      <a:rPr lang="en-US" b="1" i="1">
                        <a:latin typeface="Cambria Math" panose="02040503050406030204" pitchFamily="18" charset="0"/>
                      </a:rPr>
                      <m:t>𝒛</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𝑡𝑟</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smtClean="0">
                        <a:latin typeface="Cambria Math" panose="02040503050406030204" pitchFamily="18" charset="0"/>
                      </a:rPr>
                      <m:t>𝑾𝑹𝒛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1" i="1" smtClean="0">
                        <a:latin typeface="Cambria Math" panose="02040503050406030204" pitchFamily="18" charset="0"/>
                      </a:rPr>
                      <m:t>)</m:t>
                    </m:r>
                  </m:oMath>
                </a14:m>
                <a:endParaRPr lang="en-US" b="1" dirty="0"/>
              </a:p>
              <a:p>
                <a:endParaRPr lang="en-US" b="1" dirty="0"/>
              </a:p>
              <a:p>
                <a:endParaRPr lang="en-US" b="1" dirty="0"/>
              </a:p>
              <a:p>
                <a:endParaRPr lang="en-US" b="1" dirty="0"/>
              </a:p>
              <a:p>
                <a:endParaRPr lang="en-US" b="1" dirty="0"/>
              </a:p>
            </p:txBody>
          </p:sp>
        </mc:Choice>
        <mc:Fallback xmlns="">
          <p:sp>
            <p:nvSpPr>
              <p:cNvPr id="3" name="Content Placeholder 2">
                <a:extLst>
                  <a:ext uri="{FF2B5EF4-FFF2-40B4-BE49-F238E27FC236}">
                    <a16:creationId xmlns:a16="http://schemas.microsoft.com/office/drawing/2014/main" id="{085662EE-7E78-64F1-992F-B2D9EFBFC1DE}"/>
                  </a:ext>
                </a:extLst>
              </p:cNvPr>
              <p:cNvSpPr>
                <a:spLocks noGrp="1" noRot="1" noChangeAspect="1" noMove="1" noResize="1" noEditPoints="1" noAdjustHandles="1" noChangeArrowheads="1" noChangeShapeType="1" noTextEdit="1"/>
              </p:cNvSpPr>
              <p:nvPr>
                <p:ph idx="1"/>
              </p:nvPr>
            </p:nvSpPr>
            <p:spPr>
              <a:blipFill>
                <a:blip r:embed="rId2"/>
                <a:stretch>
                  <a:fillRect l="-522" t="-10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361255-A0C3-B36B-6688-B14FED771DD6}"/>
              </a:ext>
            </a:extLst>
          </p:cNvPr>
          <p:cNvSpPr>
            <a:spLocks noGrp="1"/>
          </p:cNvSpPr>
          <p:nvPr>
            <p:ph type="sldNum" sz="quarter" idx="12"/>
          </p:nvPr>
        </p:nvSpPr>
        <p:spPr/>
        <p:txBody>
          <a:bodyPr/>
          <a:lstStyle/>
          <a:p>
            <a:fld id="{A439D109-9F59-4B0B-8E20-D6D3A384B1F1}" type="slidenum">
              <a:rPr lang="ko-KR" altLang="en-US" smtClean="0"/>
              <a:t>46</a:t>
            </a:fld>
            <a:endParaRPr lang="ko-KR" altLang="en-US"/>
          </a:p>
        </p:txBody>
      </p:sp>
    </p:spTree>
    <p:extLst>
      <p:ext uri="{BB962C8B-B14F-4D97-AF65-F5344CB8AC3E}">
        <p14:creationId xmlns:p14="http://schemas.microsoft.com/office/powerpoint/2010/main" val="1380420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09E4-3FB8-8B59-8D30-E7F9D1094D6B}"/>
              </a:ext>
            </a:extLst>
          </p:cNvPr>
          <p:cNvSpPr>
            <a:spLocks noGrp="1"/>
          </p:cNvSpPr>
          <p:nvPr>
            <p:ph type="title"/>
          </p:nvPr>
        </p:nvSpPr>
        <p:spPr>
          <a:xfrm>
            <a:off x="838200" y="780262"/>
            <a:ext cx="10515600" cy="681250"/>
          </a:xfrm>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1AA8B5-C3E9-0E94-A5AD-B5E1997D6A10}"/>
                  </a:ext>
                </a:extLst>
              </p:cNvPr>
              <p:cNvSpPr>
                <a:spLocks noGrp="1"/>
              </p:cNvSpPr>
              <p:nvPr>
                <p:ph idx="1"/>
              </p:nvPr>
            </p:nvSpPr>
            <p:spPr/>
            <p:txBody>
              <a:bodyPr/>
              <a:lstStyle/>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sSup>
                      <m:sSupPr>
                        <m:ctrlPr>
                          <a:rPr lang="en-US" b="1"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oMath>
                </a14:m>
                <a:r>
                  <a:rPr lang="en-US" dirty="0"/>
                  <a:t> and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𝜕𝜆</m:t>
                        </m:r>
                      </m:den>
                    </m:f>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𝛿</m:t>
                    </m:r>
                  </m:oMath>
                </a14:m>
                <a:endParaRPr lang="en-US" dirty="0"/>
              </a:p>
              <a:p>
                <a:r>
                  <a:rPr lang="en-US" dirty="0"/>
                  <a:t>Solution)</a:t>
                </a:r>
              </a:p>
              <a:p>
                <a:r>
                  <a:rPr lang="en-US" dirty="0"/>
                  <a:t>We know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2</m:t>
                        </m:r>
                      </m:den>
                    </m:f>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e>
                        </m:d>
                      </m:num>
                      <m:den>
                        <m:r>
                          <a:rPr lang="en-US" b="1" i="1" smtClean="0">
                            <a:latin typeface="Cambria Math" panose="02040503050406030204" pitchFamily="18" charset="0"/>
                          </a:rPr>
                          <m:t>𝝏</m:t>
                        </m:r>
                        <m:r>
                          <a:rPr lang="en-US" b="1" i="1" smtClean="0">
                            <a:latin typeface="Cambria Math" panose="02040503050406030204" pitchFamily="18" charset="0"/>
                          </a:rPr>
                          <m:t>𝑾</m:t>
                        </m:r>
                        <m:r>
                          <a:rPr lang="en-US" i="1" baseline="-25000">
                            <a:latin typeface="Cambria Math" panose="02040503050406030204" pitchFamily="18" charset="0"/>
                          </a:rPr>
                          <m:t>𝑅</m:t>
                        </m:r>
                        <m:r>
                          <a:rPr lang="en-US" b="1" i="1" baseline="-25000" smtClean="0">
                            <a:latin typeface="Cambria Math" panose="02040503050406030204" pitchFamily="18" charset="0"/>
                          </a:rPr>
                          <m:t>𝒆</m:t>
                        </m:r>
                      </m:den>
                    </m:f>
                    <m:r>
                      <a:rPr lang="en-US" b="1" i="1" smtClean="0">
                        <a:latin typeface="Cambria Math" panose="02040503050406030204" pitchFamily="18" charset="0"/>
                      </a:rPr>
                      <m:t> −</m:t>
                    </m:r>
                    <m:r>
                      <a:rPr lang="en-US" b="0" i="1" smtClean="0">
                        <a:latin typeface="Cambria Math" panose="02040503050406030204" pitchFamily="18" charset="0"/>
                      </a:rPr>
                      <m:t>𝑗</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𝑖𝑚𝑔</m:t>
                        </m:r>
                      </m:den>
                    </m:f>
                  </m:oMath>
                </a14:m>
                <a:r>
                  <a:rPr lang="en-US" dirty="0"/>
                  <a:t>)</a:t>
                </a:r>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r>
                          <m:rPr>
                            <m:nor/>
                          </m:rPr>
                          <a:rPr lang="en-US" dirty="0"/>
                          <m:t> </m:t>
                        </m:r>
                      </m:num>
                      <m:den>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m:t>
                        </m:r>
                        <m:r>
                          <a:rPr lang="en-US" b="1" i="1" baseline="-25000">
                            <a:latin typeface="Cambria Math" panose="02040503050406030204" pitchFamily="18" charset="0"/>
                          </a:rPr>
                          <m:t>𝒆</m:t>
                        </m:r>
                      </m:den>
                    </m:f>
                    <m:r>
                      <a:rPr lang="en-US" b="1"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b="0" i="1" baseline="-25000" smtClean="0">
                        <a:latin typeface="Cambria Math" panose="02040503050406030204" pitchFamily="18" charset="0"/>
                      </a:rPr>
                      <m:t> </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smtClean="0">
                                <a:latin typeface="Cambria Math" panose="02040503050406030204" pitchFamily="18" charset="0"/>
                              </a:rPr>
                              <m:t>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a:latin typeface="Cambria Math" panose="02040503050406030204" pitchFamily="18" charset="0"/>
                              </a:rPr>
                              <m:t>−</m:t>
                            </m:r>
                            <m:r>
                              <a:rPr lang="en-US" i="1">
                                <a:latin typeface="Cambria Math" panose="02040503050406030204" pitchFamily="18" charset="0"/>
                              </a:rPr>
                              <m:t>𝛿</m:t>
                            </m:r>
                          </m:e>
                        </m:d>
                        <m:r>
                          <m:rPr>
                            <m:nor/>
                          </m:rPr>
                          <a:rPr lang="en-US" dirty="0"/>
                          <m:t> </m:t>
                        </m:r>
                      </m:num>
                      <m:den>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m:t>
                        </m:r>
                        <m:r>
                          <a:rPr lang="en-US" b="1" i="1" baseline="-25000">
                            <a:latin typeface="Cambria Math" panose="02040503050406030204" pitchFamily="18" charset="0"/>
                          </a:rPr>
                          <m:t>𝒆</m:t>
                        </m:r>
                      </m:den>
                    </m:f>
                  </m:oMath>
                </a14:m>
                <a:endParaRPr lang="en-US" b="1" i="1" baseline="-25000" dirty="0">
                  <a:latin typeface="Cambria Math" panose="02040503050406030204" pitchFamily="18" charset="0"/>
                </a:endParaRPr>
              </a:p>
              <a:p>
                <a:r>
                  <a:rPr lang="en-US" b="1" dirty="0"/>
                  <a:t>     </a:t>
                </a:r>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r>
                              <a:rPr lang="en-US" b="1" i="1">
                                <a:latin typeface="Cambria Math" panose="02040503050406030204" pitchFamily="18" charset="0"/>
                              </a:rPr>
                              <m:t>)</m:t>
                            </m:r>
                            <m:r>
                              <a:rPr lang="en-US" b="1" i="1">
                                <a:latin typeface="Cambria Math" panose="02040503050406030204" pitchFamily="18" charset="0"/>
                              </a:rPr>
                              <m:t>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r>
                                  <a:rPr lang="en-US" b="1" i="1">
                                    <a:latin typeface="Cambria Math" panose="02040503050406030204" pitchFamily="18" charset="0"/>
                                  </a:rPr>
                                  <m:t>)</m:t>
                                </m:r>
                                <m:r>
                                  <a:rPr lang="en-US" b="1" i="1">
                                    <a:latin typeface="Cambria Math" panose="02040503050406030204" pitchFamily="18" charset="0"/>
                                  </a:rPr>
                                  <m:t>𝑹𝒛</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baseline="-25000">
                                    <a:latin typeface="Cambria Math" panose="02040503050406030204" pitchFamily="18" charset="0"/>
                                  </a:rPr>
                                  <m:t>𝑅𝑒</m:t>
                                </m:r>
                                <m:r>
                                  <a:rPr lang="en-US" b="1" i="1">
                                    <a:latin typeface="Cambria Math" panose="02040503050406030204" pitchFamily="18" charset="0"/>
                                  </a:rPr>
                                  <m:t>−</m:t>
                                </m:r>
                                <m:r>
                                  <a:rPr lang="en-US" b="1" i="1" baseline="-25000">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baseline="-25000">
                                    <a:latin typeface="Cambria Math" panose="02040503050406030204" pitchFamily="18" charset="0"/>
                                  </a:rPr>
                                  <m:t>𝑖𝑚𝑔</m:t>
                                </m:r>
                                <m:r>
                                  <a:rPr lang="en-US" b="1" i="1">
                                    <a:latin typeface="Cambria Math" panose="02040503050406030204" pitchFamily="18" charset="0"/>
                                  </a:rPr>
                                  <m:t>)</m:t>
                                </m:r>
                              </m:e>
                            </m:d>
                            <m:r>
                              <a:rPr lang="en-US">
                                <a:latin typeface="Cambria Math" panose="02040503050406030204" pitchFamily="18" charset="0"/>
                              </a:rPr>
                              <m:t>−</m:t>
                            </m:r>
                            <m:r>
                              <a:rPr lang="en-US" i="1">
                                <a:latin typeface="Cambria Math" panose="02040503050406030204" pitchFamily="18" charset="0"/>
                              </a:rPr>
                              <m:t>𝛿</m:t>
                            </m:r>
                          </m:e>
                        </m:d>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b="0" i="1" baseline="-25000" smtClean="0">
                        <a:latin typeface="Cambria Math" panose="02040503050406030204" pitchFamily="18" charset="0"/>
                      </a:rPr>
                      <m:t> </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r>
                          <a:rPr lang="en-US" b="0" i="1" baseline="-25000" smtClean="0">
                            <a:latin typeface="Cambria Math" panose="02040503050406030204" pitchFamily="18" charset="0"/>
                          </a:rPr>
                          <m:t>𝑧</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0" i="1" baseline="-25000" smtClean="0">
                        <a:latin typeface="Cambria Math" panose="02040503050406030204" pitchFamily="18" charset="0"/>
                      </a:rPr>
                      <m:t>𝑧</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sSup>
                      <m:sSupPr>
                        <m:ctrlPr>
                          <a:rPr lang="en-US" b="0" i="1" smtClean="0">
                            <a:latin typeface="Cambria Math" panose="02040503050406030204" pitchFamily="18" charset="0"/>
                          </a:rPr>
                        </m:ctrlPr>
                      </m:sSupPr>
                      <m:e>
                        <m:r>
                          <a:rPr lang="en-US" b="1" i="1">
                            <a:latin typeface="Cambria Math" panose="02040503050406030204" pitchFamily="18" charset="0"/>
                          </a:rPr>
                          <m:t>𝑹</m:t>
                        </m:r>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baseline="-25000"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oMath>
                </a14:m>
                <a:r>
                  <a:rPr lang="en-US" dirty="0"/>
                  <a:t>]</a:t>
                </a:r>
              </a:p>
              <a:p>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F1AA8B5-C3E9-0E94-A5AD-B5E1997D6A10}"/>
                  </a:ext>
                </a:extLst>
              </p:cNvPr>
              <p:cNvSpPr>
                <a:spLocks noGrp="1" noRot="1" noChangeAspect="1" noMove="1" noResize="1" noEditPoints="1" noAdjustHandles="1" noChangeArrowheads="1" noChangeShapeType="1" noTextEdit="1"/>
              </p:cNvSpPr>
              <p:nvPr>
                <p:ph idx="1"/>
              </p:nvPr>
            </p:nvSpPr>
            <p:spPr>
              <a:blipFill>
                <a:blip r:embed="rId2"/>
                <a:stretch>
                  <a:fillRect l="-522" b="-8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33C392C-B561-3FED-5FBA-B26BD510BB20}"/>
              </a:ext>
            </a:extLst>
          </p:cNvPr>
          <p:cNvSpPr>
            <a:spLocks noGrp="1"/>
          </p:cNvSpPr>
          <p:nvPr>
            <p:ph type="sldNum" sz="quarter" idx="12"/>
          </p:nvPr>
        </p:nvSpPr>
        <p:spPr/>
        <p:txBody>
          <a:bodyPr/>
          <a:lstStyle/>
          <a:p>
            <a:fld id="{A439D109-9F59-4B0B-8E20-D6D3A384B1F1}" type="slidenum">
              <a:rPr lang="ko-KR" altLang="en-US" smtClean="0"/>
              <a:t>47</a:t>
            </a:fld>
            <a:endParaRPr lang="ko-KR" altLang="en-US"/>
          </a:p>
        </p:txBody>
      </p:sp>
    </p:spTree>
    <p:extLst>
      <p:ext uri="{BB962C8B-B14F-4D97-AF65-F5344CB8AC3E}">
        <p14:creationId xmlns:p14="http://schemas.microsoft.com/office/powerpoint/2010/main" val="4205601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EDC9-06C8-1C59-C491-E6F8A6446756}"/>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DC9EA-1DE9-B0DD-6A0E-C9F6293CCB05}"/>
                  </a:ext>
                </a:extLst>
              </p:cNvPr>
              <p:cNvSpPr>
                <a:spLocks noGrp="1"/>
              </p:cNvSpPr>
              <p:nvPr>
                <p:ph idx="1"/>
              </p:nvPr>
            </p:nvSpPr>
            <p:spPr>
              <a:xfrm>
                <a:off x="1005253" y="1720029"/>
                <a:ext cx="10515600" cy="4935748"/>
              </a:xfrm>
            </p:spPr>
            <p:txBody>
              <a:bodyPr/>
              <a:lstStyle/>
              <a:p>
                <a:r>
                  <a:rPr lang="en-US" dirty="0"/>
                  <a:t>Also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𝜕𝜆</m:t>
                        </m:r>
                      </m:den>
                    </m:f>
                    <m:d>
                      <m:dPr>
                        <m:ctrlPr>
                          <a:rPr lang="en-US" b="0" i="1" smtClean="0">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e>
                    </m:d>
                    <m:r>
                      <a:rPr lang="en-US" b="0" i="1" smtClean="0">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r>
                      <a:rPr lang="en-US" i="1">
                        <a:latin typeface="Cambria Math" panose="02040503050406030204" pitchFamily="18" charset="0"/>
                      </a:rPr>
                      <m:t>𝛿</m:t>
                    </m:r>
                  </m:oMath>
                </a14:m>
                <a:endParaRPr lang="en-US" dirty="0"/>
              </a:p>
              <a:p>
                <a:r>
                  <a:rPr lang="en-US" dirty="0"/>
                  <a:t>Q3)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0" smtClean="0">
                        <a:latin typeface="Cambria Math" panose="02040503050406030204" pitchFamily="18" charset="0"/>
                      </a:rPr>
                      <m:t>=0 </m:t>
                    </m:r>
                  </m:oMath>
                </a14:m>
                <a:r>
                  <a:rPr lang="en-US" dirty="0"/>
                  <a:t>show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 −1</m:t>
                        </m:r>
                      </m:sup>
                    </m:sSup>
                    <m:r>
                      <a:rPr lang="en-US" b="0" i="1" smtClean="0">
                        <a:latin typeface="Cambria Math" panose="02040503050406030204" pitchFamily="18" charset="0"/>
                      </a:rPr>
                      <m:t> .</m:t>
                    </m:r>
                  </m:oMath>
                </a14:m>
                <a:endParaRPr lang="en-US" dirty="0"/>
              </a:p>
              <a:p>
                <a:r>
                  <a:rPr lang="en-US" dirty="0"/>
                  <a:t>Solution)</a:t>
                </a:r>
              </a:p>
              <a:p>
                <a14:m>
                  <m:oMath xmlns:m="http://schemas.openxmlformats.org/officeDocument/2006/math">
                    <m:sSup>
                      <m:sSupPr>
                        <m:ctrlPr>
                          <a:rPr lang="en-US" i="1" smtClean="0">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b="0" i="0" smtClean="0">
                        <a:latin typeface="Cambria Math" panose="02040503050406030204" pitchFamily="18" charset="0"/>
                      </a:rPr>
                      <m:t>=0</m:t>
                    </m:r>
                  </m:oMath>
                </a14:m>
                <a:endParaRPr lang="en-US" b="0"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 −1</m:t>
                        </m:r>
                      </m:sup>
                    </m:sSup>
                  </m:oMath>
                </a14:m>
                <a:endParaRPr lang="en-US" dirty="0"/>
              </a:p>
              <a:p>
                <a:r>
                  <a:rPr lang="en-US" dirty="0"/>
                  <a:t>Q4) Letting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=0 , </m:t>
                    </m:r>
                  </m:oMath>
                </a14:m>
                <a:r>
                  <a:rPr lang="en-US" dirty="0"/>
                  <a:t>show that </a:t>
                </a:r>
                <a14:m>
                  <m:oMath xmlns:m="http://schemas.openxmlformats.org/officeDocument/2006/math">
                    <m:r>
                      <a:rPr lang="en-US" b="0" i="1" smtClean="0">
                        <a:latin typeface="Cambria Math" panose="02040503050406030204" pitchFamily="18" charset="0"/>
                      </a:rPr>
                      <m:t>𝜆</m:t>
                    </m:r>
                    <m:r>
                      <a:rPr lang="en-US" b="0" i="1" baseline="-25000" smtClean="0">
                        <a:latin typeface="Cambria Math" panose="02040503050406030204" pitchFamily="18" charset="0"/>
                      </a:rPr>
                      <m:t>𝑜𝑝𝑡</m:t>
                    </m:r>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𝛿</m:t>
                            </m:r>
                          </m:den>
                        </m:f>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e>
                    </m:rad>
                  </m:oMath>
                </a14:m>
                <a:endParaRPr lang="en-US" dirty="0"/>
              </a:p>
              <a:p>
                <a:r>
                  <a:rPr lang="en-US" dirty="0"/>
                  <a:t>Solution)</a:t>
                </a:r>
              </a:p>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=0⇒</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r>
                      <a:rPr lang="en-US" i="1">
                        <a:latin typeface="Cambria Math" panose="02040503050406030204" pitchFamily="18" charset="0"/>
                      </a:rPr>
                      <m:t>𝛿</m:t>
                    </m:r>
                    <m:r>
                      <a:rPr lang="en-US" b="0" i="1" smtClean="0">
                        <a:latin typeface="Cambria Math" panose="02040503050406030204" pitchFamily="18" charset="0"/>
                      </a:rPr>
                      <m:t>=0⇒</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m:t>
                    </m:r>
                    <m:r>
                      <a:rPr lang="en-US" b="0" i="1" smtClean="0">
                        <a:latin typeface="Cambria Math" panose="02040503050406030204" pitchFamily="18" charset="0"/>
                      </a:rPr>
                      <m:t>𝛿</m:t>
                    </m:r>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𝜆</m:t>
                            </m:r>
                          </m:den>
                        </m:f>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 −1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f>
                          <m:fPr>
                            <m:ctrlPr>
                              <a:rPr lang="en-US" b="0" i="1" baseline="-25000" smtClean="0">
                                <a:latin typeface="Cambria Math" panose="02040503050406030204" pitchFamily="18" charset="0"/>
                              </a:rPr>
                            </m:ctrlPr>
                          </m:fPr>
                          <m:num>
                            <m:r>
                              <a:rPr lang="en-US" b="0" i="1" baseline="-25000" smtClean="0">
                                <a:latin typeface="Cambria Math" panose="02040503050406030204" pitchFamily="18" charset="0"/>
                              </a:rPr>
                              <m:t>−  </m:t>
                            </m:r>
                            <m:r>
                              <a:rPr lang="en-US" b="0" i="1" smtClean="0">
                                <a:latin typeface="Cambria Math" panose="02040503050406030204" pitchFamily="18" charset="0"/>
                              </a:rPr>
                              <m:t>1 </m:t>
                            </m:r>
                          </m:num>
                          <m:den>
                            <m:r>
                              <a:rPr lang="en-US" b="0" i="1" smtClean="0">
                                <a:latin typeface="Cambria Math" panose="02040503050406030204" pitchFamily="18" charset="0"/>
                              </a:rPr>
                              <m:t>𝜆</m:t>
                            </m:r>
                          </m:den>
                        </m:f>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𝑯𝑷</m:t>
                        </m:r>
                      </m:e>
                    </m:d>
                    <m:r>
                      <a:rPr lang="en-US" b="0" i="1" smtClean="0">
                        <a:latin typeface="Cambria Math" panose="02040503050406030204" pitchFamily="18" charset="0"/>
                      </a:rPr>
                      <m:t>⇒</m:t>
                    </m:r>
                    <m:r>
                      <a:rPr lang="en-US" i="1">
                        <a:latin typeface="Cambria Math" panose="02040503050406030204" pitchFamily="18" charset="0"/>
                      </a:rPr>
                      <m:t>𝜆</m:t>
                    </m:r>
                    <m:r>
                      <a:rPr lang="en-US" i="1" baseline="-25000">
                        <a:latin typeface="Cambria Math" panose="02040503050406030204" pitchFamily="18" charset="0"/>
                      </a:rPr>
                      <m:t>𝑜𝑝𝑡</m:t>
                    </m:r>
                    <m:r>
                      <a:rPr lang="en-US" i="1">
                        <a:latin typeface="Cambria Math" panose="02040503050406030204" pitchFamily="18" charset="0"/>
                      </a:rPr>
                      <m:t>= ± </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𝛿</m:t>
                            </m:r>
                          </m:den>
                        </m:f>
                        <m:r>
                          <a:rPr lang="en-US" i="1">
                            <a:latin typeface="Cambria Math" panose="02040503050406030204" pitchFamily="18" charset="0"/>
                          </a:rPr>
                          <m:t>𝑡𝑟</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e>
                    </m:ra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ECDC9EA-1DE9-B0DD-6A0E-C9F6293CCB05}"/>
                  </a:ext>
                </a:extLst>
              </p:cNvPr>
              <p:cNvSpPr>
                <a:spLocks noGrp="1" noRot="1" noChangeAspect="1" noMove="1" noResize="1" noEditPoints="1" noAdjustHandles="1" noChangeArrowheads="1" noChangeShapeType="1" noTextEdit="1"/>
              </p:cNvSpPr>
              <p:nvPr>
                <p:ph idx="1"/>
              </p:nvPr>
            </p:nvSpPr>
            <p:spPr>
              <a:xfrm>
                <a:off x="1005253" y="1720029"/>
                <a:ext cx="10515600" cy="4935748"/>
              </a:xfrm>
              <a:blipFill>
                <a:blip r:embed="rId2"/>
                <a:stretch>
                  <a:fillRect l="-522" b="-17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802E693-682E-D9C4-0ABE-A198DBFD8DFF}"/>
              </a:ext>
            </a:extLst>
          </p:cNvPr>
          <p:cNvSpPr>
            <a:spLocks noGrp="1"/>
          </p:cNvSpPr>
          <p:nvPr>
            <p:ph type="sldNum" sz="quarter" idx="12"/>
          </p:nvPr>
        </p:nvSpPr>
        <p:spPr/>
        <p:txBody>
          <a:bodyPr/>
          <a:lstStyle/>
          <a:p>
            <a:fld id="{A439D109-9F59-4B0B-8E20-D6D3A384B1F1}" type="slidenum">
              <a:rPr lang="ko-KR" altLang="en-US" smtClean="0"/>
              <a:t>48</a:t>
            </a:fld>
            <a:endParaRPr lang="ko-KR" altLang="en-US" dirty="0"/>
          </a:p>
        </p:txBody>
      </p:sp>
    </p:spTree>
    <p:extLst>
      <p:ext uri="{BB962C8B-B14F-4D97-AF65-F5344CB8AC3E}">
        <p14:creationId xmlns:p14="http://schemas.microsoft.com/office/powerpoint/2010/main" val="1248787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3771-BDC8-2791-3193-C7C3643CCFD4}"/>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295593-1D37-1241-22FC-F7AE8E6FFED7}"/>
                  </a:ext>
                </a:extLst>
              </p:cNvPr>
              <p:cNvSpPr>
                <a:spLocks noGrp="1"/>
              </p:cNvSpPr>
              <p:nvPr>
                <p:ph idx="1"/>
              </p:nvPr>
            </p:nvSpPr>
            <p:spPr>
              <a:xfrm>
                <a:off x="838200" y="1649690"/>
                <a:ext cx="10515600" cy="5071785"/>
              </a:xfrm>
            </p:spPr>
            <p:txBody>
              <a:bodyPr/>
              <a:lstStyle/>
              <a:p>
                <a:r>
                  <a:rPr lang="en-US" dirty="0"/>
                  <a:t>For simplicity , we let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𝜆</m:t>
                    </m:r>
                    <m:r>
                      <a:rPr lang="en-US" b="0" i="1" baseline="-25000" smtClean="0">
                        <a:latin typeface="Cambria Math" panose="02040503050406030204" pitchFamily="18" charset="0"/>
                      </a:rPr>
                      <m:t>𝑜𝑝𝑡</m:t>
                    </m:r>
                    <m:r>
                      <a:rPr lang="en-US" b="0" i="1" smtClean="0">
                        <a:latin typeface="Cambria Math" panose="02040503050406030204" pitchFamily="18" charset="0"/>
                      </a:rPr>
                      <m:t>=−1 </m:t>
                    </m:r>
                  </m:oMath>
                </a14:m>
                <a:r>
                  <a:rPr lang="en-US" dirty="0"/>
                  <a:t>such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oMath>
                </a14:m>
                <a:endParaRPr lang="en-US" dirty="0"/>
              </a:p>
              <a:p>
                <a:r>
                  <a:rPr lang="en-US" dirty="0"/>
                  <a:t>Q5)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The capacity is expressed by </a:t>
                </a:r>
              </a:p>
              <a:p>
                <a14:m>
                  <m:oMath xmlns:m="http://schemas.openxmlformats.org/officeDocument/2006/math">
                    <m:r>
                      <a:rPr lang="en-US" b="0" i="1" smtClean="0">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r>
                      <m:rPr>
                        <m:nor/>
                      </m:rPr>
                      <a:rPr lang="en-US" b="0" i="0" smtClean="0">
                        <a:latin typeface="Cambria Math" panose="02040503050406030204" pitchFamily="18" charset="0"/>
                      </a:rPr>
                      <m:t>|</m:t>
                    </m:r>
                  </m:oMath>
                </a14:m>
                <a:r>
                  <a:rPr lang="en-US" dirty="0"/>
                  <a:t> </a:t>
                </a:r>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b="0" i="1" dirty="0" smtClean="0">
                            <a:latin typeface="Cambria Math" panose="02040503050406030204" pitchFamily="18" charset="0"/>
                          </a:rPr>
                          <m:t> </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b="0" i="1" smtClean="0">
                        <a:latin typeface="Cambria Math" panose="02040503050406030204" pitchFamily="18" charset="0"/>
                      </a:rPr>
                      <m:t>(</m:t>
                    </m:r>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dirty="0" smtClean="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oMath>
                </a14:m>
                <a:r>
                  <a:rPr lang="en-US" dirty="0"/>
                  <a:t>|</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dirty="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oMath>
                </a14:m>
                <a:r>
                  <a:rPr lang="en-US" b="1" dirty="0"/>
                  <a:t> </a:t>
                </a:r>
                <a14:m>
                  <m:oMath xmlns:m="http://schemas.openxmlformats.org/officeDocument/2006/math">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b="1" dirty="0"/>
                  <a:t> </a:t>
                </a:r>
                <a14:m>
                  <m:oMath xmlns:m="http://schemas.openxmlformats.org/officeDocument/2006/math">
                    <m:r>
                      <a:rPr lang="en-US" b="1" i="0"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oMath>
                </a14:m>
                <a:r>
                  <a:rPr lang="en-US" dirty="0"/>
                  <a:t>|</a:t>
                </a:r>
              </a:p>
              <a:p>
                <a:r>
                  <a:rPr lang="en-US" dirty="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oMath>
                </a14:m>
                <a:r>
                  <a:rPr lang="en-US" dirty="0"/>
                  <a:t>|</a:t>
                </a:r>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r>
                      <a:rPr lang="en-US" b="1" i="1" smtClean="0">
                        <a:latin typeface="Cambria Math" panose="02040503050406030204" pitchFamily="18" charset="0"/>
                      </a:rPr>
                      <m:t>𝑰</m:t>
                    </m:r>
                    <m:r>
                      <a:rPr lang="en-US" b="1"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b="1" i="1" smtClean="0">
                        <a:latin typeface="Cambria Math" panose="02040503050406030204" pitchFamily="18" charset="0"/>
                      </a:rPr>
                      <m:t>)|</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d>
                      <m:dPr>
                        <m:begChr m:val="|"/>
                        <m:endChr m:val="|"/>
                        <m:ctrlPr>
                          <a:rPr lang="en-US" b="1" i="1" smtClean="0">
                            <a:latin typeface="Cambria Math" panose="02040503050406030204" pitchFamily="18" charset="0"/>
                          </a:rPr>
                        </m:ctrlPr>
                      </m:dPr>
                      <m:e>
                        <m:r>
                          <a:rPr lang="en-US" b="1" i="1">
                            <a:latin typeface="Cambria Math" panose="02040503050406030204" pitchFamily="18" charset="0"/>
                          </a:rPr>
                          <m:t>𝑰</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oMath>
                </a14:m>
                <a:r>
                  <a:rPr lang="en-US" b="1" dirty="0"/>
                  <a:t> </a:t>
                </a:r>
                <a14:m>
                  <m:oMath xmlns:m="http://schemas.openxmlformats.org/officeDocument/2006/math">
                    <m:d>
                      <m:dPr>
                        <m:begChr m:val="|"/>
                        <m:endChr m:val="|"/>
                        <m:ctrlPr>
                          <a:rPr lang="en-US" b="1" i="1">
                            <a:latin typeface="Cambria Math" panose="02040503050406030204" pitchFamily="18" charset="0"/>
                          </a:rPr>
                        </m:ctrlPr>
                      </m:dPr>
                      <m:e>
                        <m:r>
                          <a:rPr lang="en-US" b="1" i="1">
                            <a:latin typeface="Cambria Math" panose="02040503050406030204" pitchFamily="18" charset="0"/>
                          </a:rPr>
                          <m:t>𝑰</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47295593-1D37-1241-22FC-F7AE8E6FFED7}"/>
                  </a:ext>
                </a:extLst>
              </p:cNvPr>
              <p:cNvSpPr>
                <a:spLocks noGrp="1" noRot="1" noChangeAspect="1" noMove="1" noResize="1" noEditPoints="1" noAdjustHandles="1" noChangeArrowheads="1" noChangeShapeType="1" noTextEdit="1"/>
              </p:cNvSpPr>
              <p:nvPr>
                <p:ph idx="1"/>
              </p:nvPr>
            </p:nvSpPr>
            <p:spPr>
              <a:xfrm>
                <a:off x="838200" y="1649690"/>
                <a:ext cx="10515600" cy="5071785"/>
              </a:xfrm>
              <a:blipFill>
                <a:blip r:embed="rId2"/>
                <a:stretch>
                  <a:fillRect l="-522" t="-1202" b="-15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7CF9F1C-73A7-3BD6-800A-0FE4D6F4A5D3}"/>
              </a:ext>
            </a:extLst>
          </p:cNvPr>
          <p:cNvSpPr>
            <a:spLocks noGrp="1"/>
          </p:cNvSpPr>
          <p:nvPr>
            <p:ph type="sldNum" sz="quarter" idx="12"/>
          </p:nvPr>
        </p:nvSpPr>
        <p:spPr/>
        <p:txBody>
          <a:bodyPr/>
          <a:lstStyle/>
          <a:p>
            <a:fld id="{A439D109-9F59-4B0B-8E20-D6D3A384B1F1}" type="slidenum">
              <a:rPr lang="ko-KR" altLang="en-US" smtClean="0"/>
              <a:t>49</a:t>
            </a:fld>
            <a:r>
              <a:rPr lang="ko-KR" altLang="en-US" dirty="0"/>
              <a:t>             </a:t>
            </a:r>
            <a:r>
              <a:rPr lang="ko-KR" altLang="en-US" baseline="-25000" dirty="0"/>
              <a:t>  </a:t>
            </a:r>
            <a:r>
              <a:rPr lang="ko-KR" altLang="en-US" dirty="0"/>
              <a:t> </a:t>
            </a:r>
          </a:p>
        </p:txBody>
      </p:sp>
    </p:spTree>
    <p:extLst>
      <p:ext uri="{BB962C8B-B14F-4D97-AF65-F5344CB8AC3E}">
        <p14:creationId xmlns:p14="http://schemas.microsoft.com/office/powerpoint/2010/main" val="221044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7B72-F6B5-4443-7982-B97939FA4A21}"/>
              </a:ext>
            </a:extLst>
          </p:cNvPr>
          <p:cNvSpPr>
            <a:spLocks noGrp="1"/>
          </p:cNvSpPr>
          <p:nvPr>
            <p:ph type="title"/>
          </p:nvPr>
        </p:nvSpPr>
        <p:spPr/>
        <p:txBody>
          <a:bodyPr/>
          <a:lstStyle/>
          <a:p>
            <a:r>
              <a:rPr lang="en-US" sz="2800" dirty="0"/>
              <a:t>Frequency and Time diversity</a:t>
            </a:r>
          </a:p>
        </p:txBody>
      </p:sp>
      <p:sp>
        <p:nvSpPr>
          <p:cNvPr id="3" name="Content Placeholder 2">
            <a:extLst>
              <a:ext uri="{FF2B5EF4-FFF2-40B4-BE49-F238E27FC236}">
                <a16:creationId xmlns:a16="http://schemas.microsoft.com/office/drawing/2014/main" id="{A38683E5-A938-C90C-4C64-068568792F29}"/>
              </a:ext>
            </a:extLst>
          </p:cNvPr>
          <p:cNvSpPr>
            <a:spLocks noGrp="1"/>
          </p:cNvSpPr>
          <p:nvPr>
            <p:ph idx="1"/>
          </p:nvPr>
        </p:nvSpPr>
        <p:spPr/>
        <p:txBody>
          <a:bodyPr/>
          <a:lstStyle/>
          <a:p>
            <a:pPr>
              <a:lnSpc>
                <a:spcPct val="150000"/>
              </a:lnSpc>
            </a:pPr>
            <a:r>
              <a:rPr lang="en-US" dirty="0">
                <a:solidFill>
                  <a:schemeClr val="accent1">
                    <a:lumMod val="75000"/>
                  </a:schemeClr>
                </a:solidFill>
              </a:rPr>
              <a:t>Frequency diversity </a:t>
            </a:r>
            <a:r>
              <a:rPr lang="en-US" dirty="0"/>
              <a:t>is a technique that improves the performance of wireless systems by  transmitting the same signal on multiple frequencies. The receiver then selects the            frequency that has suffered least from fading or combines the signals from all frequencies to improve the estimation of the transmitted signal.</a:t>
            </a:r>
          </a:p>
          <a:p>
            <a:pPr>
              <a:lnSpc>
                <a:spcPct val="150000"/>
              </a:lnSpc>
            </a:pPr>
            <a:r>
              <a:rPr lang="en-US" dirty="0">
                <a:solidFill>
                  <a:schemeClr val="accent1">
                    <a:lumMod val="75000"/>
                  </a:schemeClr>
                </a:solidFill>
              </a:rPr>
              <a:t>Time diversity </a:t>
            </a:r>
            <a:r>
              <a:rPr lang="en-US" dirty="0"/>
              <a:t>transmits the same signal multiple times, with a time spacing between         transmissions that is greater than the coherence time of the channel. This ensures that     the multiple repetitions of the signal will be received with independent fading conditions.</a:t>
            </a:r>
          </a:p>
        </p:txBody>
      </p:sp>
      <p:sp>
        <p:nvSpPr>
          <p:cNvPr id="4" name="Slide Number Placeholder 3">
            <a:extLst>
              <a:ext uri="{FF2B5EF4-FFF2-40B4-BE49-F238E27FC236}">
                <a16:creationId xmlns:a16="http://schemas.microsoft.com/office/drawing/2014/main" id="{F028B4B6-F695-0CFB-3B3C-EAAFC5E5D6E6}"/>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25205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DDD4-8E8D-2376-282E-A1D85ADB3CC0}"/>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543F70-2F47-B47D-098C-9B5AB01C8349}"/>
                  </a:ext>
                </a:extLst>
              </p:cNvPr>
              <p:cNvSpPr>
                <a:spLocks noGrp="1"/>
              </p:cNvSpPr>
              <p:nvPr>
                <p:ph idx="1"/>
              </p:nvPr>
            </p:nvSpPr>
            <p:spPr/>
            <p:txBody>
              <a:bodyPr/>
              <a:lstStyle/>
              <a:p>
                <a:r>
                  <a:rPr lang="en-US" dirty="0"/>
                  <a:t>Q6)For AWGN , </a:t>
                </a:r>
                <a:r>
                  <a:rPr lang="en-US" dirty="0" err="1"/>
                  <a:t>i.e</a:t>
                </a:r>
                <a:r>
                  <a:rPr lang="en-US" dirty="0"/>
                  <a:t> </a:t>
                </a:r>
                <a14:m>
                  <m:oMath xmlns:m="http://schemas.openxmlformats.org/officeDocument/2006/math">
                    <m:r>
                      <a:rPr lang="en-US" b="0" i="1" smtClean="0">
                        <a:latin typeface="Cambria Math" panose="02040503050406030204" pitchFamily="18" charset="0"/>
                      </a:rPr>
                      <m:t>𝑅𝑧</m:t>
                    </m:r>
                    <m:r>
                      <a:rPr lang="en-US" b="0" i="1" smtClean="0">
                        <a:latin typeface="Cambria Math" panose="02040503050406030204" pitchFamily="18" charset="0"/>
                      </a:rPr>
                      <m:t>=</m:t>
                    </m:r>
                    <m:r>
                      <a:rPr lang="en-US" b="0" i="1" smtClean="0">
                        <a:latin typeface="Cambria Math" panose="02040503050406030204" pitchFamily="18" charset="0"/>
                      </a:rPr>
                      <m:t>𝜎</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r>
                          <a:rPr lang="en-US" b="0" i="1" smtClean="0">
                            <a:latin typeface="Cambria Math" panose="02040503050406030204" pitchFamily="18" charset="0"/>
                          </a:rPr>
                          <m:t> </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m:t>
                    </m:r>
                  </m:oMath>
                </a14:m>
                <a:endParaRPr lang="en-US" b="0" dirty="0"/>
              </a:p>
              <a:p>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𝐼𝑁𝑠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r>
                              <a:rPr lang="en-US" b="0" i="1" smtClean="0">
                                <a:latin typeface="Cambria Math" panose="02040503050406030204" pitchFamily="18" charset="0"/>
                              </a:rPr>
                              <m:t> </m:t>
                            </m:r>
                          </m:sup>
                        </m:sSup>
                        <m:r>
                          <a:rPr lang="en-US" b="0" i="1" baseline="-25000" smtClean="0">
                            <a:latin typeface="Cambria Math" panose="02040503050406030204" pitchFamily="18" charset="0"/>
                          </a:rPr>
                          <m:t>𝑧</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2</m:t>
                    </m:r>
                  </m:oMath>
                </a14:m>
                <a:r>
                  <a:rPr lang="en-US" b="1" dirty="0"/>
                  <a:t> </a:t>
                </a:r>
                <a14:m>
                  <m:oMath xmlns:m="http://schemas.openxmlformats.org/officeDocument/2006/math">
                    <m:d>
                      <m:dPr>
                        <m:begChr m:val="|"/>
                        <m:endChr m:val="|"/>
                        <m:ctrlPr>
                          <a:rPr lang="en-US" b="1" i="1">
                            <a:latin typeface="Cambria Math" panose="02040503050406030204" pitchFamily="18" charset="0"/>
                          </a:rPr>
                        </m:ctrlPr>
                      </m:dPr>
                      <m:e>
                        <m:r>
                          <a:rPr lang="en-US" b="1" i="1">
                            <a:latin typeface="Cambria Math" panose="02040503050406030204" pitchFamily="18" charset="0"/>
                          </a:rPr>
                          <m:t>𝑰</m:t>
                        </m:r>
                        <m:r>
                          <a:rPr lang="en-US" b="0" i="1" baseline="-25000" smtClean="0">
                            <a:latin typeface="Cambria Math" panose="02040503050406030204" pitchFamily="18" charset="0"/>
                          </a:rPr>
                          <m:t>𝑁𝑆</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𝑁𝑆</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r>
                              <a:rPr lang="en-US" i="1">
                                <a:latin typeface="Cambria Math" panose="02040503050406030204" pitchFamily="18" charset="0"/>
                              </a:rPr>
                              <m:t> </m:t>
                            </m:r>
                          </m:sup>
                        </m:sSup>
                        <m:r>
                          <a:rPr lang="en-US" i="1" baseline="-25000">
                            <a:latin typeface="Cambria Math" panose="02040503050406030204" pitchFamily="18" charset="0"/>
                          </a:rPr>
                          <m:t>𝑧</m:t>
                        </m:r>
                      </m:den>
                    </m:f>
                    <m:r>
                      <a:rPr lang="en-US" b="1" i="1">
                        <a:latin typeface="Cambria Math" panose="02040503050406030204" pitchFamily="18" charset="0"/>
                      </a:rPr>
                      <m:t>𝑯𝑷</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7A543F70-2F47-B47D-098C-9B5AB01C8349}"/>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49729FF-E042-26E2-C441-D8B852F9A0FC}"/>
              </a:ext>
            </a:extLst>
          </p:cNvPr>
          <p:cNvSpPr>
            <a:spLocks noGrp="1"/>
          </p:cNvSpPr>
          <p:nvPr>
            <p:ph type="sldNum" sz="quarter" idx="12"/>
          </p:nvPr>
        </p:nvSpPr>
        <p:spPr/>
        <p:txBody>
          <a:bodyPr/>
          <a:lstStyle/>
          <a:p>
            <a:fld id="{A439D109-9F59-4B0B-8E20-D6D3A384B1F1}" type="slidenum">
              <a:rPr lang="ko-KR" altLang="en-US" smtClean="0"/>
              <a:t>50</a:t>
            </a:fld>
            <a:endParaRPr lang="ko-KR" altLang="en-US"/>
          </a:p>
        </p:txBody>
      </p:sp>
    </p:spTree>
    <p:extLst>
      <p:ext uri="{BB962C8B-B14F-4D97-AF65-F5344CB8AC3E}">
        <p14:creationId xmlns:p14="http://schemas.microsoft.com/office/powerpoint/2010/main" val="39201006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DAF5-2C9E-C335-5532-E3AEFF88B5BD}"/>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854146-145F-7A9A-46FD-59D8B01B63A7}"/>
                  </a:ext>
                </a:extLst>
              </p:cNvPr>
              <p:cNvSpPr>
                <a:spLocks noGrp="1"/>
              </p:cNvSpPr>
              <p:nvPr>
                <p:ph idx="1"/>
              </p:nvPr>
            </p:nvSpPr>
            <p:spPr/>
            <p:txBody>
              <a:bodyPr/>
              <a:lstStyle/>
              <a:p>
                <a:r>
                  <a:rPr lang="en-US" dirty="0"/>
                  <a:t>From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𝑾𝒛</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m:t>
                        </m:r>
                        <m:r>
                          <a:rPr lang="en-US" b="0" i="1" smtClean="0">
                            <a:latin typeface="Cambria Math" panose="02040503050406030204" pitchFamily="18" charset="0"/>
                          </a:rPr>
                          <m:t>𝑅</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oMath>
                </a14:m>
                <a:r>
                  <a:rPr lang="en-US" dirty="0"/>
                  <a:t> and using standard basis vectors </a:t>
                </a:r>
                <a14:m>
                  <m:oMath xmlns:m="http://schemas.openxmlformats.org/officeDocument/2006/math">
                    <m:r>
                      <a:rPr lang="en-US" b="0" i="1" smtClean="0">
                        <a:latin typeface="Cambria Math" panose="02040503050406030204" pitchFamily="18" charset="0"/>
                      </a:rPr>
                      <m:t>𝑒</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in which the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𝑡h</m:t>
                    </m:r>
                  </m:oMath>
                </a14:m>
                <a:r>
                  <a:rPr lang="en-US" dirty="0"/>
                  <a:t>      element is 1 and the other elements are 0.</a:t>
                </a:r>
              </a:p>
              <a:p>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𝑚𝑖𝑛</m:t>
                            </m:r>
                          </m:e>
                        </m:groupChr>
                      </m:e>
                      <m:lim>
                        <m:r>
                          <a:rPr lang="en-US" b="0" i="1" smtClean="0">
                            <a:latin typeface="Cambria Math" panose="02040503050406030204" pitchFamily="18" charset="0"/>
                          </a:rPr>
                          <m:t>𝑊</m:t>
                        </m:r>
                      </m:lim>
                    </m:limLow>
                    <m:r>
                      <a:rPr lang="en-US" b="0" i="1" smtClean="0">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oMath>
                </a14:m>
                <a:endParaRPr lang="en-US" dirty="0"/>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1" i="1" smtClean="0">
                        <a:latin typeface="Cambria Math" panose="02040503050406030204" pitchFamily="18" charset="0"/>
                      </a:rPr>
                      <m:t>𝑾𝑯𝑷𝒆</m:t>
                    </m:r>
                    <m:r>
                      <a:rPr lang="en-US" b="1" i="1" baseline="-25000" smtClean="0">
                        <a:latin typeface="Cambria Math" panose="02040503050406030204" pitchFamily="18" charset="0"/>
                      </a:rPr>
                      <m:t>𝒊</m:t>
                    </m:r>
                    <m:r>
                      <a:rPr lang="en-US" b="0" i="1" smtClean="0">
                        <a:latin typeface="Cambria Math" panose="02040503050406030204" pitchFamily="18" charset="0"/>
                      </a:rPr>
                      <m:t>=1 ,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oMath>
                </a14:m>
                <a:endParaRPr lang="en-US" b="0" dirty="0"/>
              </a:p>
              <a:p>
                <a:r>
                  <a:rPr lang="en-US" b="1" dirty="0"/>
                  <a:t>       </a:t>
                </a:r>
                <a14:m>
                  <m:oMath xmlns:m="http://schemas.openxmlformats.org/officeDocument/2006/math">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 </m:t>
                    </m:r>
                    <m:r>
                      <a:rPr lang="en-US" b="1" i="1">
                        <a:latin typeface="Cambria Math" panose="02040503050406030204" pitchFamily="18" charset="0"/>
                      </a:rPr>
                      <m:t>𝑾𝑯𝑷𝒆</m:t>
                    </m:r>
                    <m:r>
                      <a:rPr lang="en-US" b="1" i="1" baseline="-25000" smtClean="0">
                        <a:latin typeface="Cambria Math" panose="02040503050406030204" pitchFamily="18" charset="0"/>
                      </a:rPr>
                      <m:t>𝒋</m:t>
                    </m:r>
                    <m:r>
                      <a:rPr lang="en-US" b="1" i="1" baseline="-25000">
                        <a:latin typeface="Cambria Math" panose="02040503050406030204" pitchFamily="18" charset="0"/>
                      </a:rPr>
                      <m:t> </m:t>
                    </m:r>
                    <m:r>
                      <a:rPr lang="en-US" b="0" i="1" smtClean="0">
                        <a:latin typeface="Cambria Math" panose="02040503050406030204" pitchFamily="18" charset="0"/>
                      </a:rPr>
                      <m:t>=0 , ∀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a14:m>
                <a:endParaRPr lang="en-US" dirty="0"/>
              </a:p>
              <a:p>
                <a:r>
                  <a:rPr lang="en-US" dirty="0"/>
                  <a:t>Using the method of </a:t>
                </a:r>
                <a:r>
                  <a:rPr lang="en-US" dirty="0" err="1"/>
                  <a:t>Lagrangian</a:t>
                </a:r>
                <a:r>
                  <a:rPr lang="en-US" dirty="0"/>
                  <a:t> multipliers </a:t>
                </a:r>
              </a:p>
              <a:p>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𝑚𝑎𝑥</m:t>
                            </m:r>
                          </m:e>
                        </m:groupChr>
                      </m:e>
                      <m:lim>
                        <m:r>
                          <a:rPr lang="en-US" b="0" i="1" smtClean="0">
                            <a:latin typeface="Cambria Math" panose="02040503050406030204" pitchFamily="18" charset="0"/>
                          </a:rPr>
                          <m:t>𝑊</m:t>
                        </m:r>
                      </m:lim>
                    </m:limLow>
                  </m:oMath>
                </a14:m>
                <a:r>
                  <a:rPr lang="en-US" dirty="0"/>
                  <a:t>  </a:t>
                </a:r>
                <a14:m>
                  <m:oMath xmlns:m="http://schemas.openxmlformats.org/officeDocument/2006/math">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𝑊</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𝜆</m:t>
                            </m:r>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𝜌</m:t>
                            </m:r>
                            <m:r>
                              <a:rPr lang="en-US" b="0" i="1" dirty="0" smtClean="0">
                                <a:latin typeface="Cambria Math" panose="02040503050406030204" pitchFamily="18" charset="0"/>
                              </a:rPr>
                              <m:t>𝑖𝑗</m:t>
                            </m:r>
                          </m:e>
                        </m:d>
                      </m:e>
                    </m:d>
                    <m:r>
                      <a:rPr lang="en-US" b="0" i="1" dirty="0" smtClean="0">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𝑾𝑯𝑷</m:t>
                            </m:r>
                            <m:r>
                              <a:rPr lang="en-US" b="0" i="1" smtClean="0">
                                <a:latin typeface="Cambria Math" panose="02040503050406030204" pitchFamily="18" charset="0"/>
                              </a:rPr>
                              <m:t>−1</m:t>
                            </m:r>
                          </m:e>
                        </m:d>
                        <m:r>
                          <a:rPr lang="en-US" b="0" i="1" smtClean="0">
                            <a:latin typeface="Cambria Math" panose="02040503050406030204" pitchFamily="18" charset="0"/>
                          </a:rPr>
                          <m:t>+ </m:t>
                        </m:r>
                      </m:e>
                    </m:nary>
                    <m:nary>
                      <m:naryPr>
                        <m:chr m:val="∑"/>
                        <m:limLoc m:val="subSup"/>
                        <m:supHide m:val="on"/>
                        <m:ctrlPr>
                          <a:rPr lang="en-US" i="1" smtClean="0">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e>
                    </m:nary>
                  </m:oMath>
                </a14:m>
                <a:endParaRPr lang="en-US" dirty="0"/>
              </a:p>
              <a:p>
                <a:r>
                  <a:rPr lang="en-US" dirty="0"/>
                  <a:t>Q1)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𝑊</m:t>
                        </m:r>
                      </m:den>
                    </m:f>
                    <m:r>
                      <a:rPr lang="en-US" b="0"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oMath>
                </a14:m>
                <a:r>
                  <a:rPr lang="en-US" dirty="0"/>
                  <a:t> </a:t>
                </a:r>
              </a:p>
            </p:txBody>
          </p:sp>
        </mc:Choice>
        <mc:Fallback xmlns="">
          <p:sp>
            <p:nvSpPr>
              <p:cNvPr id="3" name="Content Placeholder 2">
                <a:extLst>
                  <a:ext uri="{FF2B5EF4-FFF2-40B4-BE49-F238E27FC236}">
                    <a16:creationId xmlns:a16="http://schemas.microsoft.com/office/drawing/2014/main" id="{D5854146-145F-7A9A-46FD-59D8B01B63A7}"/>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0115C98-1F9B-EFA3-B926-8040B67FBFED}"/>
              </a:ext>
            </a:extLst>
          </p:cNvPr>
          <p:cNvSpPr>
            <a:spLocks noGrp="1"/>
          </p:cNvSpPr>
          <p:nvPr>
            <p:ph type="sldNum" sz="quarter" idx="12"/>
          </p:nvPr>
        </p:nvSpPr>
        <p:spPr/>
        <p:txBody>
          <a:bodyPr/>
          <a:lstStyle/>
          <a:p>
            <a:fld id="{A439D109-9F59-4B0B-8E20-D6D3A384B1F1}" type="slidenum">
              <a:rPr lang="ko-KR" altLang="en-US" smtClean="0"/>
              <a:t>51</a:t>
            </a:fld>
            <a:endParaRPr lang="ko-KR" altLang="en-US"/>
          </a:p>
        </p:txBody>
      </p:sp>
    </p:spTree>
    <p:extLst>
      <p:ext uri="{BB962C8B-B14F-4D97-AF65-F5344CB8AC3E}">
        <p14:creationId xmlns:p14="http://schemas.microsoft.com/office/powerpoint/2010/main" val="990536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0839-B994-48FC-B2FB-DD467682409D}"/>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37CAC1-CE6B-96D8-A579-F98B40E0F846}"/>
                  </a:ext>
                </a:extLst>
              </p:cNvPr>
              <p:cNvSpPr>
                <a:spLocks noGrp="1"/>
              </p:cNvSpPr>
              <p:nvPr>
                <p:ph idx="1"/>
              </p:nvPr>
            </p:nvSpPr>
            <p:spPr>
              <a:xfrm>
                <a:off x="838200" y="1649691"/>
                <a:ext cx="10515600" cy="4997294"/>
              </a:xfrm>
            </p:spPr>
            <p:txBody>
              <a:bodyPr/>
              <a:lstStyle/>
              <a:p>
                <a:r>
                  <a:rPr lang="en-US" dirty="0"/>
                  <a:t>We know that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𝑖𝑗</m:t>
                                </m:r>
                              </m:e>
                            </m:d>
                          </m:e>
                        </m:d>
                      </m:num>
                      <m:den>
                        <m:r>
                          <a:rPr lang="en-US" i="1">
                            <a:latin typeface="Cambria Math" panose="02040503050406030204" pitchFamily="18" charset="0"/>
                          </a:rPr>
                          <m:t>𝜕</m:t>
                        </m:r>
                        <m:r>
                          <a:rPr lang="en-US" b="0" i="1" smtClean="0">
                            <a:latin typeface="Cambria Math" panose="02040503050406030204" pitchFamily="18" charset="0"/>
                          </a:rPr>
                          <m:t> </m:t>
                        </m:r>
                        <m:r>
                          <a:rPr lang="en-US" b="1" i="1">
                            <a:latin typeface="Cambria Math" panose="02040503050406030204" pitchFamily="18" charset="0"/>
                          </a:rPr>
                          <m:t>𝑾</m:t>
                        </m:r>
                        <m:r>
                          <a:rPr lang="en-US" b="0" i="1" baseline="-25000" smtClean="0">
                            <a:latin typeface="Cambria Math" panose="02040503050406030204" pitchFamily="18" charset="0"/>
                          </a:rPr>
                          <m:t>𝑅𝑒</m:t>
                        </m:r>
                      </m:den>
                    </m:f>
                    <m:r>
                      <a:rPr lang="en-US" b="0"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𝑖</m:t>
                            </m:r>
                          </m:e>
                        </m:d>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smtClean="0">
                            <a:latin typeface="Cambria Math" panose="02040503050406030204" pitchFamily="18" charset="0"/>
                          </a:rPr>
                          <m:t> </m:t>
                        </m:r>
                        <m:r>
                          <a:rPr lang="en-US" b="0" i="1" baseline="-25000" smtClean="0">
                            <a:latin typeface="Cambria Math" panose="02040503050406030204" pitchFamily="18" charset="0"/>
                          </a:rPr>
                          <m:t>𝑖𝑚𝑔</m:t>
                        </m:r>
                      </m:den>
                    </m:f>
                  </m:oMath>
                </a14:m>
                <a:r>
                  <a:rPr lang="en-US" dirty="0"/>
                  <a:t>)</a:t>
                </a:r>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e>
                        </m:nary>
                        <m:r>
                          <a:rPr lang="en-US" b="1" i="1" smtClean="0">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b="0" i="1" baseline="-25000" smtClean="0">
                        <a:latin typeface="Cambria Math" panose="02040503050406030204" pitchFamily="18" charset="0"/>
                      </a:rPr>
                      <m:t> </m:t>
                    </m:r>
                  </m:oMath>
                </a14:m>
                <a:endParaRPr lang="en-US" b="0" i="1" baseline="-2500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a:latin typeface="Cambria Math" panose="02040503050406030204" pitchFamily="18" charset="0"/>
                          </a:rPr>
                          <m:t> </m:t>
                        </m:r>
                        <m:r>
                          <a:rPr lang="en-US" i="1" baseline="-25000">
                            <a:latin typeface="Cambria Math" panose="02040503050406030204" pitchFamily="18" charset="0"/>
                          </a:rPr>
                          <m:t>𝑖𝑚𝑔</m:t>
                        </m:r>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 </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i="1">
                                <a:latin typeface="Cambria Math" panose="02040503050406030204" pitchFamily="18" charset="0"/>
                              </a:rPr>
                              <m:t>𝑅</m:t>
                            </m:r>
                            <m:r>
                              <a:rPr lang="en-US" b="1" i="1" baseline="-25000">
                                <a:latin typeface="Cambria Math" panose="02040503050406030204" pitchFamily="18" charset="0"/>
                              </a:rPr>
                              <m:t>𝒛</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b="0" i="1" baseline="-25000" smtClean="0">
                        <a:latin typeface="Cambria Math" panose="02040503050406030204" pitchFamily="18" charset="0"/>
                      </a:rPr>
                      <m:t> </m:t>
                    </m:r>
                  </m:oMath>
                </a14:m>
                <a:endParaRPr lang="en-US" b="0" i="1" baseline="-2500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i="1">
                                <a:latin typeface="Cambria Math" panose="02040503050406030204" pitchFamily="18" charset="0"/>
                              </a:rPr>
                              <m:t>𝑅</m:t>
                            </m:r>
                            <m:r>
                              <a:rPr lang="en-US" b="1" i="1" baseline="-25000">
                                <a:latin typeface="Cambria Math" panose="02040503050406030204" pitchFamily="18" charset="0"/>
                              </a:rPr>
                              <m:t>𝒛</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 </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a:latin typeface="Cambria Math" panose="02040503050406030204" pitchFamily="18" charset="0"/>
                          </a:rPr>
                          <m:t> </m:t>
                        </m:r>
                        <m:r>
                          <a:rPr lang="en-US" i="1" baseline="-25000">
                            <a:latin typeface="Cambria Math" panose="02040503050406030204" pitchFamily="18" charset="0"/>
                          </a:rPr>
                          <m:t>𝑖𝑚𝑔</m:t>
                        </m:r>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d>
                      <m:dPr>
                        <m:ctrlPr>
                          <a:rPr lang="en-US" b="0" i="1" smtClean="0">
                            <a:latin typeface="Cambria Math" panose="02040503050406030204" pitchFamily="18" charset="0"/>
                          </a:rPr>
                        </m:ctrlPr>
                      </m:dPr>
                      <m:e>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1"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e>
                    </m:d>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𝑅</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 </m:t>
                    </m:r>
                    <m:r>
                      <a:rPr lang="en-US" b="0" i="1" smtClean="0">
                        <a:latin typeface="Cambria Math" panose="02040503050406030204" pitchFamily="18" charset="0"/>
                      </a:rPr>
                      <m:t>𝑅</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oMath>
                </a14:m>
                <a:endParaRPr lang="en-US" dirty="0"/>
              </a:p>
              <a:p>
                <a:r>
                  <a:rPr lang="en-US" dirty="0"/>
                  <a:t> = </a:t>
                </a:r>
                <a14:m>
                  <m:oMath xmlns:m="http://schemas.openxmlformats.org/officeDocument/2006/math">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oMath>
                </a14:m>
                <a:endParaRPr lang="en-US" dirty="0"/>
              </a:p>
            </p:txBody>
          </p:sp>
        </mc:Choice>
        <mc:Fallback xmlns="">
          <p:sp>
            <p:nvSpPr>
              <p:cNvPr id="3" name="Content Placeholder 2">
                <a:extLst>
                  <a:ext uri="{FF2B5EF4-FFF2-40B4-BE49-F238E27FC236}">
                    <a16:creationId xmlns:a16="http://schemas.microsoft.com/office/drawing/2014/main" id="{1837CAC1-CE6B-96D8-A579-F98B40E0F846}"/>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522" t="-1221" b="-64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A165B3-FC9C-42C2-A563-506A64075C69}"/>
              </a:ext>
            </a:extLst>
          </p:cNvPr>
          <p:cNvSpPr>
            <a:spLocks noGrp="1"/>
          </p:cNvSpPr>
          <p:nvPr>
            <p:ph type="sldNum" sz="quarter" idx="12"/>
          </p:nvPr>
        </p:nvSpPr>
        <p:spPr/>
        <p:txBody>
          <a:bodyPr/>
          <a:lstStyle/>
          <a:p>
            <a:fld id="{A439D109-9F59-4B0B-8E20-D6D3A384B1F1}" type="slidenum">
              <a:rPr lang="ko-KR" altLang="en-US" smtClean="0"/>
              <a:t>52</a:t>
            </a:fld>
            <a:endParaRPr lang="ko-KR" altLang="en-US"/>
          </a:p>
        </p:txBody>
      </p:sp>
    </p:spTree>
    <p:extLst>
      <p:ext uri="{BB962C8B-B14F-4D97-AF65-F5344CB8AC3E}">
        <p14:creationId xmlns:p14="http://schemas.microsoft.com/office/powerpoint/2010/main" val="2178291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1A37-D972-5469-191F-19A9EF52D7FC}"/>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FE90C4-9AE3-4423-680A-221319515B3E}"/>
                  </a:ext>
                </a:extLst>
              </p:cNvPr>
              <p:cNvSpPr>
                <a:spLocks noGrp="1"/>
              </p:cNvSpPr>
              <p:nvPr>
                <p:ph idx="1"/>
              </p:nvPr>
            </p:nvSpPr>
            <p:spPr/>
            <p:txBody>
              <a:bodyPr/>
              <a:lstStyle/>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 </m:t>
                            </m:r>
                            <m:r>
                              <a:rPr lang="en-US" b="0" i="1" baseline="-25000"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 </m:t>
                            </m:r>
                            <m:r>
                              <a:rPr lang="en-US" b="0" i="1" baseline="-25000" smtClean="0">
                                <a:latin typeface="Cambria Math" panose="02040503050406030204" pitchFamily="18" charset="0"/>
                              </a:rPr>
                              <m:t>𝑖𝑗</m:t>
                            </m:r>
                          </m:e>
                        </m:d>
                        <m:r>
                          <a:rPr lang="en-US" b="0" i="1" smtClean="0">
                            <a:latin typeface="Cambria Math" panose="02040503050406030204" pitchFamily="18" charset="0"/>
                          </a:rPr>
                          <m:t>)</m:t>
                        </m:r>
                      </m:num>
                      <m:den>
                        <m:r>
                          <a:rPr lang="en-US" b="0" i="1" smtClean="0">
                            <a:latin typeface="Cambria Math" panose="02040503050406030204" pitchFamily="18" charset="0"/>
                          </a:rPr>
                          <m:t>𝜕𝜆</m:t>
                        </m:r>
                        <m:r>
                          <a:rPr lang="en-US" b="0" i="1" smtClean="0">
                            <a:latin typeface="Cambria Math" panose="02040503050406030204" pitchFamily="18" charset="0"/>
                          </a:rPr>
                          <m:t>𝑖</m:t>
                        </m:r>
                      </m:den>
                    </m:f>
                    <m:r>
                      <a:rPr lang="en-US" b="0" i="0"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a:latin typeface="Cambria Math" panose="02040503050406030204" pitchFamily="18" charset="0"/>
                      </a:rPr>
                      <m:t>−</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𝑁𝑠</m:t>
                    </m:r>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𝑎𝑛𝑑</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b="0" i="1" smtClean="0">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r>
                      <a:rPr lang="en-US">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oMath>
                </a14:m>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𝜕𝜆</m:t>
                        </m:r>
                        <m:r>
                          <a:rPr lang="en-US" i="1">
                            <a:latin typeface="Cambria Math" panose="02040503050406030204" pitchFamily="18" charset="0"/>
                          </a:rPr>
                          <m:t>𝑖</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r>
                          <a:rPr lang="en-US" b="0" i="1" baseline="-25000" smtClean="0">
                            <a:latin typeface="Cambria Math" panose="02040503050406030204" pitchFamily="18" charset="0"/>
                          </a:rPr>
                          <m:t>𝑖</m:t>
                        </m:r>
                      </m:den>
                    </m:f>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𝑡𝑟</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e>
                            </m:nary>
                          </m:e>
                        </m:d>
                      </m:e>
                    </m:d>
                  </m:oMath>
                </a14:m>
                <a:endParaRPr lang="en-US" b="0" dirty="0"/>
              </a:p>
              <a:p>
                <a:r>
                  <a:rPr lang="en-US" dirty="0"/>
                  <a:t>                    </a:t>
                </a:r>
                <a14:m>
                  <m:oMath xmlns:m="http://schemas.openxmlformats.org/officeDocument/2006/math">
                    <m:r>
                      <a:rPr lang="en-US" b="0" i="1" smtClean="0">
                        <a:latin typeface="Cambria Math" panose="02040503050406030204" pitchFamily="18" charset="0"/>
                      </a:rPr>
                      <m:t>=0+</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oMath>
                </a14:m>
                <a:r>
                  <a:rPr lang="en-US" dirty="0"/>
                  <a:t> + 0</a:t>
                </a:r>
              </a:p>
              <a:p>
                <a:r>
                  <a:rPr lang="en-US" dirty="0"/>
                  <a:t>                    </a:t>
                </a:r>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r>
                      <a:rPr lang="en-US" b="1" i="1" smtClean="0">
                        <a:latin typeface="Cambria Math" panose="02040503050406030204" pitchFamily="18" charset="0"/>
                      </a:rPr>
                      <m:t> </m:t>
                    </m:r>
                  </m:oMath>
                </a14:m>
                <a:endParaRPr lang="en-US" dirty="0"/>
              </a:p>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b="0" i="1" smtClean="0">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r>
                          <a:rPr lang="en-US" b="0" i="1" smtClean="0">
                            <a:latin typeface="Cambria Math" panose="02040503050406030204" pitchFamily="18" charset="0"/>
                          </a:rPr>
                          <m:t>𝜌</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d>
                      <m:dPr>
                        <m:begChr m:val="["/>
                        <m:endChr m:val="]"/>
                        <m:ctrlPr>
                          <a:rPr lang="en-US" i="1">
                            <a:latin typeface="Cambria Math" panose="02040503050406030204" pitchFamily="18" charset="0"/>
                          </a:rPr>
                        </m:ctrlPr>
                      </m:dPr>
                      <m:e>
                        <m:r>
                          <a:rPr lang="en-US" i="1">
                            <a:latin typeface="Cambria Math" panose="02040503050406030204" pitchFamily="18" charset="0"/>
                          </a:rPr>
                          <m:t>𝑡𝑟</m:t>
                        </m:r>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e>
                            </m:nary>
                          </m:e>
                        </m:d>
                      </m:e>
                    </m:d>
                  </m:oMath>
                </a14:m>
                <a:endParaRPr lang="en-US" dirty="0"/>
              </a:p>
              <a:p>
                <a:r>
                  <a:rPr lang="en-US" dirty="0"/>
                  <a:t>                     </a:t>
                </a:r>
                <a14:m>
                  <m:oMath xmlns:m="http://schemas.openxmlformats.org/officeDocument/2006/math">
                    <m:r>
                      <a:rPr lang="en-US" b="0" i="1" smtClean="0">
                        <a:latin typeface="Cambria Math" panose="02040503050406030204" pitchFamily="18" charset="0"/>
                      </a:rPr>
                      <m:t>=0+0+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oMath>
                </a14:m>
                <a:endParaRPr lang="en-US" dirty="0"/>
              </a:p>
            </p:txBody>
          </p:sp>
        </mc:Choice>
        <mc:Fallback xmlns="">
          <p:sp>
            <p:nvSpPr>
              <p:cNvPr id="3" name="Content Placeholder 2">
                <a:extLst>
                  <a:ext uri="{FF2B5EF4-FFF2-40B4-BE49-F238E27FC236}">
                    <a16:creationId xmlns:a16="http://schemas.microsoft.com/office/drawing/2014/main" id="{5AFE90C4-9AE3-4423-680A-221319515B3E}"/>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C0AA6D5-4497-232F-DF0F-752101529849}"/>
              </a:ext>
            </a:extLst>
          </p:cNvPr>
          <p:cNvSpPr>
            <a:spLocks noGrp="1"/>
          </p:cNvSpPr>
          <p:nvPr>
            <p:ph type="sldNum" sz="quarter" idx="12"/>
          </p:nvPr>
        </p:nvSpPr>
        <p:spPr/>
        <p:txBody>
          <a:bodyPr/>
          <a:lstStyle/>
          <a:p>
            <a:fld id="{A439D109-9F59-4B0B-8E20-D6D3A384B1F1}" type="slidenum">
              <a:rPr lang="ko-KR" altLang="en-US" smtClean="0"/>
              <a:t>53</a:t>
            </a:fld>
            <a:endParaRPr lang="ko-KR" altLang="en-US"/>
          </a:p>
        </p:txBody>
      </p:sp>
    </p:spTree>
    <p:extLst>
      <p:ext uri="{BB962C8B-B14F-4D97-AF65-F5344CB8AC3E}">
        <p14:creationId xmlns:p14="http://schemas.microsoft.com/office/powerpoint/2010/main" val="3068452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77EE-47B3-7CC4-78BA-4082EA0BBF42}"/>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DBD128-FE07-4104-1B6E-729B0CC38EB4}"/>
                  </a:ext>
                </a:extLst>
              </p:cNvPr>
              <p:cNvSpPr>
                <a:spLocks noGrp="1"/>
              </p:cNvSpPr>
              <p:nvPr>
                <p:ph idx="1"/>
              </p:nvPr>
            </p:nvSpPr>
            <p:spPr/>
            <p:txBody>
              <a:bodyPr/>
              <a:lstStyle/>
              <a:p>
                <a:r>
                  <a:rPr lang="en-US" dirty="0"/>
                  <a:t>Q3)Letting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den>
                    </m:f>
                    <m:r>
                      <a:rPr lang="en-US" b="0" i="0" smtClean="0">
                        <a:latin typeface="Cambria Math" panose="02040503050406030204" pitchFamily="18" charset="0"/>
                      </a:rPr>
                      <m:t>=0 </m:t>
                    </m:r>
                    <m:r>
                      <m:rPr>
                        <m:sty m:val="p"/>
                      </m:rPr>
                      <a:rPr lang="en-US" b="0" i="0" smtClean="0">
                        <a:latin typeface="Cambria Math" panose="02040503050406030204" pitchFamily="18" charset="0"/>
                      </a:rPr>
                      <m:t>show</m:t>
                    </m:r>
                    <m:r>
                      <a:rPr lang="en-US" b="0" i="0" smtClean="0">
                        <a:latin typeface="Cambria Math" panose="02040503050406030204" pitchFamily="18" charset="0"/>
                      </a:rPr>
                      <m:t> </m:t>
                    </m:r>
                    <m:r>
                      <m:rPr>
                        <m:sty m:val="p"/>
                      </m:rPr>
                      <a:rPr lang="en-US" b="0" i="0" smtClean="0">
                        <a:latin typeface="Cambria Math" panose="02040503050406030204" pitchFamily="18" charset="0"/>
                      </a:rPr>
                      <m:t>that</m:t>
                    </m:r>
                    <m:r>
                      <a:rPr lang="en-US" b="0" i="0" smtClean="0">
                        <a:latin typeface="Cambria Math" panose="02040503050406030204" pitchFamily="18" charset="0"/>
                      </a:rPr>
                      <m:t>  </m:t>
                    </m:r>
                    <m:r>
                      <a:rPr lang="en-US" b="1" i="0" smtClean="0">
                        <a:latin typeface="Cambria Math" panose="02040503050406030204" pitchFamily="18" charset="0"/>
                      </a:rPr>
                      <m:t>𝐖</m:t>
                    </m:r>
                    <m:r>
                      <m:rPr>
                        <m:sty m:val="p"/>
                      </m:rPr>
                      <a:rPr lang="en-US" b="0" i="0" baseline="-25000" smtClean="0">
                        <a:latin typeface="Cambria Math" panose="02040503050406030204" pitchFamily="18" charset="0"/>
                      </a:rPr>
                      <m:t>opt</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−1</m:t>
                        </m:r>
                      </m:sup>
                    </m:sSup>
                    <m:r>
                      <a:rPr lang="en-US" b="0" i="0" smtClean="0">
                        <a:latin typeface="Cambria Math" panose="02040503050406030204" pitchFamily="18" charset="0"/>
                      </a:rPr>
                      <m:t> </m:t>
                    </m:r>
                  </m:oMath>
                </a14:m>
                <a:r>
                  <a:rPr lang="en-US" dirty="0"/>
                  <a:t> </a:t>
                </a:r>
              </a:p>
              <a:p>
                <a:r>
                  <a:rPr lang="en-US" dirty="0"/>
                  <a:t>Solution)</a:t>
                </a:r>
              </a:p>
              <a:p>
                <a14:m>
                  <m:oMath xmlns:m="http://schemas.openxmlformats.org/officeDocument/2006/math">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r>
                      <a:rPr lang="en-US" b="0" i="0" smtClean="0">
                        <a:latin typeface="Cambria Math" panose="02040503050406030204" pitchFamily="18" charset="0"/>
                      </a:rPr>
                      <m:t>= 0 </m:t>
                    </m:r>
                  </m:oMath>
                </a14:m>
                <a:endParaRPr lang="en-US" dirty="0"/>
              </a:p>
              <a:p>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m:t>
                        </m:r>
                      </m:sup>
                    </m:sSup>
                    <m:r>
                      <a:rPr lang="en-US" b="0" i="0"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e>
                        </m:d>
                      </m:e>
                      <m:sup>
                        <m:r>
                          <a:rPr lang="en-US" i="1">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𝑯𝑷</m:t>
                    </m:r>
                    <m:sSup>
                      <m:sSupPr>
                        <m:ctrlPr>
                          <a:rPr lang="en-US" b="1"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r>
                              <a:rPr lang="en-US" b="0" i="0"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r>
                              <a:rPr lang="en-US" b="1" i="1" baseline="-25000" smtClean="0">
                                <a:latin typeface="Cambria Math" panose="02040503050406030204" pitchFamily="18" charset="0"/>
                              </a:rPr>
                              <m:t> </m:t>
                            </m:r>
                          </m:e>
                        </m:d>
                      </m:e>
                      <m:sup>
                        <m:r>
                          <a:rPr lang="en-US" b="1" i="1" smtClean="0">
                            <a:latin typeface="Cambria Math" panose="02040503050406030204" pitchFamily="18" charset="0"/>
                          </a:rPr>
                          <m:t>𝑻</m:t>
                        </m:r>
                      </m:sup>
                    </m:sSup>
                  </m:oMath>
                </a14:m>
                <a:endParaRPr lang="en-US" dirty="0"/>
              </a:p>
              <a:p>
                <a14:m>
                  <m:oMath xmlns:m="http://schemas.openxmlformats.org/officeDocument/2006/math">
                    <m:r>
                      <a:rPr lang="en-US" b="1" i="0" smtClean="0">
                        <a:latin typeface="Cambria Math" panose="02040503050406030204" pitchFamily="18" charset="0"/>
                      </a:rPr>
                      <m:t>⇒ </m:t>
                    </m:r>
                    <m:r>
                      <a:rPr lang="en-US" b="1" i="0" smtClean="0">
                        <a:latin typeface="Cambria Math" panose="02040503050406030204" pitchFamily="18" charset="0"/>
                      </a:rPr>
                      <m:t>𝐖</m:t>
                    </m:r>
                    <m:r>
                      <m:rPr>
                        <m:sty m:val="p"/>
                      </m:rPr>
                      <a:rPr lang="en-US" b="0" i="0" baseline="-25000" smtClean="0">
                        <a:latin typeface="Cambria Math" panose="02040503050406030204" pitchFamily="18" charset="0"/>
                      </a:rPr>
                      <m:t>opt</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−1</m:t>
                        </m:r>
                      </m:sup>
                    </m:sSup>
                    <m:r>
                      <a:rPr lang="en-US" b="0" i="0" smtClean="0">
                        <a:latin typeface="Cambria Math" panose="02040503050406030204" pitchFamily="18" charset="0"/>
                      </a:rPr>
                      <m:t> </m:t>
                    </m:r>
                  </m:oMath>
                </a14:m>
                <a:r>
                  <a:rPr lang="en-US" dirty="0"/>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76DBD128-FE07-4104-1B6E-729B0CC38EB4}"/>
                  </a:ext>
                </a:extLst>
              </p:cNvPr>
              <p:cNvSpPr>
                <a:spLocks noGrp="1" noRot="1" noChangeAspect="1" noMove="1" noResize="1" noEditPoints="1" noAdjustHandles="1" noChangeArrowheads="1" noChangeShapeType="1" noTextEdit="1"/>
              </p:cNvSpPr>
              <p:nvPr>
                <p:ph idx="1"/>
              </p:nvPr>
            </p:nvSpPr>
            <p:spPr>
              <a:blipFill>
                <a:blip r:embed="rId2"/>
                <a:stretch>
                  <a:fillRect l="-870" t="-55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AFB020C-BB94-202C-1BA4-6A3DD11763A9}"/>
              </a:ext>
            </a:extLst>
          </p:cNvPr>
          <p:cNvSpPr>
            <a:spLocks noGrp="1"/>
          </p:cNvSpPr>
          <p:nvPr>
            <p:ph type="sldNum" sz="quarter" idx="12"/>
          </p:nvPr>
        </p:nvSpPr>
        <p:spPr/>
        <p:txBody>
          <a:bodyPr/>
          <a:lstStyle/>
          <a:p>
            <a:fld id="{A439D109-9F59-4B0B-8E20-D6D3A384B1F1}" type="slidenum">
              <a:rPr lang="ko-KR" altLang="en-US" smtClean="0"/>
              <a:t>54</a:t>
            </a:fld>
            <a:endParaRPr lang="ko-KR" altLang="en-US"/>
          </a:p>
        </p:txBody>
      </p:sp>
    </p:spTree>
    <p:extLst>
      <p:ext uri="{BB962C8B-B14F-4D97-AF65-F5344CB8AC3E}">
        <p14:creationId xmlns:p14="http://schemas.microsoft.com/office/powerpoint/2010/main" val="734227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3012-C06D-65EF-5D5E-6D4EEAD5B7A8}"/>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8FE3AF-D7C6-5F5C-A2E5-CECB90A9EE58}"/>
                  </a:ext>
                </a:extLst>
              </p:cNvPr>
              <p:cNvSpPr>
                <a:spLocks noGrp="1"/>
              </p:cNvSpPr>
              <p:nvPr>
                <p:ph idx="1"/>
              </p:nvPr>
            </p:nvSpPr>
            <p:spPr/>
            <p:txBody>
              <a:bodyPr/>
              <a:lstStyle/>
              <a:p>
                <a:r>
                  <a:rPr lang="en-US" dirty="0"/>
                  <a:t>Q4)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 </m:t>
                            </m:r>
                            <m:r>
                              <a:rPr lang="en-US" b="0" i="1" baseline="-25000"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 </m:t>
                            </m:r>
                            <m:r>
                              <a:rPr lang="en-US" b="0" i="1" baseline="-25000" smtClean="0">
                                <a:latin typeface="Cambria Math" panose="02040503050406030204" pitchFamily="18" charset="0"/>
                              </a:rPr>
                              <m:t>𝑖𝑗</m:t>
                            </m:r>
                          </m:e>
                        </m:d>
                        <m:r>
                          <a:rPr lang="en-US" b="0" i="1" smtClean="0">
                            <a:latin typeface="Cambria Math" panose="02040503050406030204" pitchFamily="18" charset="0"/>
                          </a:rPr>
                          <m:t>)</m:t>
                        </m:r>
                      </m:num>
                      <m:den>
                        <m:r>
                          <a:rPr lang="en-US" b="0" i="1" smtClean="0">
                            <a:latin typeface="Cambria Math" panose="02040503050406030204" pitchFamily="18" charset="0"/>
                          </a:rPr>
                          <m:t>𝜕𝜆</m:t>
                        </m:r>
                        <m:r>
                          <a:rPr lang="en-US" b="0" i="1" smtClean="0">
                            <a:latin typeface="Cambria Math" panose="02040503050406030204" pitchFamily="18" charset="0"/>
                          </a:rPr>
                          <m:t>𝑖</m:t>
                        </m:r>
                      </m:den>
                    </m:f>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𝑁𝑠</m:t>
                    </m:r>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den>
                    </m:f>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oMath>
                </a14:m>
                <a:r>
                  <a:rPr lang="en-US" dirty="0"/>
                  <a:t> show that </a:t>
                </a:r>
              </a:p>
              <a:p>
                <a:r>
                  <a:rPr lang="en-US" dirty="0"/>
                  <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 </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r>
                      <a:rPr lang="en-US" b="0" i="1" baseline="-25000" smtClean="0">
                        <a:latin typeface="Cambria Math" panose="02040503050406030204" pitchFamily="18" charset="0"/>
                      </a:rPr>
                      <m:t>𝑁𝑠</m:t>
                    </m:r>
                  </m:oMath>
                </a14:m>
                <a:endParaRPr lang="en-US" baseline="-25000" dirty="0"/>
              </a:p>
              <a:p>
                <a:r>
                  <a:rPr lang="en-US" dirty="0"/>
                  <a:t>So, </a:t>
                </a:r>
                <a14:m>
                  <m:oMath xmlns:m="http://schemas.openxmlformats.org/officeDocument/2006/math">
                    <m:r>
                      <a:rPr lang="en-US" b="1" i="1" smtClean="0">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r>
                      <a:rPr lang="en-US" b="0" i="0" smtClean="0">
                        <a:latin typeface="Cambria Math" panose="02040503050406030204" pitchFamily="18" charset="0"/>
                      </a:rPr>
                      <m:t>=</m:t>
                    </m:r>
                    <m:r>
                      <a:rPr lang="en-US" b="0" i="0" smtClean="0">
                        <a:latin typeface="Cambria Math" panose="02040503050406030204" pitchFamily="18" charset="0"/>
                      </a:rPr>
                      <m:t>0</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oMath>
                </a14:m>
                <a:r>
                  <a:rPr lang="en-US" dirty="0"/>
                  <a:t> </a:t>
                </a:r>
              </a:p>
              <a:p>
                <a:r>
                  <a:rPr lang="en-US" dirty="0"/>
                  <a:t> and</a:t>
                </a:r>
                <a14:m>
                  <m:oMath xmlns:m="http://schemas.openxmlformats.org/officeDocument/2006/math">
                    <m:r>
                      <a:rPr lang="en-US" b="0" i="0"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dirty="0"/>
              </a:p>
              <a:p>
                <a:r>
                  <a:rPr lang="en-US" dirty="0"/>
                  <a:t>So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 </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r>
                      <a:rPr lang="en-US" b="0" i="1" baseline="-25000" smtClean="0">
                        <a:latin typeface="Cambria Math" panose="02040503050406030204" pitchFamily="18" charset="0"/>
                      </a:rPr>
                      <m:t>𝑁𝑠</m:t>
                    </m:r>
                  </m:oMath>
                </a14:m>
                <a:endParaRPr lang="en-US" dirty="0"/>
              </a:p>
              <a:p>
                <a:r>
                  <a:rPr lang="en-US" dirty="0"/>
                  <a:t>Q5) Show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𝑯𝑷</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b="1" dirty="0"/>
              </a:p>
              <a:p>
                <a:r>
                  <a:rPr lang="en-US" dirty="0"/>
                  <a:t>Solution)</a:t>
                </a:r>
              </a:p>
              <a:p>
                <a14:m>
                  <m:oMath xmlns:m="http://schemas.openxmlformats.org/officeDocument/2006/math">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m:t>
                        </m:r>
                        <m:r>
                          <a:rPr lang="en-US" b="0" i="0"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r>
                      <a:rPr lang="en-US" b="1" i="1">
                        <a:latin typeface="Cambria Math" panose="02040503050406030204" pitchFamily="18" charset="0"/>
                      </a:rPr>
                      <m:t>𝑰</m:t>
                    </m:r>
                    <m:r>
                      <a:rPr lang="en-US" i="1">
                        <a:latin typeface="Cambria Math" panose="02040503050406030204" pitchFamily="18" charset="0"/>
                      </a:rPr>
                      <m:t> </m:t>
                    </m:r>
                    <m:r>
                      <a:rPr lang="en-US" i="1" baseline="-25000">
                        <a:latin typeface="Cambria Math" panose="02040503050406030204" pitchFamily="18" charset="0"/>
                      </a:rPr>
                      <m:t>𝑁𝑠</m:t>
                    </m:r>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𝒊</m:t>
                                </m:r>
                                <m:r>
                                  <a:rPr lang="en-US" i="1">
                                    <a:latin typeface="Cambria Math" panose="02040503050406030204" pitchFamily="18" charset="0"/>
                                  </a:rPr>
                                  <m:t> </m:t>
                                </m:r>
                                <m:r>
                                  <a:rPr lang="en-US" b="1" i="1">
                                    <a:latin typeface="Cambria Math" panose="02040503050406030204" pitchFamily="18" charset="0"/>
                                  </a:rPr>
                                  <m:t>𝒆</m:t>
                                </m:r>
                                <m:sSup>
                                  <m:sSupPr>
                                    <m:ctrlPr>
                                      <a:rPr lang="en-US" b="1"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e>
                            </m:nary>
                            <m:r>
                              <a:rPr lang="en-US">
                                <a:latin typeface="Cambria Math" panose="02040503050406030204" pitchFamily="18" charset="0"/>
                              </a:rPr>
                              <m:t>+ </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𝒋</m:t>
                                </m:r>
                                <m:r>
                                  <a:rPr lang="en-US" b="1" i="1">
                                    <a:latin typeface="Cambria Math" panose="02040503050406030204" pitchFamily="18" charset="0"/>
                                  </a:rPr>
                                  <m:t>𝒆</m:t>
                                </m:r>
                                <m:sSup>
                                  <m:sSupPr>
                                    <m:ctrlPr>
                                      <a:rPr lang="en-US" b="1" i="1">
                                        <a:latin typeface="Cambria Math" panose="02040503050406030204" pitchFamily="18" charset="0"/>
                                      </a:rPr>
                                    </m:ctrlPr>
                                  </m:sSupPr>
                                  <m:e>
                                    <m:r>
                                      <a:rPr lang="en-US" b="1" i="1" baseline="-25000">
                                        <a:latin typeface="Cambria Math" panose="02040503050406030204" pitchFamily="18" charset="0"/>
                                      </a:rPr>
                                      <m:t>𝒊</m:t>
                                    </m:r>
                                  </m:e>
                                  <m:sup>
                                    <m:r>
                                      <a:rPr lang="en-US" b="1" i="1">
                                        <a:latin typeface="Cambria Math" panose="02040503050406030204" pitchFamily="18" charset="0"/>
                                      </a:rPr>
                                      <m:t>𝑯</m:t>
                                    </m:r>
                                  </m:sup>
                                </m:sSup>
                              </m:e>
                            </m:nary>
                          </m:e>
                        </m:d>
                      </m:e>
                      <m:sup>
                        <m:r>
                          <m:rPr>
                            <m:sty m:val="p"/>
                          </m:rPr>
                          <a:rPr lang="en-US">
                            <a:latin typeface="Cambria Math" panose="02040503050406030204" pitchFamily="18" charset="0"/>
                          </a:rPr>
                          <m:t>H</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𝐏</m:t>
                                </m:r>
                              </m:e>
                              <m:sup>
                                <m:r>
                                  <m:rPr>
                                    <m:sty m:val="p"/>
                                  </m:rPr>
                                  <a:rPr lang="en-US">
                                    <a:latin typeface="Cambria Math" panose="02040503050406030204" pitchFamily="18" charset="0"/>
                                  </a:rPr>
                                  <m:t>H</m:t>
                                </m:r>
                              </m:sup>
                            </m:sSup>
                            <m:sSup>
                              <m:sSupPr>
                                <m:ctrlPr>
                                  <a:rPr lang="en-US" i="1">
                                    <a:latin typeface="Cambria Math" panose="02040503050406030204" pitchFamily="18" charset="0"/>
                                  </a:rPr>
                                </m:ctrlPr>
                              </m:sSupPr>
                              <m:e>
                                <m:r>
                                  <a:rPr lang="en-US" b="1">
                                    <a:latin typeface="Cambria Math" panose="02040503050406030204" pitchFamily="18" charset="0"/>
                                  </a:rPr>
                                  <m:t>𝐇</m:t>
                                </m:r>
                              </m:e>
                              <m:sup>
                                <m:r>
                                  <m:rPr>
                                    <m:sty m:val="p"/>
                                  </m:rPr>
                                  <a:rPr lang="en-US">
                                    <a:latin typeface="Cambria Math" panose="02040503050406030204" pitchFamily="18" charset="0"/>
                                  </a:rPr>
                                  <m:t>H</m:t>
                                </m:r>
                              </m:sup>
                            </m:sSup>
                            <m:sSup>
                              <m:sSupPr>
                                <m:ctrlPr>
                                  <a:rPr lang="en-US" i="1">
                                    <a:latin typeface="Cambria Math" panose="02040503050406030204" pitchFamily="18" charset="0"/>
                                  </a:rPr>
                                </m:ctrlPr>
                              </m:sSupPr>
                              <m:e>
                                <m:r>
                                  <a:rPr lang="en-US" b="1">
                                    <a:latin typeface="Cambria Math" panose="02040503050406030204" pitchFamily="18" charset="0"/>
                                  </a:rPr>
                                  <m:t>𝐑</m:t>
                                </m:r>
                                <m:r>
                                  <a:rPr lang="en-US" b="1" baseline="-25000">
                                    <a:latin typeface="Cambria Math" panose="02040503050406030204" pitchFamily="18" charset="0"/>
                                  </a:rPr>
                                  <m:t>𝐳</m:t>
                                </m:r>
                              </m:e>
                              <m:sup>
                                <m:r>
                                  <a:rPr lang="en-US">
                                    <a:latin typeface="Cambria Math" panose="02040503050406030204" pitchFamily="18" charset="0"/>
                                  </a:rPr>
                                  <m:t>−</m:t>
                                </m:r>
                                <m:r>
                                  <a:rPr lang="en-US">
                                    <a:latin typeface="Cambria Math" panose="02040503050406030204" pitchFamily="18" charset="0"/>
                                  </a:rPr>
                                  <m:t>1</m:t>
                                </m:r>
                              </m:sup>
                            </m:sSup>
                            <m:r>
                              <a:rPr lang="en-US" b="1" i="1">
                                <a:latin typeface="Cambria Math" panose="02040503050406030204" pitchFamily="18" charset="0"/>
                              </a:rPr>
                              <m:t>𝑯𝑷</m:t>
                            </m:r>
                          </m:e>
                        </m:d>
                      </m:e>
                      <m:sup>
                        <m:r>
                          <a:rPr lang="en-US" b="0" i="0" smtClean="0">
                            <a:latin typeface="Cambria Math" panose="02040503050406030204" pitchFamily="18" charset="0"/>
                          </a:rPr>
                          <m:t>−</m:t>
                        </m:r>
                        <m:r>
                          <a:rPr lang="en-US" b="0" i="0"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𝑯𝑷</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p:txBody>
          </p:sp>
        </mc:Choice>
        <mc:Fallback xmlns="">
          <p:sp>
            <p:nvSpPr>
              <p:cNvPr id="3" name="Content Placeholder 2">
                <a:extLst>
                  <a:ext uri="{FF2B5EF4-FFF2-40B4-BE49-F238E27FC236}">
                    <a16:creationId xmlns:a16="http://schemas.microsoft.com/office/drawing/2014/main" id="{6A8FE3AF-D7C6-5F5C-A2E5-CECB90A9EE58}"/>
                  </a:ext>
                </a:extLst>
              </p:cNvPr>
              <p:cNvSpPr>
                <a:spLocks noGrp="1" noRot="1" noChangeAspect="1" noMove="1" noResize="1" noEditPoints="1" noAdjustHandles="1" noChangeArrowheads="1" noChangeShapeType="1" noTextEdit="1"/>
              </p:cNvSpPr>
              <p:nvPr>
                <p:ph idx="1"/>
              </p:nvPr>
            </p:nvSpPr>
            <p:spPr>
              <a:blipFill>
                <a:blip r:embed="rId2"/>
                <a:stretch>
                  <a:fillRect l="-522" b="-75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D804F5-DC78-0015-C012-D834F0D6C83A}"/>
              </a:ext>
            </a:extLst>
          </p:cNvPr>
          <p:cNvSpPr>
            <a:spLocks noGrp="1"/>
          </p:cNvSpPr>
          <p:nvPr>
            <p:ph type="sldNum" sz="quarter" idx="12"/>
          </p:nvPr>
        </p:nvSpPr>
        <p:spPr/>
        <p:txBody>
          <a:bodyPr/>
          <a:lstStyle/>
          <a:p>
            <a:fld id="{A439D109-9F59-4B0B-8E20-D6D3A384B1F1}" type="slidenum">
              <a:rPr lang="ko-KR" altLang="en-US" smtClean="0"/>
              <a:t>55</a:t>
            </a:fld>
            <a:endParaRPr lang="ko-KR" altLang="en-US"/>
          </a:p>
        </p:txBody>
      </p:sp>
    </p:spTree>
    <p:extLst>
      <p:ext uri="{BB962C8B-B14F-4D97-AF65-F5344CB8AC3E}">
        <p14:creationId xmlns:p14="http://schemas.microsoft.com/office/powerpoint/2010/main" val="1978896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4CD-FB9C-8E38-4FCB-67B41C6EA049}"/>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50FD35-81FB-99B4-6770-5FB3B3CB0486}"/>
                  </a:ext>
                </a:extLst>
              </p:cNvPr>
              <p:cNvSpPr>
                <a:spLocks noGrp="1"/>
              </p:cNvSpPr>
              <p:nvPr>
                <p:ph idx="1"/>
              </p:nvPr>
            </p:nvSpPr>
            <p:spPr/>
            <p:txBody>
              <a:bodyPr/>
              <a:lstStyle/>
              <a:p>
                <a:r>
                  <a:rPr lang="en-US" dirty="0"/>
                  <a:t>Q6)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endParaRPr lang="en-US" dirty="0"/>
              </a:p>
              <a:p>
                <a:r>
                  <a:rPr lang="en-US" dirty="0"/>
                  <a:t>Q7) For AWGN ,</a:t>
                </a:r>
                <a:r>
                  <a:rPr lang="en-US" dirty="0" err="1"/>
                  <a:t>i.e</a:t>
                </a:r>
                <a:r>
                  <a:rPr lang="en-US" dirty="0"/>
                  <a:t> </a:t>
                </a:r>
                <a14:m>
                  <m:oMath xmlns:m="http://schemas.openxmlformats.org/officeDocument/2006/math">
                    <m:r>
                      <a:rPr lang="en-US" b="0" i="1" smtClean="0">
                        <a:latin typeface="Cambria Math" panose="02040503050406030204" pitchFamily="18" charset="0"/>
                      </a:rPr>
                      <m:t>𝑅𝑧</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  </m:t>
                    </m:r>
                  </m:oMath>
                </a14:m>
                <a:r>
                  <a:rPr lang="en-US" dirty="0"/>
                  <a:t>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2 |</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𝑧</m:t>
                        </m:r>
                      </m:den>
                    </m:f>
                    <m:r>
                      <a:rPr lang="en-US" b="1" i="1">
                        <a:latin typeface="Cambria Math" panose="02040503050406030204" pitchFamily="18" charset="0"/>
                      </a:rPr>
                      <m:t>𝑯𝑷</m:t>
                    </m:r>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650FD35-81FB-99B4-6770-5FB3B3CB0486}"/>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C3499E0-343B-9597-8BEA-E37A01DA9EEA}"/>
              </a:ext>
            </a:extLst>
          </p:cNvPr>
          <p:cNvSpPr>
            <a:spLocks noGrp="1"/>
          </p:cNvSpPr>
          <p:nvPr>
            <p:ph type="sldNum" sz="quarter" idx="12"/>
          </p:nvPr>
        </p:nvSpPr>
        <p:spPr/>
        <p:txBody>
          <a:bodyPr/>
          <a:lstStyle/>
          <a:p>
            <a:fld id="{A439D109-9F59-4B0B-8E20-D6D3A384B1F1}" type="slidenum">
              <a:rPr lang="ko-KR" altLang="en-US" smtClean="0"/>
              <a:t>56</a:t>
            </a:fld>
            <a:endParaRPr lang="ko-KR" altLang="en-US"/>
          </a:p>
        </p:txBody>
      </p:sp>
    </p:spTree>
    <p:extLst>
      <p:ext uri="{BB962C8B-B14F-4D97-AF65-F5344CB8AC3E}">
        <p14:creationId xmlns:p14="http://schemas.microsoft.com/office/powerpoint/2010/main" val="1674237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93B1-1058-9D5D-C4DA-C34A736C67F7}"/>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B90B4-1918-F7DA-AF6B-05F8D0D99581}"/>
                  </a:ext>
                </a:extLst>
              </p:cNvPr>
              <p:cNvSpPr>
                <a:spLocks noGrp="1"/>
              </p:cNvSpPr>
              <p:nvPr>
                <p:ph idx="1"/>
              </p:nvPr>
            </p:nvSpPr>
            <p:spPr/>
            <p:txBody>
              <a:bodyPr/>
              <a:lstStyle/>
              <a:p>
                <a:r>
                  <a:rPr lang="en-US" dirty="0"/>
                  <a:t>We minimize the mean square error (MSE) between </a:t>
                </a:r>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oMath>
                </a14:m>
                <a:endParaRPr lang="en-US" b="1" dirty="0"/>
              </a:p>
              <a:p>
                <a:r>
                  <a:rPr lang="en-US" dirty="0"/>
                  <a:t>Thus , we solve the following problem:</a:t>
                </a:r>
              </a:p>
              <a:p>
                <a:r>
                  <a:rPr lang="en-US" dirty="0"/>
                  <a:t> </a:t>
                </a:r>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𝑚𝑖𝑛</m:t>
                            </m:r>
                          </m:e>
                        </m:groupChr>
                      </m:e>
                      <m:lim>
                        <m:r>
                          <a:rPr lang="en-US" b="0" i="1" smtClean="0">
                            <a:latin typeface="Cambria Math" panose="02040503050406030204" pitchFamily="18" charset="0"/>
                          </a:rPr>
                          <m:t>𝑊</m:t>
                        </m:r>
                      </m:lim>
                    </m:limLow>
                  </m:oMath>
                </a14:m>
                <a:r>
                  <a:rPr lang="en-US" dirty="0"/>
                  <a:t> </a:t>
                </a:r>
                <a14:m>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oMath>
                </a14:m>
                <a:endParaRPr lang="en-US" dirty="0"/>
              </a:p>
              <a:p>
                <a:r>
                  <a:rPr lang="en-US" dirty="0"/>
                  <a:t>Q1)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𝑾𝑯𝑷</m:t>
                    </m:r>
                    <m:r>
                      <a:rPr lang="en-US" b="0" i="1" smtClean="0">
                        <a:latin typeface="Cambria Math" panose="02040503050406030204" pitchFamily="18" charset="0"/>
                      </a:rPr>
                      <m:t>+</m:t>
                    </m:r>
                    <m:r>
                      <a:rPr lang="en-US" b="1" i="1" smtClean="0">
                        <a:latin typeface="Cambria Math" panose="02040503050406030204" pitchFamily="18" charset="0"/>
                      </a:rPr>
                      <m:t>𝑾</m:t>
                    </m:r>
                    <m:d>
                      <m:dPr>
                        <m:ctrlPr>
                          <a:rPr lang="en-US" b="0" i="1" smtClean="0">
                            <a:latin typeface="Cambria Math" panose="02040503050406030204" pitchFamily="18" charset="0"/>
                          </a:rPr>
                        </m:ctrlPr>
                      </m:dPr>
                      <m:e>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𝑹</m:t>
                        </m:r>
                        <m:r>
                          <a:rPr lang="en-US" b="1" i="1" baseline="-25000" smtClean="0">
                            <a:latin typeface="Cambria Math" panose="02040503050406030204" pitchFamily="18" charset="0"/>
                          </a:rPr>
                          <m:t>𝒛</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Solution)</a:t>
                </a:r>
              </a:p>
              <a:p>
                <a:r>
                  <a:rPr lang="en-US" dirty="0"/>
                  <a:t>Here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d>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𝑯</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𝑾𝑯𝑷𝒙</m:t>
                            </m:r>
                            <m:r>
                              <a:rPr lang="en-US" b="0" i="1" smtClean="0">
                                <a:latin typeface="Cambria Math" panose="02040503050406030204" pitchFamily="18" charset="0"/>
                              </a:rPr>
                              <m:t> −</m:t>
                            </m:r>
                            <m:r>
                              <a:rPr lang="en-US" b="1" i="1" smtClean="0">
                                <a:latin typeface="Cambria Math" panose="02040503050406030204" pitchFamily="18" charset="0"/>
                              </a:rPr>
                              <m:t>𝑾𝒛</m:t>
                            </m:r>
                          </m:e>
                        </m:d>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0" i="1" smtClean="0">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57B90B4-1918-F7DA-AF6B-05F8D0D99581}"/>
                  </a:ext>
                </a:extLst>
              </p:cNvPr>
              <p:cNvSpPr>
                <a:spLocks noGrp="1" noRot="1" noChangeAspect="1" noMove="1" noResize="1" noEditPoints="1" noAdjustHandles="1" noChangeArrowheads="1" noChangeShapeType="1" noTextEdit="1"/>
              </p:cNvSpPr>
              <p:nvPr>
                <p:ph idx="1"/>
              </p:nvPr>
            </p:nvSpPr>
            <p:spPr>
              <a:blipFill>
                <a:blip r:embed="rId2"/>
                <a:stretch>
                  <a:fillRect l="-522" t="-1348" b="-1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2B1DFC-1524-905F-55FE-BC9A71D5E968}"/>
              </a:ext>
            </a:extLst>
          </p:cNvPr>
          <p:cNvSpPr>
            <a:spLocks noGrp="1"/>
          </p:cNvSpPr>
          <p:nvPr>
            <p:ph type="sldNum" sz="quarter" idx="12"/>
          </p:nvPr>
        </p:nvSpPr>
        <p:spPr/>
        <p:txBody>
          <a:bodyPr/>
          <a:lstStyle/>
          <a:p>
            <a:fld id="{A439D109-9F59-4B0B-8E20-D6D3A384B1F1}" type="slidenum">
              <a:rPr lang="ko-KR" altLang="en-US" smtClean="0"/>
              <a:t>57</a:t>
            </a:fld>
            <a:endParaRPr lang="ko-KR" altLang="en-US"/>
          </a:p>
        </p:txBody>
      </p:sp>
    </p:spTree>
    <p:extLst>
      <p:ext uri="{BB962C8B-B14F-4D97-AF65-F5344CB8AC3E}">
        <p14:creationId xmlns:p14="http://schemas.microsoft.com/office/powerpoint/2010/main" val="1107463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02F5-148B-8D83-560C-0D4F9623A9CC}"/>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046E36-A427-3AC1-222F-09E8817ADF55}"/>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𝑾𝑯𝑷𝒙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𝑾𝑯𝑷𝒙𝒙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𝑾𝒛𝒛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oMath>
                </a14:m>
                <a:r>
                  <a:rPr lang="en-US" dirty="0"/>
                  <a:t> </a:t>
                </a:r>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oMath>
                </a14:m>
                <a:endParaRPr lang="en-US" dirty="0"/>
              </a:p>
              <a:p>
                <a:r>
                  <a:rPr lang="en-US" dirty="0"/>
                  <a:t>Since this is an unconstrained convex problem , the optimal solution is stationary point    with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oMath>
                </a14:m>
                <a:endParaRPr lang="en-US" b="0" dirty="0"/>
              </a:p>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1" i="1"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e>
                        </m:d>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m:t>
                        </m:r>
                      </m:sup>
                    </m:sSup>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𝑹</m:t>
                            </m:r>
                            <m:r>
                              <a:rPr lang="en-US" b="1" i="1" dirty="0">
                                <a:latin typeface="Cambria Math" panose="02040503050406030204" pitchFamily="18" charset="0"/>
                              </a:rPr>
                              <m:t> </m:t>
                            </m:r>
                            <m:r>
                              <a:rPr lang="en-US" b="1" i="1" baseline="-25000" dirty="0">
                                <a:latin typeface="Cambria Math" panose="02040503050406030204" pitchFamily="18" charset="0"/>
                              </a:rPr>
                              <m:t>𝒛</m:t>
                            </m:r>
                            <m:r>
                              <a:rPr lang="en-US" b="1" i="1" dirty="0">
                                <a:latin typeface="Cambria Math" panose="02040503050406030204" pitchFamily="18" charset="0"/>
                              </a:rPr>
                              <m:t> </m:t>
                            </m:r>
                          </m:e>
                        </m:d>
                      </m:e>
                      <m:sup>
                        <m:r>
                          <a:rPr lang="en-US" i="1" dirty="0">
                            <a:latin typeface="Cambria Math" panose="02040503050406030204" pitchFamily="18" charset="0"/>
                          </a:rPr>
                          <m:t>𝑇</m:t>
                        </m:r>
                      </m:sup>
                    </m:sSup>
                  </m:oMath>
                </a14:m>
                <a:endParaRPr lang="en-US" b="0" dirty="0"/>
              </a:p>
              <a:p>
                <a:r>
                  <a:rPr lang="en-US" dirty="0"/>
                  <a:t>We  know that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d>
                                  </m:e>
                                  <m:sup>
                                    <m:r>
                                      <a:rPr lang="en-US" i="1">
                                        <a:latin typeface="Cambria Math" panose="02040503050406030204" pitchFamily="18" charset="0"/>
                                      </a:rPr>
                                      <m:t>2</m:t>
                                    </m:r>
                                  </m:sup>
                                </m:sSup>
                              </m:e>
                            </m:d>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𝑅𝑒</m:t>
                            </m:r>
                          </m:den>
                        </m:f>
                        <m:r>
                          <a:rPr lang="en-US" b="0" i="1" smtClean="0">
                            <a:latin typeface="Cambria Math" panose="02040503050406030204" pitchFamily="18" charset="0"/>
                          </a:rPr>
                          <m:t>  −</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d>
                                  </m:e>
                                  <m:sup>
                                    <m:r>
                                      <a:rPr lang="en-US" i="1">
                                        <a:latin typeface="Cambria Math" panose="02040503050406030204" pitchFamily="18" charset="0"/>
                                      </a:rPr>
                                      <m:t>2</m:t>
                                    </m:r>
                                  </m:sup>
                                </m:sSup>
                              </m:e>
                            </m:d>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𝑖𝑚𝑔</m:t>
                            </m:r>
                          </m:den>
                        </m:f>
                        <m:r>
                          <a:rPr lang="en-US" b="0" i="1" smtClean="0">
                            <a:latin typeface="Cambria Math" panose="02040503050406030204" pitchFamily="18" charset="0"/>
                          </a:rPr>
                          <m:t> </m:t>
                        </m:r>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i="1">
                            <a:latin typeface="Cambria Math" panose="02040503050406030204" pitchFamily="18" charset="0"/>
                          </a:rPr>
                          <m:t> </m:t>
                        </m:r>
                      </m:e>
                    </m:d>
                  </m:oMath>
                </a14:m>
                <a:endParaRPr lang="en-US" dirty="0"/>
              </a:p>
            </p:txBody>
          </p:sp>
        </mc:Choice>
        <mc:Fallback xmlns="">
          <p:sp>
            <p:nvSpPr>
              <p:cNvPr id="3" name="Content Placeholder 2">
                <a:extLst>
                  <a:ext uri="{FF2B5EF4-FFF2-40B4-BE49-F238E27FC236}">
                    <a16:creationId xmlns:a16="http://schemas.microsoft.com/office/drawing/2014/main" id="{F3046E36-A427-3AC1-222F-09E8817ADF55}"/>
                  </a:ext>
                </a:extLst>
              </p:cNvPr>
              <p:cNvSpPr>
                <a:spLocks noGrp="1" noRot="1" noChangeAspect="1" noMove="1" noResize="1" noEditPoints="1" noAdjustHandles="1" noChangeArrowheads="1" noChangeShapeType="1" noTextEdit="1"/>
              </p:cNvSpPr>
              <p:nvPr>
                <p:ph idx="1"/>
              </p:nvPr>
            </p:nvSpPr>
            <p:spPr>
              <a:blipFill>
                <a:blip r:embed="rId2"/>
                <a:stretch>
                  <a:fillRect l="-522" t="-809" b="-87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A3BF7C2-1827-A894-1881-F7684D242262}"/>
              </a:ext>
            </a:extLst>
          </p:cNvPr>
          <p:cNvSpPr>
            <a:spLocks noGrp="1"/>
          </p:cNvSpPr>
          <p:nvPr>
            <p:ph type="sldNum" sz="quarter" idx="12"/>
          </p:nvPr>
        </p:nvSpPr>
        <p:spPr>
          <a:xfrm>
            <a:off x="838200" y="6391519"/>
            <a:ext cx="1333107" cy="365125"/>
          </a:xfrm>
        </p:spPr>
        <p:txBody>
          <a:bodyPr/>
          <a:lstStyle/>
          <a:p>
            <a:fld id="{A439D109-9F59-4B0B-8E20-D6D3A384B1F1}" type="slidenum">
              <a:rPr lang="ko-KR" altLang="en-US" smtClean="0"/>
              <a:t>58</a:t>
            </a:fld>
            <a:endParaRPr lang="ko-KR" altLang="en-US"/>
          </a:p>
        </p:txBody>
      </p:sp>
    </p:spTree>
    <p:extLst>
      <p:ext uri="{BB962C8B-B14F-4D97-AF65-F5344CB8AC3E}">
        <p14:creationId xmlns:p14="http://schemas.microsoft.com/office/powerpoint/2010/main" val="318876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447E-C6C8-B175-438D-4FA6C6FA0F15}"/>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05D0E9-2049-D1A8-D9F9-6677B25F6786}"/>
                  </a:ext>
                </a:extLst>
              </p:cNvPr>
              <p:cNvSpPr>
                <a:spLocks noGrp="1"/>
              </p:cNvSpPr>
              <p:nvPr>
                <p:ph idx="1"/>
              </p:nvPr>
            </p:nvSpPr>
            <p:spPr/>
            <p:txBody>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oMath>
                </a14:m>
                <a:r>
                  <a:rPr lang="en-US" dirty="0"/>
                  <a:t> </a:t>
                </a:r>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i="1">
                            <a:latin typeface="Cambria Math" panose="02040503050406030204" pitchFamily="18" charset="0"/>
                          </a:rPr>
                          <m:t> </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e>
                        </m:d>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1" i="1" dirty="0" smtClean="0">
                            <a:latin typeface="Cambria Math" panose="02040503050406030204" pitchFamily="18" charset="0"/>
                          </a:rPr>
                          <m:t>∗</m:t>
                        </m:r>
                      </m:sup>
                    </m:sSup>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𝑹</m:t>
                            </m:r>
                            <m:r>
                              <a:rPr lang="en-US" b="1" i="1" dirty="0" smtClean="0">
                                <a:latin typeface="Cambria Math" panose="02040503050406030204" pitchFamily="18" charset="0"/>
                              </a:rPr>
                              <m:t> </m:t>
                            </m:r>
                            <m:r>
                              <a:rPr lang="en-US" b="1" i="1" baseline="-25000" dirty="0" smtClean="0">
                                <a:latin typeface="Cambria Math" panose="02040503050406030204" pitchFamily="18" charset="0"/>
                              </a:rPr>
                              <m:t>𝒛</m:t>
                            </m:r>
                            <m:r>
                              <a:rPr lang="en-US" b="1" i="1" dirty="0" smtClean="0">
                                <a:latin typeface="Cambria Math" panose="02040503050406030204" pitchFamily="18" charset="0"/>
                              </a:rPr>
                              <m:t> </m:t>
                            </m:r>
                          </m:e>
                        </m:d>
                      </m:e>
                      <m:sup>
                        <m:r>
                          <a:rPr lang="en-US" b="0" i="1" dirty="0" smtClean="0">
                            <a:latin typeface="Cambria Math" panose="02040503050406030204" pitchFamily="18" charset="0"/>
                          </a:rPr>
                          <m:t>𝑇</m:t>
                        </m:r>
                      </m:sup>
                    </m:sSup>
                  </m:oMath>
                </a14:m>
                <a:endParaRPr lang="en-US" dirty="0"/>
              </a:p>
              <a:p>
                <a:r>
                  <a:rPr lang="en-US" dirty="0"/>
                  <a:t>Q2)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0" smtClean="0">
                        <a:latin typeface="Cambria Math" panose="02040503050406030204" pitchFamily="18" charset="0"/>
                      </a:rPr>
                      <m:t>=0 </m:t>
                    </m:r>
                  </m:oMath>
                </a14:m>
                <a:r>
                  <a:rPr lang="en-US" dirty="0"/>
                  <a:t>show that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𝑹</m:t>
                            </m:r>
                            <m:r>
                              <a:rPr lang="en-US" b="0" i="1" smtClean="0">
                                <a:latin typeface="Cambria Math" panose="02040503050406030204" pitchFamily="18" charset="0"/>
                              </a:rPr>
                              <m:t> </m:t>
                            </m:r>
                            <m:r>
                              <a:rPr lang="en-US" b="1" i="1" baseline="-25000" smtClean="0">
                                <a:latin typeface="Cambria Math" panose="02040503050406030204" pitchFamily="18" charset="0"/>
                              </a:rPr>
                              <m:t>𝒛</m:t>
                            </m:r>
                          </m:e>
                        </m:d>
                      </m:e>
                      <m:sup>
                        <m:r>
                          <a:rPr lang="en-US" b="0" i="1" smtClean="0">
                            <a:latin typeface="Cambria Math" panose="02040503050406030204" pitchFamily="18" charset="0"/>
                          </a:rPr>
                          <m:t>−1</m:t>
                        </m:r>
                      </m:sup>
                    </m:sSup>
                  </m:oMath>
                </a14:m>
                <a:endParaRPr lang="en-US" dirty="0"/>
              </a:p>
              <a:p>
                <a:r>
                  <a:rPr lang="en-US" dirty="0"/>
                  <a:t>Solution)</a:t>
                </a:r>
              </a:p>
              <a:p>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e>
                        </m:d>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1" i="1" dirty="0" smtClean="0">
                            <a:latin typeface="Cambria Math" panose="02040503050406030204" pitchFamily="18" charset="0"/>
                          </a:rPr>
                          <m:t>∗</m:t>
                        </m:r>
                      </m:sup>
                    </m:sSup>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𝑹</m:t>
                            </m:r>
                            <m:r>
                              <a:rPr lang="en-US" b="1" i="1" dirty="0" smtClean="0">
                                <a:latin typeface="Cambria Math" panose="02040503050406030204" pitchFamily="18" charset="0"/>
                              </a:rPr>
                              <m:t> </m:t>
                            </m:r>
                            <m:r>
                              <a:rPr lang="en-US" b="1" i="1" baseline="-25000" dirty="0" smtClean="0">
                                <a:latin typeface="Cambria Math" panose="02040503050406030204" pitchFamily="18" charset="0"/>
                              </a:rPr>
                              <m:t>𝒛</m:t>
                            </m:r>
                            <m:r>
                              <a:rPr lang="en-US" b="1" i="1" dirty="0" smtClean="0">
                                <a:latin typeface="Cambria Math" panose="02040503050406030204" pitchFamily="18" charset="0"/>
                              </a:rPr>
                              <m:t> </m:t>
                            </m:r>
                          </m:e>
                        </m:d>
                      </m:e>
                      <m:sup>
                        <m:r>
                          <a:rPr lang="en-US" b="0" i="1" dirty="0" smtClean="0">
                            <a:latin typeface="Cambria Math" panose="02040503050406030204" pitchFamily="18" charset="0"/>
                          </a:rPr>
                          <m:t>𝑇</m:t>
                        </m:r>
                      </m:sup>
                    </m:sSup>
                    <m:r>
                      <a:rPr lang="en-US" b="0" i="0" dirty="0" smtClean="0">
                        <a:latin typeface="Cambria Math" panose="02040503050406030204" pitchFamily="18" charset="0"/>
                      </a:rPr>
                      <m:t>=0</m:t>
                    </m:r>
                  </m:oMath>
                </a14:m>
                <a:endParaRPr lang="en-US" b="0" dirty="0"/>
              </a:p>
              <a:p>
                <a14:m>
                  <m:oMath xmlns:m="http://schemas.openxmlformats.org/officeDocument/2006/math">
                    <m:r>
                      <a:rPr lang="en-US" b="0" i="1" smtClean="0">
                        <a:latin typeface="Cambria Math" panose="02040503050406030204" pitchFamily="18" charset="0"/>
                      </a:rPr>
                      <m:t>⇒ </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m:t>
                        </m:r>
                      </m:sup>
                    </m:sSup>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𝑹</m:t>
                            </m:r>
                            <m:r>
                              <a:rPr lang="en-US" b="1" i="1" dirty="0">
                                <a:latin typeface="Cambria Math" panose="02040503050406030204" pitchFamily="18" charset="0"/>
                              </a:rPr>
                              <m:t> </m:t>
                            </m:r>
                            <m:r>
                              <a:rPr lang="en-US" b="1" i="1" baseline="-25000" dirty="0">
                                <a:latin typeface="Cambria Math" panose="02040503050406030204" pitchFamily="18" charset="0"/>
                              </a:rPr>
                              <m:t>𝒛</m:t>
                            </m:r>
                            <m:r>
                              <a:rPr lang="en-US" b="1" i="1" dirty="0">
                                <a:latin typeface="Cambria Math" panose="02040503050406030204" pitchFamily="18" charset="0"/>
                              </a:rPr>
                              <m:t> </m:t>
                            </m:r>
                          </m:e>
                        </m:d>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e>
                        </m:d>
                      </m:e>
                      <m:sup>
                        <m:r>
                          <a:rPr lang="en-US" i="1" dirty="0">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oMath>
                </a14:m>
                <a:endParaRPr lang="en-US" dirty="0"/>
              </a:p>
            </p:txBody>
          </p:sp>
        </mc:Choice>
        <mc:Fallback xmlns="">
          <p:sp>
            <p:nvSpPr>
              <p:cNvPr id="3" name="Content Placeholder 2">
                <a:extLst>
                  <a:ext uri="{FF2B5EF4-FFF2-40B4-BE49-F238E27FC236}">
                    <a16:creationId xmlns:a16="http://schemas.microsoft.com/office/drawing/2014/main" id="{8005D0E9-2049-D1A8-D9F9-6677B25F6786}"/>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978703-004D-45EF-71E2-5F1CEEB734CB}"/>
              </a:ext>
            </a:extLst>
          </p:cNvPr>
          <p:cNvSpPr>
            <a:spLocks noGrp="1"/>
          </p:cNvSpPr>
          <p:nvPr>
            <p:ph type="sldNum" sz="quarter" idx="12"/>
          </p:nvPr>
        </p:nvSpPr>
        <p:spPr/>
        <p:txBody>
          <a:bodyPr/>
          <a:lstStyle/>
          <a:p>
            <a:fld id="{A439D109-9F59-4B0B-8E20-D6D3A384B1F1}" type="slidenum">
              <a:rPr lang="ko-KR" altLang="en-US" smtClean="0"/>
              <a:t>59</a:t>
            </a:fld>
            <a:endParaRPr lang="ko-KR" altLang="en-US"/>
          </a:p>
        </p:txBody>
      </p:sp>
    </p:spTree>
    <p:extLst>
      <p:ext uri="{BB962C8B-B14F-4D97-AF65-F5344CB8AC3E}">
        <p14:creationId xmlns:p14="http://schemas.microsoft.com/office/powerpoint/2010/main" val="67472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997-7D0B-4D85-ECEE-CF1E91634F9A}"/>
              </a:ext>
            </a:extLst>
          </p:cNvPr>
          <p:cNvSpPr>
            <a:spLocks noGrp="1"/>
          </p:cNvSpPr>
          <p:nvPr>
            <p:ph type="title"/>
          </p:nvPr>
        </p:nvSpPr>
        <p:spPr/>
        <p:txBody>
          <a:bodyPr/>
          <a:lstStyle/>
          <a:p>
            <a:r>
              <a:rPr lang="en-US" sz="2800" dirty="0"/>
              <a:t>Space diversity</a:t>
            </a:r>
          </a:p>
        </p:txBody>
      </p:sp>
      <p:sp>
        <p:nvSpPr>
          <p:cNvPr id="3" name="Content Placeholder 2">
            <a:extLst>
              <a:ext uri="{FF2B5EF4-FFF2-40B4-BE49-F238E27FC236}">
                <a16:creationId xmlns:a16="http://schemas.microsoft.com/office/drawing/2014/main" id="{CE3D18F9-84D4-D012-10EA-1187C85F9D68}"/>
              </a:ext>
            </a:extLst>
          </p:cNvPr>
          <p:cNvSpPr>
            <a:spLocks noGrp="1"/>
          </p:cNvSpPr>
          <p:nvPr>
            <p:ph idx="1"/>
          </p:nvPr>
        </p:nvSpPr>
        <p:spPr/>
        <p:txBody>
          <a:bodyPr/>
          <a:lstStyle/>
          <a:p>
            <a:pPr>
              <a:lnSpc>
                <a:spcPct val="150000"/>
              </a:lnSpc>
            </a:pPr>
            <a:r>
              <a:rPr lang="en-US" dirty="0">
                <a:solidFill>
                  <a:schemeClr val="accent1">
                    <a:lumMod val="50000"/>
                  </a:schemeClr>
                </a:solidFill>
              </a:rPr>
              <a:t>Space diversity</a:t>
            </a:r>
            <a:r>
              <a:rPr lang="en-US" dirty="0"/>
              <a:t>, also known as antenna diversity, is a technique that improves the            performance of wireless systems by using multiple antennas. The antennas are separated by a distance of half a radio wavelength or more, which ensures that the signals received by the antennas are uncorrelated. This means that if one antenna receives a weak signal, another antenna is likely to receive a strong signal.</a:t>
            </a:r>
          </a:p>
          <a:p>
            <a:endParaRPr lang="en-US" dirty="0"/>
          </a:p>
        </p:txBody>
      </p:sp>
      <p:sp>
        <p:nvSpPr>
          <p:cNvPr id="4" name="Slide Number Placeholder 3">
            <a:extLst>
              <a:ext uri="{FF2B5EF4-FFF2-40B4-BE49-F238E27FC236}">
                <a16:creationId xmlns:a16="http://schemas.microsoft.com/office/drawing/2014/main" id="{DE340366-6F1A-C06F-5146-305B5D44D7E1}"/>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2781233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64BF-0CCD-DB1D-E8EE-E9F08564CB83}"/>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6618DF-DA69-40C1-5A69-E84B1355249F}"/>
                  </a:ext>
                </a:extLst>
              </p:cNvPr>
              <p:cNvSpPr>
                <a:spLocks noGrp="1"/>
              </p:cNvSpPr>
              <p:nvPr>
                <p:ph idx="1"/>
              </p:nvPr>
            </p:nvSpPr>
            <p:spPr/>
            <p:txBody>
              <a:bodyPr/>
              <a:lstStyle/>
              <a:p>
                <a:r>
                  <a:rPr lang="en-US" dirty="0"/>
                  <a:t>Q4) Using the Woodbury matrix identity also show that </a:t>
                </a:r>
              </a:p>
              <a:p>
                <a14:m>
                  <m:oMath xmlns:m="http://schemas.openxmlformats.org/officeDocument/2006/math">
                    <m:r>
                      <a:rPr lang="en-US" b="0" i="1" smtClean="0">
                        <a:latin typeface="Cambria Math" panose="02040503050406030204" pitchFamily="18" charset="0"/>
                      </a:rPr>
                      <m:t>𝑊𝑜𝑝𝑡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m:t>
                        </m:r>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r>
                          <a:rPr lang="en-US" b="1" i="1" smtClean="0">
                            <a:latin typeface="Cambria Math" panose="02040503050406030204" pitchFamily="18" charset="0"/>
                          </a:rPr>
                          <m:t> </m:t>
                        </m:r>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endParaRPr lang="en-US" b="1" dirty="0"/>
              </a:p>
              <a:p>
                <a:r>
                  <a:rPr lang="en-US" dirty="0"/>
                  <a:t>Solution)</a:t>
                </a:r>
              </a:p>
              <a:p>
                <a:r>
                  <a:rPr lang="en-US" dirty="0"/>
                  <a:t>We know that </a:t>
                </a:r>
                <a14:m>
                  <m:oMath xmlns:m="http://schemas.openxmlformats.org/officeDocument/2006/math">
                    <m:r>
                      <a:rPr lang="en-US" b="1" i="1" smtClean="0">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oMath>
                </a14:m>
                <a:endParaRPr lang="en-US" dirty="0"/>
              </a:p>
              <a:p>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r>
                      <a:rPr lang="en-US" b="0"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m:t>
                        </m:r>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i="1" baseline="-25000">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m:rPr>
                        <m:nor/>
                      </m:rPr>
                      <a:rPr lang="en-US" b="1" dirty="0"/>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r>
                      <m:rPr>
                        <m:nor/>
                      </m:rPr>
                      <a:rPr lang="en-US" dirty="0"/>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𝑯</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𝑯𝑷</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b="1" dirty="0"/>
              </a:p>
            </p:txBody>
          </p:sp>
        </mc:Choice>
        <mc:Fallback xmlns="">
          <p:sp>
            <p:nvSpPr>
              <p:cNvPr id="3" name="Content Placeholder 2">
                <a:extLst>
                  <a:ext uri="{FF2B5EF4-FFF2-40B4-BE49-F238E27FC236}">
                    <a16:creationId xmlns:a16="http://schemas.microsoft.com/office/drawing/2014/main" id="{5F6618DF-DA69-40C1-5A69-E84B1355249F}"/>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030A64-CD4A-AE81-E293-A4B1B437E04F}"/>
              </a:ext>
            </a:extLst>
          </p:cNvPr>
          <p:cNvSpPr>
            <a:spLocks noGrp="1"/>
          </p:cNvSpPr>
          <p:nvPr>
            <p:ph type="sldNum" sz="quarter" idx="12"/>
          </p:nvPr>
        </p:nvSpPr>
        <p:spPr/>
        <p:txBody>
          <a:bodyPr/>
          <a:lstStyle/>
          <a:p>
            <a:fld id="{A439D109-9F59-4B0B-8E20-D6D3A384B1F1}" type="slidenum">
              <a:rPr lang="ko-KR" altLang="en-US" smtClean="0"/>
              <a:t>60</a:t>
            </a:fld>
            <a:endParaRPr lang="ko-KR" altLang="en-US"/>
          </a:p>
        </p:txBody>
      </p:sp>
    </p:spTree>
    <p:extLst>
      <p:ext uri="{BB962C8B-B14F-4D97-AF65-F5344CB8AC3E}">
        <p14:creationId xmlns:p14="http://schemas.microsoft.com/office/powerpoint/2010/main" val="167100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0283-2F00-A179-B5E5-FB8DB037382A}"/>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957D0A-1AD7-2923-6F6A-EC359D3318C0}"/>
                  </a:ext>
                </a:extLst>
              </p:cNvPr>
              <p:cNvSpPr>
                <a:spLocks noGrp="1"/>
              </p:cNvSpPr>
              <p:nvPr>
                <p:ph idx="1"/>
              </p:nvPr>
            </p:nvSpPr>
            <p:spPr>
              <a:xfrm>
                <a:off x="838200" y="1649691"/>
                <a:ext cx="10515600" cy="4900578"/>
              </a:xfrm>
            </p:spPr>
            <p:txBody>
              <a:bodyPr/>
              <a:lstStyle/>
              <a:p>
                <a:r>
                  <a:rPr lang="en-US" dirty="0"/>
                  <a:t>5) If rank(</a:t>
                </a:r>
                <a:r>
                  <a:rPr lang="en-US" b="1" dirty="0"/>
                  <a:t>P</a:t>
                </a:r>
                <a:r>
                  <a:rPr lang="en-US" dirty="0"/>
                  <a:t>) = Ns , Using  </a:t>
                </a:r>
                <a14:m>
                  <m:oMath xmlns:m="http://schemas.openxmlformats.org/officeDocument/2006/math">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𝑨𝑩</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𝑩𝑨</m:t>
                        </m:r>
                      </m:e>
                    </m:d>
                  </m:oMath>
                </a14:m>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Here </a:t>
                </a:r>
                <a14:m>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oMath>
                </a14:m>
                <a:endParaRPr lang="en-US" dirty="0"/>
              </a:p>
              <a:p>
                <a:r>
                  <a:rPr lang="en-US" dirty="0"/>
                  <a:t>So ,we can write</a:t>
                </a:r>
                <a14:m>
                  <m:oMath xmlns:m="http://schemas.openxmlformats.org/officeDocument/2006/math">
                    <m:r>
                      <a:rPr lang="en-US" b="0" i="0" smtClean="0">
                        <a:latin typeface="Cambria Math" panose="02040503050406030204" pitchFamily="18" charset="0"/>
                      </a:rPr>
                      <m:t>  </m:t>
                    </m:r>
                  </m:oMath>
                </a14:m>
                <a:endParaRPr lang="en-US" b="0" i="0" dirty="0">
                  <a:latin typeface="Cambria Math" panose="02040503050406030204" pitchFamily="18" charset="0"/>
                </a:endParaRPr>
              </a:p>
              <a:p>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c</m:t>
                    </m:r>
                    <m:r>
                      <a:rPr lang="en-US" b="0" i="0"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oMath>
                </a14:m>
                <a:r>
                  <a:rPr lang="en-US" dirty="0"/>
                  <a:t>|</a:t>
                </a:r>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r>
                      <a:rPr lang="en-US" b="0" i="1" smtClean="0">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𝐻</m:t>
                                </m:r>
                              </m:sup>
                            </m:sSup>
                            <m:r>
                              <a:rPr lang="en-US" b="1" i="1">
                                <a:latin typeface="Cambria Math" panose="02040503050406030204" pitchFamily="18" charset="0"/>
                              </a:rPr>
                              <m:t>𝑯𝑷</m:t>
                            </m:r>
                          </m:e>
                        </m:d>
                        <m:r>
                          <a:rPr lang="en-US" b="1" i="1" dirty="0" smtClean="0">
                            <a:latin typeface="Cambria Math" panose="02040503050406030204" pitchFamily="18" charset="0"/>
                          </a:rPr>
                          <m:t> )</m:t>
                        </m:r>
                      </m:e>
                      <m:sup>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i="1">
                        <a:latin typeface="Cambria Math" panose="02040503050406030204" pitchFamily="18" charset="0"/>
                      </a:rPr>
                      <m:t>)</m:t>
                    </m:r>
                  </m:oMath>
                </a14:m>
                <a:r>
                  <a:rPr lang="en-US" dirty="0"/>
                  <a:t>|</a:t>
                </a:r>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e>
                        </m:d>
                        <m:r>
                          <a:rPr lang="en-US" b="1" i="1" dirty="0">
                            <a:latin typeface="Cambria Math" panose="02040503050406030204" pitchFamily="18" charset="0"/>
                          </a:rPr>
                          <m:t> )</m:t>
                        </m:r>
                      </m:e>
                      <m:sup>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oMath>
                </a14:m>
                <a:r>
                  <a:rPr lang="en-US" dirty="0"/>
                  <a:t>|</a:t>
                </a:r>
              </a:p>
              <a:p>
                <a:r>
                  <a:rPr lang="en-US" dirty="0"/>
                  <a:t>  </a:t>
                </a:r>
                <a14:m>
                  <m:oMath xmlns:m="http://schemas.openxmlformats.org/officeDocument/2006/math">
                    <m:r>
                      <a:rPr lang="en-US"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sSup>
                          <m:sSupPr>
                            <m:ctrlPr>
                              <a:rPr lang="en-US" b="1" i="1" smtClean="0">
                                <a:latin typeface="Cambria Math" panose="02040503050406030204" pitchFamily="18" charset="0"/>
                              </a:rPr>
                            </m:ctrlPr>
                          </m:sSupPr>
                          <m:e>
                            <m:r>
                              <a:rPr lang="en-US" b="1" i="1">
                                <a:latin typeface="Cambria Math" panose="02040503050406030204" pitchFamily="18" charset="0"/>
                              </a:rPr>
                              <m:t>𝑹</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baseline="-25000">
                            <a:latin typeface="Cambria Math" panose="02040503050406030204" pitchFamily="18" charset="0"/>
                          </a:rPr>
                          <m:t>𝒛</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e>
                        </m:d>
                        <m:r>
                          <a:rPr lang="en-US" b="1" i="1" dirty="0">
                            <a:latin typeface="Cambria Math" panose="02040503050406030204" pitchFamily="18" charset="0"/>
                          </a:rPr>
                          <m:t> )</m:t>
                        </m:r>
                      </m:e>
                      <m:sup>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dirty="0"/>
                  <a:t>|</a:t>
                </a:r>
              </a:p>
              <a:p>
                <a:r>
                  <a:rPr lang="en-US" dirty="0"/>
                  <a:t> </a:t>
                </a:r>
                <a14:m>
                  <m:oMath xmlns:m="http://schemas.openxmlformats.org/officeDocument/2006/math">
                    <m:r>
                      <a:rPr lang="en-US"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b="1" i="1" baseline="-25000"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baseline="-25000" smtClean="0">
                        <a:latin typeface="Cambria Math" panose="02040503050406030204" pitchFamily="18" charset="0"/>
                      </a:rPr>
                      <m:t>𝒛</m:t>
                    </m:r>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0" i="0" dirty="0" smtClean="0">
                        <a:latin typeface="Cambria Math" panose="02040503050406030204" pitchFamily="18" charset="0"/>
                      </a:rPr>
                      <m:t>)</m:t>
                    </m:r>
                  </m:oMath>
                </a14:m>
                <a:r>
                  <a:rPr lang="en-US" dirty="0"/>
                  <a:t>|</a:t>
                </a: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r>
                  <a:rPr lang="en-US" dirty="0"/>
                  <a:t>                                                                                       </a:t>
                </a:r>
                <a14:m>
                  <m:oMath xmlns:m="http://schemas.openxmlformats.org/officeDocument/2006/math">
                    <m:r>
                      <a:rPr lang="en-US" b="0" i="0"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0D957D0A-1AD7-2923-6F6A-EC359D3318C0}"/>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522" t="-12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2464862-0A83-5834-788A-4194B95E3DDB}"/>
              </a:ext>
            </a:extLst>
          </p:cNvPr>
          <p:cNvSpPr>
            <a:spLocks noGrp="1"/>
          </p:cNvSpPr>
          <p:nvPr>
            <p:ph type="sldNum" sz="quarter" idx="12"/>
          </p:nvPr>
        </p:nvSpPr>
        <p:spPr/>
        <p:txBody>
          <a:bodyPr/>
          <a:lstStyle/>
          <a:p>
            <a:fld id="{A439D109-9F59-4B0B-8E20-D6D3A384B1F1}" type="slidenum">
              <a:rPr lang="ko-KR" altLang="en-US" smtClean="0"/>
              <a:t>61</a:t>
            </a:fld>
            <a:endParaRPr lang="ko-KR" altLang="en-US"/>
          </a:p>
        </p:txBody>
      </p:sp>
    </p:spTree>
    <p:extLst>
      <p:ext uri="{BB962C8B-B14F-4D97-AF65-F5344CB8AC3E}">
        <p14:creationId xmlns:p14="http://schemas.microsoft.com/office/powerpoint/2010/main" val="2699500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1BB9-E8B0-2F32-03D0-FF3B49B344B9}"/>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878D6A-06A3-697C-0BD2-1653A56DC622}"/>
                  </a:ext>
                </a:extLst>
              </p:cNvPr>
              <p:cNvSpPr>
                <a:spLocks noGrp="1"/>
              </p:cNvSpPr>
              <p:nvPr>
                <p:ph idx="1"/>
              </p:nvPr>
            </p:nvSpPr>
            <p:spPr/>
            <p:txBody>
              <a:bodyPr/>
              <a:lstStyle/>
              <a:p>
                <a:r>
                  <a:rPr lang="en-US" dirty="0"/>
                  <a:t>6) if rank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𝑷</m:t>
                        </m:r>
                      </m:e>
                    </m:d>
                    <m:r>
                      <a:rPr lang="en-US" b="0" i="1" smtClean="0">
                        <a:latin typeface="Cambria Math" panose="02040503050406030204" pitchFamily="18" charset="0"/>
                      </a:rPr>
                      <m:t>=</m:t>
                    </m:r>
                    <m:r>
                      <a:rPr lang="en-US" b="0" i="1" smtClean="0">
                        <a:latin typeface="Cambria Math" panose="02040503050406030204" pitchFamily="18" charset="0"/>
                      </a:rPr>
                      <m:t>𝑁𝑠</m:t>
                    </m:r>
                    <m:r>
                      <a:rPr lang="en-US" b="0" i="1" smtClean="0">
                        <a:latin typeface="Cambria Math" panose="02040503050406030204" pitchFamily="18" charset="0"/>
                      </a:rPr>
                      <m:t> </m:t>
                    </m:r>
                  </m:oMath>
                </a14:m>
                <a:r>
                  <a:rPr lang="en-US" dirty="0"/>
                  <a:t>for AWGN </a:t>
                </a:r>
                <a:r>
                  <a:rPr lang="en-US" dirty="0" err="1"/>
                  <a:t>i.e</a:t>
                </a:r>
                <a:r>
                  <a:rPr lang="en-US" dirty="0"/>
                  <a:t> </a:t>
                </a:r>
                <a14:m>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 </m:t>
                    </m:r>
                  </m:oMath>
                </a14:m>
                <a:r>
                  <a:rPr lang="en-US" dirty="0"/>
                  <a:t>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𝑧</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𝑷𝑯</m:t>
                    </m:r>
                    <m:r>
                      <a:rPr lang="en-US" b="0" i="1" smtClean="0">
                        <a:latin typeface="Cambria Math" panose="02040503050406030204" pitchFamily="18" charset="0"/>
                      </a:rPr>
                      <m:t>|</m:t>
                    </m:r>
                  </m:oMath>
                </a14:m>
                <a:endParaRPr lang="en-US" dirty="0"/>
              </a:p>
              <a:p>
                <a:r>
                  <a:rPr lang="en-US" dirty="0"/>
                  <a:t>We can write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1" i="1" baseline="-25000" smtClean="0">
                        <a:latin typeface="Cambria Math" panose="02040503050406030204" pitchFamily="18" charset="0"/>
                      </a:rPr>
                      <m:t>𝑵𝒔</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Just plugging the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we can write </a:t>
                </a:r>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𝑧</m:t>
                        </m:r>
                      </m:den>
                    </m:f>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𝑷𝑯</m:t>
                    </m:r>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EC878D6A-06A3-697C-0BD2-1653A56DC622}"/>
                  </a:ext>
                </a:extLst>
              </p:cNvPr>
              <p:cNvSpPr>
                <a:spLocks noGrp="1" noRot="1" noChangeAspect="1" noMove="1" noResize="1" noEditPoints="1" noAdjustHandles="1" noChangeArrowheads="1" noChangeShapeType="1" noTextEdit="1"/>
              </p:cNvSpPr>
              <p:nvPr>
                <p:ph idx="1"/>
              </p:nvPr>
            </p:nvSpPr>
            <p:spPr>
              <a:blipFill>
                <a:blip r:embed="rId2"/>
                <a:stretch>
                  <a:fillRect l="-522" t="-2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EEAEBD0-26E7-4432-B963-C1FB29CB8642}"/>
              </a:ext>
            </a:extLst>
          </p:cNvPr>
          <p:cNvSpPr>
            <a:spLocks noGrp="1"/>
          </p:cNvSpPr>
          <p:nvPr>
            <p:ph type="sldNum" sz="quarter" idx="12"/>
          </p:nvPr>
        </p:nvSpPr>
        <p:spPr/>
        <p:txBody>
          <a:bodyPr/>
          <a:lstStyle/>
          <a:p>
            <a:fld id="{A439D109-9F59-4B0B-8E20-D6D3A384B1F1}" type="slidenum">
              <a:rPr lang="ko-KR" altLang="en-US" smtClean="0"/>
              <a:t>62</a:t>
            </a:fld>
            <a:endParaRPr lang="ko-KR" altLang="en-US"/>
          </a:p>
        </p:txBody>
      </p:sp>
    </p:spTree>
    <p:extLst>
      <p:ext uri="{BB962C8B-B14F-4D97-AF65-F5344CB8AC3E}">
        <p14:creationId xmlns:p14="http://schemas.microsoft.com/office/powerpoint/2010/main" val="392878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24E3-74AF-3C3E-0E6D-CF896A553936}"/>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FE1C17-E874-9EA3-F27D-59D17870E278}"/>
                  </a:ext>
                </a:extLst>
              </p:cNvPr>
              <p:cNvSpPr>
                <a:spLocks noGrp="1"/>
              </p:cNvSpPr>
              <p:nvPr>
                <p:ph idx="1"/>
              </p:nvPr>
            </p:nvSpPr>
            <p:spPr/>
            <p:txBody>
              <a:bodyPr/>
              <a:lstStyle/>
              <a:p>
                <a:r>
                  <a:rPr lang="en-US" dirty="0"/>
                  <a:t>By SVD, </a:t>
                </a:r>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1" i="1" smtClean="0">
                        <a:latin typeface="Cambria Math" panose="02040503050406030204" pitchFamily="18" charset="0"/>
                      </a:rPr>
                      <m:t>𝑼</m:t>
                    </m:r>
                    <m:r>
                      <a:rPr lang="en-US" b="1" i="1" smtClean="0">
                        <a:latin typeface="Cambria Math" panose="02040503050406030204" pitchFamily="18" charset="0"/>
                      </a:rPr>
                      <m:t> </m:t>
                    </m:r>
                    <m:r>
                      <a:rPr lang="en-US" b="1" i="0" smtClean="0">
                        <a:latin typeface="Cambria Math" panose="02040503050406030204" pitchFamily="18" charset="0"/>
                      </a:rPr>
                      <m:t>𝚺</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0"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𝑼</m:t>
                        </m:r>
                        <m:r>
                          <a:rPr lang="en-US" b="1" i="1" baseline="-25000" smtClean="0">
                            <a:latin typeface="Cambria Math" panose="02040503050406030204" pitchFamily="18" charset="0"/>
                          </a:rPr>
                          <m:t>𝟏</m:t>
                        </m:r>
                        <m:r>
                          <a:rPr lang="en-US" b="1" i="1" smtClean="0">
                            <a:latin typeface="Cambria Math" panose="02040503050406030204" pitchFamily="18" charset="0"/>
                          </a:rPr>
                          <m:t>  </m:t>
                        </m:r>
                        <m:r>
                          <a:rPr lang="en-US" b="1" i="1" smtClean="0">
                            <a:latin typeface="Cambria Math" panose="02040503050406030204" pitchFamily="18" charset="0"/>
                          </a:rPr>
                          <m:t>𝑼</m:t>
                        </m:r>
                        <m:r>
                          <a:rPr lang="en-US" b="1" i="1" baseline="-25000" smtClean="0">
                            <a:latin typeface="Cambria Math" panose="02040503050406030204" pitchFamily="18" charset="0"/>
                          </a:rPr>
                          <m:t>𝟎</m:t>
                        </m:r>
                      </m:e>
                    </m:d>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1" i="0" smtClean="0">
                                  <a:latin typeface="Cambria Math" panose="02040503050406030204" pitchFamily="18" charset="0"/>
                                </a:rPr>
                                <m:t>𝚺</m:t>
                              </m:r>
                              <m:r>
                                <a:rPr lang="en-US" b="1" i="1" baseline="-25000" smtClean="0">
                                  <a:latin typeface="Cambria Math" panose="02040503050406030204" pitchFamily="18" charset="0"/>
                                </a:rPr>
                                <m:t>𝟏</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d>
                    <m:m>
                      <m:mPr>
                        <m:mcs>
                          <m:mc>
                            <m:mcPr>
                              <m:count m:val="1"/>
                              <m:mcJc m:val="center"/>
                            </m:mcPr>
                          </m:mc>
                        </m:mcs>
                        <m:ctrlPr>
                          <a:rPr lang="en-US" b="0" i="1" smtClean="0">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1" i="1" smtClean="0">
                                  <a:latin typeface="Cambria Math" panose="02040503050406030204" pitchFamily="18" charset="0"/>
                                </a:rPr>
                                <m:t>𝑽</m:t>
                              </m:r>
                            </m:e>
                            <m:sup>
                              <m:r>
                                <m:rPr>
                                  <m:brk m:alnAt="7"/>
                                </m:rPr>
                                <a:rPr lang="en-US" b="0" i="1" smtClean="0">
                                  <a:latin typeface="Cambria Math" panose="02040503050406030204" pitchFamily="18" charset="0"/>
                                </a:rPr>
                                <m:t>𝐻</m:t>
                              </m:r>
                            </m:sup>
                          </m:sSup>
                          <m:r>
                            <m:rPr>
                              <m:brk m:alnAt="7"/>
                            </m:rPr>
                            <a:rPr lang="en-US" b="0" i="1" baseline="-25000" smtClean="0">
                              <a:latin typeface="Cambria Math" panose="02040503050406030204" pitchFamily="18" charset="0"/>
                            </a:rPr>
                            <m:t>1</m:t>
                          </m:r>
                        </m:e>
                      </m:mr>
                      <m:m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0" i="1" baseline="-25000" smtClean="0">
                              <a:latin typeface="Cambria Math" panose="02040503050406030204" pitchFamily="18" charset="0"/>
                            </a:rPr>
                            <m:t>0</m:t>
                          </m:r>
                        </m:e>
                      </m:mr>
                    </m:m>
                    <m:r>
                      <a:rPr lang="en-US" b="0" i="1" smtClean="0">
                        <a:latin typeface="Cambria Math" panose="02040503050406030204" pitchFamily="18" charset="0"/>
                      </a:rPr>
                      <m:t>=</m:t>
                    </m:r>
                    <m:r>
                      <a:rPr lang="en-US" b="1" i="1" smtClean="0">
                        <a:latin typeface="Cambria Math" panose="02040503050406030204" pitchFamily="18" charset="0"/>
                      </a:rPr>
                      <m:t>𝑼</m:t>
                    </m:r>
                    <m:r>
                      <a:rPr lang="en-US" b="1" i="1" baseline="-25000" smtClean="0">
                        <a:latin typeface="Cambria Math" panose="02040503050406030204" pitchFamily="18" charset="0"/>
                      </a:rPr>
                      <m:t>𝟏</m:t>
                    </m:r>
                    <m:r>
                      <a:rPr lang="en-US" b="0" i="1" smtClean="0">
                        <a:latin typeface="Cambria Math" panose="02040503050406030204" pitchFamily="18" charset="0"/>
                      </a:rPr>
                      <m:t> </m:t>
                    </m:r>
                    <m:r>
                      <a:rPr lang="en-US" b="1" i="0" smtClean="0">
                        <a:latin typeface="Cambria Math" panose="02040503050406030204" pitchFamily="18" charset="0"/>
                      </a:rPr>
                      <m:t>𝚺</m:t>
                    </m:r>
                    <m:r>
                      <a:rPr lang="en-US" b="1" i="1" baseline="-25000" smtClean="0">
                        <a:latin typeface="Cambria Math" panose="02040503050406030204" pitchFamily="18" charset="0"/>
                      </a:rPr>
                      <m:t>𝟏</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1" i="1" baseline="-25000" smtClean="0">
                        <a:latin typeface="Cambria Math" panose="02040503050406030204" pitchFamily="18" charset="0"/>
                      </a:rPr>
                      <m:t>𝟏</m:t>
                    </m:r>
                  </m:oMath>
                </a14:m>
                <a:r>
                  <a:rPr lang="en-US" b="1" baseline="-25000" dirty="0"/>
                  <a:t> </a:t>
                </a:r>
                <a:r>
                  <a:rPr lang="en-US" dirty="0"/>
                  <a:t>where</a:t>
                </a:r>
                <a14:m>
                  <m:oMath xmlns:m="http://schemas.openxmlformats.org/officeDocument/2006/math">
                    <m:r>
                      <a:rPr lang="en-US" b="1" i="1">
                        <a:latin typeface="Cambria Math" panose="02040503050406030204" pitchFamily="18" charset="0"/>
                      </a:rPr>
                      <m:t>𝑼</m:t>
                    </m:r>
                    <m:r>
                      <a:rPr lang="en-US" b="1" i="1" baseline="-25000">
                        <a:latin typeface="Cambria Math" panose="02040503050406030204" pitchFamily="18" charset="0"/>
                      </a:rPr>
                      <m:t>𝟏</m:t>
                    </m:r>
                  </m:oMath>
                </a14:m>
                <a:r>
                  <a:rPr lang="en-US" dirty="0"/>
                  <a:t> and</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𝑽</m:t>
                        </m:r>
                      </m:e>
                      <m:sup>
                        <m:r>
                          <a:rPr lang="en-US" i="1">
                            <a:latin typeface="Cambria Math" panose="02040503050406030204" pitchFamily="18" charset="0"/>
                          </a:rPr>
                          <m:t>𝐻</m:t>
                        </m:r>
                      </m:sup>
                    </m:sSup>
                    <m:r>
                      <a:rPr lang="en-US" b="1" i="1" baseline="-25000">
                        <a:latin typeface="Cambria Math" panose="02040503050406030204" pitchFamily="18" charset="0"/>
                      </a:rPr>
                      <m:t>𝟏</m:t>
                    </m:r>
                  </m:oMath>
                </a14:m>
                <a:r>
                  <a:rPr lang="en-US" dirty="0"/>
                  <a:t> are singular        vector matrices corresponding to non-zero singular values in </a:t>
                </a:r>
                <a14:m>
                  <m:oMath xmlns:m="http://schemas.openxmlformats.org/officeDocument/2006/math">
                    <m:r>
                      <a:rPr lang="en-US" b="1">
                        <a:latin typeface="Cambria Math" panose="02040503050406030204" pitchFamily="18" charset="0"/>
                      </a:rPr>
                      <m:t>𝚺</m:t>
                    </m:r>
                    <m:r>
                      <a:rPr lang="en-US" b="1" i="1" baseline="-25000">
                        <a:latin typeface="Cambria Math" panose="02040503050406030204" pitchFamily="18" charset="0"/>
                      </a:rPr>
                      <m:t>𝟏</m:t>
                    </m:r>
                  </m:oMath>
                </a14:m>
                <a:endParaRPr lang="en-US" dirty="0"/>
              </a:p>
              <a:p>
                <a:r>
                  <a:rPr lang="en-US" dirty="0"/>
                  <a:t>For joint SVD, </a:t>
                </a:r>
              </a:p>
              <a:p>
                <a:r>
                  <a:rPr lang="en-US" dirty="0"/>
                  <a:t>We set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e>
                      <m:sup>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sup>
                    </m:sSup>
                  </m:oMath>
                </a14:m>
                <a:r>
                  <a:rPr lang="en-US" dirty="0"/>
                  <a:t> for positive diagonal matrix </a:t>
                </a:r>
                <a14:m>
                  <m:oMath xmlns:m="http://schemas.openxmlformats.org/officeDocument/2006/math">
                    <m:r>
                      <a:rPr lang="en-US" b="1" i="1" smtClean="0">
                        <a:latin typeface="Cambria Math" panose="02040503050406030204" pitchFamily="18" charset="0"/>
                      </a:rPr>
                      <m:t>𝑸</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oMath>
                </a14:m>
                <a:r>
                  <a:rPr lang="en-US" dirty="0"/>
                  <a:t>and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1" i="1" smtClean="0">
                        <a:latin typeface="Cambria Math" panose="02040503050406030204" pitchFamily="18" charset="0"/>
                      </a:rPr>
                      <m:t>𝑼</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Q1) Specify the dimension of </a:t>
                </a:r>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1" smtClean="0">
                        <a:latin typeface="Cambria Math" panose="02040503050406030204" pitchFamily="18" charset="0"/>
                      </a:rPr>
                      <m:t>𝑼</m:t>
                    </m:r>
                    <m:r>
                      <a:rPr lang="en-US" b="0" i="1" baseline="-25000" smtClean="0">
                        <a:latin typeface="Cambria Math" panose="02040503050406030204" pitchFamily="18" charset="0"/>
                      </a:rPr>
                      <m:t>0</m:t>
                    </m:r>
                    <m:r>
                      <a:rPr lang="en-US" b="0" i="1" smtClean="0">
                        <a:latin typeface="Cambria Math" panose="02040503050406030204" pitchFamily="18" charset="0"/>
                      </a:rPr>
                      <m:t> , </m:t>
                    </m:r>
                    <m:r>
                      <a:rPr lang="en-US" b="1" i="0" smtClean="0">
                        <a:latin typeface="Cambria Math" panose="02040503050406030204" pitchFamily="18" charset="0"/>
                      </a:rPr>
                      <m:t>𝚺</m:t>
                    </m:r>
                    <m:r>
                      <a:rPr lang="en-US" b="0" i="1" baseline="-25000" smtClean="0">
                        <a:latin typeface="Cambria Math" panose="02040503050406030204" pitchFamily="18" charset="0"/>
                      </a:rPr>
                      <m:t>1</m:t>
                    </m:r>
                    <m:r>
                      <a:rPr lang="en-US" b="0" i="1" smtClean="0">
                        <a:latin typeface="Cambria Math" panose="02040503050406030204" pitchFamily="18" charset="0"/>
                      </a:rPr>
                      <m:t> , </m:t>
                    </m:r>
                    <m:r>
                      <a:rPr lang="en-US" b="1" i="1" smtClean="0">
                        <a:latin typeface="Cambria Math" panose="02040503050406030204" pitchFamily="18" charset="0"/>
                      </a:rPr>
                      <m:t>𝑽</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endParaRPr lang="en-US" baseline="-25000" dirty="0"/>
              </a:p>
              <a:p>
                <a:r>
                  <a:rPr lang="en-US" dirty="0"/>
                  <a:t>Let's denote the dimension,</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𝑁𝑡</m:t>
                    </m:r>
                  </m:oMath>
                </a14:m>
                <a:endParaRPr lang="en-US" b="0" dirty="0"/>
              </a:p>
              <a:p>
                <a14:m>
                  <m:oMath xmlns:m="http://schemas.openxmlformats.org/officeDocument/2006/math">
                    <m:r>
                      <a:rPr lang="en-US" b="1" i="1" smtClean="0">
                        <a:latin typeface="Cambria Math" panose="02040503050406030204" pitchFamily="18" charset="0"/>
                      </a:rPr>
                      <m:t>𝑼</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𝑁𝑟</m:t>
                    </m:r>
                  </m:oMath>
                </a14:m>
                <a:endParaRPr lang="en-US" b="0" dirty="0"/>
              </a:p>
              <a:p>
                <a14:m>
                  <m:oMath xmlns:m="http://schemas.openxmlformats.org/officeDocument/2006/math">
                    <m:r>
                      <a:rPr lang="en-US" b="1" i="0" smtClean="0">
                        <a:latin typeface="Cambria Math" panose="02040503050406030204" pitchFamily="18" charset="0"/>
                      </a:rPr>
                      <m:t>𝚺</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𝑁𝑡</m:t>
                    </m:r>
                  </m:oMath>
                </a14:m>
                <a:endParaRPr lang="en-US" b="0" dirty="0"/>
              </a:p>
              <a:p>
                <a:r>
                  <a:rPr lang="en-US" dirty="0"/>
                  <a:t>Let </a:t>
                </a: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𝑸</m:t>
                        </m:r>
                      </m:e>
                      <m: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a14:m>
                <a:r>
                  <a:rPr lang="en-US" dirty="0"/>
                  <a:t> be a positive diagonal matrix of size </a:t>
                </a:r>
                <a14:m>
                  <m:oMath xmlns:m="http://schemas.openxmlformats.org/officeDocument/2006/math">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 </m:t>
                    </m:r>
                  </m:oMath>
                </a14:m>
                <a:r>
                  <a:rPr lang="en-US" dirty="0"/>
                  <a:t>(where </a:t>
                </a:r>
                <a14:m>
                  <m:oMath xmlns:m="http://schemas.openxmlformats.org/officeDocument/2006/math">
                    <m:r>
                      <a:rPr lang="en-US" i="1">
                        <a:latin typeface="Cambria Math" panose="02040503050406030204" pitchFamily="18" charset="0"/>
                      </a:rPr>
                      <m:t>𝑁𝑠</m:t>
                    </m:r>
                  </m:oMath>
                </a14:m>
                <a:r>
                  <a:rPr lang="en-US" dirty="0"/>
                  <a:t> is the number of selected   singular values)</a:t>
                </a:r>
              </a:p>
            </p:txBody>
          </p:sp>
        </mc:Choice>
        <mc:Fallback xmlns="">
          <p:sp>
            <p:nvSpPr>
              <p:cNvPr id="3" name="Content Placeholder 2">
                <a:extLst>
                  <a:ext uri="{FF2B5EF4-FFF2-40B4-BE49-F238E27FC236}">
                    <a16:creationId xmlns:a16="http://schemas.microsoft.com/office/drawing/2014/main" id="{0BFE1C17-E874-9EA3-F27D-59D17870E278}"/>
                  </a:ext>
                </a:extLst>
              </p:cNvPr>
              <p:cNvSpPr>
                <a:spLocks noGrp="1" noRot="1" noChangeAspect="1" noMove="1" noResize="1" noEditPoints="1" noAdjustHandles="1" noChangeArrowheads="1" noChangeShapeType="1" noTextEdit="1"/>
              </p:cNvSpPr>
              <p:nvPr>
                <p:ph idx="1"/>
              </p:nvPr>
            </p:nvSpPr>
            <p:spPr>
              <a:blipFill>
                <a:blip r:embed="rId2"/>
                <a:stretch>
                  <a:fillRect l="-522" r="-986" b="-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47E7D9-324C-8DB2-4005-91F3554A8653}"/>
              </a:ext>
            </a:extLst>
          </p:cNvPr>
          <p:cNvSpPr>
            <a:spLocks noGrp="1"/>
          </p:cNvSpPr>
          <p:nvPr>
            <p:ph type="sldNum" sz="quarter" idx="12"/>
          </p:nvPr>
        </p:nvSpPr>
        <p:spPr/>
        <p:txBody>
          <a:bodyPr/>
          <a:lstStyle/>
          <a:p>
            <a:fld id="{A439D109-9F59-4B0B-8E20-D6D3A384B1F1}" type="slidenum">
              <a:rPr lang="ko-KR" altLang="en-US" smtClean="0"/>
              <a:t>63</a:t>
            </a:fld>
            <a:endParaRPr lang="ko-KR" altLang="en-US"/>
          </a:p>
        </p:txBody>
      </p:sp>
    </p:spTree>
    <p:extLst>
      <p:ext uri="{BB962C8B-B14F-4D97-AF65-F5344CB8AC3E}">
        <p14:creationId xmlns:p14="http://schemas.microsoft.com/office/powerpoint/2010/main" val="35358242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3847-C87E-5DE3-D479-B636F8D5620A}"/>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CE81FF-326B-ACEE-5641-7F02C7AE9459}"/>
                  </a:ext>
                </a:extLst>
              </p:cNvPr>
              <p:cNvSpPr>
                <a:spLocks noGrp="1"/>
              </p:cNvSpPr>
              <p:nvPr>
                <p:ph idx="1"/>
              </p:nvPr>
            </p:nvSpPr>
            <p:spPr>
              <a:xfrm>
                <a:off x="838200" y="1649690"/>
                <a:ext cx="10515600" cy="4795071"/>
              </a:xfrm>
            </p:spPr>
            <p:txBody>
              <a:bodyPr/>
              <a:lstStyle/>
              <a:p>
                <a14:m>
                  <m:oMath xmlns:m="http://schemas.openxmlformats.org/officeDocument/2006/math">
                    <m:r>
                      <a:rPr lang="en-US" b="1" i="1" smtClean="0">
                        <a:latin typeface="Cambria Math" panose="02040503050406030204" pitchFamily="18" charset="0"/>
                      </a:rPr>
                      <m:t>𝑼</m:t>
                    </m:r>
                    <m:r>
                      <a:rPr lang="en-US" b="1" i="1" baseline="-25000" smtClean="0">
                        <a:latin typeface="Cambria Math" panose="02040503050406030204" pitchFamily="18" charset="0"/>
                      </a:rPr>
                      <m:t>𝟏</m:t>
                    </m:r>
                  </m:oMath>
                </a14:m>
                <a:r>
                  <a:rPr lang="en-US" dirty="0"/>
                  <a:t> is obtained by selecting the columns corresponding to the non-zero singular values        from </a:t>
                </a:r>
                <a14:m>
                  <m:oMath xmlns:m="http://schemas.openxmlformats.org/officeDocument/2006/math">
                    <m:r>
                      <a:rPr lang="en-US" b="1" i="1">
                        <a:latin typeface="Cambria Math" panose="02040503050406030204" pitchFamily="18" charset="0"/>
                      </a:rPr>
                      <m:t>𝑼</m:t>
                    </m:r>
                  </m:oMath>
                </a14:m>
                <a:r>
                  <a:rPr lang="en-US" dirty="0"/>
                  <a:t> and it is size of </a:t>
                </a:r>
                <a14:m>
                  <m:oMath xmlns:m="http://schemas.openxmlformats.org/officeDocument/2006/math">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 </m:t>
                    </m:r>
                    <m:r>
                      <a:rPr lang="en-US" b="0" i="0" smtClean="0">
                        <a:latin typeface="Cambria Math" panose="02040503050406030204" pitchFamily="18" charset="0"/>
                      </a:rPr>
                      <m:t>.</m:t>
                    </m:r>
                  </m:oMath>
                </a14:m>
                <a:endParaRPr lang="en-US" b="0" dirty="0"/>
              </a:p>
              <a:p>
                <a:r>
                  <a:rPr lang="en-US" dirty="0"/>
                  <a:t>So </a:t>
                </a:r>
                <a14:m>
                  <m:oMath xmlns:m="http://schemas.openxmlformats.org/officeDocument/2006/math">
                    <m:r>
                      <a:rPr lang="en-US" b="1" i="1" smtClean="0">
                        <a:latin typeface="Cambria Math" panose="02040503050406030204" pitchFamily="18" charset="0"/>
                      </a:rPr>
                      <m:t>𝑼</m:t>
                    </m:r>
                    <m:r>
                      <a:rPr lang="en-US" b="1" i="1" baseline="-25000" smtClean="0">
                        <a:latin typeface="Cambria Math" panose="02040503050406030204" pitchFamily="18" charset="0"/>
                      </a:rPr>
                      <m:t>𝟏</m:t>
                    </m:r>
                  </m:oMath>
                </a14:m>
                <a:r>
                  <a:rPr lang="en-US" dirty="0"/>
                  <a:t> = </a:t>
                </a:r>
                <a14:m>
                  <m:oMath xmlns:m="http://schemas.openxmlformats.org/officeDocument/2006/math">
                    <m:r>
                      <a:rPr lang="en-US" i="1">
                        <a:latin typeface="Cambria Math" panose="02040503050406030204" pitchFamily="18" charset="0"/>
                      </a:rPr>
                      <m:t>𝑁𝑟</m:t>
                    </m:r>
                    <m:r>
                      <a:rPr lang="en-US" i="1">
                        <a:latin typeface="Cambria Math" panose="02040503050406030204" pitchFamily="18" charset="0"/>
                      </a:rPr>
                      <m:t> ∗</m:t>
                    </m:r>
                    <m:r>
                      <a:rPr lang="en-US" i="1">
                        <a:latin typeface="Cambria Math" panose="02040503050406030204" pitchFamily="18" charset="0"/>
                      </a:rPr>
                      <m:t>𝑁𝑠</m:t>
                    </m:r>
                    <m:r>
                      <a:rPr lang="en-US" i="1">
                        <a:latin typeface="Cambria Math" panose="02040503050406030204" pitchFamily="18" charset="0"/>
                      </a:rPr>
                      <m:t> </m:t>
                    </m:r>
                  </m:oMath>
                </a14:m>
                <a:endParaRPr lang="en-US" dirty="0"/>
              </a:p>
              <a:p>
                <a14:m>
                  <m:oMath xmlns:m="http://schemas.openxmlformats.org/officeDocument/2006/math">
                    <m:r>
                      <a:rPr lang="en-US" b="1" i="0" smtClean="0">
                        <a:latin typeface="Cambria Math" panose="02040503050406030204" pitchFamily="18" charset="0"/>
                      </a:rPr>
                      <m:t>𝚺</m:t>
                    </m:r>
                    <m:r>
                      <a:rPr lang="en-US" b="0" i="1" baseline="-25000" smtClean="0">
                        <a:latin typeface="Cambria Math" panose="02040503050406030204" pitchFamily="18" charset="0"/>
                      </a:rPr>
                      <m:t>1</m:t>
                    </m:r>
                  </m:oMath>
                </a14:m>
                <a:r>
                  <a:rPr lang="en-US" dirty="0"/>
                  <a:t> is a square diagonal matrix of size </a:t>
                </a:r>
                <a14:m>
                  <m:oMath xmlns:m="http://schemas.openxmlformats.org/officeDocument/2006/math">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𝑁𝑠</m:t>
                    </m:r>
                  </m:oMath>
                </a14:m>
                <a:r>
                  <a:rPr lang="en-US" dirty="0"/>
                  <a:t> containing the non-zero singular values.</a:t>
                </a:r>
              </a:p>
              <a:p>
                <a:r>
                  <a:rPr lang="en-US" dirty="0"/>
                  <a:t>So </a:t>
                </a:r>
                <a14:m>
                  <m:oMath xmlns:m="http://schemas.openxmlformats.org/officeDocument/2006/math">
                    <m:r>
                      <a:rPr lang="en-US" b="1" i="0" smtClean="0">
                        <a:latin typeface="Cambria Math" panose="02040503050406030204" pitchFamily="18" charset="0"/>
                      </a:rPr>
                      <m:t>𝚺</m:t>
                    </m:r>
                    <m:r>
                      <a:rPr lang="en-US" b="0" i="1" baseline="-25000" smtClean="0">
                        <a:latin typeface="Cambria Math" panose="02040503050406030204" pitchFamily="18" charset="0"/>
                      </a:rPr>
                      <m:t>1</m:t>
                    </m:r>
                  </m:oMath>
                </a14:m>
                <a:r>
                  <a:rPr lang="en-US" dirty="0"/>
                  <a:t> = </a:t>
                </a:r>
                <a14:m>
                  <m:oMath xmlns:m="http://schemas.openxmlformats.org/officeDocument/2006/math">
                    <m:r>
                      <a:rPr lang="en-US" i="1">
                        <a:latin typeface="Cambria Math" panose="02040503050406030204" pitchFamily="18" charset="0"/>
                      </a:rPr>
                      <m:t>𝑁𝑠</m:t>
                    </m:r>
                    <m:r>
                      <a:rPr lang="en-US" i="1">
                        <a:latin typeface="Cambria Math" panose="02040503050406030204" pitchFamily="18" charset="0"/>
                      </a:rPr>
                      <m:t> ∗</m:t>
                    </m:r>
                    <m:r>
                      <a:rPr lang="en-US" i="1">
                        <a:latin typeface="Cambria Math" panose="02040503050406030204" pitchFamily="18" charset="0"/>
                      </a:rPr>
                      <m:t>𝑁𝑠</m:t>
                    </m:r>
                  </m:oMath>
                </a14:m>
                <a:r>
                  <a:rPr lang="en-US" dirty="0"/>
                  <a:t> </a:t>
                </a:r>
              </a:p>
              <a:p>
                <a14:m>
                  <m:oMath xmlns:m="http://schemas.openxmlformats.org/officeDocument/2006/math">
                    <m:r>
                      <a:rPr lang="en-US" b="1" i="1">
                        <a:latin typeface="Cambria Math" panose="02040503050406030204" pitchFamily="18" charset="0"/>
                      </a:rPr>
                      <m:t>𝑽</m:t>
                    </m:r>
                    <m:r>
                      <a:rPr lang="en-US" i="1" baseline="-25000">
                        <a:latin typeface="Cambria Math" panose="02040503050406030204" pitchFamily="18" charset="0"/>
                      </a:rPr>
                      <m:t>1</m:t>
                    </m:r>
                  </m:oMath>
                </a14:m>
                <a:r>
                  <a:rPr lang="en-US" dirty="0"/>
                  <a:t> is obtained by selecting the columns corresponding to the non-zero singular values        from</a:t>
                </a:r>
                <a14:m>
                  <m:oMath xmlns:m="http://schemas.openxmlformats.org/officeDocument/2006/math">
                    <m:r>
                      <a:rPr lang="en-US" b="0" i="0" smtClean="0">
                        <a:latin typeface="Cambria Math" panose="02040503050406030204" pitchFamily="18" charset="0"/>
                      </a:rPr>
                      <m:t> </m:t>
                    </m:r>
                    <m:r>
                      <a:rPr lang="en-US" b="1" i="1">
                        <a:latin typeface="Cambria Math" panose="02040503050406030204" pitchFamily="18" charset="0"/>
                      </a:rPr>
                      <m:t>𝑽</m:t>
                    </m:r>
                  </m:oMath>
                </a14:m>
                <a:r>
                  <a:rPr lang="en-US" dirty="0"/>
                  <a:t> and it is size of </a:t>
                </a:r>
                <a14:m>
                  <m:oMath xmlns:m="http://schemas.openxmlformats.org/officeDocument/2006/math">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𝑁𝑡</m:t>
                    </m:r>
                    <m:r>
                      <a:rPr lang="en-US" b="0" i="1" smtClean="0">
                        <a:latin typeface="Cambria Math" panose="02040503050406030204" pitchFamily="18" charset="0"/>
                      </a:rPr>
                      <m:t> </m:t>
                    </m:r>
                    <m:r>
                      <a:rPr lang="en-US" b="0" i="0" smtClean="0">
                        <a:latin typeface="Cambria Math" panose="02040503050406030204" pitchFamily="18" charset="0"/>
                      </a:rPr>
                      <m:t>.</m:t>
                    </m:r>
                  </m:oMath>
                </a14:m>
                <a:endParaRPr lang="en-US" b="0" dirty="0"/>
              </a:p>
              <a:p>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0</m:t>
                    </m:r>
                  </m:oMath>
                </a14:m>
                <a:r>
                  <a:rPr lang="en-US" dirty="0"/>
                  <a:t> is obtained by selecting the columns corresponding to the zero singular values from </a:t>
                </a:r>
                <a14:m>
                  <m:oMath xmlns:m="http://schemas.openxmlformats.org/officeDocument/2006/math">
                    <m:r>
                      <a:rPr lang="en-US" b="1" i="1">
                        <a:latin typeface="Cambria Math" panose="02040503050406030204" pitchFamily="18" charset="0"/>
                      </a:rPr>
                      <m:t>𝑼</m:t>
                    </m:r>
                  </m:oMath>
                </a14:m>
                <a:endParaRPr lang="en-US" b="1" dirty="0"/>
              </a:p>
              <a:p>
                <a:r>
                  <a:rPr lang="en-US" dirty="0"/>
                  <a:t>a</a:t>
                </a:r>
                <a:r>
                  <a:rPr lang="en-US" b="0" dirty="0"/>
                  <a:t>nd it is of size   </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𝑁𝑟</m:t>
                    </m:r>
                    <m:r>
                      <a:rPr lang="en-US" i="1" dirty="0">
                        <a:latin typeface="Cambria Math" panose="02040503050406030204" pitchFamily="18" charset="0"/>
                      </a:rPr>
                      <m:t> ∗(</m:t>
                    </m:r>
                    <m:r>
                      <a:rPr lang="en-US" i="1" dirty="0">
                        <a:latin typeface="Cambria Math" panose="02040503050406030204" pitchFamily="18" charset="0"/>
                      </a:rPr>
                      <m:t>𝑁𝑟</m:t>
                    </m:r>
                    <m:r>
                      <a:rPr lang="en-US" i="1" dirty="0">
                        <a:latin typeface="Cambria Math" panose="02040503050406030204" pitchFamily="18" charset="0"/>
                      </a:rPr>
                      <m:t> −</m:t>
                    </m:r>
                    <m:r>
                      <a:rPr lang="en-US" i="1" dirty="0">
                        <a:latin typeface="Cambria Math" panose="02040503050406030204" pitchFamily="18" charset="0"/>
                      </a:rPr>
                      <m:t>𝑁𝑠</m:t>
                    </m:r>
                    <m:r>
                      <a:rPr lang="en-US" i="1" dirty="0">
                        <a:latin typeface="Cambria Math" panose="02040503050406030204" pitchFamily="18" charset="0"/>
                      </a:rPr>
                      <m:t>)</m:t>
                    </m:r>
                  </m:oMath>
                </a14:m>
                <a:endParaRPr lang="en-US" b="0" dirty="0"/>
              </a:p>
              <a:p>
                <a:r>
                  <a:rPr lang="en-US" b="0" dirty="0"/>
                  <a:t>So, </a:t>
                </a:r>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0</m:t>
                    </m:r>
                  </m:oMath>
                </a14:m>
                <a:r>
                  <a:rPr lang="en-US" b="0"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𝑁𝑠</m:t>
                    </m:r>
                    <m:r>
                      <a:rPr lang="en-US" b="0" i="1" dirty="0" smtClean="0">
                        <a:latin typeface="Cambria Math" panose="02040503050406030204" pitchFamily="18" charset="0"/>
                      </a:rPr>
                      <m:t>)</m:t>
                    </m:r>
                  </m:oMath>
                </a14:m>
                <a:endParaRPr lang="en-US" b="0" dirty="0"/>
              </a:p>
              <a:p>
                <a14:m>
                  <m:oMath xmlns:m="http://schemas.openxmlformats.org/officeDocument/2006/math">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r>
                  <a:rPr lang="en-US" dirty="0"/>
                  <a:t> is obtained the selecting the columns corresponding to the non-zero singular values       from </a:t>
                </a:r>
                <a14:m>
                  <m:oMath xmlns:m="http://schemas.openxmlformats.org/officeDocument/2006/math">
                    <m:r>
                      <a:rPr lang="en-US" b="1" i="1">
                        <a:latin typeface="Cambria Math" panose="02040503050406030204" pitchFamily="18" charset="0"/>
                      </a:rPr>
                      <m:t>𝑽</m:t>
                    </m:r>
                  </m:oMath>
                </a14:m>
                <a:r>
                  <a:rPr lang="en-US" b="0" dirty="0"/>
                  <a:t> and it is of size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𝑁𝑡</m:t>
                        </m:r>
                        <m:r>
                          <a:rPr lang="en-US" b="0" i="1" smtClean="0">
                            <a:latin typeface="Cambria Math" panose="02040503050406030204" pitchFamily="18" charset="0"/>
                          </a:rPr>
                          <m:t> −</m:t>
                        </m:r>
                        <m:r>
                          <a:rPr lang="en-US" b="0" i="1" smtClean="0">
                            <a:latin typeface="Cambria Math" panose="02040503050406030204" pitchFamily="18" charset="0"/>
                          </a:rPr>
                          <m:t>𝑁𝑠</m:t>
                        </m:r>
                      </m:e>
                    </m:d>
                    <m:r>
                      <a:rPr lang="en-US" b="0" i="1" smtClean="0">
                        <a:latin typeface="Cambria Math" panose="02040503050406030204" pitchFamily="18" charset="0"/>
                      </a:rPr>
                      <m:t>∗</m:t>
                    </m:r>
                    <m:r>
                      <a:rPr lang="en-US" b="0" i="1" smtClean="0">
                        <a:latin typeface="Cambria Math" panose="02040503050406030204" pitchFamily="18" charset="0"/>
                      </a:rPr>
                      <m:t>𝑁𝑡</m:t>
                    </m:r>
                  </m:oMath>
                </a14:m>
                <a:endParaRPr lang="en-US" b="0" dirty="0"/>
              </a:p>
              <a:p>
                <a:r>
                  <a:rPr lang="en-US" dirty="0"/>
                  <a:t>So</a:t>
                </a:r>
                <a:r>
                  <a:rPr lang="en-US" b="1" dirty="0"/>
                  <a:t> </a:t>
                </a:r>
                <a14:m>
                  <m:oMath xmlns:m="http://schemas.openxmlformats.org/officeDocument/2006/math">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r>
                  <a:rPr lang="en-US" b="0" dirty="0"/>
                  <a:t> =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𝑁𝑡</m:t>
                        </m:r>
                        <m:r>
                          <a:rPr lang="en-US" i="1">
                            <a:latin typeface="Cambria Math" panose="02040503050406030204" pitchFamily="18" charset="0"/>
                          </a:rPr>
                          <m:t> −</m:t>
                        </m:r>
                        <m:r>
                          <a:rPr lang="en-US" i="1">
                            <a:latin typeface="Cambria Math" panose="02040503050406030204" pitchFamily="18" charset="0"/>
                          </a:rPr>
                          <m:t>𝑁𝑠</m:t>
                        </m:r>
                      </m:e>
                    </m:d>
                    <m:r>
                      <a:rPr lang="en-US" i="1">
                        <a:latin typeface="Cambria Math" panose="02040503050406030204" pitchFamily="18" charset="0"/>
                      </a:rPr>
                      <m:t>∗</m:t>
                    </m:r>
                    <m:r>
                      <a:rPr lang="en-US" i="1">
                        <a:latin typeface="Cambria Math" panose="02040503050406030204" pitchFamily="18" charset="0"/>
                      </a:rPr>
                      <m:t>𝑁𝑡</m:t>
                    </m:r>
                  </m:oMath>
                </a14:m>
                <a:endParaRPr lang="en-US" b="0" dirty="0"/>
              </a:p>
              <a:p>
                <a:endParaRPr lang="en-US" b="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89CE81FF-326B-ACEE-5641-7F02C7AE9459}"/>
                  </a:ext>
                </a:extLst>
              </p:cNvPr>
              <p:cNvSpPr>
                <a:spLocks noGrp="1" noRot="1" noChangeAspect="1" noMove="1" noResize="1" noEditPoints="1" noAdjustHandles="1" noChangeArrowheads="1" noChangeShapeType="1" noTextEdit="1"/>
              </p:cNvSpPr>
              <p:nvPr>
                <p:ph idx="1"/>
              </p:nvPr>
            </p:nvSpPr>
            <p:spPr>
              <a:xfrm>
                <a:off x="838200" y="1649690"/>
                <a:ext cx="10515600" cy="4795071"/>
              </a:xfrm>
              <a:blipFill>
                <a:blip r:embed="rId2"/>
                <a:stretch>
                  <a:fillRect l="-522" t="-1272" r="-1681" b="-25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ECA83C8-8243-EEB4-060B-535C682E2238}"/>
              </a:ext>
            </a:extLst>
          </p:cNvPr>
          <p:cNvSpPr>
            <a:spLocks noGrp="1"/>
          </p:cNvSpPr>
          <p:nvPr>
            <p:ph type="sldNum" sz="quarter" idx="12"/>
          </p:nvPr>
        </p:nvSpPr>
        <p:spPr/>
        <p:txBody>
          <a:bodyPr/>
          <a:lstStyle/>
          <a:p>
            <a:fld id="{A439D109-9F59-4B0B-8E20-D6D3A384B1F1}" type="slidenum">
              <a:rPr lang="ko-KR" altLang="en-US" smtClean="0"/>
              <a:t>64</a:t>
            </a:fld>
            <a:endParaRPr lang="ko-KR" altLang="en-US"/>
          </a:p>
        </p:txBody>
      </p:sp>
    </p:spTree>
    <p:extLst>
      <p:ext uri="{BB962C8B-B14F-4D97-AF65-F5344CB8AC3E}">
        <p14:creationId xmlns:p14="http://schemas.microsoft.com/office/powerpoint/2010/main" val="14207129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3503-9399-2101-725C-CDB7B77B887F}"/>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0C35DA-F6FC-E5A5-CF71-BE23E2A59141}"/>
                  </a:ext>
                </a:extLst>
              </p:cNvPr>
              <p:cNvSpPr>
                <a:spLocks noGrp="1"/>
              </p:cNvSpPr>
              <p:nvPr>
                <p:ph idx="1"/>
              </p:nvPr>
            </p:nvSpPr>
            <p:spPr/>
            <p:txBody>
              <a:bodyPr/>
              <a:lstStyle/>
              <a:p>
                <a:r>
                  <a:rPr lang="en-US" dirty="0"/>
                  <a:t>2) Show that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dirty="0" smtClean="0">
                        <a:latin typeface="Cambria Math" panose="02040503050406030204" pitchFamily="18" charset="0"/>
                      </a:rPr>
                      <m:t>=</m:t>
                    </m:r>
                    <m:r>
                      <a:rPr lang="en-US" b="1" i="0" dirty="0" smtClean="0">
                        <a:latin typeface="Cambria Math" panose="02040503050406030204" pitchFamily="18" charset="0"/>
                      </a:rPr>
                      <m:t>𝚺</m:t>
                    </m:r>
                    <m:r>
                      <a:rPr lang="en-US" b="1" i="1" baseline="-25000" dirty="0" smtClean="0">
                        <a:latin typeface="Cambria Math" panose="02040503050406030204" pitchFamily="18" charset="0"/>
                      </a:rPr>
                      <m:t>𝟏</m:t>
                    </m:r>
                    <m:r>
                      <a:rPr lang="en-US" b="0" i="1" dirty="0" smtClean="0">
                        <a:latin typeface="Cambria Math" panose="02040503050406030204" pitchFamily="18" charset="0"/>
                      </a:rPr>
                      <m:t> </m:t>
                    </m:r>
                    <m:r>
                      <a:rPr lang="en-US" b="1" i="1" dirty="0" smtClean="0">
                        <a:latin typeface="Cambria Math" panose="02040503050406030204" pitchFamily="18" charset="0"/>
                      </a:rPr>
                      <m:t>𝒙</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𝑼</m:t>
                        </m:r>
                        <m:r>
                          <a:rPr lang="en-US" b="0" i="1" baseline="-25000" dirty="0" smtClean="0">
                            <a:latin typeface="Cambria Math" panose="02040503050406030204" pitchFamily="18" charset="0"/>
                          </a:rPr>
                          <m:t>1</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 </m:t>
                    </m:r>
                    <m:r>
                      <a:rPr lang="en-US" b="1" i="1" dirty="0" smtClean="0">
                        <a:latin typeface="Cambria Math" panose="02040503050406030204" pitchFamily="18" charset="0"/>
                      </a:rPr>
                      <m:t>𝒛</m:t>
                    </m:r>
                  </m:oMath>
                </a14:m>
                <a:endParaRPr lang="en-US" b="1" dirty="0"/>
              </a:p>
              <a:p>
                <a:r>
                  <a:rPr lang="en-US" dirty="0"/>
                  <a:t>Solution)</a:t>
                </a:r>
              </a:p>
              <a:p>
                <a:r>
                  <a:rPr lang="en-US" dirty="0"/>
                  <a:t>We can write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1" i="1" dirty="0" smtClean="0">
                        <a:latin typeface="Cambria Math" panose="02040503050406030204" pitchFamily="18" charset="0"/>
                      </a:rPr>
                      <m:t> ∗</m:t>
                    </m:r>
                    <m:r>
                      <a:rPr lang="en-US" b="1" i="1" dirty="0" smtClean="0">
                        <a:latin typeface="Cambria Math" panose="02040503050406030204" pitchFamily="18" charset="0"/>
                      </a:rPr>
                      <m:t>𝒚</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1" i="1" smtClean="0">
                            <a:latin typeface="Cambria Math" panose="02040503050406030204" pitchFamily="18" charset="0"/>
                          </a:rPr>
                          <m:t>𝑯𝑷𝒙</m:t>
                        </m:r>
                        <m:r>
                          <a:rPr lang="en-US" b="0" i="1" smtClean="0">
                            <a:latin typeface="Cambria Math" panose="02040503050406030204" pitchFamily="18" charset="0"/>
                          </a:rPr>
                          <m:t>+</m:t>
                        </m:r>
                        <m:r>
                          <a:rPr lang="en-US" b="1" i="1" smtClean="0">
                            <a:latin typeface="Cambria Math" panose="02040503050406030204" pitchFamily="18" charset="0"/>
                          </a:rPr>
                          <m:t>𝒛</m:t>
                        </m:r>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𝑾𝑯𝑷𝒙</m:t>
                    </m:r>
                    <m:r>
                      <a:rPr lang="en-US" b="0" i="1" smtClean="0">
                        <a:latin typeface="Cambria Math" panose="02040503050406030204" pitchFamily="18" charset="0"/>
                      </a:rPr>
                      <m:t>+</m:t>
                    </m:r>
                    <m:r>
                      <a:rPr lang="en-US" b="1" i="1" smtClean="0">
                        <a:latin typeface="Cambria Math" panose="02040503050406030204" pitchFamily="18" charset="0"/>
                      </a:rPr>
                      <m:t>𝑾𝒛</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𝑼</m:t>
                        </m:r>
                        <m:r>
                          <a:rPr lang="en-US" b="1" i="1" baseline="-25000" dirty="0" smtClean="0">
                            <a:latin typeface="Cambria Math" panose="02040503050406030204" pitchFamily="18" charset="0"/>
                          </a:rPr>
                          <m:t>𝟏</m:t>
                        </m:r>
                      </m:e>
                      <m:sup>
                        <m:r>
                          <a:rPr lang="en-US" b="0" i="1" dirty="0" smtClean="0">
                            <a:latin typeface="Cambria Math" panose="02040503050406030204" pitchFamily="18" charset="0"/>
                          </a:rPr>
                          <m:t>𝐻</m:t>
                        </m:r>
                      </m:sup>
                    </m:sSup>
                    <m:r>
                      <a:rPr lang="en-US" b="1" i="0" dirty="0" smtClean="0">
                        <a:latin typeface="Cambria Math" panose="02040503050406030204" pitchFamily="18" charset="0"/>
                      </a:rPr>
                      <m:t>𝚺</m:t>
                    </m:r>
                    <m:r>
                      <a:rPr lang="en-US" b="1" i="1" baseline="-25000" dirty="0" smtClean="0">
                        <a:latin typeface="Cambria Math" panose="02040503050406030204" pitchFamily="18" charset="0"/>
                      </a:rPr>
                      <m:t>𝟏</m:t>
                    </m:r>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𝑽</m:t>
                        </m:r>
                        <m:r>
                          <a:rPr lang="en-US" b="1" i="1" baseline="-25000" dirty="0" smtClean="0">
                            <a:latin typeface="Cambria Math" panose="02040503050406030204" pitchFamily="18" charset="0"/>
                          </a:rPr>
                          <m:t>𝟏</m:t>
                        </m:r>
                      </m:e>
                      <m:sup>
                        <m:r>
                          <a:rPr lang="en-US" b="0" i="1" dirty="0" smtClean="0">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e>
                      <m:sup>
                        <m:r>
                          <a:rPr lang="en-US" i="1">
                            <a:latin typeface="Cambria Math" panose="02040503050406030204" pitchFamily="18" charset="0"/>
                          </a:rPr>
                          <m:t>1/2</m:t>
                        </m:r>
                      </m:sup>
                    </m:sSup>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1" i="1" dirty="0" smtClean="0">
                        <a:latin typeface="Cambria Math" panose="02040503050406030204" pitchFamily="18" charset="0"/>
                      </a:rPr>
                      <m:t>𝒛</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1" i="1" dirty="0">
                        <a:latin typeface="Cambria Math" panose="02040503050406030204" pitchFamily="18" charset="0"/>
                      </a:rPr>
                      <m:t>𝚺</m:t>
                    </m:r>
                    <m:r>
                      <a:rPr lang="en-US" b="1" i="1" baseline="-25000" dirty="0">
                        <a:latin typeface="Cambria Math" panose="02040503050406030204" pitchFamily="18" charset="0"/>
                      </a:rPr>
                      <m:t>𝟏</m:t>
                    </m:r>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𝑸</m:t>
                        </m:r>
                      </m:e>
                      <m:sup>
                        <m:r>
                          <a:rPr lang="en-US" i="1">
                            <a:latin typeface="Cambria Math" panose="02040503050406030204" pitchFamily="18" charset="0"/>
                          </a:rPr>
                          <m:t>1/2</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1" i="1" dirty="0">
                        <a:latin typeface="Cambria Math" panose="02040503050406030204" pitchFamily="18" charset="0"/>
                      </a:rPr>
                      <m:t>𝒛</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40C35DA-F6FC-E5A5-CF71-BE23E2A59141}"/>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D55630-0274-3012-AB29-3FB168D07C14}"/>
              </a:ext>
            </a:extLst>
          </p:cNvPr>
          <p:cNvSpPr>
            <a:spLocks noGrp="1"/>
          </p:cNvSpPr>
          <p:nvPr>
            <p:ph type="sldNum" sz="quarter" idx="12"/>
          </p:nvPr>
        </p:nvSpPr>
        <p:spPr/>
        <p:txBody>
          <a:bodyPr/>
          <a:lstStyle/>
          <a:p>
            <a:fld id="{A439D109-9F59-4B0B-8E20-D6D3A384B1F1}" type="slidenum">
              <a:rPr lang="ko-KR" altLang="en-US" smtClean="0"/>
              <a:t>65</a:t>
            </a:fld>
            <a:endParaRPr lang="ko-KR" altLang="en-US"/>
          </a:p>
        </p:txBody>
      </p:sp>
    </p:spTree>
    <p:extLst>
      <p:ext uri="{BB962C8B-B14F-4D97-AF65-F5344CB8AC3E}">
        <p14:creationId xmlns:p14="http://schemas.microsoft.com/office/powerpoint/2010/main" val="15098794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F8A2-C1F7-EDD0-BF0D-D07ED688B757}"/>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103D3A-E7A4-AD60-D5BB-D444EFF06020}"/>
                  </a:ext>
                </a:extLst>
              </p:cNvPr>
              <p:cNvSpPr>
                <a:spLocks noGrp="1"/>
              </p:cNvSpPr>
              <p:nvPr>
                <p:ph idx="1"/>
              </p:nvPr>
            </p:nvSpPr>
            <p:spPr>
              <a:xfrm>
                <a:off x="838200" y="1649690"/>
                <a:ext cx="10515600" cy="4706659"/>
              </a:xfrm>
            </p:spPr>
            <p:txBody>
              <a:bodyPr/>
              <a:lstStyle/>
              <a:p>
                <a:r>
                  <a:rPr lang="en-US" dirty="0"/>
                  <a:t>3) Show that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𝑺</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𝑸</m:t>
                        </m:r>
                        <m:r>
                          <a:rPr lang="en-US" b="0" i="1" baseline="-25000"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𝑽</m:t>
                                </m:r>
                                <m:r>
                                  <a:rPr lang="en-US" b="1" i="1" baseline="-25000" smtClean="0">
                                    <a:latin typeface="Cambria Math" panose="02040503050406030204" pitchFamily="18" charset="0"/>
                                  </a:rPr>
                                  <m:t>𝟏</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1" i="1" smtClean="0">
                                    <a:latin typeface="Cambria Math" panose="02040503050406030204" pitchFamily="18" charset="0"/>
                                  </a:rPr>
                                  <m:t>𝒙</m:t>
                                </m:r>
                              </m:e>
                            </m:d>
                          </m:e>
                          <m:sup>
                            <m:r>
                              <a:rPr lang="en-US" b="0" i="1" smtClean="0">
                                <a:latin typeface="Cambria Math" panose="02040503050406030204" pitchFamily="18" charset="0"/>
                              </a:rPr>
                              <m:t>𝐻</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e>
                    </m:d>
                  </m:oMath>
                </a14:m>
                <a:endParaRPr lang="en-US" b="0" i="1" dirty="0">
                  <a:latin typeface="Cambria Math" panose="02040503050406030204" pitchFamily="18" charset="0"/>
                </a:endParaRPr>
              </a:p>
              <a:p>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e>
                        </m:d>
                      </m:e>
                      <m:sup>
                        <m:r>
                          <a:rPr lang="en-US" i="1">
                            <a:latin typeface="Cambria Math" panose="02040503050406030204" pitchFamily="18" charset="0"/>
                          </a:rPr>
                          <m:t>𝐻</m:t>
                        </m:r>
                      </m:sup>
                    </m:sSup>
                    <m:d>
                      <m:dPr>
                        <m:ctrlPr>
                          <a:rPr lang="en-US" i="1">
                            <a:latin typeface="Cambria Math" panose="02040503050406030204" pitchFamily="18" charset="0"/>
                          </a:rPr>
                        </m:ctrlPr>
                      </m:dPr>
                      <m:e>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smtClean="0">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e>
                        </m:d>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𝑡𝑟</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a:latin typeface="Cambria Math" panose="02040503050406030204" pitchFamily="18" charset="0"/>
                                  </a:rPr>
                                  <m:t>𝒙</m:t>
                                </m:r>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smtClean="0">
                        <a:latin typeface="Cambria Math" panose="02040503050406030204" pitchFamily="18" charset="0"/>
                      </a:rPr>
                      <m:t>𝑸</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r>
                  <a:rPr lang="en-US" dirty="0"/>
                  <a:t>           </a:t>
                </a:r>
              </a:p>
            </p:txBody>
          </p:sp>
        </mc:Choice>
        <mc:Fallback xmlns="">
          <p:sp>
            <p:nvSpPr>
              <p:cNvPr id="3" name="Content Placeholder 2">
                <a:extLst>
                  <a:ext uri="{FF2B5EF4-FFF2-40B4-BE49-F238E27FC236}">
                    <a16:creationId xmlns:a16="http://schemas.microsoft.com/office/drawing/2014/main" id="{87103D3A-E7A4-AD60-D5BB-D444EFF06020}"/>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t="-1295" b="-102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383B33-5DCE-1754-567B-3768C1F9D2AD}"/>
              </a:ext>
            </a:extLst>
          </p:cNvPr>
          <p:cNvSpPr>
            <a:spLocks noGrp="1"/>
          </p:cNvSpPr>
          <p:nvPr>
            <p:ph type="sldNum" sz="quarter" idx="12"/>
          </p:nvPr>
        </p:nvSpPr>
        <p:spPr/>
        <p:txBody>
          <a:bodyPr/>
          <a:lstStyle/>
          <a:p>
            <a:fld id="{A439D109-9F59-4B0B-8E20-D6D3A384B1F1}" type="slidenum">
              <a:rPr lang="ko-KR" altLang="en-US" smtClean="0"/>
              <a:t>66</a:t>
            </a:fld>
            <a:endParaRPr lang="ko-KR" altLang="en-US"/>
          </a:p>
        </p:txBody>
      </p:sp>
    </p:spTree>
    <p:extLst>
      <p:ext uri="{BB962C8B-B14F-4D97-AF65-F5344CB8AC3E}">
        <p14:creationId xmlns:p14="http://schemas.microsoft.com/office/powerpoint/2010/main" val="2699751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C348-3B77-F4A6-9E13-EDA45112984B}"/>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E135E3-F6D6-811D-8284-91C0C15B1E02}"/>
                  </a:ext>
                </a:extLst>
              </p:cNvPr>
              <p:cNvSpPr>
                <a:spLocks noGrp="1"/>
              </p:cNvSpPr>
              <p:nvPr>
                <p:ph idx="1"/>
              </p:nvPr>
            </p:nvSpPr>
            <p:spPr/>
            <p:txBody>
              <a:bodyPr/>
              <a:lstStyle/>
              <a:p>
                <a:r>
                  <a:rPr lang="en-US" dirty="0"/>
                  <a:t>4)For AWGN, </a:t>
                </a:r>
                <a:r>
                  <a:rPr lang="en-US" dirty="0" err="1"/>
                  <a:t>i.e</a:t>
                </a:r>
                <a:r>
                  <a:rPr lang="en-US" dirty="0"/>
                  <a:t> ,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1" i="1" baseline="-25000" smtClean="0">
                                <a:latin typeface="Cambria Math" panose="02040503050406030204" pitchFamily="18" charset="0"/>
                              </a:rPr>
                              <m:t>𝑯</m:t>
                            </m:r>
                            <m:r>
                              <a:rPr lang="en-US" b="0" i="1" baseline="-25000" smtClean="0">
                                <a:latin typeface="Cambria Math" panose="02040503050406030204" pitchFamily="18" charset="0"/>
                              </a:rPr>
                              <m:t>,</m:t>
                            </m:r>
                            <m:r>
                              <a:rPr lang="en-US" b="0" i="1" baseline="-25000" smtClean="0">
                                <a:latin typeface="Cambria Math" panose="02040503050406030204" pitchFamily="18" charset="0"/>
                              </a:rPr>
                              <m:t>𝑖</m:t>
                            </m:r>
                          </m:e>
                          <m:sup>
                            <m:r>
                              <a:rPr lang="en-US" b="0" i="1" smtClean="0">
                                <a:latin typeface="Cambria Math" panose="02040503050406030204" pitchFamily="18" charset="0"/>
                              </a:rPr>
                              <m:t>2</m:t>
                            </m:r>
                          </m:sup>
                        </m:sSup>
                        <m:r>
                          <a:rPr lang="en-US" b="0" i="1" smtClean="0">
                            <a:latin typeface="Cambria Math" panose="02040503050406030204" pitchFamily="18" charset="0"/>
                          </a:rPr>
                          <m:t>𝑞</m:t>
                        </m:r>
                        <m:r>
                          <a:rPr lang="en-US" b="0" i="1" baseline="-25000" smtClean="0">
                            <a:latin typeface="Cambria Math" panose="02040503050406030204" pitchFamily="18" charset="0"/>
                          </a:rPr>
                          <m:t>𝑖</m:t>
                        </m:r>
                        <m:r>
                          <a:rPr lang="en-US" b="0" i="1" smtClean="0">
                            <a:latin typeface="Cambria Math" panose="02040503050406030204" pitchFamily="18" charset="0"/>
                          </a:rPr>
                          <m:t>)</m:t>
                        </m:r>
                      </m:e>
                    </m:nary>
                  </m:oMath>
                </a14:m>
                <a:r>
                  <a:rPr lang="en-US" dirty="0"/>
                  <a:t>  </a:t>
                </a:r>
                <a:r>
                  <a:rPr lang="en-US" dirty="0" err="1"/>
                  <a:t>i.e</a:t>
                </a:r>
                <a:r>
                  <a:rPr lang="en-US" dirty="0"/>
                  <a:t> achieving the MIMO capacity when </a:t>
                </a:r>
                <a14:m>
                  <m:oMath xmlns:m="http://schemas.openxmlformats.org/officeDocument/2006/math">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are optimized.</a:t>
                </a:r>
              </a:p>
              <a:p>
                <a:r>
                  <a:rPr lang="en-US" dirty="0"/>
                  <a:t>Solution)</a:t>
                </a:r>
              </a:p>
              <a:p>
                <a:r>
                  <a:rPr lang="en-US" dirty="0"/>
                  <a:t>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−1</m:t>
                        </m:r>
                      </m:sup>
                    </m:sSup>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But here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 </a:t>
                </a:r>
                <a14:m>
                  <m:oMath xmlns:m="http://schemas.openxmlformats.org/officeDocument/2006/math">
                    <m:r>
                      <a:rPr lang="en-US" b="1" i="1">
                        <a:latin typeface="Cambria Math" panose="02040503050406030204" pitchFamily="18" charset="0"/>
                      </a:rPr>
                      <m:t>𝑷</m:t>
                    </m:r>
                    <m:r>
                      <a:rPr lang="en-US" i="1">
                        <a:latin typeface="Cambria Math" panose="02040503050406030204" pitchFamily="18" charset="0"/>
                      </a:rPr>
                      <m:t>=</m:t>
                    </m:r>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r>
                          <a:rPr lang="en-US" i="1">
                            <a:latin typeface="Cambria Math" panose="02040503050406030204" pitchFamily="18" charset="0"/>
                          </a:rPr>
                          <m:t>1/2</m:t>
                        </m:r>
                      </m:sup>
                    </m:sSup>
                  </m:oMath>
                </a14:m>
                <a:r>
                  <a:rPr lang="en-US" dirty="0"/>
                  <a:t> and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𝑼</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So, plugging those values in capacity equation we can write,</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b="1" i="1">
                                <a:latin typeface="Cambria Math" panose="02040503050406030204" pitchFamily="18" charset="0"/>
                              </a:rPr>
                              <m:t>𝑰</m:t>
                            </m:r>
                            <m:r>
                              <a:rPr lang="en-US" i="1" baseline="-25000">
                                <a:latin typeface="Cambria Math" panose="02040503050406030204" pitchFamily="18" charset="0"/>
                              </a:rPr>
                              <m:t>𝑁𝑟</m:t>
                            </m:r>
                            <m:r>
                              <a:rPr lang="en-US" b="1" i="1" smtClean="0">
                                <a:latin typeface="Cambria Math" panose="02040503050406030204" pitchFamily="18" charset="0"/>
                              </a:rPr>
                              <m:t>𝑼</m:t>
                            </m:r>
                            <m:r>
                              <a:rPr lang="en-US" b="0" i="1" baseline="-25000" smtClean="0">
                                <a:latin typeface="Cambria Math" panose="02040503050406030204" pitchFamily="18" charset="0"/>
                              </a:rPr>
                              <m:t>1</m:t>
                            </m:r>
                          </m:e>
                        </m:d>
                      </m:e>
                      <m:sup>
                        <m:r>
                          <a:rPr lang="en-US" b="0" i="1" smtClean="0">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𝑼</m:t>
                            </m:r>
                            <m:r>
                              <a:rPr lang="en-US" b="0" i="1" baseline="-25000" smtClean="0">
                                <a:latin typeface="Cambria Math" panose="02040503050406030204" pitchFamily="18" charset="0"/>
                              </a:rPr>
                              <m:t>1</m:t>
                            </m:r>
                          </m:e>
                        </m:d>
                      </m:e>
                      <m:sup>
                        <m:r>
                          <a:rPr lang="en-US" b="0" i="1" smtClean="0">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m:t>
                    </m:r>
                  </m:oMath>
                </a14:m>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41E135E3-F6D6-811D-8284-91C0C15B1E02}"/>
                  </a:ext>
                </a:extLst>
              </p:cNvPr>
              <p:cNvSpPr>
                <a:spLocks noGrp="1" noRot="1" noChangeAspect="1" noMove="1" noResize="1" noEditPoints="1" noAdjustHandles="1" noChangeArrowheads="1" noChangeShapeType="1" noTextEdit="1"/>
              </p:cNvSpPr>
              <p:nvPr>
                <p:ph idx="1"/>
              </p:nvPr>
            </p:nvSpPr>
            <p:spPr>
              <a:blipFill>
                <a:blip r:embed="rId2"/>
                <a:stretch>
                  <a:fillRect l="-522" t="-102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188DB85-DA60-19F6-13A4-CD091AB63ABB}"/>
              </a:ext>
            </a:extLst>
          </p:cNvPr>
          <p:cNvSpPr>
            <a:spLocks noGrp="1"/>
          </p:cNvSpPr>
          <p:nvPr>
            <p:ph type="sldNum" sz="quarter" idx="12"/>
          </p:nvPr>
        </p:nvSpPr>
        <p:spPr/>
        <p:txBody>
          <a:bodyPr/>
          <a:lstStyle/>
          <a:p>
            <a:fld id="{A439D109-9F59-4B0B-8E20-D6D3A384B1F1}" type="slidenum">
              <a:rPr lang="ko-KR" altLang="en-US" smtClean="0"/>
              <a:t>67</a:t>
            </a:fld>
            <a:endParaRPr lang="ko-KR" altLang="en-US"/>
          </a:p>
        </p:txBody>
      </p:sp>
    </p:spTree>
    <p:extLst>
      <p:ext uri="{BB962C8B-B14F-4D97-AF65-F5344CB8AC3E}">
        <p14:creationId xmlns:p14="http://schemas.microsoft.com/office/powerpoint/2010/main" val="21950680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ACCB-165C-9D64-7E09-E2C7CB8C5824}"/>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9151F1-AA36-5C55-4C5A-AC2BB180B5C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1" i="0" smtClean="0">
                        <a:latin typeface="Cambria Math" panose="02040503050406030204" pitchFamily="18" charset="0"/>
                      </a:rPr>
                      <m:t>𝚺</m:t>
                    </m:r>
                    <m:r>
                      <a:rPr lang="en-US" b="0" i="0" baseline="-25000" smtClean="0">
                        <a:latin typeface="Cambria Math" panose="02040503050406030204" pitchFamily="18" charset="0"/>
                      </a:rPr>
                      <m:t>1</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e>
                      <m:sup>
                        <m:r>
                          <a:rPr lang="en-US" b="1" i="1" smtClean="0">
                            <a:latin typeface="Cambria Math" panose="02040503050406030204" pitchFamily="18" charset="0"/>
                          </a:rPr>
                          <m:t>𝑯</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i="1" baseline="-2500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b="1" i="1">
                            <a:latin typeface="Cambria Math" panose="02040503050406030204" pitchFamily="18" charset="0"/>
                          </a:rPr>
                        </m:ctrlPr>
                      </m:sSupPr>
                      <m:e>
                        <m:r>
                          <a:rPr lang="en-US" b="1" i="1">
                            <a:latin typeface="Cambria Math" panose="02040503050406030204" pitchFamily="18" charset="0"/>
                          </a:rPr>
                          <m:t>𝑽</m:t>
                        </m:r>
                        <m:r>
                          <a:rPr lang="en-US" b="1" i="1">
                            <a:latin typeface="Cambria Math" panose="02040503050406030204" pitchFamily="18" charset="0"/>
                          </a:rPr>
                          <m:t>𝟏</m:t>
                        </m:r>
                      </m:e>
                      <m:sup>
                        <m:r>
                          <a:rPr lang="en-US" b="1" i="1">
                            <a:latin typeface="Cambria Math" panose="02040503050406030204" pitchFamily="18" charset="0"/>
                          </a:rPr>
                          <m:t>𝑯</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b="0" i="0"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0" i="0"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r>
                      <a:rPr lang="en-US" b="1">
                        <a:latin typeface="Cambria Math" panose="02040503050406030204" pitchFamily="18" charset="0"/>
                      </a:rPr>
                      <m:t>𝚺</m:t>
                    </m:r>
                    <m:r>
                      <a:rPr lang="en-US" baseline="-25000">
                        <a:latin typeface="Cambria Math" panose="02040503050406030204" pitchFamily="18" charset="0"/>
                      </a:rPr>
                      <m:t>1</m:t>
                    </m:r>
                  </m:oMath>
                </a14:m>
                <a:r>
                  <a:rPr lang="en-US" b="1" dirty="0"/>
                  <a:t>Q</a:t>
                </a:r>
                <a:r>
                  <a:rPr lang="en-US" baseline="-25000" dirty="0"/>
                  <a:t>1</a:t>
                </a:r>
                <a:r>
                  <a:rPr lang="en-US" dirty="0"/>
                  <a:t>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r>
                                <a:rPr lang="en-US" b="0" i="1" dirty="0" smtClean="0">
                                  <a:latin typeface="Cambria Math" panose="02040503050406030204" pitchFamily="18" charset="0"/>
                                </a:rPr>
                                <m:t>𝜎</m:t>
                              </m:r>
                              <m:r>
                                <a:rPr lang="en-US" b="1"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1" i="1" baseline="-25000" dirty="0" smtClean="0">
                                  <a:latin typeface="Cambria Math" panose="02040503050406030204" pitchFamily="18" charset="0"/>
                                </a:rPr>
                                <m:t>,</m:t>
                              </m:r>
                              <m:r>
                                <a:rPr lang="en-US" b="0" i="1" baseline="-25000" dirty="0" smtClean="0">
                                  <a:latin typeface="Cambria Math" panose="02040503050406030204" pitchFamily="18" charset="0"/>
                                </a:rPr>
                                <m:t>1</m:t>
                              </m:r>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r>
                                <a:rPr lang="en-US" b="0" i="1" dirty="0" smtClean="0">
                                  <a:latin typeface="Cambria Math" panose="02040503050406030204" pitchFamily="18" charset="0"/>
                                </a:rPr>
                                <m:t>𝜎</m:t>
                              </m:r>
                              <m:r>
                                <a:rPr lang="en-US" b="0"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𝑁𝑠</m:t>
                              </m:r>
                            </m:e>
                          </m:mr>
                        </m:m>
                      </m:e>
                    </m:d>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r>
                                <m:rPr>
                                  <m:brk m:alnAt="7"/>
                                </m:rPr>
                                <a:rPr lang="en-US" b="0" i="1" dirty="0" smtClean="0">
                                  <a:latin typeface="Cambria Math" panose="02040503050406030204" pitchFamily="18" charset="0"/>
                                </a:rPr>
                                <m:t>𝑞</m:t>
                              </m:r>
                              <m:r>
                                <a:rPr lang="en-US" b="0" i="1" baseline="-25000" dirty="0" smtClean="0">
                                  <a:latin typeface="Cambria Math" panose="02040503050406030204" pitchFamily="18" charset="0"/>
                                </a:rPr>
                                <m:t>1</m:t>
                              </m:r>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r>
                                <a:rPr lang="en-US" b="0" i="1" dirty="0" smtClean="0">
                                  <a:latin typeface="Cambria Math" panose="02040503050406030204" pitchFamily="18" charset="0"/>
                                </a:rPr>
                                <m:t>𝑞</m:t>
                              </m:r>
                              <m:r>
                                <a:rPr lang="en-US" b="0" i="1" baseline="-25000" dirty="0" smtClean="0">
                                  <a:latin typeface="Cambria Math" panose="02040503050406030204" pitchFamily="18" charset="0"/>
                                </a:rPr>
                                <m:t>𝑁𝑠</m:t>
                              </m:r>
                            </m:e>
                          </m:mr>
                        </m:m>
                      </m:e>
                    </m:d>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sSup>
                                <m:sSupPr>
                                  <m:ctrlPr>
                                    <a:rPr lang="en-US" b="1" i="1" dirty="0" smtClean="0">
                                      <a:latin typeface="Cambria Math" panose="02040503050406030204" pitchFamily="18" charset="0"/>
                                    </a:rPr>
                                  </m:ctrlPr>
                                </m:sSupPr>
                                <m:e>
                                  <m:r>
                                    <a:rPr lang="en-US" b="0" i="1" dirty="0" smtClean="0">
                                      <a:latin typeface="Cambria Math" panose="02040503050406030204" pitchFamily="18" charset="0"/>
                                    </a:rPr>
                                    <m:t>𝜎</m:t>
                                  </m:r>
                                  <m:r>
                                    <a:rPr lang="en-US" b="1"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1</m:t>
                                  </m:r>
                                </m:e>
                                <m:sup>
                                  <m:r>
                                    <a:rPr lang="en-US" b="0" i="1" dirty="0" smtClean="0">
                                      <a:latin typeface="Cambria Math" panose="02040503050406030204" pitchFamily="18" charset="0"/>
                                    </a:rPr>
                                    <m:t>𝐻</m:t>
                                  </m:r>
                                </m:sup>
                              </m:sSup>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𝜎</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𝑁𝑠</m:t>
                                  </m:r>
                                </m:e>
                                <m:sup>
                                  <m:r>
                                    <a:rPr lang="en-US" b="0" i="1" dirty="0" smtClean="0">
                                      <a:latin typeface="Cambria Math" panose="02040503050406030204" pitchFamily="18" charset="0"/>
                                    </a:rPr>
                                    <m:t>𝐻</m:t>
                                  </m:r>
                                </m:sup>
                              </m:sSup>
                            </m:e>
                          </m:mr>
                        </m:m>
                      </m:e>
                    </m:d>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i="1" smtClean="0">
                                  <a:latin typeface="Cambria Math" panose="02040503050406030204" pitchFamily="18" charset="0"/>
                                </a:rPr>
                                <m:t>⋯</m:t>
                              </m:r>
                            </m:e>
                            <m:e>
                              <m:r>
                                <a:rPr lang="en-US" b="0" i="1" smtClean="0">
                                  <a:latin typeface="Cambria Math" panose="02040503050406030204" pitchFamily="18" charset="0"/>
                                </a:rPr>
                                <m:t>0</m:t>
                              </m:r>
                            </m:e>
                          </m:mr>
                          <m:mr>
                            <m:e>
                              <m:r>
                                <a:rPr lang="en-US" i="1" smtClean="0">
                                  <a:latin typeface="Cambria Math" panose="02040503050406030204" pitchFamily="18" charset="0"/>
                                </a:rPr>
                                <m:t>⋮</m:t>
                              </m:r>
                            </m:e>
                            <m:e>
                              <m:r>
                                <a:rPr lang="en-US" i="1" smtClean="0">
                                  <a:latin typeface="Cambria Math" panose="02040503050406030204" pitchFamily="18" charset="0"/>
                                </a:rPr>
                                <m:t>⋱</m:t>
                              </m:r>
                            </m:e>
                            <m:e>
                              <m:r>
                                <a:rPr lang="en-US" i="1" smtClean="0">
                                  <a:latin typeface="Cambria Math" panose="02040503050406030204" pitchFamily="18" charset="0"/>
                                </a:rPr>
                                <m:t>⋮</m:t>
                              </m:r>
                            </m:e>
                          </m:mr>
                          <m:mr>
                            <m:e>
                              <m:r>
                                <a:rPr lang="en-US" b="0" i="1" smtClean="0">
                                  <a:latin typeface="Cambria Math" panose="02040503050406030204" pitchFamily="18" charset="0"/>
                                </a:rPr>
                                <m:t>0</m:t>
                              </m:r>
                            </m:e>
                            <m:e>
                              <m:r>
                                <a:rPr lang="en-US" i="1" smtClean="0">
                                  <a:latin typeface="Cambria Math" panose="02040503050406030204" pitchFamily="18" charset="0"/>
                                </a:rPr>
                                <m:t>⋯</m:t>
                              </m:r>
                            </m:e>
                            <m:e>
                              <m:r>
                                <a:rPr lang="en-US" b="0" i="1" smtClean="0">
                                  <a:latin typeface="Cambria Math" panose="02040503050406030204" pitchFamily="18" charset="0"/>
                                </a:rPr>
                                <m:t>1</m:t>
                              </m:r>
                            </m:e>
                          </m:mr>
                        </m:m>
                      </m:e>
                    </m:d>
                    <m:r>
                      <a:rPr lang="en-US">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r>
                                <a:rPr lang="en-US" i="1" dirty="0">
                                  <a:latin typeface="Cambria Math" panose="02040503050406030204" pitchFamily="18" charset="0"/>
                                </a:rPr>
                                <m:t>𝜎</m:t>
                              </m:r>
                              <m:r>
                                <a:rPr lang="en-US" b="1" i="1" dirty="0">
                                  <a:latin typeface="Cambria Math" panose="02040503050406030204" pitchFamily="18" charset="0"/>
                                </a:rPr>
                                <m:t> </m:t>
                              </m:r>
                              <m:r>
                                <a:rPr lang="en-US" b="1" i="1" baseline="-25000" dirty="0">
                                  <a:latin typeface="Cambria Math" panose="02040503050406030204" pitchFamily="18" charset="0"/>
                                </a:rPr>
                                <m:t>𝑯</m:t>
                              </m:r>
                              <m:r>
                                <a:rPr lang="en-US" b="1" i="1" baseline="-25000" dirty="0">
                                  <a:latin typeface="Cambria Math" panose="02040503050406030204" pitchFamily="18" charset="0"/>
                                </a:rPr>
                                <m:t>,</m:t>
                              </m:r>
                              <m:r>
                                <a:rPr lang="en-US" i="1" baseline="-25000" dirty="0">
                                  <a:latin typeface="Cambria Math" panose="02040503050406030204" pitchFamily="18" charset="0"/>
                                </a:rPr>
                                <m:t>1</m:t>
                              </m:r>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r>
                                <a:rPr lang="en-US" i="1" dirty="0">
                                  <a:latin typeface="Cambria Math" panose="02040503050406030204" pitchFamily="18" charset="0"/>
                                </a:rPr>
                                <m:t>𝜎</m:t>
                              </m:r>
                              <m:r>
                                <a:rPr lang="en-US" i="1" dirty="0">
                                  <a:latin typeface="Cambria Math" panose="02040503050406030204" pitchFamily="18" charset="0"/>
                                </a:rPr>
                                <m:t> </m:t>
                              </m:r>
                              <m:r>
                                <a:rPr lang="en-US" b="1" i="1" baseline="-25000" dirty="0">
                                  <a:latin typeface="Cambria Math" panose="02040503050406030204" pitchFamily="18" charset="0"/>
                                </a:rPr>
                                <m:t>𝑯</m:t>
                              </m:r>
                              <m:r>
                                <a:rPr lang="en-US" i="1" baseline="-25000" dirty="0">
                                  <a:latin typeface="Cambria Math" panose="02040503050406030204" pitchFamily="18" charset="0"/>
                                </a:rPr>
                                <m:t>,</m:t>
                              </m:r>
                              <m:r>
                                <a:rPr lang="en-US" b="0" i="1" baseline="-25000" dirty="0" smtClean="0">
                                  <a:latin typeface="Cambria Math" panose="02040503050406030204" pitchFamily="18" charset="0"/>
                                </a:rPr>
                                <m:t>𝑁𝑠</m:t>
                              </m:r>
                            </m:e>
                          </m:mr>
                        </m:m>
                      </m:e>
                    </m:d>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r>
                                <m:rPr>
                                  <m:brk m:alnAt="7"/>
                                </m:rPr>
                                <a:rPr lang="en-US" i="1" dirty="0">
                                  <a:latin typeface="Cambria Math" panose="02040503050406030204" pitchFamily="18" charset="0"/>
                                </a:rPr>
                                <m:t>𝑞</m:t>
                              </m:r>
                              <m:r>
                                <a:rPr lang="en-US" i="1" baseline="-25000" dirty="0">
                                  <a:latin typeface="Cambria Math" panose="02040503050406030204" pitchFamily="18" charset="0"/>
                                </a:rPr>
                                <m:t>1</m:t>
                              </m:r>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r>
                                <a:rPr lang="en-US" i="1" dirty="0">
                                  <a:latin typeface="Cambria Math" panose="02040503050406030204" pitchFamily="18" charset="0"/>
                                </a:rPr>
                                <m:t>𝑞</m:t>
                              </m:r>
                              <m:r>
                                <a:rPr lang="en-US" b="0" i="1" baseline="-25000" dirty="0" smtClean="0">
                                  <a:latin typeface="Cambria Math" panose="02040503050406030204" pitchFamily="18" charset="0"/>
                                </a:rPr>
                                <m:t>𝑁𝑠</m:t>
                              </m:r>
                            </m:e>
                          </m:mr>
                        </m:m>
                      </m:e>
                    </m:d>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sSup>
                                <m:sSupPr>
                                  <m:ctrlPr>
                                    <a:rPr lang="en-US" b="1" i="1" dirty="0">
                                      <a:latin typeface="Cambria Math" panose="02040503050406030204" pitchFamily="18" charset="0"/>
                                    </a:rPr>
                                  </m:ctrlPr>
                                </m:sSupPr>
                                <m:e>
                                  <m:r>
                                    <a:rPr lang="en-US" i="1" dirty="0">
                                      <a:latin typeface="Cambria Math" panose="02040503050406030204" pitchFamily="18" charset="0"/>
                                    </a:rPr>
                                    <m:t>𝜎</m:t>
                                  </m:r>
                                  <m:r>
                                    <a:rPr lang="en-US" b="1" i="1" dirty="0">
                                      <a:latin typeface="Cambria Math" panose="02040503050406030204" pitchFamily="18" charset="0"/>
                                    </a:rPr>
                                    <m:t> </m:t>
                                  </m:r>
                                  <m:r>
                                    <a:rPr lang="en-US" b="1" i="1" baseline="-25000" dirty="0">
                                      <a:latin typeface="Cambria Math" panose="02040503050406030204" pitchFamily="18" charset="0"/>
                                    </a:rPr>
                                    <m:t>𝑯</m:t>
                                  </m:r>
                                  <m:r>
                                    <a:rPr lang="en-US" i="1" baseline="-25000" dirty="0">
                                      <a:latin typeface="Cambria Math" panose="02040503050406030204" pitchFamily="18" charset="0"/>
                                    </a:rPr>
                                    <m:t>,</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b="1" i="1" baseline="-25000" dirty="0">
                                      <a:latin typeface="Cambria Math" panose="02040503050406030204" pitchFamily="18" charset="0"/>
                                    </a:rPr>
                                    <m:t>𝑯</m:t>
                                  </m:r>
                                  <m:r>
                                    <a:rPr lang="en-US" i="1" baseline="-25000" dirty="0">
                                      <a:latin typeface="Cambria Math" panose="02040503050406030204" pitchFamily="18" charset="0"/>
                                    </a:rPr>
                                    <m:t>,</m:t>
                                  </m:r>
                                  <m:r>
                                    <a:rPr lang="en-US" b="0" i="1" baseline="-25000" dirty="0" smtClean="0">
                                      <a:latin typeface="Cambria Math" panose="02040503050406030204" pitchFamily="18" charset="0"/>
                                    </a:rPr>
                                    <m:t>𝑁𝑠</m:t>
                                  </m:r>
                                </m:e>
                                <m:sup>
                                  <m:r>
                                    <a:rPr lang="en-US" i="1" dirty="0">
                                      <a:latin typeface="Cambria Math" panose="02040503050406030204" pitchFamily="18" charset="0"/>
                                    </a:rPr>
                                    <m:t>𝐻</m:t>
                                  </m:r>
                                </m:sup>
                              </m:sSup>
                            </m:e>
                          </m:mr>
                        </m:m>
                      </m:e>
                    </m:d>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b="0" i="1" smtClean="0">
                            <a:latin typeface="Cambria Math" panose="02040503050406030204" pitchFamily="18" charset="0"/>
                          </a:rPr>
                          <m:t>)</m:t>
                        </m:r>
                      </m:e>
                    </m:nary>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i="1">
                            <a:latin typeface="Cambria Math" panose="02040503050406030204" pitchFamily="18" charset="0"/>
                          </a:rPr>
                          <m:t>)</m:t>
                        </m:r>
                      </m:e>
                    </m:nary>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B89151F1-AA36-5C55-4C5A-AC2BB180B5C8}"/>
                  </a:ext>
                </a:extLst>
              </p:cNvPr>
              <p:cNvSpPr>
                <a:spLocks noGrp="1" noRot="1" noChangeAspect="1" noMove="1" noResize="1" noEditPoints="1" noAdjustHandles="1" noChangeArrowheads="1" noChangeShapeType="1" noTextEdit="1"/>
              </p:cNvSpPr>
              <p:nvPr>
                <p:ph idx="1"/>
              </p:nvPr>
            </p:nvSpPr>
            <p:spPr>
              <a:blipFill>
                <a:blip r:embed="rId2"/>
                <a:stretch>
                  <a:fillRect l="-522" b="-121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FF9D19A-445B-5E47-3A10-0DD58E68B28C}"/>
              </a:ext>
            </a:extLst>
          </p:cNvPr>
          <p:cNvSpPr>
            <a:spLocks noGrp="1"/>
          </p:cNvSpPr>
          <p:nvPr>
            <p:ph type="sldNum" sz="quarter" idx="12"/>
          </p:nvPr>
        </p:nvSpPr>
        <p:spPr/>
        <p:txBody>
          <a:bodyPr/>
          <a:lstStyle/>
          <a:p>
            <a:fld id="{A439D109-9F59-4B0B-8E20-D6D3A384B1F1}" type="slidenum">
              <a:rPr lang="ko-KR" altLang="en-US" smtClean="0"/>
              <a:t>68</a:t>
            </a:fld>
            <a:endParaRPr lang="ko-KR" altLang="en-US"/>
          </a:p>
        </p:txBody>
      </p:sp>
    </p:spTree>
    <p:extLst>
      <p:ext uri="{BB962C8B-B14F-4D97-AF65-F5344CB8AC3E}">
        <p14:creationId xmlns:p14="http://schemas.microsoft.com/office/powerpoint/2010/main" val="449009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0CF3-D293-0497-3B79-A1288CCF2547}"/>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86B947-1A79-F836-8750-67C71808804C}"/>
                  </a:ext>
                </a:extLst>
              </p:cNvPr>
              <p:cNvSpPr>
                <a:spLocks noGrp="1"/>
              </p:cNvSpPr>
              <p:nvPr>
                <p:ph idx="1"/>
              </p:nvPr>
            </p:nvSpPr>
            <p:spPr>
              <a:xfrm>
                <a:off x="838200" y="1649690"/>
                <a:ext cx="10515600" cy="4706659"/>
              </a:xfrm>
            </p:spPr>
            <p:txBody>
              <a:bodyPr/>
              <a:lstStyle/>
              <a:p>
                <a:r>
                  <a:rPr lang="en-US" dirty="0"/>
                  <a:t>5)Letting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a14:m>
                <a:r>
                  <a:rPr lang="en-US" dirty="0"/>
                  <a:t> for  </a:t>
                </a:r>
                <a:r>
                  <a:rPr lang="en-US" dirty="0" err="1"/>
                  <a:t>RxMF</a:t>
                </a:r>
                <a:r>
                  <a:rPr lang="en-US" dirty="0"/>
                  <a:t> ,  </a:t>
                </a:r>
                <a:r>
                  <a:rPr lang="en-US" dirty="0" err="1"/>
                  <a:t>RxZF</a:t>
                </a:r>
                <a:r>
                  <a:rPr lang="en-US" dirty="0"/>
                  <a:t>,  </a:t>
                </a:r>
                <a:r>
                  <a:rPr lang="en-US" dirty="0" err="1"/>
                  <a:t>RxMMSE</a:t>
                </a:r>
                <a:r>
                  <a:rPr lang="en-US" dirty="0"/>
                  <a:t> show that </a:t>
                </a:r>
                <a14:m>
                  <m:oMath xmlns:m="http://schemas.openxmlformats.org/officeDocument/2006/math">
                    <m:r>
                      <a:rPr lang="en-US" b="0" i="1" smtClean="0">
                        <a:latin typeface="Cambria Math" panose="02040503050406030204" pitchFamily="18" charset="0"/>
                      </a:rPr>
                      <m:t>𝑐</m:t>
                    </m:r>
                  </m:oMath>
                </a14:m>
                <a:r>
                  <a:rPr lang="en-US" dirty="0"/>
                  <a:t> becomes equivalent to the     case with CSIT, </a:t>
                </a:r>
                <a:r>
                  <a:rPr lang="en-US" dirty="0" err="1"/>
                  <a:t>i.e</a:t>
                </a:r>
                <a:r>
                  <a:rPr lang="en-US" dirty="0"/>
                  <a:t> achieving the MIMO capacity when </a:t>
                </a:r>
                <a14:m>
                  <m:oMath xmlns:m="http://schemas.openxmlformats.org/officeDocument/2006/math">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oMath>
                </a14:m>
                <a:r>
                  <a:rPr lang="en-US" dirty="0"/>
                  <a:t> are optimized.</a:t>
                </a:r>
              </a:p>
              <a:p>
                <a:r>
                  <a:rPr lang="en-US" dirty="0"/>
                  <a:t>Solution)</a:t>
                </a:r>
              </a:p>
              <a:p>
                <a:r>
                  <a:rPr lang="en-US" dirty="0"/>
                  <a:t>For AWGN, Capacity for </a:t>
                </a:r>
                <a:r>
                  <a:rPr lang="en-US" dirty="0" err="1"/>
                  <a:t>RxMF</a:t>
                </a:r>
                <a:r>
                  <a:rPr lang="en-US" dirty="0"/>
                  <a:t> ,  </a:t>
                </a:r>
                <a:r>
                  <a:rPr lang="en-US" dirty="0" err="1"/>
                  <a:t>RxZF</a:t>
                </a:r>
                <a:r>
                  <a:rPr lang="en-US" dirty="0"/>
                  <a:t>,  </a:t>
                </a:r>
                <a:r>
                  <a:rPr lang="en-US" dirty="0" err="1"/>
                  <a:t>RxMMSE</a:t>
                </a:r>
                <a:r>
                  <a:rPr lang="en-US" dirty="0"/>
                  <a:t> is</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e>
                      <m:sup>
                        <m:r>
                          <a:rPr lang="en-US" b="0" i="1" smtClean="0">
                            <a:latin typeface="Cambria Math" panose="02040503050406030204" pitchFamily="18" charset="0"/>
                          </a:rPr>
                          <m:t>𝐻</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𝑼</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0" smtClean="0">
                        <a:latin typeface="Cambria Math" panose="02040503050406030204" pitchFamily="18" charset="0"/>
                      </a:rPr>
                      <m:t>𝚺</m:t>
                    </m:r>
                    <m:r>
                      <a:rPr lang="en-US" b="1" i="1" smtClean="0">
                        <a:latin typeface="Cambria Math" panose="02040503050406030204" pitchFamily="18" charset="0"/>
                      </a:rPr>
                      <m:t>𝑽</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𝑽</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i="1">
                        <a:latin typeface="Cambria Math" panose="02040503050406030204" pitchFamily="18" charset="0"/>
                      </a:rPr>
                      <m:t> </m:t>
                    </m:r>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 </m:t>
                    </m:r>
                    <m:r>
                      <a:rPr lang="en-US" b="1">
                        <a:latin typeface="Cambria Math" panose="02040503050406030204" pitchFamily="18" charset="0"/>
                      </a:rPr>
                      <m:t>𝚺</m:t>
                    </m:r>
                    <m:r>
                      <a:rPr lang="en-US" b="1" i="1">
                        <a:latin typeface="Cambria Math" panose="02040503050406030204" pitchFamily="18" charset="0"/>
                      </a:rPr>
                      <m:t>𝑽</m:t>
                    </m:r>
                    <m:sSup>
                      <m:sSupPr>
                        <m:ctrlPr>
                          <a:rPr lang="en-US" i="1">
                            <a:latin typeface="Cambria Math" panose="02040503050406030204" pitchFamily="18" charset="0"/>
                          </a:rPr>
                        </m:ctrlPr>
                      </m:sSupPr>
                      <m:e>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r>
                      <a:rPr lang="en-US" b="1">
                        <a:latin typeface="Cambria Math" panose="02040503050406030204" pitchFamily="18" charset="0"/>
                      </a:rPr>
                      <m:t>𝚺</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2</m:t>
                        </m:r>
                      </m:sup>
                    </m:sSup>
                    <m:r>
                      <a:rPr lang="en-US" b="1" i="1">
                        <a:latin typeface="Cambria Math" panose="02040503050406030204" pitchFamily="18" charset="0"/>
                      </a:rPr>
                      <m:t>𝑸</m:t>
                    </m:r>
                    <m:r>
                      <a:rPr lang="en-US" i="1" baseline="-25000">
                        <a:latin typeface="Cambria Math" panose="02040503050406030204" pitchFamily="18" charset="0"/>
                      </a:rPr>
                      <m:t>1</m:t>
                    </m:r>
                    <m:r>
                      <a:rPr lang="en-US" b="0" i="1" smtClean="0">
                        <a:latin typeface="Cambria Math" panose="02040503050406030204" pitchFamily="18" charset="0"/>
                      </a:rPr>
                      <m:t>|</m:t>
                    </m:r>
                  </m:oMath>
                </a14:m>
                <a:r>
                  <a:rPr lang="en-US" b="0" dirty="0"/>
                  <a:t> which is equivalent to the case with </a:t>
                </a:r>
                <a:r>
                  <a:rPr lang="en-US" b="0" dirty="0" err="1"/>
                  <a:t>csit</a:t>
                </a:r>
                <a:r>
                  <a:rPr lang="en-US" b="0" dirty="0"/>
                  <a:t> </a:t>
                </a:r>
                <a:r>
                  <a:rPr lang="en-US" b="0" dirty="0" err="1"/>
                  <a:t>i.e</a:t>
                </a:r>
                <a:r>
                  <a:rPr lang="en-US" b="0" dirty="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i="1">
                            <a:latin typeface="Cambria Math" panose="02040503050406030204" pitchFamily="18" charset="0"/>
                          </a:rPr>
                          <m:t>)</m:t>
                        </m:r>
                      </m:e>
                    </m:nary>
                  </m:oMath>
                </a14:m>
                <a:endParaRPr lang="en-US" b="0" dirty="0"/>
              </a:p>
              <a:p>
                <a:r>
                  <a:rPr lang="en-US" dirty="0"/>
                  <a:t>when</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 are optimized.</a:t>
                </a:r>
                <a:endParaRPr lang="en-US" b="0" dirty="0"/>
              </a:p>
            </p:txBody>
          </p:sp>
        </mc:Choice>
        <mc:Fallback xmlns="">
          <p:sp>
            <p:nvSpPr>
              <p:cNvPr id="3" name="Content Placeholder 2">
                <a:extLst>
                  <a:ext uri="{FF2B5EF4-FFF2-40B4-BE49-F238E27FC236}">
                    <a16:creationId xmlns:a16="http://schemas.microsoft.com/office/drawing/2014/main" id="{8886B947-1A79-F836-8750-67C71808804C}"/>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r="-2261" b="-66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0B63B0-2ED8-58BD-1E6D-47F809793FEF}"/>
              </a:ext>
            </a:extLst>
          </p:cNvPr>
          <p:cNvSpPr>
            <a:spLocks noGrp="1"/>
          </p:cNvSpPr>
          <p:nvPr>
            <p:ph type="sldNum" sz="quarter" idx="12"/>
          </p:nvPr>
        </p:nvSpPr>
        <p:spPr/>
        <p:txBody>
          <a:bodyPr/>
          <a:lstStyle/>
          <a:p>
            <a:fld id="{A439D109-9F59-4B0B-8E20-D6D3A384B1F1}" type="slidenum">
              <a:rPr lang="ko-KR" altLang="en-US" smtClean="0"/>
              <a:t>69</a:t>
            </a:fld>
            <a:endParaRPr lang="ko-KR" altLang="en-US"/>
          </a:p>
        </p:txBody>
      </p:sp>
    </p:spTree>
    <p:extLst>
      <p:ext uri="{BB962C8B-B14F-4D97-AF65-F5344CB8AC3E}">
        <p14:creationId xmlns:p14="http://schemas.microsoft.com/office/powerpoint/2010/main" val="140723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2675-43B7-CF17-2E28-AA9E454FA3C7}"/>
              </a:ext>
            </a:extLst>
          </p:cNvPr>
          <p:cNvSpPr>
            <a:spLocks noGrp="1"/>
          </p:cNvSpPr>
          <p:nvPr>
            <p:ph type="title"/>
          </p:nvPr>
        </p:nvSpPr>
        <p:spPr/>
        <p:txBody>
          <a:bodyPr/>
          <a:lstStyle/>
          <a:p>
            <a:r>
              <a:rPr lang="en-US" sz="2800" dirty="0"/>
              <a:t>Polarization diversity</a:t>
            </a:r>
          </a:p>
        </p:txBody>
      </p:sp>
      <p:sp>
        <p:nvSpPr>
          <p:cNvPr id="3" name="Content Placeholder 2">
            <a:extLst>
              <a:ext uri="{FF2B5EF4-FFF2-40B4-BE49-F238E27FC236}">
                <a16:creationId xmlns:a16="http://schemas.microsoft.com/office/drawing/2014/main" id="{362AA7DA-DE24-E099-FCC3-520F9463DA7E}"/>
              </a:ext>
            </a:extLst>
          </p:cNvPr>
          <p:cNvSpPr>
            <a:spLocks noGrp="1"/>
          </p:cNvSpPr>
          <p:nvPr>
            <p:ph idx="1"/>
          </p:nvPr>
        </p:nvSpPr>
        <p:spPr/>
        <p:txBody>
          <a:bodyPr/>
          <a:lstStyle/>
          <a:p>
            <a:pPr>
              <a:lnSpc>
                <a:spcPct val="150000"/>
              </a:lnSpc>
            </a:pPr>
            <a:r>
              <a:rPr lang="en-US" dirty="0"/>
              <a:t>In wireless communication, </a:t>
            </a:r>
            <a:r>
              <a:rPr lang="en-US" dirty="0">
                <a:solidFill>
                  <a:schemeClr val="accent1">
                    <a:lumMod val="50000"/>
                  </a:schemeClr>
                </a:solidFill>
              </a:rPr>
              <a:t>polarization diversity </a:t>
            </a:r>
            <a:r>
              <a:rPr lang="en-US" dirty="0"/>
              <a:t>is used to enhance reliability. It involves  transmitting the same signal on two antennas with different polarizations, exploiting          uncorrelated paths and combining horizontally and vertically polarized signals at the          receiver for improved quality. This provides two diversity branches, simplifies antenna      placement, but mixing with other diversity methods may degrade performance. The          choice of diversity technique depends on the specific communication environment and      system requirements.</a:t>
            </a:r>
          </a:p>
        </p:txBody>
      </p:sp>
      <p:sp>
        <p:nvSpPr>
          <p:cNvPr id="4" name="Slide Number Placeholder 3">
            <a:extLst>
              <a:ext uri="{FF2B5EF4-FFF2-40B4-BE49-F238E27FC236}">
                <a16:creationId xmlns:a16="http://schemas.microsoft.com/office/drawing/2014/main" id="{46BC91B2-C934-8CDF-34F8-268C11B9232E}"/>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Tree>
    <p:extLst>
      <p:ext uri="{BB962C8B-B14F-4D97-AF65-F5344CB8AC3E}">
        <p14:creationId xmlns:p14="http://schemas.microsoft.com/office/powerpoint/2010/main" val="27145786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8FBB-D600-CED3-52FB-0446CB236AD7}"/>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E5F57-E873-FFCB-76E8-C6E349439568}"/>
                  </a:ext>
                </a:extLst>
              </p:cNvPr>
              <p:cNvSpPr>
                <a:spLocks noGrp="1"/>
              </p:cNvSpPr>
              <p:nvPr>
                <p:ph idx="1"/>
              </p:nvPr>
            </p:nvSpPr>
            <p:spPr/>
            <p:txBody>
              <a:bodyPr/>
              <a:lstStyle/>
              <a:p>
                <a:r>
                  <a:rPr lang="en-US" dirty="0"/>
                  <a:t>In the absence of the CSIT, one possible design for the precoder 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e>
                    </m:rad>
                    <m:r>
                      <a:rPr lang="en-US" b="0" i="1" smtClean="0">
                        <a:latin typeface="Cambria Math" panose="02040503050406030204" pitchFamily="18" charset="0"/>
                      </a:rPr>
                      <m:t> </m:t>
                    </m:r>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𝐼</m:t>
                          </m:r>
                          <m:r>
                            <a:rPr lang="en-US" b="0" i="1" baseline="-25000" smtClean="0">
                              <a:latin typeface="Cambria Math" panose="02040503050406030204" pitchFamily="18" charset="0"/>
                            </a:rPr>
                            <m:t>𝑁𝑠</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oMath>
                </a14:m>
                <a:r>
                  <a:rPr lang="en-US" dirty="0"/>
                  <a:t> </a:t>
                </a:r>
              </a:p>
              <a:p>
                <a:r>
                  <a:rPr lang="en-US" dirty="0"/>
                  <a:t>Such that average transmit energy </a:t>
                </a:r>
                <a14:m>
                  <m:oMath xmlns:m="http://schemas.openxmlformats.org/officeDocument/2006/math">
                    <m:r>
                      <a:rPr lang="en-US" b="0" i="1" smtClean="0">
                        <a:latin typeface="Cambria Math" panose="02040503050406030204" pitchFamily="18" charset="0"/>
                      </a:rPr>
                      <m:t>𝐸𝑠</m:t>
                    </m:r>
                    <m:r>
                      <a:rPr lang="en-US" b="0" i="1" smtClean="0">
                        <a:latin typeface="Cambria Math" panose="02040503050406030204" pitchFamily="18" charset="0"/>
                      </a:rPr>
                      <m:t> </m:t>
                    </m:r>
                  </m:oMath>
                </a14:m>
                <a:r>
                  <a:rPr lang="en-US" dirty="0"/>
                  <a:t>is equally distributed to the symbols and by              assigning </a:t>
                </a:r>
                <a14:m>
                  <m:oMath xmlns:m="http://schemas.openxmlformats.org/officeDocument/2006/math">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to </a:t>
                </a:r>
                <a:r>
                  <a:rPr lang="en-US" dirty="0" err="1"/>
                  <a:t>Tx</a:t>
                </a:r>
                <a:r>
                  <a:rPr lang="en-US" baseline="-25000" dirty="0" err="1"/>
                  <a:t>i</a:t>
                </a:r>
                <a:r>
                  <a:rPr lang="en-US" dirty="0" err="1"/>
                  <a:t>’s</a:t>
                </a:r>
                <a:r>
                  <a:rPr lang="en-US" dirty="0"/>
                  <a:t> in order.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𝑁𝑡</m:t>
                        </m:r>
                        <m:r>
                          <a:rPr lang="en-US" b="0" i="1" smtClean="0">
                            <a:latin typeface="Cambria Math" panose="02040503050406030204" pitchFamily="18" charset="0"/>
                          </a:rPr>
                          <m:t>−</m:t>
                        </m:r>
                        <m:r>
                          <a:rPr lang="en-US" b="0" i="1" smtClean="0">
                            <a:latin typeface="Cambria Math" panose="02040503050406030204" pitchFamily="18" charset="0"/>
                          </a:rPr>
                          <m:t>𝑁𝑠</m:t>
                        </m:r>
                      </m:e>
                    </m:d>
                    <m:r>
                      <a:rPr lang="en-US" b="0" i="1" smtClean="0">
                        <a:latin typeface="Cambria Math" panose="02040503050406030204" pitchFamily="18" charset="0"/>
                      </a:rPr>
                      <m:t> </m:t>
                    </m:r>
                  </m:oMath>
                </a14:m>
                <a:r>
                  <a:rPr lang="en-US" dirty="0"/>
                  <a:t>antenna are unused.</a:t>
                </a:r>
              </a:p>
              <a:p>
                <a:r>
                  <a:rPr lang="en-US" dirty="0"/>
                  <a:t>Q1)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b="0" dirty="0"/>
              </a:p>
              <a:p>
                <a:r>
                  <a:rPr lang="en-US" dirty="0"/>
                  <a:t>Solution)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r>
                              <a:rPr lang="en-US" b="1" i="1">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𝑷𝒙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𝑷</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a:latin typeface="Cambria Math" panose="02040503050406030204" pitchFamily="18" charset="0"/>
                                  </a:rPr>
                                  <m:t>𝒙</m:t>
                                </m:r>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r>
                              <a:rPr lang="en-US" b="1" i="1" smtClean="0">
                                <a:latin typeface="Cambria Math" panose="02040503050406030204" pitchFamily="18" charset="0"/>
                              </a:rPr>
                              <m:t>𝑷</m:t>
                            </m:r>
                          </m:e>
                          <m:sup>
                            <m:r>
                              <a:rPr lang="en-US" b="0" i="1" smtClean="0">
                                <a:latin typeface="Cambria Math" panose="02040503050406030204" pitchFamily="18" charset="0"/>
                              </a:rPr>
                              <m:t>𝐻</m:t>
                            </m:r>
                          </m:sup>
                        </m:sSup>
                      </m:e>
                    </m:d>
                    <m:r>
                      <a:rPr lang="en-US" b="0" i="0" smtClean="0">
                        <a:latin typeface="Cambria Math" panose="02040503050406030204" pitchFamily="18" charset="0"/>
                      </a:rPr>
                      <m:t>=</m:t>
                    </m:r>
                    <m:r>
                      <m:rPr>
                        <m:sty m:val="p"/>
                      </m:rPr>
                      <a:rPr lang="en-US" b="0" i="0" smtClean="0">
                        <a:latin typeface="Cambria Math" panose="02040503050406030204" pitchFamily="18" charset="0"/>
                      </a:rPr>
                      <m:t>tr</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𝐏𝐏</m:t>
                            </m:r>
                          </m:e>
                          <m:sup>
                            <m:r>
                              <m:rPr>
                                <m:sty m:val="p"/>
                              </m:rPr>
                              <a:rPr lang="en-US" b="0" i="0" smtClean="0">
                                <a:latin typeface="Cambria Math" panose="02040503050406030204" pitchFamily="18" charset="0"/>
                              </a:rPr>
                              <m:t>H</m:t>
                            </m:r>
                          </m:sup>
                        </m:sSup>
                      </m:e>
                    </m:d>
                    <m:r>
                      <a:rPr lang="en-US" b="0" i="0" smtClean="0">
                        <a:latin typeface="Cambria Math" panose="02040503050406030204" pitchFamily="18" charset="0"/>
                      </a:rPr>
                      <m:t>=</m:t>
                    </m:r>
                    <m:r>
                      <m:rPr>
                        <m:sty m:val="p"/>
                      </m:rPr>
                      <a:rPr lang="en-US" b="0" i="0" smtClean="0">
                        <a:latin typeface="Cambria Math" panose="02040503050406030204" pitchFamily="18" charset="0"/>
                      </a:rPr>
                      <m:t>tr</m:t>
                    </m:r>
                    <m:d>
                      <m:dPr>
                        <m:ctrlPr>
                          <a:rPr lang="en-US" b="0" i="1" smtClean="0">
                            <a:latin typeface="Cambria Math" panose="02040503050406030204" pitchFamily="18" charset="0"/>
                          </a:rPr>
                        </m:ctrlPr>
                      </m:dPr>
                      <m:e>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𝐸𝑠</m:t>
                                </m:r>
                              </m:num>
                              <m:den>
                                <m:r>
                                  <a:rPr lang="en-US" i="1">
                                    <a:latin typeface="Cambria Math" panose="02040503050406030204" pitchFamily="18" charset="0"/>
                                  </a:rPr>
                                  <m:t>𝑁𝑠</m:t>
                                </m:r>
                              </m:den>
                            </m:f>
                          </m:e>
                        </m:rad>
                        <m:r>
                          <a:rPr lang="en-US" i="1">
                            <a:latin typeface="Cambria Math" panose="02040503050406030204" pitchFamily="18" charset="0"/>
                          </a:rPr>
                          <m:t> </m:t>
                        </m:r>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𝐼</m:t>
                              </m:r>
                              <m:r>
                                <a:rPr lang="en-US" i="1" baseline="-25000">
                                  <a:latin typeface="Cambria Math" panose="02040503050406030204" pitchFamily="18" charset="0"/>
                                </a:rPr>
                                <m:t>𝑁𝑠</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𝐸𝑠</m:t>
                                </m:r>
                              </m:num>
                              <m:den>
                                <m:r>
                                  <a:rPr lang="en-US" i="1">
                                    <a:latin typeface="Cambria Math" panose="02040503050406030204" pitchFamily="18" charset="0"/>
                                  </a:rPr>
                                  <m:t>𝑁𝑠</m:t>
                                </m:r>
                              </m:den>
                            </m:f>
                          </m:e>
                        </m:rad>
                        <m:r>
                          <a:rPr lang="en-US" i="1">
                            <a:latin typeface="Cambria Math" panose="02040503050406030204" pitchFamily="18" charset="0"/>
                          </a:rPr>
                          <m:t> </m:t>
                        </m:r>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𝐼</m:t>
                              </m:r>
                              <m:r>
                                <a:rPr lang="en-US" i="1" baseline="-25000">
                                  <a:latin typeface="Cambria Math" panose="02040503050406030204" pitchFamily="18" charset="0"/>
                                </a:rPr>
                                <m:t>𝑁𝑠</m:t>
                              </m:r>
                            </m:e>
                            <m:e>
                              <m:r>
                                <a:rPr lang="en-US" i="1">
                                  <a:latin typeface="Cambria Math" panose="02040503050406030204" pitchFamily="18" charset="0"/>
                                </a:rPr>
                                <m:t>0</m:t>
                              </m:r>
                              <m:r>
                                <a:rPr lang="en-US" b="0" i="1" smtClean="0">
                                  <a:latin typeface="Cambria Math" panose="02040503050406030204" pitchFamily="18" charset="0"/>
                                </a:rPr>
                                <m:t> </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e>
                    </m:d>
                    <m:r>
                      <a:rPr lang="en-US" b="0" i="0" smtClean="0">
                        <a:latin typeface="Cambria Math" panose="02040503050406030204" pitchFamily="18" charset="0"/>
                      </a:rPr>
                      <m:t>=</m:t>
                    </m:r>
                    <m:r>
                      <m:rPr>
                        <m:sty m:val="p"/>
                      </m:rPr>
                      <a:rPr lang="en-US" b="0" i="0" smtClean="0">
                        <a:latin typeface="Cambria Math" panose="02040503050406030204" pitchFamily="18" charset="0"/>
                      </a:rPr>
                      <m:t>tr</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m:t>
                    </m:r>
                    <m:r>
                      <a:rPr lang="en-US" i="1">
                        <a:latin typeface="Cambria Math" panose="02040503050406030204" pitchFamily="18" charset="0"/>
                      </a:rPr>
                      <m:t>𝐼</m:t>
                    </m:r>
                    <m:r>
                      <a:rPr lang="en-US" i="1" baseline="-25000">
                        <a:latin typeface="Cambria Math" panose="02040503050406030204" pitchFamily="18" charset="0"/>
                      </a:rPr>
                      <m:t>𝑁𝑠</m:t>
                    </m:r>
                    <m:r>
                      <a:rPr lang="en-US" b="0" i="0"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baseline="-25000" smtClean="0">
                            <a:latin typeface="Cambria Math" panose="02040503050406030204" pitchFamily="18" charset="0"/>
                          </a:rPr>
                          <m:t>𝑁𝑠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m:t>
                    </m:r>
                    <m:r>
                      <a:rPr lang="en-US" b="0" i="1" smtClean="0">
                        <a:latin typeface="Cambria Math" panose="02040503050406030204" pitchFamily="18" charset="0"/>
                      </a:rPr>
                      <m:t>𝐸𝑠</m:t>
                    </m:r>
                    <m:r>
                      <a:rPr lang="en-US" b="0" i="1" smtClean="0">
                        <a:latin typeface="Cambria Math" panose="02040503050406030204" pitchFamily="18" charset="0"/>
                      </a:rPr>
                      <m:t> </m:t>
                    </m:r>
                  </m:oMath>
                </a14:m>
                <a:endParaRPr lang="en-US" b="0" dirty="0"/>
              </a:p>
            </p:txBody>
          </p:sp>
        </mc:Choice>
        <mc:Fallback xmlns="">
          <p:sp>
            <p:nvSpPr>
              <p:cNvPr id="3" name="Content Placeholder 2">
                <a:extLst>
                  <a:ext uri="{FF2B5EF4-FFF2-40B4-BE49-F238E27FC236}">
                    <a16:creationId xmlns:a16="http://schemas.microsoft.com/office/drawing/2014/main" id="{E98E5F57-E873-FFCB-76E8-C6E349439568}"/>
                  </a:ext>
                </a:extLst>
              </p:cNvPr>
              <p:cNvSpPr>
                <a:spLocks noGrp="1" noRot="1" noChangeAspect="1" noMove="1" noResize="1" noEditPoints="1" noAdjustHandles="1" noChangeArrowheads="1" noChangeShapeType="1" noTextEdit="1"/>
              </p:cNvSpPr>
              <p:nvPr>
                <p:ph idx="1"/>
              </p:nvPr>
            </p:nvSpPr>
            <p:spPr>
              <a:blipFill>
                <a:blip r:embed="rId2"/>
                <a:stretch>
                  <a:fillRect l="-522"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D292CDB-827C-F636-0907-6118867C784F}"/>
              </a:ext>
            </a:extLst>
          </p:cNvPr>
          <p:cNvSpPr>
            <a:spLocks noGrp="1"/>
          </p:cNvSpPr>
          <p:nvPr>
            <p:ph type="sldNum" sz="quarter" idx="12"/>
          </p:nvPr>
        </p:nvSpPr>
        <p:spPr/>
        <p:txBody>
          <a:bodyPr/>
          <a:lstStyle/>
          <a:p>
            <a:fld id="{A439D109-9F59-4B0B-8E20-D6D3A384B1F1}" type="slidenum">
              <a:rPr lang="ko-KR" altLang="en-US" smtClean="0"/>
              <a:t>70</a:t>
            </a:fld>
            <a:endParaRPr lang="ko-KR" altLang="en-US" dirty="0"/>
          </a:p>
        </p:txBody>
      </p:sp>
    </p:spTree>
    <p:extLst>
      <p:ext uri="{BB962C8B-B14F-4D97-AF65-F5344CB8AC3E}">
        <p14:creationId xmlns:p14="http://schemas.microsoft.com/office/powerpoint/2010/main" val="24114618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292A-BBAA-9F22-2B35-8C5F9AB7F13E}"/>
              </a:ext>
            </a:extLst>
          </p:cNvPr>
          <p:cNvSpPr>
            <a:spLocks noGrp="1"/>
          </p:cNvSpPr>
          <p:nvPr>
            <p:ph type="title"/>
          </p:nvPr>
        </p:nvSpPr>
        <p:spPr/>
        <p:txBody>
          <a:bodyPr/>
          <a:lstStyle/>
          <a:p>
            <a:r>
              <a:rPr lang="en-US" dirty="0"/>
              <a:t>SIMO</a:t>
            </a:r>
          </a:p>
        </p:txBody>
      </p:sp>
      <p:pic>
        <p:nvPicPr>
          <p:cNvPr id="6" name="Content Placeholder 5" descr="A black arrow pointing to a triangle">
            <a:extLst>
              <a:ext uri="{FF2B5EF4-FFF2-40B4-BE49-F238E27FC236}">
                <a16:creationId xmlns:a16="http://schemas.microsoft.com/office/drawing/2014/main" id="{DB08EFDB-61A6-8D9B-C7F4-7B157BA01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18283"/>
            <a:ext cx="9354856" cy="1886213"/>
          </a:xfrm>
        </p:spPr>
      </p:pic>
      <p:sp>
        <p:nvSpPr>
          <p:cNvPr id="4" name="Slide Number Placeholder 3">
            <a:extLst>
              <a:ext uri="{FF2B5EF4-FFF2-40B4-BE49-F238E27FC236}">
                <a16:creationId xmlns:a16="http://schemas.microsoft.com/office/drawing/2014/main" id="{C69C8C28-19ED-CDE3-1A4E-315758CCC236}"/>
              </a:ext>
            </a:extLst>
          </p:cNvPr>
          <p:cNvSpPr>
            <a:spLocks noGrp="1"/>
          </p:cNvSpPr>
          <p:nvPr>
            <p:ph type="sldNum" sz="quarter" idx="12"/>
          </p:nvPr>
        </p:nvSpPr>
        <p:spPr/>
        <p:txBody>
          <a:bodyPr/>
          <a:lstStyle/>
          <a:p>
            <a:fld id="{A439D109-9F59-4B0B-8E20-D6D3A384B1F1}" type="slidenum">
              <a:rPr lang="ko-KR" altLang="en-US" smtClean="0"/>
              <a:t>71</a:t>
            </a:fld>
            <a:endParaRPr lang="ko-KR" alt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05AC13E-D14B-3F35-A03C-1BF186F33016}"/>
                  </a:ext>
                </a:extLst>
              </p:cNvPr>
              <p:cNvSpPr txBox="1"/>
              <p:nvPr/>
            </p:nvSpPr>
            <p:spPr>
              <a:xfrm>
                <a:off x="970084" y="3604496"/>
                <a:ext cx="98298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Let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𝑍𝑖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𝑁𝑟</m:t>
                    </m:r>
                  </m:oMath>
                </a14:m>
                <a:r>
                  <a:rPr lang="en-US" dirty="0"/>
                  <a:t> follow zero-mean complex Gaussian distributions.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Define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r>
                              <a:rPr lang="en-US" b="0" i="1" smtClean="0">
                                <a:latin typeface="Cambria Math" panose="02040503050406030204" pitchFamily="18" charset="0"/>
                              </a:rPr>
                              <m:t>𝑧</m:t>
                            </m:r>
                          </m:e>
                          <m:sup>
                            <m:r>
                              <a:rPr lang="en-US" b="0" i="1" smtClean="0">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𝐸𝑠</m:t>
                    </m:r>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Q1) Specify the dimension of </a:t>
                </a:r>
                <a:r>
                  <a:rPr lang="en-US" b="1" dirty="0"/>
                  <a:t>H</a:t>
                </a:r>
                <a:r>
                  <a:rPr lang="en-US" dirty="0"/>
                  <a:t>, </a:t>
                </a:r>
                <a:r>
                  <a:rPr lang="en-US" b="1" dirty="0"/>
                  <a:t>W</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Solution)</a:t>
                </a:r>
              </a:p>
              <a:p>
                <a:pPr marL="285750" indent="-285750">
                  <a:buFont typeface="Arial" panose="020B0604020202020204" pitchFamily="34" charset="0"/>
                  <a:buChar char="•"/>
                </a:pPr>
                <a:r>
                  <a:rPr lang="en-US" dirty="0"/>
                  <a:t>                </a:t>
                </a:r>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baseline="-2500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1</m:t>
                    </m:r>
                  </m:oMath>
                </a14:m>
                <a:endParaRPr lang="en-US" b="0" dirty="0"/>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𝑁</m:t>
                    </m:r>
                    <m:r>
                      <a:rPr lang="en-US" i="1" baseline="-25000">
                        <a:latin typeface="Cambria Math" panose="02040503050406030204" pitchFamily="18" charset="0"/>
                        <a:ea typeface="Cambria Math" panose="02040503050406030204" pitchFamily="18" charset="0"/>
                      </a:rPr>
                      <m:t>𝑟</m:t>
                    </m:r>
                  </m:oMath>
                </a14:m>
                <a:endParaRPr lang="en-US" dirty="0"/>
              </a:p>
            </p:txBody>
          </p:sp>
        </mc:Choice>
        <mc:Fallback>
          <p:sp>
            <p:nvSpPr>
              <p:cNvPr id="7" name="TextBox 6">
                <a:extLst>
                  <a:ext uri="{FF2B5EF4-FFF2-40B4-BE49-F238E27FC236}">
                    <a16:creationId xmlns:a16="http://schemas.microsoft.com/office/drawing/2014/main" id="{105AC13E-D14B-3F35-A03C-1BF186F33016}"/>
                  </a:ext>
                </a:extLst>
              </p:cNvPr>
              <p:cNvSpPr txBox="1">
                <a:spLocks noRot="1" noChangeAspect="1" noMove="1" noResize="1" noEditPoints="1" noAdjustHandles="1" noChangeArrowheads="1" noChangeShapeType="1" noTextEdit="1"/>
              </p:cNvSpPr>
              <p:nvPr/>
            </p:nvSpPr>
            <p:spPr>
              <a:xfrm>
                <a:off x="970084" y="3604496"/>
                <a:ext cx="9829800" cy="2862322"/>
              </a:xfrm>
              <a:prstGeom prst="rect">
                <a:avLst/>
              </a:prstGeom>
              <a:blipFill>
                <a:blip r:embed="rId3"/>
                <a:stretch>
                  <a:fillRect l="-372" t="-1064" b="-1915"/>
                </a:stretch>
              </a:blipFill>
            </p:spPr>
            <p:txBody>
              <a:bodyPr/>
              <a:lstStyle/>
              <a:p>
                <a:r>
                  <a:rPr lang="en-US">
                    <a:noFill/>
                  </a:rPr>
                  <a:t> </a:t>
                </a:r>
              </a:p>
            </p:txBody>
          </p:sp>
        </mc:Fallback>
      </mc:AlternateContent>
    </p:spTree>
    <p:extLst>
      <p:ext uri="{BB962C8B-B14F-4D97-AF65-F5344CB8AC3E}">
        <p14:creationId xmlns:p14="http://schemas.microsoft.com/office/powerpoint/2010/main" val="12163004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1058-E6EA-01E1-786E-C618CD4A8C1C}"/>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96ADA7-A417-0E5D-F247-3717376EC624}"/>
                  </a:ext>
                </a:extLst>
              </p:cNvPr>
              <p:cNvSpPr>
                <a:spLocks noGrp="1"/>
              </p:cNvSpPr>
              <p:nvPr>
                <p:ph idx="1"/>
              </p:nvPr>
            </p:nvSpPr>
            <p:spPr/>
            <p:txBody>
              <a:bodyPr/>
              <a:lstStyle/>
              <a:p>
                <a:r>
                  <a:rPr lang="en-US" dirty="0"/>
                  <a:t>Q2) Write an expression of the post-processed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 </m:t>
                    </m:r>
                  </m:oMath>
                </a14:m>
                <a:r>
                  <a:rPr lang="en-US" dirty="0"/>
                  <a:t>in terms of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 </m:t>
                    </m:r>
                    <m:r>
                      <a:rPr lang="en-US" b="1" i="1" smtClean="0">
                        <a:latin typeface="Cambria Math" panose="02040503050406030204" pitchFamily="18" charset="0"/>
                      </a:rPr>
                      <m:t>𝑯</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1" i="1" smtClean="0">
                        <a:latin typeface="Cambria Math" panose="02040503050406030204" pitchFamily="18" charset="0"/>
                      </a:rPr>
                      <m:t>𝒛</m:t>
                    </m:r>
                  </m:oMath>
                </a14:m>
                <a:endParaRPr lang="en-US" b="1" dirty="0"/>
              </a:p>
              <a:p>
                <a:r>
                  <a:rPr lang="en-US" dirty="0"/>
                  <a:t>Solution)</a:t>
                </a:r>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0" i="1" dirty="0" smtClean="0">
                        <a:latin typeface="Cambria Math" panose="02040503050406030204" pitchFamily="18" charset="0"/>
                      </a:rPr>
                      <m:t> ∗</m:t>
                    </m:r>
                    <m:r>
                      <a:rPr lang="en-US" b="1" i="1" dirty="0" smtClean="0">
                        <a:latin typeface="Cambria Math" panose="02040503050406030204" pitchFamily="18" charset="0"/>
                      </a:rPr>
                      <m:t>𝒚</m:t>
                    </m:r>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m:t>
                        </m:r>
                        <m:r>
                          <a:rPr lang="en-US" b="0" i="1" dirty="0" smtClean="0">
                            <a:latin typeface="Cambria Math" panose="02040503050406030204" pitchFamily="18" charset="0"/>
                          </a:rPr>
                          <m:t>𝑃𝑥</m:t>
                        </m:r>
                        <m:r>
                          <a:rPr lang="en-US" b="0" i="1" dirty="0" smtClean="0">
                            <a:latin typeface="Cambria Math" panose="02040503050406030204" pitchFamily="18" charset="0"/>
                          </a:rPr>
                          <m:t>+</m:t>
                        </m:r>
                        <m:r>
                          <a:rPr lang="en-US" b="1" i="1" dirty="0" smtClean="0">
                            <a:latin typeface="Cambria Math" panose="02040503050406030204" pitchFamily="18" charset="0"/>
                          </a:rPr>
                          <m:t>𝒛</m:t>
                        </m:r>
                      </m:e>
                    </m:d>
                    <m:r>
                      <a:rPr lang="en-US" b="0" i="1" dirty="0" smtClean="0">
                        <a:latin typeface="Cambria Math" panose="02040503050406030204" pitchFamily="18" charset="0"/>
                      </a:rPr>
                      <m:t>=</m:t>
                    </m:r>
                    <m:r>
                      <a:rPr lang="en-US" b="1" i="1" dirty="0" smtClean="0">
                        <a:latin typeface="Cambria Math" panose="02040503050406030204" pitchFamily="18" charset="0"/>
                      </a:rPr>
                      <m:t>𝑾𝑯</m:t>
                    </m:r>
                    <m:r>
                      <a:rPr lang="en-US" b="0" i="1" dirty="0" smtClean="0">
                        <a:latin typeface="Cambria Math" panose="02040503050406030204" pitchFamily="18" charset="0"/>
                      </a:rPr>
                      <m:t>𝑃𝑥</m:t>
                    </m:r>
                    <m:r>
                      <a:rPr lang="en-US" b="0" i="1" dirty="0" smtClean="0">
                        <a:latin typeface="Cambria Math" panose="02040503050406030204" pitchFamily="18" charset="0"/>
                      </a:rPr>
                      <m:t>+</m:t>
                    </m:r>
                    <m:r>
                      <a:rPr lang="en-US" b="1" i="1" dirty="0" smtClean="0">
                        <a:latin typeface="Cambria Math" panose="02040503050406030204" pitchFamily="18" charset="0"/>
                      </a:rPr>
                      <m:t>𝑾𝒛</m:t>
                    </m:r>
                  </m:oMath>
                </a14:m>
                <a:endParaRPr lang="en-US" b="1" dirty="0"/>
              </a:p>
              <a:p>
                <a:r>
                  <a:rPr lang="en-US" dirty="0"/>
                  <a:t>Q3) Show that 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1" i="1" smtClean="0">
                            <a:latin typeface="Cambria Math" panose="02040503050406030204" pitchFamily="18" charset="0"/>
                          </a:rPr>
                          <m:t>𝑾𝑯</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num>
                      <m:den>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den>
                    </m:f>
                    <m:r>
                      <a:rPr lang="en-US" b="0" i="1" smtClean="0">
                        <a:latin typeface="Cambria Math" panose="02040503050406030204" pitchFamily="18" charset="0"/>
                      </a:rPr>
                      <m:t>)</m:t>
                    </m:r>
                  </m:oMath>
                </a14:m>
                <a:endParaRPr lang="en-US" dirty="0"/>
              </a:p>
              <a:p>
                <a:r>
                  <a:rPr lang="en-US" dirty="0"/>
                  <a:t>Solution)</a:t>
                </a:r>
              </a:p>
              <a:p>
                <a:r>
                  <a:rPr lang="en-US" dirty="0"/>
                  <a:t>We know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e>
                    </m:d>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e>
                    </m:d>
                  </m:oMath>
                </a14:m>
                <a:endParaRPr lang="en-US" b="0" i="1" dirty="0">
                  <a:latin typeface="Cambria Math" panose="02040503050406030204" pitchFamily="18" charset="0"/>
                </a:endParaRPr>
              </a:p>
              <a:p>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d>
                          <m:dPr>
                            <m:ctrlPr>
                              <a:rPr lang="en-US" b="0" i="1" dirty="0" smtClean="0">
                                <a:latin typeface="Cambria Math" panose="02040503050406030204" pitchFamily="18" charset="0"/>
                              </a:rPr>
                            </m:ctrlPr>
                          </m:dPr>
                          <m:e>
                            <m:r>
                              <a:rPr lang="en-US" b="1" i="1" dirty="0">
                                <a:latin typeface="Cambria Math" panose="02040503050406030204" pitchFamily="18" charset="0"/>
                              </a:rPr>
                              <m:t>𝑾𝑯</m:t>
                            </m:r>
                            <m:r>
                              <a:rPr lang="en-US" i="1" dirty="0">
                                <a:latin typeface="Cambria Math" panose="02040503050406030204" pitchFamily="18" charset="0"/>
                              </a:rPr>
                              <m:t>𝑃𝑥</m:t>
                            </m:r>
                            <m:r>
                              <a:rPr lang="en-US" i="1" dirty="0">
                                <a:latin typeface="Cambria Math" panose="02040503050406030204" pitchFamily="18" charset="0"/>
                              </a:rPr>
                              <m:t>+</m:t>
                            </m:r>
                            <m:r>
                              <a:rPr lang="en-US" b="1" i="1" dirty="0">
                                <a:latin typeface="Cambria Math" panose="02040503050406030204" pitchFamily="18" charset="0"/>
                              </a:rPr>
                              <m:t>𝑾𝒛</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a:latin typeface="Cambria Math" panose="02040503050406030204" pitchFamily="18" charset="0"/>
                                  </a:rPr>
                                  <m:t>𝑾𝑯</m:t>
                                </m:r>
                                <m:r>
                                  <a:rPr lang="en-US" i="1" dirty="0">
                                    <a:latin typeface="Cambria Math" panose="02040503050406030204" pitchFamily="18" charset="0"/>
                                  </a:rPr>
                                  <m:t>𝑃𝑥</m:t>
                                </m:r>
                                <m:r>
                                  <a:rPr lang="en-US" i="1" dirty="0">
                                    <a:latin typeface="Cambria Math" panose="02040503050406030204" pitchFamily="18" charset="0"/>
                                  </a:rPr>
                                  <m:t>+</m:t>
                                </m:r>
                                <m:r>
                                  <a:rPr lang="en-US" b="1" i="1" dirty="0">
                                    <a:latin typeface="Cambria Math" panose="02040503050406030204" pitchFamily="18" charset="0"/>
                                  </a:rPr>
                                  <m:t>𝑾𝒛</m:t>
                                </m:r>
                              </m:e>
                            </m:d>
                          </m:e>
                          <m:sup>
                            <m:r>
                              <a:rPr lang="en-US" b="0" i="1" dirty="0" smtClean="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𝑃𝑥</m:t>
                    </m:r>
                    <m:r>
                      <a:rPr lang="en-US" i="1" dirty="0">
                        <a:latin typeface="Cambria Math" panose="02040503050406030204" pitchFamily="18" charset="0"/>
                      </a:rPr>
                      <m:t>+</m:t>
                    </m:r>
                    <m:r>
                      <a:rPr lang="en-US" b="1" i="1" dirty="0">
                        <a:latin typeface="Cambria Math" panose="02040503050406030204" pitchFamily="18" charset="0"/>
                      </a:rPr>
                      <m:t>𝑾𝒛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a:latin typeface="Cambria Math" panose="02040503050406030204" pitchFamily="18" charset="0"/>
                          </a:rPr>
                          <m:t>𝑾</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𝒛</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𝑃𝑥</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1" i="1" dirty="0">
                        <a:latin typeface="Cambria Math" panose="02040503050406030204" pitchFamily="18" charset="0"/>
                      </a:rPr>
                      <m:t>𝑾𝒛</m:t>
                    </m:r>
                    <m:sSup>
                      <m:sSupPr>
                        <m:ctrlPr>
                          <a:rPr lang="en-US" i="1" dirty="0">
                            <a:latin typeface="Cambria Math" panose="02040503050406030204" pitchFamily="18" charset="0"/>
                          </a:rPr>
                        </m:ctrlPr>
                      </m:sSupPr>
                      <m:e>
                        <m:r>
                          <a:rPr lang="en-US" b="1" i="1" dirty="0">
                            <a:latin typeface="Cambria Math" panose="02040503050406030204" pitchFamily="18" charset="0"/>
                          </a:rPr>
                          <m:t>𝒛</m:t>
                        </m:r>
                      </m:e>
                      <m:sup>
                        <m:r>
                          <a:rPr lang="en-US" i="1" dirty="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baseline="-25000" dirty="0" smtClean="0">
                            <a:latin typeface="Cambria Math" panose="02040503050406030204" pitchFamily="18" charset="0"/>
                          </a:rPr>
                        </m:ctrlPr>
                      </m:sSupPr>
                      <m:e>
                        <m:r>
                          <a:rPr lang="en-US" b="1" i="1" dirty="0">
                            <a:latin typeface="Cambria Math" panose="02040503050406030204" pitchFamily="18" charset="0"/>
                          </a:rPr>
                          <m:t>𝑾</m:t>
                        </m:r>
                      </m:e>
                      <m:sup>
                        <m:r>
                          <a:rPr lang="en-US" b="1" i="1" dirty="0" smtClean="0">
                            <a:latin typeface="Cambria Math" panose="02040503050406030204" pitchFamily="18" charset="0"/>
                          </a:rPr>
                          <m:t>𝑯</m:t>
                        </m:r>
                      </m:sup>
                    </m:sSup>
                    <m:r>
                      <a:rPr lang="en-US" b="1"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F596ADA7-A417-0E5D-F247-3717376EC624}"/>
                  </a:ext>
                </a:extLst>
              </p:cNvPr>
              <p:cNvSpPr>
                <a:spLocks noGrp="1" noRot="1" noChangeAspect="1" noMove="1" noResize="1" noEditPoints="1" noAdjustHandles="1" noChangeArrowheads="1" noChangeShapeType="1" noTextEdit="1"/>
              </p:cNvSpPr>
              <p:nvPr>
                <p:ph idx="1"/>
              </p:nvPr>
            </p:nvSpPr>
            <p:spPr>
              <a:blipFill>
                <a:blip r:embed="rId2"/>
                <a:stretch>
                  <a:fillRect l="-522" t="-1348" b="-114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307B45-93AC-61B7-1F89-EE8617FEDECE}"/>
              </a:ext>
            </a:extLst>
          </p:cNvPr>
          <p:cNvSpPr>
            <a:spLocks noGrp="1"/>
          </p:cNvSpPr>
          <p:nvPr>
            <p:ph type="sldNum" sz="quarter" idx="12"/>
          </p:nvPr>
        </p:nvSpPr>
        <p:spPr/>
        <p:txBody>
          <a:bodyPr/>
          <a:lstStyle/>
          <a:p>
            <a:fld id="{A439D109-9F59-4B0B-8E20-D6D3A384B1F1}" type="slidenum">
              <a:rPr lang="ko-KR" altLang="en-US" smtClean="0"/>
              <a:t>72</a:t>
            </a:fld>
            <a:endParaRPr lang="ko-KR" altLang="en-US" dirty="0"/>
          </a:p>
        </p:txBody>
      </p:sp>
    </p:spTree>
    <p:extLst>
      <p:ext uri="{BB962C8B-B14F-4D97-AF65-F5344CB8AC3E}">
        <p14:creationId xmlns:p14="http://schemas.microsoft.com/office/powerpoint/2010/main" val="2411484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D692-F4C1-6320-BB2F-6E0883DE2B0C}"/>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20A406-387D-56B1-5597-DAAA4D5456EE}"/>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𝒛</m:t>
                        </m:r>
                      </m:e>
                    </m:acc>
                    <m:sSup>
                      <m:sSupPr>
                        <m:ctrlPr>
                          <a:rPr lang="en-US" b="0"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𝒛</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dirty="0">
                            <a:latin typeface="Cambria Math" panose="02040503050406030204" pitchFamily="18" charset="0"/>
                          </a:rPr>
                          <m:t>𝑾𝒛</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dirty="0">
                                <a:latin typeface="Cambria Math" panose="02040503050406030204" pitchFamily="18" charset="0"/>
                              </a:rPr>
                              <m:t>𝑾𝒛</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𝑾𝒛</m:t>
                    </m:r>
                    <m:sSup>
                      <m:sSupPr>
                        <m:ctrlPr>
                          <a:rPr lang="en-US" b="0" i="1" dirty="0" smtClean="0">
                            <a:latin typeface="Cambria Math" panose="02040503050406030204" pitchFamily="18" charset="0"/>
                          </a:rPr>
                        </m:ctrlPr>
                      </m:sSupPr>
                      <m:e>
                        <m:r>
                          <a:rPr lang="en-US" b="1" i="1" dirty="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a:latin typeface="Cambria Math" panose="02040503050406030204" pitchFamily="18" charset="0"/>
                          </a:rPr>
                          <m:t>𝑾</m:t>
                        </m:r>
                      </m:e>
                      <m:sup>
                        <m:r>
                          <a:rPr lang="en-US" b="1" i="1" dirty="0" smtClean="0">
                            <a:latin typeface="Cambria Math" panose="02040503050406030204" pitchFamily="18" charset="0"/>
                          </a:rPr>
                          <m:t>𝑯</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smtClean="0">
                            <a:latin typeface="Cambria Math" panose="02040503050406030204" pitchFamily="18" charset="0"/>
                          </a:rPr>
                        </m:ctrlPr>
                      </m:sSupPr>
                      <m:e>
                        <m:r>
                          <a:rPr lang="en-US" b="1" i="1" dirty="0">
                            <a:latin typeface="Cambria Math" panose="02040503050406030204" pitchFamily="18" charset="0"/>
                          </a:rPr>
                          <m:t>𝑾</m:t>
                        </m:r>
                      </m:e>
                      <m:sup>
                        <m:r>
                          <a:rPr lang="en-US" b="1" i="1" dirty="0" smtClean="0">
                            <a:latin typeface="Cambria Math" panose="02040503050406030204" pitchFamily="18" charset="0"/>
                          </a:rPr>
                          <m:t>𝑯</m:t>
                        </m:r>
                      </m:sup>
                    </m:sSup>
                  </m:oMath>
                </a14:m>
                <a:endParaRPr lang="en-US" dirty="0"/>
              </a:p>
              <a:p>
                <a:r>
                  <a:rPr lang="en-US" dirty="0"/>
                  <a:t>So now we can write</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p:txBody>
          </p:sp>
        </mc:Choice>
        <mc:Fallback xmlns="">
          <p:sp>
            <p:nvSpPr>
              <p:cNvPr id="3" name="Content Placeholder 2">
                <a:extLst>
                  <a:ext uri="{FF2B5EF4-FFF2-40B4-BE49-F238E27FC236}">
                    <a16:creationId xmlns:a16="http://schemas.microsoft.com/office/drawing/2014/main" id="{7120A406-387D-56B1-5597-DAAA4D5456EE}"/>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8D3D58-D25B-4E42-3465-2174A4C19C99}"/>
              </a:ext>
            </a:extLst>
          </p:cNvPr>
          <p:cNvSpPr>
            <a:spLocks noGrp="1"/>
          </p:cNvSpPr>
          <p:nvPr>
            <p:ph type="sldNum" sz="quarter" idx="12"/>
          </p:nvPr>
        </p:nvSpPr>
        <p:spPr/>
        <p:txBody>
          <a:bodyPr/>
          <a:lstStyle/>
          <a:p>
            <a:fld id="{A439D109-9F59-4B0B-8E20-D6D3A384B1F1}" type="slidenum">
              <a:rPr lang="ko-KR" altLang="en-US" smtClean="0"/>
              <a:t>73</a:t>
            </a:fld>
            <a:endParaRPr lang="ko-KR" altLang="en-US"/>
          </a:p>
        </p:txBody>
      </p:sp>
    </p:spTree>
    <p:extLst>
      <p:ext uri="{BB962C8B-B14F-4D97-AF65-F5344CB8AC3E}">
        <p14:creationId xmlns:p14="http://schemas.microsoft.com/office/powerpoint/2010/main" val="3028051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ABCD-4BB8-7857-90CE-6EF2CB00D59A}"/>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973723-2EAB-E97E-78AE-B0E95D17B0ED}"/>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r>
                          <a:rPr lang="en-US" b="1" i="1">
                            <a:latin typeface="Cambria Math" panose="02040503050406030204" pitchFamily="18" charset="0"/>
                          </a:rPr>
                          <m:t>𝑹</m:t>
                        </m:r>
                        <m:acc>
                          <m:accPr>
                            <m:chr m:val="̃"/>
                            <m:ctrlPr>
                              <a:rPr lang="en-US" i="1" baseline="-25000">
                                <a:latin typeface="Cambria Math" panose="02040503050406030204" pitchFamily="18" charset="0"/>
                              </a:rPr>
                            </m:ctrlPr>
                          </m:accPr>
                          <m:e>
                            <m:r>
                              <a:rPr lang="en-US" i="1" baseline="-25000">
                                <a:latin typeface="Cambria Math" panose="02040503050406030204" pitchFamily="18" charset="0"/>
                              </a:rPr>
                              <m:t>𝑥</m:t>
                            </m:r>
                          </m:e>
                        </m:acc>
                        <m:r>
                          <a:rPr lang="en-US" i="1">
                            <a:latin typeface="Cambria Math" panose="02040503050406030204" pitchFamily="18" charset="0"/>
                          </a:rPr>
                          <m:t>|</m:t>
                        </m:r>
                      </m:num>
                      <m:den>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0" i="1" dirty="0" smtClean="0">
                            <a:latin typeface="Cambria Math" panose="02040503050406030204" pitchFamily="18" charset="0"/>
                          </a:rPr>
                          <m:t>|</m:t>
                        </m:r>
                      </m:num>
                      <m:den>
                        <m:r>
                          <a:rPr lang="en-US" b="0" i="1"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0" i="1" dirty="0"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1" i="1" dirty="0" smtClean="0">
                            <a:latin typeface="Cambria Math" panose="02040503050406030204" pitchFamily="18" charset="0"/>
                          </a:rPr>
                          <m:t>)</m:t>
                        </m:r>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r>
                      <a:rPr lang="en-US" b="0" i="1" dirty="0" smtClean="0">
                        <a:latin typeface="Cambria Math" panose="02040503050406030204" pitchFamily="18" charset="0"/>
                      </a:rPr>
                      <m:t> </m:t>
                    </m:r>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 </m:t>
                    </m:r>
                    <m:sSup>
                      <m:sSupPr>
                        <m:ctrlPr>
                          <a:rPr lang="en-US" i="1" dirty="0">
                            <a:latin typeface="Cambria Math" panose="02040503050406030204" pitchFamily="18" charset="0"/>
                          </a:rPr>
                        </m:ctrlPr>
                      </m:sSupPr>
                      <m:e>
                        <m:d>
                          <m:dPr>
                            <m:ctrlPr>
                              <a:rPr lang="en-US" i="1">
                                <a:latin typeface="Cambria Math" panose="02040503050406030204" pitchFamily="18" charset="0"/>
                              </a:rPr>
                            </m:ctrlPr>
                          </m:d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e>
                        </m:d>
                      </m:e>
                      <m:sup>
                        <m:r>
                          <a:rPr lang="en-US" i="1" dirty="0">
                            <a:latin typeface="Cambria Math" panose="02040503050406030204" pitchFamily="18" charset="0"/>
                          </a:rPr>
                          <m:t>−</m:t>
                        </m:r>
                        <m:r>
                          <a:rPr lang="en-US" i="1" dirty="0">
                            <a:latin typeface="Cambria Math" panose="02040503050406030204" pitchFamily="18" charset="0"/>
                          </a:rPr>
                          <m:t>1</m:t>
                        </m:r>
                      </m:sup>
                    </m:sSup>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a:latin typeface="Cambria Math" panose="02040503050406030204" pitchFamily="18" charset="0"/>
                              </a:rPr>
                            </m:ctrlPr>
                          </m:d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e>
                        </m:d>
                      </m:e>
                      <m:sup>
                        <m:r>
                          <a:rPr lang="en-US" i="1" dirty="0">
                            <a:latin typeface="Cambria Math" panose="02040503050406030204" pitchFamily="18" charset="0"/>
                          </a:rPr>
                          <m:t>−</m:t>
                        </m:r>
                        <m:r>
                          <a:rPr lang="en-US" i="1" dirty="0">
                            <a:latin typeface="Cambria Math" panose="02040503050406030204" pitchFamily="18" charset="0"/>
                          </a:rPr>
                          <m:t>1</m:t>
                        </m:r>
                      </m:sup>
                    </m:sSup>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1"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a:latin typeface="Cambria Math" panose="02040503050406030204" pitchFamily="18" charset="0"/>
                              </a:rPr>
                            </m:ctrlPr>
                          </m:d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e>
                        </m:d>
                      </m:e>
                      <m:sup>
                        <m:r>
                          <a:rPr lang="en-US" i="1" dirty="0">
                            <a:latin typeface="Cambria Math" panose="02040503050406030204" pitchFamily="18" charset="0"/>
                          </a:rPr>
                          <m:t>−</m:t>
                        </m:r>
                        <m:r>
                          <a:rPr lang="en-US" i="1" dirty="0">
                            <a:latin typeface="Cambria Math" panose="02040503050406030204" pitchFamily="18" charset="0"/>
                          </a:rPr>
                          <m:t>1</m:t>
                        </m:r>
                      </m:sup>
                    </m:sSup>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1" i="1" dirty="0">
                            <a:latin typeface="Cambria Math" panose="02040503050406030204" pitchFamily="18" charset="0"/>
                          </a:rPr>
                          <m:t>𝑾𝑯</m:t>
                        </m:r>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𝑃</m:t>
                                </m:r>
                              </m:e>
                            </m:d>
                          </m:e>
                          <m:sup>
                            <m:r>
                              <a:rPr lang="en-US" b="0" i="1" dirty="0" smtClean="0">
                                <a:latin typeface="Cambria Math" panose="02040503050406030204" pitchFamily="18" charset="0"/>
                              </a:rPr>
                              <m:t>2</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num>
                      <m:den>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den>
                    </m:f>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oMath>
                </a14:m>
                <a:r>
                  <a:rPr lang="en-US" dirty="0"/>
                  <a:t>)</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1</m:t>
                    </m:r>
                    <m:r>
                      <a:rPr lang="en-US" b="0" i="1" dirty="0" smtClean="0">
                        <a:latin typeface="Cambria Math" panose="02040503050406030204" pitchFamily="18" charset="0"/>
                      </a:rPr>
                      <m:t>)</m:t>
                    </m:r>
                  </m:oMath>
                </a14:m>
                <a:endParaRPr lang="en-US" dirty="0"/>
              </a:p>
              <a:p>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b="1" i="1" dirty="0">
                            <a:latin typeface="Cambria Math" panose="02040503050406030204" pitchFamily="18" charset="0"/>
                          </a:rPr>
                          <m:t>𝑾𝑯</m:t>
                        </m:r>
                        <m:r>
                          <a:rPr lang="en-US" b="0" i="1" dirty="0" smtClean="0">
                            <a:latin typeface="Cambria Math" panose="02040503050406030204" pitchFamily="18" charset="0"/>
                          </a:rPr>
                          <m:t>𝐸</m:t>
                        </m:r>
                        <m:r>
                          <a:rPr lang="en-US" b="0" i="1" baseline="-25000" dirty="0" smtClean="0">
                            <a:latin typeface="Cambria Math" panose="02040503050406030204" pitchFamily="18" charset="0"/>
                          </a:rPr>
                          <m:t>𝑠</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num>
                      <m:den>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den>
                    </m:f>
                    <m:r>
                      <a:rPr lang="en-US" i="1">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𝑃</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𝐻</m:t>
                        </m:r>
                      </m:sup>
                    </m:sSup>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𝑒𝑟𝑒</m:t>
                    </m:r>
                    <m:r>
                      <a:rPr lang="en-US" b="0" i="1" smtClean="0">
                        <a:latin typeface="Cambria Math" panose="02040503050406030204" pitchFamily="18" charset="0"/>
                      </a:rPr>
                      <m:t> </m:t>
                    </m:r>
                    <m:r>
                      <a:rPr lang="en-US" b="0" i="1" smtClean="0">
                        <a:latin typeface="Cambria Math" panose="02040503050406030204" pitchFamily="18" charset="0"/>
                      </a:rPr>
                      <m:t>𝑑𝑖𝑚𝑒𝑛𝑠𝑖𝑜𝑛𝑎𝑙</m:t>
                    </m:r>
                  </m:oMath>
                </a14:m>
                <a:r>
                  <a:rPr lang="en-US" dirty="0"/>
                  <a:t> </a:t>
                </a:r>
              </a:p>
            </p:txBody>
          </p:sp>
        </mc:Choice>
        <mc:Fallback xmlns="">
          <p:sp>
            <p:nvSpPr>
              <p:cNvPr id="3" name="Content Placeholder 2">
                <a:extLst>
                  <a:ext uri="{FF2B5EF4-FFF2-40B4-BE49-F238E27FC236}">
                    <a16:creationId xmlns:a16="http://schemas.microsoft.com/office/drawing/2014/main" id="{B0973723-2EAB-E97E-78AE-B0E95D17B0ED}"/>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D006006-43ED-997C-1958-BB0BF0B3E05C}"/>
              </a:ext>
            </a:extLst>
          </p:cNvPr>
          <p:cNvSpPr>
            <a:spLocks noGrp="1"/>
          </p:cNvSpPr>
          <p:nvPr>
            <p:ph type="sldNum" sz="quarter" idx="12"/>
          </p:nvPr>
        </p:nvSpPr>
        <p:spPr/>
        <p:txBody>
          <a:bodyPr/>
          <a:lstStyle/>
          <a:p>
            <a:fld id="{A439D109-9F59-4B0B-8E20-D6D3A384B1F1}" type="slidenum">
              <a:rPr lang="ko-KR" altLang="en-US" smtClean="0"/>
              <a:t>74</a:t>
            </a:fld>
            <a:endParaRPr lang="ko-KR" altLang="en-US"/>
          </a:p>
        </p:txBody>
      </p:sp>
    </p:spTree>
    <p:extLst>
      <p:ext uri="{BB962C8B-B14F-4D97-AF65-F5344CB8AC3E}">
        <p14:creationId xmlns:p14="http://schemas.microsoft.com/office/powerpoint/2010/main" val="11879448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19DB-C7FF-1544-4DD3-795B274AE39E}"/>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344FDC-0547-96C8-B3DB-B4DF11F272EE}"/>
                  </a:ext>
                </a:extLst>
              </p:cNvPr>
              <p:cNvSpPr>
                <a:spLocks noGrp="1"/>
              </p:cNvSpPr>
              <p:nvPr>
                <p:ph idx="1"/>
              </p:nvPr>
            </p:nvSpPr>
            <p:spPr/>
            <p:txBody>
              <a:bodyPr/>
              <a:lstStyle/>
              <a:p>
                <a:r>
                  <a:rPr lang="en-US" dirty="0"/>
                  <a:t>Q5) For AWGN, </a:t>
                </a:r>
                <a:r>
                  <a:rPr lang="en-US" dirty="0" err="1"/>
                  <a:t>i.e</a:t>
                </a:r>
                <a:r>
                  <a:rPr lang="en-US" dirty="0"/>
                  <a:t>,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1" i="1" baseline="-25000" smtClean="0">
                        <a:latin typeface="Cambria Math" panose="02040503050406030204" pitchFamily="18" charset="0"/>
                      </a:rPr>
                      <m:t>𝑵𝒓</m:t>
                    </m:r>
                    <m:r>
                      <a:rPr lang="en-US" b="0" i="1" smtClean="0">
                        <a:latin typeface="Cambria Math" panose="02040503050406030204" pitchFamily="18" charset="0"/>
                      </a:rPr>
                      <m:t>, </m:t>
                    </m:r>
                    <m:r>
                      <a:rPr lang="en-US" b="0" i="1" smtClean="0">
                        <a:latin typeface="Cambria Math" panose="02040503050406030204" pitchFamily="18" charset="0"/>
                      </a:rPr>
                      <m:t>𝑠h𝑜𝑤</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r>
                  <a:rPr lang="en-US" dirty="0"/>
                  <a:t> </a:t>
                </a:r>
              </a:p>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1" i="1" smtClean="0">
                            <a:latin typeface="Cambria Math" panose="02040503050406030204" pitchFamily="18" charset="0"/>
                          </a:rPr>
                          <m:t>𝑾𝑯</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num>
                      <m:den>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( 1+ </m:t>
                    </m:r>
                    <m:f>
                      <m:fPr>
                        <m:ctrlPr>
                          <a:rPr lang="en-US" b="0" i="1" smtClean="0">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1" i="1">
                            <a:latin typeface="Cambria Math" panose="02040503050406030204" pitchFamily="18" charset="0"/>
                          </a:rPr>
                          <m:t>𝑾𝑯</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num>
                      <m:den>
                        <m:r>
                          <a:rPr lang="en-US" b="1" i="1">
                            <a:latin typeface="Cambria Math" panose="02040503050406030204" pitchFamily="18" charset="0"/>
                          </a:rPr>
                          <m:t>𝑾</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den>
                    </m:f>
                    <m:r>
                      <a:rPr lang="en-US" b="0" i="0" smtClean="0">
                        <a:latin typeface="Cambria Math" panose="02040503050406030204" pitchFamily="18" charset="0"/>
                      </a:rPr>
                      <m:t> )</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33344FDC-0547-96C8-B3DB-B4DF11F272EE}"/>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DB91CC0-D157-FF29-CF69-CC2E067ECE58}"/>
              </a:ext>
            </a:extLst>
          </p:cNvPr>
          <p:cNvSpPr>
            <a:spLocks noGrp="1"/>
          </p:cNvSpPr>
          <p:nvPr>
            <p:ph type="sldNum" sz="quarter" idx="12"/>
          </p:nvPr>
        </p:nvSpPr>
        <p:spPr/>
        <p:txBody>
          <a:bodyPr/>
          <a:lstStyle/>
          <a:p>
            <a:fld id="{A439D109-9F59-4B0B-8E20-D6D3A384B1F1}" type="slidenum">
              <a:rPr lang="ko-KR" altLang="en-US" smtClean="0"/>
              <a:t>75</a:t>
            </a:fld>
            <a:endParaRPr lang="ko-KR" altLang="en-US"/>
          </a:p>
        </p:txBody>
      </p:sp>
    </p:spTree>
    <p:extLst>
      <p:ext uri="{BB962C8B-B14F-4D97-AF65-F5344CB8AC3E}">
        <p14:creationId xmlns:p14="http://schemas.microsoft.com/office/powerpoint/2010/main" val="2590317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0B98-96EA-88E2-F44B-0121F7EB81FE}"/>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586B6C-8EDC-027B-E084-9840FB4F7BB2}"/>
                  </a:ext>
                </a:extLst>
              </p:cNvPr>
              <p:cNvSpPr>
                <a:spLocks noGrp="1"/>
              </p:cNvSpPr>
              <p:nvPr>
                <p:ph idx="1"/>
              </p:nvPr>
            </p:nvSpPr>
            <p:spPr/>
            <p:txBody>
              <a:bodyPr/>
              <a:lstStyle/>
              <a:p>
                <a:r>
                  <a:rPr lang="en-US" dirty="0"/>
                  <a:t>Q6)Using the Cauchy-Schwartz inequality ,Find the optimal </a:t>
                </a:r>
                <a14:m>
                  <m:oMath xmlns:m="http://schemas.openxmlformats.org/officeDocument/2006/math">
                    <m:r>
                      <a:rPr lang="en-US" b="1" i="1" smtClean="0">
                        <a:latin typeface="Cambria Math" panose="02040503050406030204" pitchFamily="18" charset="0"/>
                      </a:rPr>
                      <m:t>𝑾</m:t>
                    </m:r>
                  </m:oMath>
                </a14:m>
                <a:r>
                  <a:rPr lang="en-US" dirty="0"/>
                  <a:t> that maximizes </a:t>
                </a:r>
                <a14:m>
                  <m:oMath xmlns:m="http://schemas.openxmlformats.org/officeDocument/2006/math">
                    <m:r>
                      <a:rPr lang="en-US" b="0" i="1" smtClean="0">
                        <a:latin typeface="Cambria Math" panose="02040503050406030204" pitchFamily="18" charset="0"/>
                      </a:rPr>
                      <m:t>𝑐</m:t>
                    </m:r>
                  </m:oMath>
                </a14:m>
                <a:r>
                  <a:rPr lang="en-US" dirty="0"/>
                  <a:t> and </a:t>
                </a:r>
                <a:r>
                  <a:rPr lang="en-US" dirty="0" err="1"/>
                  <a:t>showthat</a:t>
                </a:r>
                <a:r>
                  <a:rPr lang="en-US" dirty="0"/>
                  <a:t> the maximum capacity is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en-US" dirty="0"/>
                  <a:t>Solution)</a:t>
                </a:r>
              </a:p>
              <a:p>
                <a:r>
                  <a:rPr lang="en-US" dirty="0"/>
                  <a:t>From Cauchy-Schwartz inequality we can write</a:t>
                </a:r>
              </a:p>
              <a:p>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oMath>
                </a14:m>
                <a:endParaRPr lang="en-US" dirty="0"/>
              </a:p>
              <a:p>
                <a14:m>
                  <m:oMath xmlns:m="http://schemas.openxmlformats.org/officeDocument/2006/math">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ctrlPr>
                          <a:rPr lang="en-US" b="0" i="1" baseline="-25000"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e>
                    </m:d>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ctrlPr>
                          <a:rPr lang="en-US" i="1" baseline="-25000">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e>
                    </m:d>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en-US" dirty="0"/>
                  <a:t>Let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𝐾</m:t>
                    </m:r>
                    <m:r>
                      <a:rPr lang="en-US" b="1" i="1" smtClean="0">
                        <a:latin typeface="Cambria Math" panose="02040503050406030204" pitchFamily="18" charset="0"/>
                      </a:rPr>
                      <m:t>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𝟐</m:t>
                        </m:r>
                      </m:sup>
                    </m:sSup>
                    <m:r>
                      <a:rPr lang="en-US" b="1"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𝟐</m:t>
                        </m:r>
                      </m:sup>
                    </m:sSup>
                    <m:r>
                      <a:rPr lang="en-US" b="1" i="1" smtClean="0">
                        <a:latin typeface="Cambria Math" panose="02040503050406030204" pitchFamily="18" charset="0"/>
                      </a:rPr>
                      <m:t>⇒</m:t>
                    </m:r>
                    <m:r>
                      <a:rPr lang="en-US" b="0" i="1" smtClean="0">
                        <a:latin typeface="Cambria Math" panose="02040503050406030204" pitchFamily="18" charset="0"/>
                      </a:rPr>
                      <m:t>𝐾</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m:t>
                        </m:r>
                        <m:r>
                          <a:rPr lang="en-US" b="1" i="1" smtClean="0">
                            <a:latin typeface="Cambria Math" panose="02040503050406030204" pitchFamily="18" charset="0"/>
                          </a:rPr>
                          <m:t>𝑾</m:t>
                        </m:r>
                        <m:r>
                          <a:rPr lang="en-US" b="1" i="1" smtClean="0">
                            <a:latin typeface="Cambria Math" panose="02040503050406030204" pitchFamily="18" charset="0"/>
                          </a:rPr>
                          <m:t>|</m:t>
                        </m:r>
                      </m:num>
                      <m:den>
                        <m:r>
                          <a:rPr lang="en-US" b="1" i="1" smtClean="0">
                            <a:latin typeface="Cambria Math" panose="02040503050406030204" pitchFamily="18" charset="0"/>
                          </a:rPr>
                          <m:t>|</m:t>
                        </m:r>
                        <m:r>
                          <a:rPr lang="en-US" b="1" i="1" smtClean="0">
                            <a:latin typeface="Cambria Math" panose="02040503050406030204" pitchFamily="18" charset="0"/>
                          </a:rPr>
                          <m:t>𝑯</m:t>
                        </m:r>
                        <m:r>
                          <a:rPr lang="en-US" b="1" i="1" smtClean="0">
                            <a:latin typeface="Cambria Math" panose="02040503050406030204" pitchFamily="18" charset="0"/>
                          </a:rPr>
                          <m:t>|</m:t>
                        </m:r>
                      </m:den>
                    </m:f>
                    <m:r>
                      <a:rPr lang="en-US" b="1" i="1" smtClean="0">
                        <a:latin typeface="Cambria Math" panose="02040503050406030204" pitchFamily="18" charset="0"/>
                      </a:rPr>
                      <m:t> </m:t>
                    </m:r>
                  </m:oMath>
                </a14:m>
                <a:endParaRPr lang="en-US" b="1" dirty="0"/>
              </a:p>
              <a:p>
                <a:r>
                  <a:rPr lang="en-US" dirty="0"/>
                  <a:t>Then</a:t>
                </a:r>
                <a:r>
                  <a:rPr lang="en-US" b="1" dirty="0"/>
                  <a:t> </a:t>
                </a:r>
                <a14:m>
                  <m:oMath xmlns:m="http://schemas.openxmlformats.org/officeDocument/2006/math">
                    <m:r>
                      <a:rPr lang="en-US" b="0" i="1" smtClean="0">
                        <a:latin typeface="Cambria Math" panose="02040503050406030204" pitchFamily="18" charset="0"/>
                      </a:rPr>
                      <m:t>𝑐</m:t>
                    </m:r>
                    <m:r>
                      <a:rPr lang="en-US" b="1"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ctrlPr>
                          <a:rPr lang="en-US" i="1" baseline="-25000">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𝐾</m:t>
                                        </m:r>
                                        <m:r>
                                          <a:rPr lang="en-US" b="1" i="1" smtClean="0">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𝐾</m:t>
                                        </m:r>
                                        <m:r>
                                          <a:rPr lang="en-US" b="1" i="1" smtClean="0">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e>
                    </m:d>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endParaRPr lang="en-US" b="1" dirty="0"/>
              </a:p>
              <a:p>
                <a:endParaRPr lang="en-US" dirty="0"/>
              </a:p>
            </p:txBody>
          </p:sp>
        </mc:Choice>
        <mc:Fallback xmlns="">
          <p:sp>
            <p:nvSpPr>
              <p:cNvPr id="3" name="Content Placeholder 2">
                <a:extLst>
                  <a:ext uri="{FF2B5EF4-FFF2-40B4-BE49-F238E27FC236}">
                    <a16:creationId xmlns:a16="http://schemas.microsoft.com/office/drawing/2014/main" id="{CF586B6C-8EDC-027B-E084-9840FB4F7BB2}"/>
                  </a:ext>
                </a:extLst>
              </p:cNvPr>
              <p:cNvSpPr>
                <a:spLocks noGrp="1" noRot="1" noChangeAspect="1" noMove="1" noResize="1" noEditPoints="1" noAdjustHandles="1" noChangeArrowheads="1" noChangeShapeType="1" noTextEdit="1"/>
              </p:cNvSpPr>
              <p:nvPr>
                <p:ph idx="1"/>
              </p:nvPr>
            </p:nvSpPr>
            <p:spPr>
              <a:blipFill>
                <a:blip r:embed="rId2"/>
                <a:stretch>
                  <a:fillRect l="-522" t="-1348"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9DA4EB-CB55-C9EE-232B-A73C1853E1A1}"/>
              </a:ext>
            </a:extLst>
          </p:cNvPr>
          <p:cNvSpPr>
            <a:spLocks noGrp="1"/>
          </p:cNvSpPr>
          <p:nvPr>
            <p:ph type="sldNum" sz="quarter" idx="12"/>
          </p:nvPr>
        </p:nvSpPr>
        <p:spPr/>
        <p:txBody>
          <a:bodyPr/>
          <a:lstStyle/>
          <a:p>
            <a:fld id="{A439D109-9F59-4B0B-8E20-D6D3A384B1F1}" type="slidenum">
              <a:rPr lang="ko-KR" altLang="en-US" smtClean="0"/>
              <a:t>76</a:t>
            </a:fld>
            <a:endParaRPr lang="ko-KR" altLang="en-US"/>
          </a:p>
        </p:txBody>
      </p:sp>
    </p:spTree>
    <p:extLst>
      <p:ext uri="{BB962C8B-B14F-4D97-AF65-F5344CB8AC3E}">
        <p14:creationId xmlns:p14="http://schemas.microsoft.com/office/powerpoint/2010/main" val="41918917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A5E-5318-E2E8-D56B-82E31E448C28}"/>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26E14A-A999-170D-4BEC-9EAB5E416271}"/>
                  </a:ext>
                </a:extLst>
              </p:cNvPr>
              <p:cNvSpPr>
                <a:spLocks noGrp="1"/>
              </p:cNvSpPr>
              <p:nvPr>
                <p:ph idx="1"/>
              </p:nvPr>
            </p:nvSpPr>
            <p:spPr/>
            <p:txBody>
              <a:bodyPr/>
              <a:lstStyle/>
              <a:p>
                <a:r>
                  <a:rPr lang="en-US" dirty="0"/>
                  <a:t>For</a:t>
                </a:r>
                <a:r>
                  <a:rPr lang="en-US" b="1" dirty="0"/>
                  <a: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𝑃</m:t>
                        </m:r>
                      </m:den>
                    </m:f>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r>
                      <a:rPr lang="en-US" b="0" i="0" smtClean="0">
                        <a:latin typeface="Cambria Math" panose="02040503050406030204" pitchFamily="18" charset="0"/>
                      </a:rPr>
                      <m:t> </m:t>
                    </m:r>
                  </m:oMath>
                </a14:m>
                <a:r>
                  <a:rPr lang="en-US" dirty="0"/>
                  <a:t>the estimated symbol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e>
                            </m:d>
                          </m:e>
                          <m:sup>
                            <m:r>
                              <a:rPr lang="en-US" b="0" i="1" dirty="0" smtClean="0">
                                <a:latin typeface="Cambria Math" panose="02040503050406030204" pitchFamily="18" charset="0"/>
                              </a:rPr>
                              <m:t>2</m:t>
                            </m:r>
                          </m:sup>
                        </m:sSup>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𝐸𝑠</m:t>
                            </m:r>
                          </m:e>
                        </m:rad>
                      </m:den>
                    </m:f>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𝒛</m:t>
                    </m:r>
                  </m:oMath>
                </a14:m>
                <a:endParaRPr lang="en-US" b="1" dirty="0"/>
              </a:p>
              <a:p>
                <a14:m>
                  <m:oMath xmlns:m="http://schemas.openxmlformats.org/officeDocument/2006/math">
                    <m:r>
                      <a:rPr lang="en-US" b="0" i="1" smtClean="0">
                        <a:latin typeface="Cambria Math" panose="02040503050406030204" pitchFamily="18" charset="0"/>
                      </a:rPr>
                      <m:t>𝑅</m:t>
                    </m:r>
                    <m:acc>
                      <m:accPr>
                        <m:chr m:val="̃"/>
                        <m:ctrlPr>
                          <a:rPr lang="en-US"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1"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smtClean="0">
                                <a:latin typeface="Cambria Math" panose="02040503050406030204" pitchFamily="18" charset="0"/>
                              </a:rPr>
                              <m:t>𝒛</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𝑯</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p>
                              <m:sSupPr>
                                <m:ctrlPr>
                                  <a:rPr lang="en-US" b="0" i="1" dirty="0" smtClean="0">
                                    <a:latin typeface="Cambria Math" panose="02040503050406030204" pitchFamily="18" charset="0"/>
                                  </a:rPr>
                                </m:ctrlPr>
                              </m:sSupPr>
                              <m:e>
                                <m:d>
                                  <m:dPr>
                                    <m:begChr m:val="|"/>
                                    <m:endChr m:val="|"/>
                                    <m:ctrlPr>
                                      <a:rPr lang="en-US" b="1" i="1" dirty="0" smtClean="0">
                                        <a:latin typeface="Cambria Math" panose="02040503050406030204" pitchFamily="18" charset="0"/>
                                      </a:rPr>
                                    </m:ctrlPr>
                                  </m:dPr>
                                  <m:e>
                                    <m:r>
                                      <a:rPr lang="en-US" b="1" i="1" dirty="0" smtClean="0">
                                        <a:latin typeface="Cambria Math" panose="02040503050406030204" pitchFamily="18" charset="0"/>
                                      </a:rPr>
                                      <m:t>𝑯</m:t>
                                    </m:r>
                                  </m:e>
                                </m:d>
                              </m:e>
                              <m:sup>
                                <m:r>
                                  <a:rPr lang="en-US" b="0" i="1" dirty="0" smtClean="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b="0" i="1" dirty="0" smtClean="0">
                            <a:latin typeface="Cambria Math" panose="02040503050406030204" pitchFamily="18" charset="0"/>
                          </a:rPr>
                          <m:t> </m:t>
                        </m:r>
                      </m:e>
                    </m:d>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smtClean="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𝒛</m:t>
                        </m:r>
                      </m:e>
                      <m:sup>
                        <m:r>
                          <a:rPr lang="en-US" i="1" dirty="0">
                            <a:latin typeface="Cambria Math" panose="02040503050406030204" pitchFamily="18" charset="0"/>
                          </a:rPr>
                          <m:t>𝐻</m:t>
                        </m:r>
                      </m:sup>
                    </m:sSup>
                    <m:r>
                      <a:rPr lang="en-US" b="1" i="1" dirty="0">
                        <a:latin typeface="Cambria Math" panose="02040503050406030204" pitchFamily="18" charset="0"/>
                      </a:rPr>
                      <m:t>𝑯</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b="1" i="1" dirty="0">
                                    <a:latin typeface="Cambria Math" panose="02040503050406030204" pitchFamily="18" charset="0"/>
                                  </a:rPr>
                                </m:ctrlPr>
                              </m:dPr>
                              <m:e>
                                <m:r>
                                  <a:rPr lang="en-US" b="1" i="1" dirty="0">
                                    <a:latin typeface="Cambria Math" panose="02040503050406030204" pitchFamily="18" charset="0"/>
                                  </a:rPr>
                                  <m:t>𝑯</m:t>
                                </m:r>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=(1+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b="0" i="1" dirty="0" smtClean="0">
                            <a:latin typeface="Cambria Math" panose="02040503050406030204" pitchFamily="18" charset="0"/>
                          </a:rPr>
                          <m:t>𝐸𝑠</m:t>
                        </m:r>
                      </m:den>
                    </m:f>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𝜎</m:t>
                        </m:r>
                        <m:r>
                          <a:rPr lang="en-US" b="0" i="1" baseline="-25000" dirty="0" smtClean="0">
                            <a:latin typeface="Cambria Math" panose="02040503050406030204" pitchFamily="18" charset="0"/>
                          </a:rPr>
                          <m:t>𝑧</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r>
                      <a:rPr lang="en-US" b="1" i="1" dirty="0" smtClean="0">
                        <a:latin typeface="Cambria Math" panose="02040503050406030204" pitchFamily="18" charset="0"/>
                      </a:rPr>
                      <m:t>𝑯</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b="1" i="1" dirty="0">
                                    <a:latin typeface="Cambria Math" panose="02040503050406030204" pitchFamily="18" charset="0"/>
                                  </a:rPr>
                                </m:ctrlPr>
                              </m:dPr>
                              <m:e>
                                <m:r>
                                  <a:rPr lang="en-US" b="1" i="1" dirty="0">
                                    <a:latin typeface="Cambria Math" panose="02040503050406030204" pitchFamily="18" charset="0"/>
                                  </a:rPr>
                                  <m:t>𝑯</m:t>
                                </m:r>
                              </m:e>
                            </m:d>
                          </m:e>
                          <m:sup>
                            <m:r>
                              <a:rPr lang="en-US" i="1" dirty="0">
                                <a:latin typeface="Cambria Math" panose="02040503050406030204" pitchFamily="18" charset="0"/>
                              </a:rPr>
                              <m:t>2</m:t>
                            </m:r>
                          </m:sup>
                        </m:sSup>
                      </m:den>
                    </m:f>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=(1+</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EA26E14A-A999-170D-4BEC-9EAB5E416271}"/>
                  </a:ext>
                </a:extLst>
              </p:cNvPr>
              <p:cNvSpPr>
                <a:spLocks noGrp="1" noRot="1" noChangeAspect="1" noMove="1" noResize="1" noEditPoints="1" noAdjustHandles="1" noChangeArrowheads="1" noChangeShapeType="1" noTextEdit="1"/>
              </p:cNvSpPr>
              <p:nvPr>
                <p:ph idx="1"/>
              </p:nvPr>
            </p:nvSpPr>
            <p:spPr>
              <a:blipFill>
                <a:blip r:embed="rId2"/>
                <a:stretch>
                  <a:fillRect l="-522" t="-4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19BD38C-958D-003F-EA3F-7E7B2D9B3096}"/>
              </a:ext>
            </a:extLst>
          </p:cNvPr>
          <p:cNvSpPr>
            <a:spLocks noGrp="1"/>
          </p:cNvSpPr>
          <p:nvPr>
            <p:ph type="sldNum" sz="quarter" idx="12"/>
          </p:nvPr>
        </p:nvSpPr>
        <p:spPr/>
        <p:txBody>
          <a:bodyPr/>
          <a:lstStyle/>
          <a:p>
            <a:fld id="{A439D109-9F59-4B0B-8E20-D6D3A384B1F1}" type="slidenum">
              <a:rPr lang="ko-KR" altLang="en-US" smtClean="0"/>
              <a:t>77</a:t>
            </a:fld>
            <a:endParaRPr lang="ko-KR" altLang="en-US"/>
          </a:p>
        </p:txBody>
      </p:sp>
    </p:spTree>
    <p:extLst>
      <p:ext uri="{BB962C8B-B14F-4D97-AF65-F5344CB8AC3E}">
        <p14:creationId xmlns:p14="http://schemas.microsoft.com/office/powerpoint/2010/main" val="3049732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4985-A33E-2279-8631-3E86B12CA7E4}"/>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EF3DFE-F362-7DE2-EB2E-641259987DEF}"/>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oMath>
                </a14:m>
                <a:endParaRPr lang="en-US" dirty="0"/>
              </a:p>
              <a:p>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e>
                        </m:d>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i="1">
                            <a:latin typeface="Cambria Math" panose="02040503050406030204" pitchFamily="18" charset="0"/>
                          </a:rPr>
                          <m:t>|</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e>
                        </m:d>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den>
                    </m:f>
                  </m:oMath>
                </a14:m>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r>
                          <a:rPr lang="en-US" b="1" i="1">
                            <a:latin typeface="Cambria Math" panose="02040503050406030204" pitchFamily="18" charset="0"/>
                          </a:rPr>
                          <m:t>𝑹</m:t>
                        </m:r>
                        <m:acc>
                          <m:accPr>
                            <m:chr m:val="̃"/>
                            <m:ctrlPr>
                              <a:rPr lang="en-US" i="1" baseline="-25000">
                                <a:latin typeface="Cambria Math" panose="02040503050406030204" pitchFamily="18" charset="0"/>
                              </a:rPr>
                            </m:ctrlPr>
                          </m:accPr>
                          <m:e>
                            <m:r>
                              <a:rPr lang="en-US" i="1" baseline="-25000">
                                <a:latin typeface="Cambria Math" panose="02040503050406030204" pitchFamily="18" charset="0"/>
                              </a:rPr>
                              <m:t>𝑥</m:t>
                            </m:r>
                          </m:e>
                        </m:acc>
                        <m:r>
                          <a:rPr lang="en-US" i="1">
                            <a:latin typeface="Cambria Math" panose="02040503050406030204" pitchFamily="18" charset="0"/>
                          </a:rPr>
                          <m:t>|</m:t>
                        </m:r>
                      </m:num>
                      <m:den>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(1+</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r>
                          <a:rPr lang="en-US" i="1">
                            <a:latin typeface="Cambria Math" panose="02040503050406030204" pitchFamily="18" charset="0"/>
                          </a:rPr>
                          <m:t>)</m:t>
                        </m:r>
                        <m:r>
                          <a:rPr lang="en-US" b="0" i="1" smtClean="0">
                            <a:latin typeface="Cambria Math" panose="02040503050406030204" pitchFamily="18" charset="0"/>
                          </a:rPr>
                          <m:t>|</m:t>
                        </m:r>
                        <m:r>
                          <m:rPr>
                            <m:nor/>
                          </m:rPr>
                          <a:rPr lang="en-US" dirty="0"/>
                          <m:t> </m:t>
                        </m:r>
                      </m:num>
                      <m:den>
                        <m:r>
                          <a:rPr lang="en-US" b="0" i="1" smtClean="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r>
                          <a:rPr lang="en-US" b="0" i="1" dirty="0" smtClean="0">
                            <a:latin typeface="Cambria Math" panose="02040503050406030204" pitchFamily="18" charset="0"/>
                          </a:rPr>
                          <m:t>|</m:t>
                        </m:r>
                      </m:den>
                    </m:f>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a:latin typeface="Cambria Math" panose="02040503050406030204" pitchFamily="18" charset="0"/>
                      </a:rPr>
                      <m:t>| 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e>
                        </m:d>
                      </m:e>
                      <m:sup>
                        <m:r>
                          <a:rPr lang="en-US">
                            <a:latin typeface="Cambria Math" panose="02040503050406030204" pitchFamily="18" charset="0"/>
                          </a:rPr>
                          <m:t>−1</m:t>
                        </m:r>
                      </m:sup>
                    </m:sSup>
                    <m:r>
                      <a:rPr lang="en-US">
                        <a:latin typeface="Cambria Math" panose="02040503050406030204" pitchFamily="18" charset="0"/>
                      </a:rPr>
                      <m:t>|</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EEF3DFE-F362-7DE2-EB2E-641259987DEF}"/>
                  </a:ext>
                </a:extLst>
              </p:cNvPr>
              <p:cNvSpPr>
                <a:spLocks noGrp="1" noRot="1" noChangeAspect="1" noMove="1" noResize="1" noEditPoints="1" noAdjustHandles="1" noChangeArrowheads="1" noChangeShapeType="1" noTextEdit="1"/>
              </p:cNvSpPr>
              <p:nvPr>
                <p:ph idx="1"/>
              </p:nvPr>
            </p:nvSpPr>
            <p:spPr>
              <a:blipFill>
                <a:blip r:embed="rId2"/>
                <a:stretch>
                  <a:fillRect l="-522" t="-943" b="-91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F97BB7C-5168-454F-F201-9A34B1594427}"/>
              </a:ext>
            </a:extLst>
          </p:cNvPr>
          <p:cNvSpPr>
            <a:spLocks noGrp="1"/>
          </p:cNvSpPr>
          <p:nvPr>
            <p:ph type="sldNum" sz="quarter" idx="12"/>
          </p:nvPr>
        </p:nvSpPr>
        <p:spPr/>
        <p:txBody>
          <a:bodyPr/>
          <a:lstStyle/>
          <a:p>
            <a:fld id="{A439D109-9F59-4B0B-8E20-D6D3A384B1F1}" type="slidenum">
              <a:rPr lang="ko-KR" altLang="en-US" smtClean="0"/>
              <a:t>78</a:t>
            </a:fld>
            <a:endParaRPr lang="ko-KR" altLang="en-US"/>
          </a:p>
        </p:txBody>
      </p:sp>
    </p:spTree>
    <p:extLst>
      <p:ext uri="{BB962C8B-B14F-4D97-AF65-F5344CB8AC3E}">
        <p14:creationId xmlns:p14="http://schemas.microsoft.com/office/powerpoint/2010/main" val="8743250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F427-A111-8B8E-FC00-D4406704E992}"/>
              </a:ext>
            </a:extLst>
          </p:cNvPr>
          <p:cNvSpPr>
            <a:spLocks noGrp="1"/>
          </p:cNvSpPr>
          <p:nvPr>
            <p:ph type="title"/>
          </p:nvPr>
        </p:nvSpPr>
        <p:spPr/>
        <p:txBody>
          <a:bodyPr/>
          <a:lstStyle/>
          <a:p>
            <a:r>
              <a:rPr lang="en-US" dirty="0"/>
              <a:t>MISO</a:t>
            </a:r>
          </a:p>
        </p:txBody>
      </p:sp>
      <p:pic>
        <p:nvPicPr>
          <p:cNvPr id="6" name="Content Placeholder 5" descr="A diagram of a mathematical equation&#10;&#10;Description automatically generated with medium confidence">
            <a:extLst>
              <a:ext uri="{FF2B5EF4-FFF2-40B4-BE49-F238E27FC236}">
                <a16:creationId xmlns:a16="http://schemas.microsoft.com/office/drawing/2014/main" id="{5665444C-1653-DE43-6B2E-F5A2626D0F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319" y="1691167"/>
            <a:ext cx="9754961" cy="1876687"/>
          </a:xfrm>
        </p:spPr>
      </p:pic>
      <p:sp>
        <p:nvSpPr>
          <p:cNvPr id="4" name="Slide Number Placeholder 3">
            <a:extLst>
              <a:ext uri="{FF2B5EF4-FFF2-40B4-BE49-F238E27FC236}">
                <a16:creationId xmlns:a16="http://schemas.microsoft.com/office/drawing/2014/main" id="{0F983BE7-76D4-D008-0D58-C4FC29EE87F5}"/>
              </a:ext>
            </a:extLst>
          </p:cNvPr>
          <p:cNvSpPr>
            <a:spLocks noGrp="1"/>
          </p:cNvSpPr>
          <p:nvPr>
            <p:ph type="sldNum" sz="quarter" idx="12"/>
          </p:nvPr>
        </p:nvSpPr>
        <p:spPr/>
        <p:txBody>
          <a:bodyPr/>
          <a:lstStyle/>
          <a:p>
            <a:fld id="{A439D109-9F59-4B0B-8E20-D6D3A384B1F1}" type="slidenum">
              <a:rPr lang="ko-KR" altLang="en-US" smtClean="0"/>
              <a:t>79</a:t>
            </a:fld>
            <a:endParaRPr lang="ko-KR" alt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0BD34D4-CB3E-A523-DE08-36957BB9606B}"/>
                  </a:ext>
                </a:extLst>
              </p:cNvPr>
              <p:cNvSpPr txBox="1"/>
              <p:nvPr/>
            </p:nvSpPr>
            <p:spPr>
              <a:xfrm>
                <a:off x="905608" y="4018085"/>
                <a:ext cx="1065627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Let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r>
                              <a:rPr lang="en-US" b="0" i="1" baseline="-25000"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e>
                    </m:d>
                  </m:oMath>
                </a14:m>
                <a:endParaRPr lang="en-US" b="0" dirty="0">
                  <a:ea typeface="Cambria Math" panose="020405030504060302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Q1) Specify the dimension of </a:t>
                </a:r>
                <a:r>
                  <a:rPr lang="en-US" b="1" dirty="0"/>
                  <a:t>P</a:t>
                </a:r>
                <a:r>
                  <a:rPr lang="en-US" dirty="0"/>
                  <a:t> , </a:t>
                </a:r>
                <a:r>
                  <a:rPr lang="en-US" b="1" dirty="0"/>
                  <a:t>H</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Solution)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  </a:t>
                </a:r>
                <a14:m>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 </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r>
                      <a:rPr lang="en-US" i="1">
                        <a:latin typeface="Cambria Math" panose="02040503050406030204" pitchFamily="18" charset="0"/>
                      </a:rPr>
                      <m:t>𝑁</m:t>
                    </m:r>
                    <m:r>
                      <a:rPr lang="en-US" i="1" baseline="-25000">
                        <a:latin typeface="Cambria Math" panose="02040503050406030204" pitchFamily="18" charset="0"/>
                      </a:rPr>
                      <m:t>𝑡</m:t>
                    </m:r>
                  </m:oMath>
                </a14:m>
                <a:endParaRPr lang="en-US" dirty="0"/>
              </a:p>
            </p:txBody>
          </p:sp>
        </mc:Choice>
        <mc:Fallback>
          <p:sp>
            <p:nvSpPr>
              <p:cNvPr id="7" name="TextBox 6">
                <a:extLst>
                  <a:ext uri="{FF2B5EF4-FFF2-40B4-BE49-F238E27FC236}">
                    <a16:creationId xmlns:a16="http://schemas.microsoft.com/office/drawing/2014/main" id="{A0BD34D4-CB3E-A523-DE08-36957BB9606B}"/>
                  </a:ext>
                </a:extLst>
              </p:cNvPr>
              <p:cNvSpPr txBox="1">
                <a:spLocks noRot="1" noChangeAspect="1" noMove="1" noResize="1" noEditPoints="1" noAdjustHandles="1" noChangeArrowheads="1" noChangeShapeType="1" noTextEdit="1"/>
              </p:cNvSpPr>
              <p:nvPr/>
            </p:nvSpPr>
            <p:spPr>
              <a:xfrm>
                <a:off x="905608" y="4018085"/>
                <a:ext cx="10656277" cy="2585323"/>
              </a:xfrm>
              <a:prstGeom prst="rect">
                <a:avLst/>
              </a:prstGeom>
              <a:blipFill>
                <a:blip r:embed="rId3"/>
                <a:stretch>
                  <a:fillRect l="-400" t="-1179" b="-2358"/>
                </a:stretch>
              </a:blipFill>
            </p:spPr>
            <p:txBody>
              <a:bodyPr/>
              <a:lstStyle/>
              <a:p>
                <a:r>
                  <a:rPr lang="en-US">
                    <a:noFill/>
                  </a:rPr>
                  <a:t> </a:t>
                </a:r>
              </a:p>
            </p:txBody>
          </p:sp>
        </mc:Fallback>
      </mc:AlternateContent>
    </p:spTree>
    <p:extLst>
      <p:ext uri="{BB962C8B-B14F-4D97-AF65-F5344CB8AC3E}">
        <p14:creationId xmlns:p14="http://schemas.microsoft.com/office/powerpoint/2010/main" val="212226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0798-B3BE-F5AF-97E6-D350A581DFA7}"/>
              </a:ext>
            </a:extLst>
          </p:cNvPr>
          <p:cNvSpPr>
            <a:spLocks noGrp="1"/>
          </p:cNvSpPr>
          <p:nvPr>
            <p:ph type="title"/>
          </p:nvPr>
        </p:nvSpPr>
        <p:spPr/>
        <p:txBody>
          <a:bodyPr/>
          <a:lstStyle/>
          <a:p>
            <a:r>
              <a:rPr lang="en-US" sz="2800" dirty="0"/>
              <a:t>Selection diversity</a:t>
            </a:r>
          </a:p>
        </p:txBody>
      </p:sp>
      <p:pic>
        <p:nvPicPr>
          <p:cNvPr id="6" name="Content Placeholder 5" descr="A diagram of a computer program">
            <a:extLst>
              <a:ext uri="{FF2B5EF4-FFF2-40B4-BE49-F238E27FC236}">
                <a16:creationId xmlns:a16="http://schemas.microsoft.com/office/drawing/2014/main" id="{93A7DF4F-8900-C4AB-8BB4-6E321DB73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574" y="2141290"/>
            <a:ext cx="6458851" cy="3543795"/>
          </a:xfrm>
        </p:spPr>
      </p:pic>
      <p:sp>
        <p:nvSpPr>
          <p:cNvPr id="4" name="Slide Number Placeholder 3">
            <a:extLst>
              <a:ext uri="{FF2B5EF4-FFF2-40B4-BE49-F238E27FC236}">
                <a16:creationId xmlns:a16="http://schemas.microsoft.com/office/drawing/2014/main" id="{8C20128A-5D7C-B26F-0EF8-8A3F9D5E274E}"/>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sp>
        <p:nvSpPr>
          <p:cNvPr id="7" name="TextBox 6">
            <a:extLst>
              <a:ext uri="{FF2B5EF4-FFF2-40B4-BE49-F238E27FC236}">
                <a16:creationId xmlns:a16="http://schemas.microsoft.com/office/drawing/2014/main" id="{31A31527-FFF0-51F2-1F6D-B29F288BD183}"/>
              </a:ext>
            </a:extLst>
          </p:cNvPr>
          <p:cNvSpPr txBox="1"/>
          <p:nvPr/>
        </p:nvSpPr>
        <p:spPr>
          <a:xfrm>
            <a:off x="838200" y="1828800"/>
            <a:ext cx="9756531" cy="369332"/>
          </a:xfrm>
          <a:prstGeom prst="rect">
            <a:avLst/>
          </a:prstGeom>
          <a:noFill/>
        </p:spPr>
        <p:txBody>
          <a:bodyPr wrap="square" rtlCol="0">
            <a:spAutoFit/>
          </a:bodyPr>
          <a:lstStyle/>
          <a:p>
            <a:r>
              <a:rPr lang="en-US" dirty="0">
                <a:solidFill>
                  <a:schemeClr val="accent1">
                    <a:lumMod val="50000"/>
                  </a:schemeClr>
                </a:solidFill>
              </a:rPr>
              <a:t>Selection Diversity </a:t>
            </a:r>
            <a:r>
              <a:rPr lang="en-US" b="0" i="0" dirty="0">
                <a:solidFill>
                  <a:srgbClr val="040C28"/>
                </a:solidFill>
                <a:effectLst/>
                <a:latin typeface="Google Sans"/>
              </a:rPr>
              <a:t>The highest instantaneous SNR branch is connected to the demodulator.</a:t>
            </a:r>
            <a:endParaRPr lang="en-US" dirty="0"/>
          </a:p>
        </p:txBody>
      </p:sp>
    </p:spTree>
    <p:extLst>
      <p:ext uri="{BB962C8B-B14F-4D97-AF65-F5344CB8AC3E}">
        <p14:creationId xmlns:p14="http://schemas.microsoft.com/office/powerpoint/2010/main" val="27768876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276B-87CA-3FF9-3ED9-2F1ADFC8A23C}"/>
              </a:ext>
            </a:extLst>
          </p:cNvPr>
          <p:cNvSpPr>
            <a:spLocks noGrp="1"/>
          </p:cNvSpPr>
          <p:nvPr>
            <p:ph type="title"/>
          </p:nvPr>
        </p:nvSpPr>
        <p:spPr/>
        <p:txBody>
          <a:bodyPr/>
          <a:lstStyle/>
          <a:p>
            <a:r>
              <a:rPr lang="en-US" dirty="0"/>
              <a:t>MISO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F89542-F518-0759-9AF1-909E6FAE6D7E}"/>
                  </a:ext>
                </a:extLst>
              </p:cNvPr>
              <p:cNvSpPr>
                <a:spLocks noGrp="1"/>
              </p:cNvSpPr>
              <p:nvPr>
                <p:ph idx="1"/>
              </p:nvPr>
            </p:nvSpPr>
            <p:spPr/>
            <p:txBody>
              <a:bodyPr/>
              <a:lstStyle/>
              <a:p>
                <a:r>
                  <a:rPr lang="en-US" dirty="0"/>
                  <a:t>Q2) Write an expression of the post-processed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in terms of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0" i="1" dirty="0" smtClean="0">
                        <a:latin typeface="Cambria Math" panose="02040503050406030204" pitchFamily="18" charset="0"/>
                      </a:rPr>
                      <m:t> ∗</m:t>
                    </m:r>
                    <m:r>
                      <a:rPr lang="en-US" b="1" i="1" dirty="0" smtClean="0">
                        <a:latin typeface="Cambria Math" panose="02040503050406030204" pitchFamily="18" charset="0"/>
                      </a:rPr>
                      <m:t>𝒚</m:t>
                    </m:r>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𝑧</m:t>
                        </m:r>
                      </m:e>
                    </m:d>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1" i="1" dirty="0" smtClean="0">
                        <a:latin typeface="Cambria Math" panose="02040503050406030204" pitchFamily="18" charset="0"/>
                      </a:rPr>
                      <m:t>𝑯𝑷</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𝑤𝑧</m:t>
                    </m:r>
                  </m:oMath>
                </a14:m>
                <a:endParaRPr lang="en-US" dirty="0"/>
              </a:p>
              <a:p>
                <a:r>
                  <a:rPr lang="en-US" dirty="0"/>
                  <a:t>Q3) Show that average transmit energy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𝐸𝑠</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𝑷</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𝑷</m:t>
                            </m:r>
                            <m:r>
                              <a:rPr lang="en-US" b="0" i="1" smtClean="0">
                                <a:latin typeface="Cambria Math" panose="02040503050406030204" pitchFamily="18" charset="0"/>
                              </a:rPr>
                              <m:t>𝑥</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𝑷</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r>
                      <a:rPr lang="en-US" b="1" i="1" smtClean="0">
                        <a:latin typeface="Cambria Math" panose="02040503050406030204" pitchFamily="18" charset="0"/>
                      </a:rPr>
                      <m:t>𝑷</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𝑷</m:t>
                            </m:r>
                          </m:e>
                        </m:d>
                      </m:e>
                      <m:sup>
                        <m:r>
                          <a:rPr lang="en-US" i="1">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𝑷</m:t>
                            </m:r>
                          </m:e>
                        </m:d>
                      </m:e>
                      <m:sup>
                        <m:r>
                          <a:rPr lang="en-US" i="1">
                            <a:latin typeface="Cambria Math" panose="02040503050406030204" pitchFamily="18" charset="0"/>
                          </a:rPr>
                          <m:t>2</m:t>
                        </m:r>
                      </m:sup>
                    </m:sSup>
                    <m:r>
                      <a:rPr lang="en-US" i="1">
                        <a:latin typeface="Cambria Math" panose="02040503050406030204" pitchFamily="18" charset="0"/>
                      </a:rPr>
                      <m:t> </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72F89542-F518-0759-9AF1-909E6FAE6D7E}"/>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2A9BDC5-53D1-2032-2EE6-3726A0E5A691}"/>
              </a:ext>
            </a:extLst>
          </p:cNvPr>
          <p:cNvSpPr>
            <a:spLocks noGrp="1"/>
          </p:cNvSpPr>
          <p:nvPr>
            <p:ph type="sldNum" sz="quarter" idx="12"/>
          </p:nvPr>
        </p:nvSpPr>
        <p:spPr/>
        <p:txBody>
          <a:bodyPr/>
          <a:lstStyle/>
          <a:p>
            <a:fld id="{A439D109-9F59-4B0B-8E20-D6D3A384B1F1}" type="slidenum">
              <a:rPr lang="ko-KR" altLang="en-US" smtClean="0"/>
              <a:t>80</a:t>
            </a:fld>
            <a:endParaRPr lang="ko-KR" altLang="en-US"/>
          </a:p>
        </p:txBody>
      </p:sp>
    </p:spTree>
    <p:extLst>
      <p:ext uri="{BB962C8B-B14F-4D97-AF65-F5344CB8AC3E}">
        <p14:creationId xmlns:p14="http://schemas.microsoft.com/office/powerpoint/2010/main" val="24054237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C448-2950-20EE-282D-F2AD627C7677}"/>
              </a:ext>
            </a:extLst>
          </p:cNvPr>
          <p:cNvSpPr>
            <a:spLocks noGrp="1"/>
          </p:cNvSpPr>
          <p:nvPr>
            <p:ph type="title"/>
          </p:nvPr>
        </p:nvSpPr>
        <p:spPr/>
        <p:txBody>
          <a:bodyPr/>
          <a:lstStyle/>
          <a:p>
            <a:r>
              <a:rPr lang="en-US" dirty="0"/>
              <a:t>MISO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65C5F9-9F87-D9A3-B2FA-D8B3A4FA479B}"/>
                  </a:ext>
                </a:extLst>
              </p:cNvPr>
              <p:cNvSpPr>
                <a:spLocks noGrp="1"/>
              </p:cNvSpPr>
              <p:nvPr>
                <p:ph idx="1"/>
              </p:nvPr>
            </p:nvSpPr>
            <p:spPr/>
            <p:txBody>
              <a:bodyPr/>
              <a:lstStyle/>
              <a:p>
                <a:r>
                  <a:rPr lang="en-US" dirty="0"/>
                  <a:t>Q4) Show that the capacity is expressed by </a:t>
                </a:r>
              </a:p>
              <a:p>
                <a:r>
                  <a:rPr lang="en-US" dirty="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𝐻𝑃</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i="1" dirty="0">
                            <a:latin typeface="Cambria Math" panose="02040503050406030204" pitchFamily="18" charset="0"/>
                          </a:rPr>
                          <m:t>𝑤𝑧</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𝜎</m:t>
                        </m:r>
                        <m:r>
                          <a:rPr lang="en-US" b="0" i="1" baseline="-25000" dirty="0" smtClean="0">
                            <a:latin typeface="Cambria Math" panose="02040503050406030204" pitchFamily="18" charset="0"/>
                          </a:rPr>
                          <m:t>𝑧</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r>
                      <a:rPr lang="en-US" b="0" i="1" dirty="0" smtClean="0">
                        <a:latin typeface="Cambria Math" panose="02040503050406030204" pitchFamily="18" charset="0"/>
                      </a:rPr>
                      <m:t>𝑤</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1" i="1" dirty="0" smtClean="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𝑧</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𝑧</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r>
                  <a:rPr lang="en-US" dirty="0"/>
                  <a:t> </a:t>
                </a: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e>
                          <m:sup>
                            <m:r>
                              <a:rPr lang="en-US" b="0" i="1" smtClean="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r>
                          <a:rPr lang="en-US" b="0" i="1" smtClean="0">
                            <a:latin typeface="Cambria Math" panose="02040503050406030204" pitchFamily="18" charset="0"/>
                          </a:rPr>
                          <m:t>𝑤</m:t>
                        </m:r>
                      </m:e>
                    </m:d>
                    <m:r>
                      <a:rPr lang="en-US" b="0" i="1" smtClean="0">
                        <a:latin typeface="Cambria Math" panose="02040503050406030204" pitchFamily="18" charset="0"/>
                      </a:rPr>
                      <m:t>= </m:t>
                    </m:r>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r>
                      <a:rPr lang="en-US" i="1" dirty="0">
                        <a:latin typeface="Cambria Math" panose="02040503050406030204" pitchFamily="18" charset="0"/>
                      </a:rPr>
                      <m:t> </m:t>
                    </m:r>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oMath>
                </a14:m>
                <a:endParaRPr lang="en-US" dirty="0"/>
              </a:p>
            </p:txBody>
          </p:sp>
        </mc:Choice>
        <mc:Fallback>
          <p:sp>
            <p:nvSpPr>
              <p:cNvPr id="3" name="Content Placeholder 2">
                <a:extLst>
                  <a:ext uri="{FF2B5EF4-FFF2-40B4-BE49-F238E27FC236}">
                    <a16:creationId xmlns:a16="http://schemas.microsoft.com/office/drawing/2014/main" id="{F965C5F9-9F87-D9A3-B2FA-D8B3A4FA479B}"/>
                  </a:ext>
                </a:extLst>
              </p:cNvPr>
              <p:cNvSpPr>
                <a:spLocks noGrp="1" noRot="1" noChangeAspect="1" noMove="1" noResize="1" noEditPoints="1" noAdjustHandles="1" noChangeArrowheads="1" noChangeShapeType="1" noTextEdit="1"/>
              </p:cNvSpPr>
              <p:nvPr>
                <p:ph idx="1"/>
              </p:nvPr>
            </p:nvSpPr>
            <p:spPr>
              <a:blipFill>
                <a:blip r:embed="rId2"/>
                <a:stretch>
                  <a:fillRect l="-522" t="-1348" b="-22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9D479F-79F9-E85D-FC7B-250E84C8CC77}"/>
              </a:ext>
            </a:extLst>
          </p:cNvPr>
          <p:cNvSpPr>
            <a:spLocks noGrp="1"/>
          </p:cNvSpPr>
          <p:nvPr>
            <p:ph type="sldNum" sz="quarter" idx="12"/>
          </p:nvPr>
        </p:nvSpPr>
        <p:spPr/>
        <p:txBody>
          <a:bodyPr/>
          <a:lstStyle/>
          <a:p>
            <a:fld id="{A439D109-9F59-4B0B-8E20-D6D3A384B1F1}" type="slidenum">
              <a:rPr lang="ko-KR" altLang="en-US" smtClean="0"/>
              <a:t>81</a:t>
            </a:fld>
            <a:endParaRPr lang="ko-KR" altLang="en-US"/>
          </a:p>
        </p:txBody>
      </p:sp>
    </p:spTree>
    <p:extLst>
      <p:ext uri="{BB962C8B-B14F-4D97-AF65-F5344CB8AC3E}">
        <p14:creationId xmlns:p14="http://schemas.microsoft.com/office/powerpoint/2010/main" val="27454888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2F4B-1AA1-47F6-FEF8-89C1D3FC47B2}"/>
              </a:ext>
            </a:extLst>
          </p:cNvPr>
          <p:cNvSpPr>
            <a:spLocks noGrp="1"/>
          </p:cNvSpPr>
          <p:nvPr>
            <p:ph type="title"/>
          </p:nvPr>
        </p:nvSpPr>
        <p:spPr/>
        <p:txBody>
          <a:bodyPr/>
          <a:lstStyle/>
          <a:p>
            <a:r>
              <a:rPr lang="en-US" dirty="0"/>
              <a:t>MISO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84BA849-C989-C56A-2BB1-E51F3A80ED5D}"/>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r>
                          <a:rPr lang="en-US" i="1" dirty="0">
                            <a:latin typeface="Cambria Math" panose="02040503050406030204" pitchFamily="18" charset="0"/>
                          </a:rPr>
                          <m:t> </m:t>
                        </m:r>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num>
                      <m:den>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r>
                          <a:rPr lang="en-US" i="1" dirty="0">
                            <a:latin typeface="Cambria Math" panose="02040503050406030204" pitchFamily="18" charset="0"/>
                          </a:rPr>
                          <m:t> </m:t>
                        </m:r>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num>
                      <m:den>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184BA849-C989-C56A-2BB1-E51F3A80ED5D}"/>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139F2E9-C3D8-9C22-07FD-66E7018EE672}"/>
              </a:ext>
            </a:extLst>
          </p:cNvPr>
          <p:cNvSpPr>
            <a:spLocks noGrp="1"/>
          </p:cNvSpPr>
          <p:nvPr>
            <p:ph type="sldNum" sz="quarter" idx="12"/>
          </p:nvPr>
        </p:nvSpPr>
        <p:spPr/>
        <p:txBody>
          <a:bodyPr/>
          <a:lstStyle/>
          <a:p>
            <a:fld id="{A439D109-9F59-4B0B-8E20-D6D3A384B1F1}" type="slidenum">
              <a:rPr lang="ko-KR" altLang="en-US" smtClean="0"/>
              <a:t>82</a:t>
            </a:fld>
            <a:endParaRPr lang="ko-KR" altLang="en-US"/>
          </a:p>
        </p:txBody>
      </p:sp>
    </p:spTree>
    <p:extLst>
      <p:ext uri="{BB962C8B-B14F-4D97-AF65-F5344CB8AC3E}">
        <p14:creationId xmlns:p14="http://schemas.microsoft.com/office/powerpoint/2010/main" val="19882824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2BCB-DFD8-DD29-DC24-A78A0F1AFB64}"/>
              </a:ext>
            </a:extLst>
          </p:cNvPr>
          <p:cNvSpPr>
            <a:spLocks noGrp="1"/>
          </p:cNvSpPr>
          <p:nvPr>
            <p:ph type="title"/>
          </p:nvPr>
        </p:nvSpPr>
        <p:spPr/>
        <p:txBody>
          <a:bodyPr/>
          <a:lstStyle/>
          <a:p>
            <a:r>
              <a:rPr lang="en-US" dirty="0"/>
              <a:t>MISO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DFF72C-A35F-504A-ED0F-B3AF383E4E78}"/>
                  </a:ext>
                </a:extLst>
              </p:cNvPr>
              <p:cNvSpPr>
                <a:spLocks noGrp="1"/>
              </p:cNvSpPr>
              <p:nvPr>
                <p:ph idx="1"/>
              </p:nvPr>
            </p:nvSpPr>
            <p:spPr/>
            <p:txBody>
              <a:bodyPr/>
              <a:lstStyle/>
              <a:p>
                <a:r>
                  <a:rPr lang="en-US" dirty="0"/>
                  <a:t>First Approach : We design </a:t>
                </a:r>
                <a14:m>
                  <m:oMath xmlns:m="http://schemas.openxmlformats.org/officeDocument/2006/math">
                    <m:r>
                      <a:rPr lang="en-US" b="1" i="1" smtClean="0">
                        <a:latin typeface="Cambria Math" panose="02040503050406030204" pitchFamily="18" charset="0"/>
                      </a:rPr>
                      <m:t>𝒔</m:t>
                    </m:r>
                  </m:oMath>
                </a14:m>
                <a:r>
                  <a:rPr lang="en-US" dirty="0"/>
                  <a:t> such that the average transmit energy </a:t>
                </a:r>
                <a14:m>
                  <m:oMath xmlns:m="http://schemas.openxmlformats.org/officeDocument/2006/math">
                    <m:r>
                      <a:rPr lang="en-US" b="1" i="1" smtClean="0">
                        <a:latin typeface="Cambria Math" panose="02040503050406030204" pitchFamily="18" charset="0"/>
                      </a:rPr>
                      <m:t>𝑬</m:t>
                    </m:r>
                    <m:r>
                      <a:rPr lang="en-US" b="1" i="1" baseline="-25000" smtClean="0">
                        <a:latin typeface="Cambria Math" panose="02040503050406030204" pitchFamily="18" charset="0"/>
                      </a:rPr>
                      <m:t>𝒔</m:t>
                    </m:r>
                  </m:oMath>
                </a14:m>
                <a:r>
                  <a:rPr lang="en-US" dirty="0"/>
                  <a:t> is equally               distributed to the antennas , </a:t>
                </a:r>
                <a:r>
                  <a:rPr lang="en-US" dirty="0" err="1"/>
                  <a:t>i.e</a:t>
                </a:r>
                <a:r>
                  <a:rPr lang="en-US" dirty="0"/>
                  <a:t> </a:t>
                </a:r>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𝑁𝑡</m:t>
                            </m:r>
                          </m:den>
                        </m:f>
                      </m:e>
                    </m:rad>
                    <m:r>
                      <a:rPr lang="en-US" b="0" i="1" smtClean="0">
                        <a:latin typeface="Cambria Math" panose="02040503050406030204" pitchFamily="18" charset="0"/>
                      </a:rPr>
                      <m:t> </m:t>
                    </m:r>
                    <m:r>
                      <a:rPr lang="en-US" b="1" i="1" smtClean="0">
                        <a:latin typeface="Cambria Math" panose="02040503050406030204" pitchFamily="18" charset="0"/>
                      </a:rPr>
                      <m:t>𝟏</m:t>
                    </m:r>
                    <m:r>
                      <a:rPr lang="en-US" b="0" i="1" baseline="-25000" smtClean="0">
                        <a:latin typeface="Cambria Math" panose="02040503050406030204" pitchFamily="18" charset="0"/>
                      </a:rPr>
                      <m:t>𝑁𝑡</m:t>
                    </m:r>
                  </m:oMath>
                </a14:m>
                <a:r>
                  <a:rPr lang="en-US" dirty="0"/>
                  <a:t> (Equal power allocation)</a:t>
                </a:r>
              </a:p>
              <a:p>
                <a:r>
                  <a:rPr lang="en-US" dirty="0"/>
                  <a:t>Q5) Show that the capacity is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m:t>
                            </m:r>
                            <m:r>
                              <a:rPr lang="en-US" b="1" i="1" smtClean="0">
                                <a:latin typeface="Cambria Math" panose="02040503050406030204" pitchFamily="18" charset="0"/>
                              </a:rPr>
                              <m:t>𝟏</m:t>
                            </m:r>
                            <m:r>
                              <a:rPr lang="en-US" b="0" i="1" baseline="-25000" smtClean="0">
                                <a:latin typeface="Cambria Math" panose="02040503050406030204" pitchFamily="18" charset="0"/>
                              </a:rPr>
                              <m:t>𝑁𝑡</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𝐸𝑠</m:t>
                                        </m:r>
                                      </m:num>
                                      <m:den>
                                        <m:r>
                                          <a:rPr lang="en-US" i="1">
                                            <a:latin typeface="Cambria Math" panose="02040503050406030204" pitchFamily="18" charset="0"/>
                                          </a:rPr>
                                          <m:t>𝑁𝑡</m:t>
                                        </m:r>
                                      </m:den>
                                    </m:f>
                                  </m:e>
                                </m:rad>
                                <m:r>
                                  <a:rPr lang="en-US" i="1">
                                    <a:latin typeface="Cambria Math" panose="02040503050406030204" pitchFamily="18" charset="0"/>
                                  </a:rPr>
                                  <m:t> </m:t>
                                </m:r>
                                <m:r>
                                  <a:rPr lang="en-US" b="1" i="1">
                                    <a:latin typeface="Cambria Math" panose="02040503050406030204" pitchFamily="18" charset="0"/>
                                  </a:rPr>
                                  <m:t>𝟏</m:t>
                                </m:r>
                                <m:r>
                                  <a:rPr lang="en-US" i="1" baseline="-25000">
                                    <a:latin typeface="Cambria Math" panose="02040503050406030204" pitchFamily="18" charset="0"/>
                                  </a:rPr>
                                  <m:t>𝑁𝑡</m:t>
                                </m:r>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r>
                          <a:rPr lang="en-US" i="1">
                            <a:latin typeface="Cambria Math" panose="02040503050406030204" pitchFamily="18" charset="0"/>
                          </a:rPr>
                          <m:t>𝑁</m:t>
                        </m:r>
                        <m:r>
                          <a:rPr lang="en-US" i="1" baseline="-25000">
                            <a:latin typeface="Cambria Math" panose="02040503050406030204" pitchFamily="18" charset="0"/>
                          </a:rPr>
                          <m:t>𝑡</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r>
                              <a:rPr lang="en-US" b="1" i="1">
                                <a:latin typeface="Cambria Math" panose="02040503050406030204" pitchFamily="18" charset="0"/>
                              </a:rPr>
                              <m:t>𝟏</m:t>
                            </m:r>
                            <m:r>
                              <a:rPr lang="en-US" i="1" baseline="-25000">
                                <a:latin typeface="Cambria Math" panose="02040503050406030204" pitchFamily="18" charset="0"/>
                              </a:rPr>
                              <m:t>𝑁𝑡</m:t>
                            </m:r>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28DFF72C-A35F-504A-ED0F-B3AF383E4E78}"/>
                  </a:ext>
                </a:extLst>
              </p:cNvPr>
              <p:cNvSpPr>
                <a:spLocks noGrp="1" noRot="1" noChangeAspect="1" noMove="1" noResize="1" noEditPoints="1" noAdjustHandles="1" noChangeArrowheads="1" noChangeShapeType="1" noTextEdit="1"/>
              </p:cNvSpPr>
              <p:nvPr>
                <p:ph idx="1"/>
              </p:nvPr>
            </p:nvSpPr>
            <p:spPr>
              <a:blipFill>
                <a:blip r:embed="rId2"/>
                <a:stretch>
                  <a:fillRect l="-522" t="-1348"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7E87852-DDBD-E879-7429-1F11D7996784}"/>
              </a:ext>
            </a:extLst>
          </p:cNvPr>
          <p:cNvSpPr>
            <a:spLocks noGrp="1"/>
          </p:cNvSpPr>
          <p:nvPr>
            <p:ph type="sldNum" sz="quarter" idx="12"/>
          </p:nvPr>
        </p:nvSpPr>
        <p:spPr/>
        <p:txBody>
          <a:bodyPr/>
          <a:lstStyle/>
          <a:p>
            <a:fld id="{A439D109-9F59-4B0B-8E20-D6D3A384B1F1}" type="slidenum">
              <a:rPr lang="ko-KR" altLang="en-US" smtClean="0"/>
              <a:t>83</a:t>
            </a:fld>
            <a:endParaRPr lang="ko-KR" altLang="en-US"/>
          </a:p>
        </p:txBody>
      </p:sp>
    </p:spTree>
    <p:extLst>
      <p:ext uri="{BB962C8B-B14F-4D97-AF65-F5344CB8AC3E}">
        <p14:creationId xmlns:p14="http://schemas.microsoft.com/office/powerpoint/2010/main" val="18588153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489E-DD59-F4B9-7F7B-886D65CADC8F}"/>
              </a:ext>
            </a:extLst>
          </p:cNvPr>
          <p:cNvSpPr>
            <a:spLocks noGrp="1"/>
          </p:cNvSpPr>
          <p:nvPr>
            <p:ph type="title"/>
          </p:nvPr>
        </p:nvSpPr>
        <p:spPr/>
        <p:txBody>
          <a:bodyPr/>
          <a:lstStyle/>
          <a:p>
            <a:r>
              <a:rPr lang="en-US" dirty="0"/>
              <a:t>MISO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EED24F-0097-5D0C-1385-A741D1BCEFAA}"/>
                  </a:ext>
                </a:extLst>
              </p:cNvPr>
              <p:cNvSpPr>
                <a:spLocks noGrp="1"/>
              </p:cNvSpPr>
              <p:nvPr>
                <p:ph idx="1"/>
              </p:nvPr>
            </p:nvSpPr>
            <p:spPr/>
            <p:txBody>
              <a:bodyPr/>
              <a:lstStyle/>
              <a:p>
                <a:r>
                  <a:rPr lang="en-US" dirty="0"/>
                  <a:t>Second approach: We design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𝐸</m:t>
                        </m:r>
                        <m:r>
                          <a:rPr lang="en-US" b="0" i="1" baseline="-25000" smtClean="0">
                            <a:latin typeface="Cambria Math" panose="02040503050406030204" pitchFamily="18" charset="0"/>
                          </a:rPr>
                          <m:t>𝑠</m:t>
                        </m:r>
                      </m:e>
                    </m:rad>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𝟏</m:t>
                    </m:r>
                  </m:oMath>
                </a14:m>
                <a:r>
                  <a:rPr lang="en-US" dirty="0"/>
                  <a:t> such that the average transmit energy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 </m:t>
                    </m:r>
                  </m:oMath>
                </a14:m>
                <a:r>
                  <a:rPr lang="en-US" dirty="0"/>
                  <a:t>is concentrated by assigning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𝑇𝑋</m:t>
                    </m:r>
                    <m:r>
                      <a:rPr lang="en-US" b="0" i="1" baseline="-25000" smtClean="0">
                        <a:latin typeface="Cambria Math" panose="02040503050406030204" pitchFamily="18" charset="0"/>
                      </a:rPr>
                      <m:t>1</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𝑁𝑡</m:t>
                        </m:r>
                        <m:r>
                          <a:rPr lang="en-US" b="0" i="1" smtClean="0">
                            <a:latin typeface="Cambria Math" panose="02040503050406030204" pitchFamily="18" charset="0"/>
                          </a:rPr>
                          <m:t> −</m:t>
                        </m:r>
                        <m:r>
                          <a:rPr lang="en-US" b="0" i="1" smtClean="0">
                            <a:latin typeface="Cambria Math" panose="02040503050406030204" pitchFamily="18" charset="0"/>
                          </a:rPr>
                          <m:t>1</m:t>
                        </m:r>
                      </m:e>
                    </m:d>
                  </m:oMath>
                </a14:m>
                <a:r>
                  <a:rPr lang="en-US" dirty="0"/>
                  <a:t> are unused.</a:t>
                </a:r>
              </a:p>
              <a:p>
                <a:r>
                  <a:rPr lang="en-US" dirty="0"/>
                  <a:t>Q6) Show that the capacity is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r>
                          <a:rPr lang="en-US" i="1">
                            <a:latin typeface="Cambria Math" panose="02040503050406030204" pitchFamily="18" charset="0"/>
                          </a:rPr>
                          <m:t>𝑁</m:t>
                        </m:r>
                        <m:r>
                          <a:rPr lang="en-US" i="1" baseline="-25000">
                            <a:latin typeface="Cambria Math" panose="02040503050406030204" pitchFamily="18" charset="0"/>
                          </a:rPr>
                          <m:t>𝑡</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d>
                              <m:dPr>
                                <m:ctrlPr>
                                  <a:rPr lang="en-US" b="0" i="1" baseline="-25000" smtClean="0">
                                    <a:latin typeface="Cambria Math" panose="02040503050406030204" pitchFamily="18" charset="0"/>
                                  </a:rPr>
                                </m:ctrlPr>
                              </m:dPr>
                              <m:e>
                                <m:r>
                                  <a:rPr lang="en-US" b="0" i="1" baseline="-25000" smtClean="0">
                                    <a:latin typeface="Cambria Math" panose="02040503050406030204" pitchFamily="18" charset="0"/>
                                  </a:rPr>
                                  <m:t>1</m:t>
                                </m:r>
                                <m:r>
                                  <a:rPr lang="en-US" b="0" i="1" baseline="-25000" smtClean="0">
                                    <a:latin typeface="Cambria Math" panose="02040503050406030204" pitchFamily="18" charset="0"/>
                                  </a:rPr>
                                  <m:t>,</m:t>
                                </m:r>
                                <m:r>
                                  <a:rPr lang="en-US" b="0" i="1" baseline="-25000" smtClean="0">
                                    <a:latin typeface="Cambria Math" panose="02040503050406030204" pitchFamily="18" charset="0"/>
                                  </a:rPr>
                                  <m:t>1</m:t>
                                </m:r>
                              </m:e>
                            </m:d>
                            <m:r>
                              <a:rPr lang="en-US" b="0" i="1" baseline="-25000" smtClean="0">
                                <a:latin typeface="Cambria Math" panose="02040503050406030204" pitchFamily="18" charset="0"/>
                              </a:rPr>
                              <m:t> </m:t>
                            </m:r>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rad>
                                  <m:radPr>
                                    <m:degHide m:val="on"/>
                                    <m:ctrlPr>
                                      <a:rPr lang="en-US" i="1">
                                        <a:latin typeface="Cambria Math" panose="02040503050406030204" pitchFamily="18" charset="0"/>
                                      </a:rPr>
                                    </m:ctrlPr>
                                  </m:radPr>
                                  <m:deg/>
                                  <m:e>
                                    <m:r>
                                      <a:rPr lang="en-US" i="1">
                                        <a:latin typeface="Cambria Math" panose="02040503050406030204" pitchFamily="18" charset="0"/>
                                      </a:rPr>
                                      <m:t>𝐸</m:t>
                                    </m:r>
                                    <m:r>
                                      <a:rPr lang="en-US" i="1" baseline="-25000">
                                        <a:latin typeface="Cambria Math" panose="02040503050406030204" pitchFamily="18" charset="0"/>
                                      </a:rPr>
                                      <m:t>𝑠</m:t>
                                    </m:r>
                                  </m:e>
                                </m:rad>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𝟏</m:t>
                                </m:r>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r>
                          <a:rPr lang="en-US" i="1">
                            <a:latin typeface="Cambria Math" panose="02040503050406030204" pitchFamily="18" charset="0"/>
                          </a:rPr>
                          <m:t>𝑁</m:t>
                        </m:r>
                        <m:r>
                          <a:rPr lang="en-US" i="1" baseline="-25000">
                            <a:latin typeface="Cambria Math" panose="02040503050406030204" pitchFamily="18" charset="0"/>
                          </a:rPr>
                          <m:t>𝑡</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d>
                              <m:dPr>
                                <m:ctrlPr>
                                  <a:rPr lang="en-US" i="1" baseline="-25000">
                                    <a:latin typeface="Cambria Math" panose="02040503050406030204" pitchFamily="18" charset="0"/>
                                  </a:rPr>
                                </m:ctrlPr>
                              </m:dPr>
                              <m:e>
                                <m:r>
                                  <a:rPr lang="en-US" i="1" baseline="-25000">
                                    <a:latin typeface="Cambria Math" panose="02040503050406030204" pitchFamily="18" charset="0"/>
                                  </a:rPr>
                                  <m:t>1</m:t>
                                </m:r>
                                <m:r>
                                  <a:rPr lang="en-US" i="1" baseline="-25000">
                                    <a:latin typeface="Cambria Math" panose="02040503050406030204" pitchFamily="18" charset="0"/>
                                  </a:rPr>
                                  <m:t>,</m:t>
                                </m:r>
                                <m:r>
                                  <a:rPr lang="en-US" i="1" baseline="-25000">
                                    <a:latin typeface="Cambria Math" panose="02040503050406030204" pitchFamily="18" charset="0"/>
                                  </a:rPr>
                                  <m:t>1</m:t>
                                </m:r>
                              </m:e>
                            </m:d>
                            <m:r>
                              <a:rPr lang="en-US" i="1" baseline="-25000">
                                <a:latin typeface="Cambria Math" panose="02040503050406030204" pitchFamily="18" charset="0"/>
                              </a:rPr>
                              <m:t> </m:t>
                            </m:r>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07EED24F-0097-5D0C-1385-A741D1BCEFAA}"/>
                  </a:ext>
                </a:extLst>
              </p:cNvPr>
              <p:cNvSpPr>
                <a:spLocks noGrp="1" noRot="1" noChangeAspect="1" noMove="1" noResize="1" noEditPoints="1" noAdjustHandles="1" noChangeArrowheads="1" noChangeShapeType="1" noTextEdit="1"/>
              </p:cNvSpPr>
              <p:nvPr>
                <p:ph idx="1"/>
              </p:nvPr>
            </p:nvSpPr>
            <p:spPr>
              <a:blipFill>
                <a:blip r:embed="rId2"/>
                <a:stretch>
                  <a:fillRect l="-522" t="-809" r="-4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BA88D79-2BC9-22F2-00F3-66D8818ED1F7}"/>
              </a:ext>
            </a:extLst>
          </p:cNvPr>
          <p:cNvSpPr>
            <a:spLocks noGrp="1"/>
          </p:cNvSpPr>
          <p:nvPr>
            <p:ph type="sldNum" sz="quarter" idx="12"/>
          </p:nvPr>
        </p:nvSpPr>
        <p:spPr/>
        <p:txBody>
          <a:bodyPr/>
          <a:lstStyle/>
          <a:p>
            <a:fld id="{A439D109-9F59-4B0B-8E20-D6D3A384B1F1}" type="slidenum">
              <a:rPr lang="ko-KR" altLang="en-US" smtClean="0"/>
              <a:t>84</a:t>
            </a:fld>
            <a:endParaRPr lang="ko-KR" altLang="en-US"/>
          </a:p>
        </p:txBody>
      </p:sp>
    </p:spTree>
    <p:extLst>
      <p:ext uri="{BB962C8B-B14F-4D97-AF65-F5344CB8AC3E}">
        <p14:creationId xmlns:p14="http://schemas.microsoft.com/office/powerpoint/2010/main" val="14171358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6DD3-E390-975B-48B9-A9A6CD8799CB}"/>
              </a:ext>
            </a:extLst>
          </p:cNvPr>
          <p:cNvSpPr>
            <a:spLocks noGrp="1"/>
          </p:cNvSpPr>
          <p:nvPr>
            <p:ph type="title"/>
          </p:nvPr>
        </p:nvSpPr>
        <p:spPr/>
        <p:txBody>
          <a:bodyPr/>
          <a:lstStyle/>
          <a:p>
            <a:r>
              <a:rPr lang="en-US" dirty="0"/>
              <a:t>MISO</a:t>
            </a:r>
          </a:p>
        </p:txBody>
      </p:sp>
      <p:pic>
        <p:nvPicPr>
          <p:cNvPr id="6" name="Content Placeholder 5" descr="A diagram of a machine&#10;&#10;Description automatically generated">
            <a:extLst>
              <a:ext uri="{FF2B5EF4-FFF2-40B4-BE49-F238E27FC236}">
                <a16:creationId xmlns:a16="http://schemas.microsoft.com/office/drawing/2014/main" id="{3F49850B-DEC7-D1AA-F9E3-7EBDA4645D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538" y="1809137"/>
            <a:ext cx="8888065" cy="1781424"/>
          </a:xfrm>
        </p:spPr>
      </p:pic>
      <p:sp>
        <p:nvSpPr>
          <p:cNvPr id="4" name="Slide Number Placeholder 3">
            <a:extLst>
              <a:ext uri="{FF2B5EF4-FFF2-40B4-BE49-F238E27FC236}">
                <a16:creationId xmlns:a16="http://schemas.microsoft.com/office/drawing/2014/main" id="{82C87957-6098-A932-E514-C033E71C04D9}"/>
              </a:ext>
            </a:extLst>
          </p:cNvPr>
          <p:cNvSpPr>
            <a:spLocks noGrp="1"/>
          </p:cNvSpPr>
          <p:nvPr>
            <p:ph type="sldNum" sz="quarter" idx="12"/>
          </p:nvPr>
        </p:nvSpPr>
        <p:spPr/>
        <p:txBody>
          <a:bodyPr/>
          <a:lstStyle/>
          <a:p>
            <a:fld id="{A439D109-9F59-4B0B-8E20-D6D3A384B1F1}" type="slidenum">
              <a:rPr lang="ko-KR" altLang="en-US" smtClean="0"/>
              <a:t>85</a:t>
            </a:fld>
            <a:endParaRPr lang="ko-KR" alt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6B9F4CC-22CE-73C3-F3E7-75B0310985B1}"/>
                  </a:ext>
                </a:extLst>
              </p:cNvPr>
              <p:cNvSpPr txBox="1"/>
              <p:nvPr/>
            </p:nvSpPr>
            <p:spPr>
              <a:xfrm>
                <a:off x="659423" y="3930162"/>
                <a:ext cx="10694377" cy="2281778"/>
              </a:xfrm>
              <a:prstGeom prst="rect">
                <a:avLst/>
              </a:prstGeom>
              <a:noFill/>
            </p:spPr>
            <p:txBody>
              <a:bodyPr wrap="square" rtlCol="0">
                <a:spAutoFit/>
              </a:bodyPr>
              <a:lstStyle/>
              <a:p>
                <a:pPr marL="285750" indent="-285750">
                  <a:buFont typeface="Arial" panose="020B0604020202020204" pitchFamily="34" charset="0"/>
                  <a:buChar char="•"/>
                </a:pPr>
                <a:r>
                  <a:rPr lang="en-US" dirty="0"/>
                  <a:t>In this case , we can optimize the precoder </a:t>
                </a:r>
                <a:r>
                  <a:rPr lang="en-US" b="1" dirty="0"/>
                  <a:t>P</a:t>
                </a:r>
                <a:r>
                  <a:rPr lang="en-US" dirty="0"/>
                  <a:t> to achieve the maximum capacity </a:t>
                </a:r>
                <a:r>
                  <a:rPr lang="en-US" b="1" dirty="0"/>
                  <a:t>P</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Q1) Using the Cauchy-Schwartz inequality find the optimal </a:t>
                </a:r>
                <a:r>
                  <a:rPr lang="en-US" b="1" dirty="0"/>
                  <a:t>P</a:t>
                </a:r>
                <a:r>
                  <a:rPr lang="en-US" dirty="0"/>
                  <a:t> that maximizes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m:t>
                    </m:r>
                  </m:oMath>
                </a14:m>
                <a:r>
                  <a:rPr lang="en-US" dirty="0"/>
                  <a:t>with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Show that maximum capacity is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oMath>
                </a14:m>
                <a:endParaRPr lang="en-US" dirty="0"/>
              </a:p>
              <a:p>
                <a:endParaRPr lang="en-US" b="1" dirty="0"/>
              </a:p>
              <a:p>
                <a:endParaRPr lang="en-US" b="1" dirty="0"/>
              </a:p>
            </p:txBody>
          </p:sp>
        </mc:Choice>
        <mc:Fallback>
          <p:sp>
            <p:nvSpPr>
              <p:cNvPr id="7" name="TextBox 6">
                <a:extLst>
                  <a:ext uri="{FF2B5EF4-FFF2-40B4-BE49-F238E27FC236}">
                    <a16:creationId xmlns:a16="http://schemas.microsoft.com/office/drawing/2014/main" id="{86B9F4CC-22CE-73C3-F3E7-75B0310985B1}"/>
                  </a:ext>
                </a:extLst>
              </p:cNvPr>
              <p:cNvSpPr txBox="1">
                <a:spLocks noRot="1" noChangeAspect="1" noMove="1" noResize="1" noEditPoints="1" noAdjustHandles="1" noChangeArrowheads="1" noChangeShapeType="1" noTextEdit="1"/>
              </p:cNvSpPr>
              <p:nvPr/>
            </p:nvSpPr>
            <p:spPr>
              <a:xfrm>
                <a:off x="659423" y="3930162"/>
                <a:ext cx="10694377" cy="2281778"/>
              </a:xfrm>
              <a:prstGeom prst="rect">
                <a:avLst/>
              </a:prstGeom>
              <a:blipFill>
                <a:blip r:embed="rId3"/>
                <a:stretch>
                  <a:fillRect l="-342" t="-1604"/>
                </a:stretch>
              </a:blipFill>
            </p:spPr>
            <p:txBody>
              <a:bodyPr/>
              <a:lstStyle/>
              <a:p>
                <a:r>
                  <a:rPr lang="en-US">
                    <a:noFill/>
                  </a:rPr>
                  <a:t> </a:t>
                </a:r>
              </a:p>
            </p:txBody>
          </p:sp>
        </mc:Fallback>
      </mc:AlternateContent>
    </p:spTree>
    <p:extLst>
      <p:ext uri="{BB962C8B-B14F-4D97-AF65-F5344CB8AC3E}">
        <p14:creationId xmlns:p14="http://schemas.microsoft.com/office/powerpoint/2010/main" val="36154727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529C-15D6-F87E-A5E6-BD6B5A3D279E}"/>
              </a:ext>
            </a:extLst>
          </p:cNvPr>
          <p:cNvSpPr>
            <a:spLocks noGrp="1"/>
          </p:cNvSpPr>
          <p:nvPr>
            <p:ph type="title"/>
          </p:nvPr>
        </p:nvSpPr>
        <p:spPr/>
        <p:txBody>
          <a:bodyPr/>
          <a:lstStyle/>
          <a:p>
            <a:r>
              <a:rPr lang="en-US" dirty="0"/>
              <a:t>MISO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286434-0923-BD7D-7051-911B9EDE6B8D}"/>
                  </a:ext>
                </a:extLst>
              </p:cNvPr>
              <p:cNvSpPr>
                <a:spLocks noGrp="1"/>
              </p:cNvSpPr>
              <p:nvPr>
                <p:ph idx="1"/>
              </p:nvPr>
            </p:nvSpPr>
            <p:spPr/>
            <p:txBody>
              <a:bodyPr/>
              <a:lstStyle/>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Applying the Cauchy-Schwartz inequality </a:t>
                </a:r>
              </a:p>
              <a:p>
                <a14:m>
                  <m:oMath xmlns:m="http://schemas.openxmlformats.org/officeDocument/2006/math">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ctrlPr>
                          <a:rPr lang="en-US" b="0" i="1" baseline="-25000" smtClean="0">
                            <a:latin typeface="Cambria Math" panose="02040503050406030204" pitchFamily="18" charset="0"/>
                          </a:rPr>
                        </m:ctrlPr>
                      </m:dPr>
                      <m:e>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e>
                    </m:d>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m:t>​</m:t>
                                        </m:r>
                                      </m:e>
                                    </m:d>
                                  </m:e>
                                  <m:sup>
                                    <m:r>
                                      <a:rPr lang="en-US" b="1" i="1" smtClean="0">
                                        <a:latin typeface="Cambria Math" panose="02040503050406030204" pitchFamily="18" charset="0"/>
                                      </a:rPr>
                                      <m:t>𝟐</m:t>
                                    </m:r>
                                  </m:sup>
                                </m:sSup>
                                <m:r>
                                  <a:rPr lang="en-US" b="1" i="1" smtClean="0">
                                    <a:latin typeface="Cambria Math" panose="02040503050406030204" pitchFamily="18" charset="0"/>
                                  </a:rPr>
                                  <m:t>|</m:t>
                                </m:r>
                                <m:r>
                                  <a:rPr lang="en-US" b="1" i="1">
                                    <a:latin typeface="Cambria Math" panose="02040503050406030204" pitchFamily="18" charset="0"/>
                                  </a:rPr>
                                  <m:t>𝑷</m:t>
                                </m:r>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r>
                  <a:rPr lang="en-US" dirty="0"/>
                  <a:t>Let </a:t>
                </a:r>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rPr>
                      <m:t>𝑷</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𝑷</m:t>
                        </m:r>
                        <m:r>
                          <a:rPr lang="en-US" b="0" i="1" smtClean="0">
                            <a:latin typeface="Cambria Math" panose="02040503050406030204" pitchFamily="18" charset="0"/>
                          </a:rPr>
                          <m:t>|</m:t>
                        </m:r>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den>
                    </m:f>
                  </m:oMath>
                </a14:m>
                <a:endParaRPr lang="en-US" dirty="0"/>
              </a:p>
              <a:p>
                <a:r>
                  <a:rPr lang="en-US" dirty="0"/>
                  <a:t>Substituting the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a14:m>
                <a:endParaRPr lang="en-US" dirty="0"/>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 =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sSup>
                                  <m:sSupPr>
                                    <m:ctrlPr>
                                      <a:rPr lang="en-US" b="1"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a:latin typeface="Cambria Math" panose="02040503050406030204" pitchFamily="18" charset="0"/>
                                          </a:rPr>
                                          <m:t>​</m:t>
                                        </m:r>
                                      </m:e>
                                    </m:d>
                                  </m:e>
                                  <m:sup>
                                    <m:r>
                                      <a:rPr lang="en-US" b="1" i="1">
                                        <a:latin typeface="Cambria Math" panose="02040503050406030204" pitchFamily="18" charset="0"/>
                                      </a:rPr>
                                      <m:t>𝟐</m:t>
                                    </m:r>
                                  </m:sup>
                                </m:sSup>
                                <m:r>
                                  <a:rPr lang="en-US" b="1"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70286434-0923-BD7D-7051-911B9EDE6B8D}"/>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986517A-CE8D-1D31-59D0-E676D4F88740}"/>
              </a:ext>
            </a:extLst>
          </p:cNvPr>
          <p:cNvSpPr>
            <a:spLocks noGrp="1"/>
          </p:cNvSpPr>
          <p:nvPr>
            <p:ph type="sldNum" sz="quarter" idx="12"/>
          </p:nvPr>
        </p:nvSpPr>
        <p:spPr/>
        <p:txBody>
          <a:bodyPr/>
          <a:lstStyle/>
          <a:p>
            <a:fld id="{A439D109-9F59-4B0B-8E20-D6D3A384B1F1}" type="slidenum">
              <a:rPr lang="ko-KR" altLang="en-US" smtClean="0"/>
              <a:t>86</a:t>
            </a:fld>
            <a:endParaRPr lang="ko-KR" altLang="en-US"/>
          </a:p>
        </p:txBody>
      </p:sp>
    </p:spTree>
    <p:extLst>
      <p:ext uri="{BB962C8B-B14F-4D97-AF65-F5344CB8AC3E}">
        <p14:creationId xmlns:p14="http://schemas.microsoft.com/office/powerpoint/2010/main" val="41073795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B2CE-D043-3EDB-539C-C222C91E5A3E}"/>
              </a:ext>
            </a:extLst>
          </p:cNvPr>
          <p:cNvSpPr>
            <a:spLocks noGrp="1"/>
          </p:cNvSpPr>
          <p:nvPr>
            <p:ph type="title"/>
          </p:nvPr>
        </p:nvSpPr>
        <p:spPr/>
        <p:txBody>
          <a:bodyPr/>
          <a:lstStyle/>
          <a:p>
            <a:r>
              <a:rPr lang="en-US" dirty="0"/>
              <a:t>MISO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CF858A-E6A4-A300-9EEA-F48BEA6ACA02}"/>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sSup>
                                  <m:sSupPr>
                                    <m:ctrlPr>
                                      <a:rPr lang="en-US" b="1"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a:latin typeface="Cambria Math" panose="02040503050406030204" pitchFamily="18" charset="0"/>
                                          </a:rPr>
                                          <m:t>​</m:t>
                                        </m:r>
                                      </m:e>
                                    </m:d>
                                  </m:e>
                                  <m:sup>
                                    <m:r>
                                      <a:rPr lang="en-US" b="1" i="1">
                                        <a:latin typeface="Cambria Math" panose="02040503050406030204" pitchFamily="18" charset="0"/>
                                      </a:rPr>
                                      <m:t>𝟐</m:t>
                                    </m:r>
                                  </m:sup>
                                </m:sSup>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i="1">
                                            <a:latin typeface="Cambria Math" panose="02040503050406030204" pitchFamily="18" charset="0"/>
                                          </a:rPr>
                                          <m:t>𝛼</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ctrlPr>
                          <a:rPr lang="en-US" b="0" i="1" baseline="-25000"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endParaRPr lang="en-US" dirty="0"/>
              </a:p>
              <a:p>
                <a:r>
                  <a:rPr lang="en-US" dirty="0"/>
                  <a:t>Q2)Show that MRT achieves the maximum capacity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𝐸𝑠</m:t>
                        </m:r>
                        <m:r>
                          <a:rPr lang="en-US" b="0" i="1" smtClean="0">
                            <a:latin typeface="Cambria Math" panose="02040503050406030204" pitchFamily="18" charset="0"/>
                          </a:rPr>
                          <m:t> </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𝐸𝑠</m:t>
                            </m:r>
                          </m:e>
                        </m:rad>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oMath>
                </a14:m>
                <a:endParaRPr lang="en-US" dirty="0"/>
              </a:p>
            </p:txBody>
          </p:sp>
        </mc:Choice>
        <mc:Fallback>
          <p:sp>
            <p:nvSpPr>
              <p:cNvPr id="3" name="Content Placeholder 2">
                <a:extLst>
                  <a:ext uri="{FF2B5EF4-FFF2-40B4-BE49-F238E27FC236}">
                    <a16:creationId xmlns:a16="http://schemas.microsoft.com/office/drawing/2014/main" id="{33CF858A-E6A4-A300-9EEA-F48BEA6ACA02}"/>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4C8A16B-60C8-754F-4637-FC5095E86369}"/>
              </a:ext>
            </a:extLst>
          </p:cNvPr>
          <p:cNvSpPr>
            <a:spLocks noGrp="1"/>
          </p:cNvSpPr>
          <p:nvPr>
            <p:ph type="sldNum" sz="quarter" idx="12"/>
          </p:nvPr>
        </p:nvSpPr>
        <p:spPr/>
        <p:txBody>
          <a:bodyPr/>
          <a:lstStyle/>
          <a:p>
            <a:fld id="{A439D109-9F59-4B0B-8E20-D6D3A384B1F1}" type="slidenum">
              <a:rPr lang="ko-KR" altLang="en-US" smtClean="0"/>
              <a:t>87</a:t>
            </a:fld>
            <a:endParaRPr lang="ko-KR" altLang="en-US"/>
          </a:p>
        </p:txBody>
      </p:sp>
    </p:spTree>
    <p:extLst>
      <p:ext uri="{BB962C8B-B14F-4D97-AF65-F5344CB8AC3E}">
        <p14:creationId xmlns:p14="http://schemas.microsoft.com/office/powerpoint/2010/main" val="16683137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5F8B-5488-8DC9-F7EC-0EEDC6CA3404}"/>
              </a:ext>
            </a:extLst>
          </p:cNvPr>
          <p:cNvSpPr>
            <a:spLocks noGrp="1"/>
          </p:cNvSpPr>
          <p:nvPr>
            <p:ph type="title"/>
          </p:nvPr>
        </p:nvSpPr>
        <p:spPr/>
        <p:txBody>
          <a:bodyPr/>
          <a:lstStyle/>
          <a:p>
            <a:r>
              <a:rPr lang="en-US" dirty="0"/>
              <a:t>MISO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6FB142-3596-ED57-46EF-B1B609A6226A}"/>
                  </a:ext>
                </a:extLst>
              </p:cNvPr>
              <p:cNvSpPr>
                <a:spLocks noGrp="1"/>
              </p:cNvSpPr>
              <p:nvPr>
                <p:ph idx="1"/>
              </p:nvPr>
            </p:nvSpPr>
            <p:spPr/>
            <p:txBody>
              <a:bodyPr/>
              <a:lstStyle/>
              <a:p>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𝑥</m:t>
                        </m:r>
                      </m:e>
                    </m:acc>
                    <m:r>
                      <a:rPr lang="en-US" i="1" dirty="0">
                        <a:latin typeface="Cambria Math" panose="02040503050406030204" pitchFamily="18" charset="0"/>
                      </a:rPr>
                      <m:t>=</m:t>
                    </m:r>
                    <m:r>
                      <a:rPr lang="en-US" i="1" dirty="0">
                        <a:latin typeface="Cambria Math" panose="02040503050406030204" pitchFamily="18" charset="0"/>
                      </a:rPr>
                      <m:t>𝑤</m:t>
                    </m:r>
                    <m:r>
                      <a:rPr lang="en-US" i="1" dirty="0">
                        <a:latin typeface="Cambria Math" panose="02040503050406030204" pitchFamily="18" charset="0"/>
                      </a:rPr>
                      <m:t> ∗</m:t>
                    </m:r>
                    <m:r>
                      <a:rPr lang="en-US" b="1" i="1" dirty="0">
                        <a:latin typeface="Cambria Math" panose="02040503050406030204" pitchFamily="18" charset="0"/>
                      </a:rPr>
                      <m:t>𝒚</m:t>
                    </m:r>
                    <m:r>
                      <a:rPr lang="en-US" i="1" dirty="0">
                        <a:latin typeface="Cambria Math" panose="02040503050406030204" pitchFamily="18" charset="0"/>
                      </a:rPr>
                      <m:t>=</m:t>
                    </m:r>
                    <m:r>
                      <a:rPr lang="en-US" i="1" dirty="0">
                        <a:latin typeface="Cambria Math" panose="02040503050406030204" pitchFamily="18" charset="0"/>
                      </a:rPr>
                      <m:t>𝑤</m:t>
                    </m:r>
                    <m:r>
                      <a:rPr lang="en-US" i="1" dirty="0">
                        <a:latin typeface="Cambria Math" panose="02040503050406030204" pitchFamily="18" charset="0"/>
                      </a:rPr>
                      <m:t> ∗</m:t>
                    </m:r>
                    <m:d>
                      <m:dPr>
                        <m:ctrlPr>
                          <a:rPr lang="en-US" i="1" dirty="0">
                            <a:latin typeface="Cambria Math" panose="02040503050406030204" pitchFamily="18" charset="0"/>
                          </a:rPr>
                        </m:ctrlPr>
                      </m:dPr>
                      <m:e>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𝑧</m:t>
                        </m:r>
                      </m:e>
                    </m:d>
                    <m:r>
                      <a:rPr lang="en-US" i="1" dirty="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r>
                      <a:rPr lang="en-US" b="0" i="1" dirty="0"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𝐸𝑠</m:t>
                        </m:r>
                      </m:num>
                      <m:den>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b="0" i="1" smtClean="0">
                                <a:latin typeface="Cambria Math" panose="02040503050406030204" pitchFamily="18" charset="0"/>
                              </a:rPr>
                              <m:t>2</m:t>
                            </m:r>
                          </m:sup>
                        </m:sSup>
                      </m:den>
                    </m:f>
                    <m:r>
                      <a:rPr lang="en-US" i="1" dirty="0">
                        <a:latin typeface="Cambria Math" panose="02040503050406030204" pitchFamily="18" charset="0"/>
                      </a:rPr>
                      <m:t>𝑤</m:t>
                    </m:r>
                    <m:r>
                      <a:rPr lang="en-US" b="1" i="1" dirty="0">
                        <a:latin typeface="Cambria Math" panose="02040503050406030204" pitchFamily="18" charset="0"/>
                      </a:rPr>
                      <m:t>𝑯</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dirty="0">
                        <a:latin typeface="Cambria Math" panose="02040503050406030204" pitchFamily="18" charset="0"/>
                      </a:rPr>
                      <m:t>𝑯</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𝐸𝑠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r>
                      <a:rPr lang="en-US" b="1" i="1" dirty="0">
                        <a:latin typeface="Cambria Math" panose="02040503050406030204" pitchFamily="18" charset="0"/>
                      </a:rPr>
                      <m:t>𝑯</m:t>
                    </m:r>
                    <m:r>
                      <a:rPr lang="en-US" i="1">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𝐸𝑠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r>
                      <a:rPr lang="en-US" b="1" i="1" dirty="0">
                        <a:latin typeface="Cambria Math" panose="02040503050406030204" pitchFamily="18" charset="0"/>
                      </a:rPr>
                      <m:t>𝑯</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𝐸𝑠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sSup>
                      <m:sSupPr>
                        <m:ctrlPr>
                          <a:rPr lang="en-US" b="0" i="0" smtClean="0">
                            <a:latin typeface="Cambria Math" panose="02040503050406030204" pitchFamily="18" charset="0"/>
                          </a:rPr>
                        </m:ctrlPr>
                      </m:sSupPr>
                      <m:e>
                        <m:d>
                          <m:dPr>
                            <m:begChr m:val="|"/>
                            <m:endChr m:val="|"/>
                            <m:ctrlPr>
                              <a:rPr lang="en-US" b="0" i="0" smtClean="0">
                                <a:latin typeface="Cambria Math" panose="02040503050406030204" pitchFamily="18" charset="0"/>
                              </a:rPr>
                            </m:ctrlPr>
                          </m:dPr>
                          <m:e>
                            <m:sSup>
                              <m:sSupPr>
                                <m:ctrlPr>
                                  <a:rPr lang="en-US" b="0" i="0"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e>
                        </m:d>
                      </m:e>
                      <m:sup>
                        <m:r>
                          <a:rPr lang="en-US" b="0" i="0" smtClean="0">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endParaRPr lang="en-US" dirty="0"/>
              </a:p>
            </p:txBody>
          </p:sp>
        </mc:Choice>
        <mc:Fallback>
          <p:sp>
            <p:nvSpPr>
              <p:cNvPr id="3" name="Content Placeholder 2">
                <a:extLst>
                  <a:ext uri="{FF2B5EF4-FFF2-40B4-BE49-F238E27FC236}">
                    <a16:creationId xmlns:a16="http://schemas.microsoft.com/office/drawing/2014/main" id="{A66FB142-3596-ED57-46EF-B1B609A6226A}"/>
                  </a:ext>
                </a:extLst>
              </p:cNvPr>
              <p:cNvSpPr>
                <a:spLocks noGrp="1" noRot="1" noChangeAspect="1" noMove="1" noResize="1" noEditPoints="1" noAdjustHandles="1" noChangeArrowheads="1" noChangeShapeType="1" noTextEdit="1"/>
              </p:cNvSpPr>
              <p:nvPr>
                <p:ph idx="1"/>
              </p:nvPr>
            </p:nvSpPr>
            <p:spPr>
              <a:blipFill>
                <a:blip r:embed="rId2"/>
                <a:stretch>
                  <a:fillRect l="-522" b="-22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C52644-EF59-B984-8E71-4E18DB80607E}"/>
              </a:ext>
            </a:extLst>
          </p:cNvPr>
          <p:cNvSpPr>
            <a:spLocks noGrp="1"/>
          </p:cNvSpPr>
          <p:nvPr>
            <p:ph type="sldNum" sz="quarter" idx="12"/>
          </p:nvPr>
        </p:nvSpPr>
        <p:spPr/>
        <p:txBody>
          <a:bodyPr/>
          <a:lstStyle/>
          <a:p>
            <a:fld id="{A439D109-9F59-4B0B-8E20-D6D3A384B1F1}" type="slidenum">
              <a:rPr lang="ko-KR" altLang="en-US" smtClean="0"/>
              <a:t>88</a:t>
            </a:fld>
            <a:endParaRPr lang="ko-KR" altLang="en-US"/>
          </a:p>
        </p:txBody>
      </p:sp>
    </p:spTree>
    <p:extLst>
      <p:ext uri="{BB962C8B-B14F-4D97-AF65-F5344CB8AC3E}">
        <p14:creationId xmlns:p14="http://schemas.microsoft.com/office/powerpoint/2010/main" val="38569556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4DF8-1EFD-E45D-01CD-2F4359576A67}"/>
              </a:ext>
            </a:extLst>
          </p:cNvPr>
          <p:cNvSpPr>
            <a:spLocks noGrp="1"/>
          </p:cNvSpPr>
          <p:nvPr>
            <p:ph type="title"/>
          </p:nvPr>
        </p:nvSpPr>
        <p:spPr/>
        <p:txBody>
          <a:bodyPr/>
          <a:lstStyle/>
          <a:p>
            <a:r>
              <a:rPr lang="en-US" dirty="0"/>
              <a:t>MISO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F8BBC8-6CAA-1246-659E-B7765157EF9C}"/>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r>
                          <m:rPr>
                            <m:nor/>
                          </m:rPr>
                          <a:rPr lang="en-US" dirty="0"/>
                          <m:t> </m:t>
                        </m:r>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𝐇</m:t>
                                    </m:r>
                                  </m:e>
                                  <m:sup>
                                    <m:r>
                                      <m:rPr>
                                        <m:sty m:val="p"/>
                                      </m:rPr>
                                      <a:rPr lang="en-US">
                                        <a:latin typeface="Cambria Math" panose="02040503050406030204" pitchFamily="18" charset="0"/>
                                      </a:rPr>
                                      <m:t>H</m:t>
                                    </m:r>
                                  </m:sup>
                                </m:sSup>
                              </m:e>
                            </m:d>
                          </m:e>
                          <m:sup>
                            <m:r>
                              <a:rPr lang="en-US">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den>
                    </m:f>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𝑙𝑜𝑔</m:t>
                    </m:r>
                    <m:r>
                      <a:rPr lang="en-US" b="0" i="1" baseline="-25000" dirty="0" smtClean="0">
                        <a:latin typeface="Cambria Math" panose="02040503050406030204" pitchFamily="18" charset="0"/>
                      </a:rPr>
                      <m:t>2</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m:t>
                        </m:r>
                        <m:f>
                          <m:fPr>
                            <m:ctrlPr>
                              <a:rPr lang="en-US" b="0" i="1" dirty="0"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𝐇</m:t>
                                        </m:r>
                                      </m:e>
                                      <m:sup>
                                        <m:r>
                                          <m:rPr>
                                            <m:sty m:val="p"/>
                                          </m:rPr>
                                          <a:rPr lang="en-US">
                                            <a:latin typeface="Cambria Math" panose="02040503050406030204" pitchFamily="18" charset="0"/>
                                          </a:rPr>
                                          <m:t>H</m:t>
                                        </m:r>
                                      </m:sup>
                                    </m:sSup>
                                  </m:e>
                                </m:d>
                              </m:e>
                              <m:sup>
                                <m:r>
                                  <a:rPr lang="en-US">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e>
                    </m:d>
                    <m:r>
                      <a:rPr lang="en-US" b="0" i="1" dirty="0" smtClean="0">
                        <a:latin typeface="Cambria Math" panose="02040503050406030204" pitchFamily="18" charset="0"/>
                      </a:rPr>
                      <m:t>=</m:t>
                    </m:r>
                    <m:r>
                      <a:rPr lang="en-US" b="0" i="1" dirty="0" smtClean="0">
                        <a:latin typeface="Cambria Math" panose="02040503050406030204" pitchFamily="18" charset="0"/>
                      </a:rPr>
                      <m:t>𝑙𝑜𝑔</m:t>
                    </m:r>
                    <m:r>
                      <a:rPr lang="en-US" b="0" i="1" baseline="-25000" dirty="0" smtClean="0">
                        <a:latin typeface="Cambria Math" panose="02040503050406030204" pitchFamily="18" charset="0"/>
                      </a:rPr>
                      <m:t>2</m:t>
                    </m:r>
                    <m:r>
                      <a:rPr lang="en-US" b="0" i="1" dirty="0" smtClean="0">
                        <a:latin typeface="Cambria Math" panose="02040503050406030204" pitchFamily="18" charset="0"/>
                      </a:rPr>
                      <m:t>|1+ </m:t>
                    </m:r>
                    <m:f>
                      <m:fPr>
                        <m:ctrlPr>
                          <a:rPr lang="en-US" b="0" i="1" dirty="0" smtClean="0">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dirty="0"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6BF8BBC8-6CAA-1246-659E-B7765157EF9C}"/>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4C3892-EF84-6BC1-55D7-67361F36C263}"/>
              </a:ext>
            </a:extLst>
          </p:cNvPr>
          <p:cNvSpPr>
            <a:spLocks noGrp="1"/>
          </p:cNvSpPr>
          <p:nvPr>
            <p:ph type="sldNum" sz="quarter" idx="12"/>
          </p:nvPr>
        </p:nvSpPr>
        <p:spPr/>
        <p:txBody>
          <a:bodyPr/>
          <a:lstStyle/>
          <a:p>
            <a:fld id="{A439D109-9F59-4B0B-8E20-D6D3A384B1F1}" type="slidenum">
              <a:rPr lang="ko-KR" altLang="en-US" smtClean="0"/>
              <a:t>89</a:t>
            </a:fld>
            <a:endParaRPr lang="ko-KR" altLang="en-US"/>
          </a:p>
        </p:txBody>
      </p:sp>
    </p:spTree>
    <p:extLst>
      <p:ext uri="{BB962C8B-B14F-4D97-AF65-F5344CB8AC3E}">
        <p14:creationId xmlns:p14="http://schemas.microsoft.com/office/powerpoint/2010/main" val="49086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C56F-4099-2C80-1829-C0E516EBE8BF}"/>
              </a:ext>
            </a:extLst>
          </p:cNvPr>
          <p:cNvSpPr>
            <a:spLocks noGrp="1"/>
          </p:cNvSpPr>
          <p:nvPr>
            <p:ph type="title"/>
          </p:nvPr>
        </p:nvSpPr>
        <p:spPr/>
        <p:txBody>
          <a:bodyPr/>
          <a:lstStyle/>
          <a:p>
            <a:r>
              <a:rPr lang="en-US" sz="2800" dirty="0"/>
              <a:t>Maximal Ratio and Equal Gain Combining</a:t>
            </a:r>
          </a:p>
        </p:txBody>
      </p:sp>
      <p:sp>
        <p:nvSpPr>
          <p:cNvPr id="3" name="Content Placeholder 2">
            <a:extLst>
              <a:ext uri="{FF2B5EF4-FFF2-40B4-BE49-F238E27FC236}">
                <a16:creationId xmlns:a16="http://schemas.microsoft.com/office/drawing/2014/main" id="{DC0A2BCA-8131-303D-38D1-A0F48250E4DA}"/>
              </a:ext>
            </a:extLst>
          </p:cNvPr>
          <p:cNvSpPr>
            <a:spLocks noGrp="1"/>
          </p:cNvSpPr>
          <p:nvPr>
            <p:ph idx="1"/>
          </p:nvPr>
        </p:nvSpPr>
        <p:spPr>
          <a:xfrm>
            <a:off x="838199" y="1649691"/>
            <a:ext cx="11195957" cy="4963380"/>
          </a:xfrm>
        </p:spPr>
        <p:txBody>
          <a:bodyPr/>
          <a:lstStyle/>
          <a:p>
            <a:pPr>
              <a:lnSpc>
                <a:spcPct val="150000"/>
              </a:lnSpc>
            </a:pPr>
            <a:r>
              <a:rPr lang="en-US" dirty="0">
                <a:solidFill>
                  <a:schemeClr val="accent1">
                    <a:lumMod val="50000"/>
                  </a:schemeClr>
                </a:solidFill>
              </a:rPr>
              <a:t>Maximal Ratio combining </a:t>
            </a:r>
            <a:r>
              <a:rPr lang="en-US" dirty="0"/>
              <a:t>: </a:t>
            </a:r>
            <a:r>
              <a:rPr lang="en-US" b="0" i="0" dirty="0">
                <a:solidFill>
                  <a:srgbClr val="4D5156"/>
                </a:solidFill>
                <a:effectLst/>
                <a:latin typeface="Google Sans"/>
              </a:rPr>
              <a:t>Maximum Ratio Combining (MRC) is </a:t>
            </a:r>
            <a:r>
              <a:rPr lang="en-US" b="0" i="0" dirty="0">
                <a:solidFill>
                  <a:srgbClr val="040C28"/>
                </a:solidFill>
                <a:effectLst/>
                <a:latin typeface="Google Sans"/>
              </a:rPr>
              <a:t>an optimization technique for              combining signals that are carrying the same information.</a:t>
            </a:r>
          </a:p>
          <a:p>
            <a:pPr>
              <a:lnSpc>
                <a:spcPct val="150000"/>
              </a:lnSpc>
            </a:pPr>
            <a:endParaRPr lang="en-US" b="0" i="0" dirty="0">
              <a:solidFill>
                <a:srgbClr val="040C28"/>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01B0F63B-8F4F-CD38-D274-30AF0C2783C2}"/>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pic>
        <p:nvPicPr>
          <p:cNvPr id="6" name="Picture 5" descr="A diagram of a block diagram&#10;&#10;Description automatically generated">
            <a:extLst>
              <a:ext uri="{FF2B5EF4-FFF2-40B4-BE49-F238E27FC236}">
                <a16:creationId xmlns:a16="http://schemas.microsoft.com/office/drawing/2014/main" id="{A932FC38-4622-FC6A-5F4B-966F18C8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872" y="2653393"/>
            <a:ext cx="7805058" cy="2441121"/>
          </a:xfrm>
          <a:prstGeom prst="rect">
            <a:avLst/>
          </a:prstGeom>
        </p:spPr>
      </p:pic>
      <p:sp>
        <p:nvSpPr>
          <p:cNvPr id="8" name="TextBox 7">
            <a:extLst>
              <a:ext uri="{FF2B5EF4-FFF2-40B4-BE49-F238E27FC236}">
                <a16:creationId xmlns:a16="http://schemas.microsoft.com/office/drawing/2014/main" id="{1D08C966-E900-6758-6E6E-9B9FFC70EA15}"/>
              </a:ext>
            </a:extLst>
          </p:cNvPr>
          <p:cNvSpPr txBox="1"/>
          <p:nvPr/>
        </p:nvSpPr>
        <p:spPr>
          <a:xfrm>
            <a:off x="897526" y="5094514"/>
            <a:ext cx="11136631" cy="1754326"/>
          </a:xfrm>
          <a:prstGeom prst="rect">
            <a:avLst/>
          </a:prstGeom>
          <a:noFill/>
        </p:spPr>
        <p:txBody>
          <a:bodyPr wrap="square" rtlCol="0">
            <a:spAutoFit/>
          </a:bodyPr>
          <a:lstStyle/>
          <a:p>
            <a:pPr marL="342900" marR="92710" lvl="0" indent="-342900" algn="just">
              <a:spcAft>
                <a:spcPts val="0"/>
              </a:spcAft>
              <a:buSzPts val="1100"/>
              <a:buFont typeface="Symbol" panose="05050102010706020507" pitchFamily="18" charset="2"/>
              <a:buChar char=""/>
              <a:tabLst>
                <a:tab pos="368935" algn="l"/>
              </a:tabLst>
            </a:pPr>
            <a:r>
              <a:rPr lang="en-US" dirty="0">
                <a:solidFill>
                  <a:schemeClr val="accent1">
                    <a:lumMod val="50000"/>
                  </a:schemeClr>
                </a:solidFill>
              </a:rPr>
              <a:t>Equal Gain combining </a:t>
            </a:r>
            <a:r>
              <a:rPr lang="en-US" dirty="0"/>
              <a:t>: </a:t>
            </a:r>
            <a:r>
              <a:rPr lang="en-US" sz="1800" dirty="0">
                <a:effectLst/>
                <a:latin typeface="Times New Roman" panose="02020603050405020304" pitchFamily="18" charset="0"/>
                <a:ea typeface="Times New Roman" panose="02020603050405020304" pitchFamily="18" charset="0"/>
              </a:rPr>
              <a:t>An Equal Gain Combiner is obtained when the gains used in MRC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all set to unity. The  disadvantage is that (like MRC) an individual receiver for each antenna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r>
              <a:rPr lang="en-US" sz="1800" dirty="0">
                <a:effectLst/>
                <a:latin typeface="Times New Roman" panose="02020603050405020304" pitchFamily="18" charset="0"/>
                <a:ea typeface="Symbol" panose="05050102010706020507" pitchFamily="18" charset="2"/>
                <a:cs typeface="Symbol" panose="05050102010706020507" pitchFamily="18" charset="2"/>
              </a:rPr>
              <a:t> However,</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possibility</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producing</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acceptable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signal</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from</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number</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 unacceptable inputs is still retained, and the          performance is only marginally inferior to MRC</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usually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superior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selection diversity.</a:t>
            </a:r>
          </a:p>
          <a:p>
            <a:pPr>
              <a:spcBef>
                <a:spcPts val="15"/>
              </a:spcBef>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2575511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CEF6-3D53-6C9B-927D-FF3FA334D720}"/>
              </a:ext>
            </a:extLst>
          </p:cNvPr>
          <p:cNvSpPr>
            <a:spLocks noGrp="1"/>
          </p:cNvSpPr>
          <p:nvPr>
            <p:ph type="title"/>
          </p:nvPr>
        </p:nvSpPr>
        <p:spPr/>
        <p:txBody>
          <a:bodyPr/>
          <a:lstStyle/>
          <a:p>
            <a:r>
              <a:rPr lang="en-US" dirty="0"/>
              <a:t>SISO</a:t>
            </a:r>
          </a:p>
        </p:txBody>
      </p:sp>
      <p:pic>
        <p:nvPicPr>
          <p:cNvPr id="6" name="Content Placeholder 5" descr="A black arrow pointing to the right">
            <a:extLst>
              <a:ext uri="{FF2B5EF4-FFF2-40B4-BE49-F238E27FC236}">
                <a16:creationId xmlns:a16="http://schemas.microsoft.com/office/drawing/2014/main" id="{E1859E7C-D034-171A-8E1C-5E5355E690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276" y="1599945"/>
            <a:ext cx="10307488" cy="1829055"/>
          </a:xfrm>
        </p:spPr>
      </p:pic>
      <p:sp>
        <p:nvSpPr>
          <p:cNvPr id="4" name="Slide Number Placeholder 3">
            <a:extLst>
              <a:ext uri="{FF2B5EF4-FFF2-40B4-BE49-F238E27FC236}">
                <a16:creationId xmlns:a16="http://schemas.microsoft.com/office/drawing/2014/main" id="{A42C9F9D-764E-0D27-BBC0-6362CDCE7F84}"/>
              </a:ext>
            </a:extLst>
          </p:cNvPr>
          <p:cNvSpPr>
            <a:spLocks noGrp="1"/>
          </p:cNvSpPr>
          <p:nvPr>
            <p:ph type="sldNum" sz="quarter" idx="12"/>
          </p:nvPr>
        </p:nvSpPr>
        <p:spPr/>
        <p:txBody>
          <a:bodyPr/>
          <a:lstStyle/>
          <a:p>
            <a:fld id="{A439D109-9F59-4B0B-8E20-D6D3A384B1F1}" type="slidenum">
              <a:rPr lang="ko-KR" altLang="en-US" smtClean="0"/>
              <a:t>90</a:t>
            </a:fld>
            <a:endParaRPr lang="ko-KR" alt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EFABCC8-8C97-1DDD-2A57-DE9E126A8785}"/>
                  </a:ext>
                </a:extLst>
              </p:cNvPr>
              <p:cNvSpPr txBox="1"/>
              <p:nvPr/>
            </p:nvSpPr>
            <p:spPr>
              <a:xfrm>
                <a:off x="712276" y="3956539"/>
                <a:ext cx="1077643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Assume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r>
                              <a:rPr lang="en-US" b="0" i="1" baseline="-25000"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Q1) Write an expression of the received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r>
                          <a:rPr lang="en-US" b="0" i="1" smtClean="0">
                            <a:latin typeface="Cambria Math" panose="02040503050406030204" pitchFamily="18" charset="0"/>
                          </a:rPr>
                          <m:t> </m:t>
                        </m:r>
                      </m:e>
                    </m:acc>
                  </m:oMath>
                </a14:m>
                <a:r>
                  <a:rPr lang="en-US" dirty="0"/>
                  <a:t>in terms of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Solution)</a:t>
                </a:r>
              </a:p>
              <a:p>
                <a:pPr marL="285750" indent="-285750">
                  <a:buFont typeface="Arial" panose="020B0604020202020204" pitchFamily="34" charset="0"/>
                  <a:buChar char="•"/>
                </a:pPr>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 =</m:t>
                    </m:r>
                    <m:r>
                      <a:rPr lang="en-US" b="0" i="1" dirty="0" smtClean="0">
                        <a:latin typeface="Cambria Math" panose="02040503050406030204" pitchFamily="18" charset="0"/>
                      </a:rPr>
                      <m:t>𝑤</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h</m:t>
                        </m:r>
                        <m:r>
                          <a:rPr lang="en-US" b="0" i="1" dirty="0" smtClean="0">
                            <a:latin typeface="Cambria Math" panose="02040503050406030204" pitchFamily="18" charset="0"/>
                          </a:rPr>
                          <m:t>𝑝𝑥</m:t>
                        </m:r>
                        <m:r>
                          <a:rPr lang="en-US" b="0" i="1" dirty="0" smtClean="0">
                            <a:latin typeface="Cambria Math" panose="02040503050406030204" pitchFamily="18" charset="0"/>
                          </a:rPr>
                          <m:t>+</m:t>
                        </m:r>
                        <m:r>
                          <a:rPr lang="en-US" b="0" i="1" dirty="0" smtClean="0">
                            <a:latin typeface="Cambria Math" panose="02040503050406030204" pitchFamily="18" charset="0"/>
                          </a:rPr>
                          <m:t>𝑧</m:t>
                        </m:r>
                      </m:e>
                    </m:d>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0" i="1" dirty="0" smtClean="0">
                        <a:latin typeface="Cambria Math" panose="02040503050406030204" pitchFamily="18" charset="0"/>
                      </a:rPr>
                      <m:t>h</m:t>
                    </m:r>
                    <m:r>
                      <a:rPr lang="en-US" b="0" i="1" dirty="0" smtClean="0">
                        <a:latin typeface="Cambria Math" panose="02040503050406030204" pitchFamily="18" charset="0"/>
                      </a:rPr>
                      <m:t>𝑝𝑥𝑧</m:t>
                    </m:r>
                    <m:r>
                      <a:rPr lang="en-US" b="0" i="1" dirty="0" smtClean="0">
                        <a:latin typeface="Cambria Math" panose="02040503050406030204" pitchFamily="18" charset="0"/>
                      </a:rPr>
                      <m:t>+</m:t>
                    </m:r>
                    <m:r>
                      <a:rPr lang="en-US" b="0" i="1" dirty="0" smtClean="0">
                        <a:latin typeface="Cambria Math" panose="02040503050406030204" pitchFamily="18" charset="0"/>
                      </a:rPr>
                      <m:t>𝑤𝑧</m:t>
                    </m:r>
                  </m:oMath>
                </a14:m>
                <a:endParaRPr lang="en-US" b="0" dirty="0"/>
              </a:p>
              <a:p>
                <a:r>
                  <a:rPr lang="en-US" dirty="0"/>
                  <a:t>             </a:t>
                </a:r>
              </a:p>
            </p:txBody>
          </p:sp>
        </mc:Choice>
        <mc:Fallback>
          <p:sp>
            <p:nvSpPr>
              <p:cNvPr id="7" name="TextBox 6">
                <a:extLst>
                  <a:ext uri="{FF2B5EF4-FFF2-40B4-BE49-F238E27FC236}">
                    <a16:creationId xmlns:a16="http://schemas.microsoft.com/office/drawing/2014/main" id="{DEFABCC8-8C97-1DDD-2A57-DE9E126A8785}"/>
                  </a:ext>
                </a:extLst>
              </p:cNvPr>
              <p:cNvSpPr txBox="1">
                <a:spLocks noRot="1" noChangeAspect="1" noMove="1" noResize="1" noEditPoints="1" noAdjustHandles="1" noChangeArrowheads="1" noChangeShapeType="1" noTextEdit="1"/>
              </p:cNvSpPr>
              <p:nvPr/>
            </p:nvSpPr>
            <p:spPr>
              <a:xfrm>
                <a:off x="712276" y="3956539"/>
                <a:ext cx="10776438" cy="2031325"/>
              </a:xfrm>
              <a:prstGeom prst="rect">
                <a:avLst/>
              </a:prstGeom>
              <a:blipFill>
                <a:blip r:embed="rId3"/>
                <a:stretch>
                  <a:fillRect l="-396" t="-1502"/>
                </a:stretch>
              </a:blipFill>
            </p:spPr>
            <p:txBody>
              <a:bodyPr/>
              <a:lstStyle/>
              <a:p>
                <a:r>
                  <a:rPr lang="en-US">
                    <a:noFill/>
                  </a:rPr>
                  <a:t> </a:t>
                </a:r>
              </a:p>
            </p:txBody>
          </p:sp>
        </mc:Fallback>
      </mc:AlternateContent>
    </p:spTree>
    <p:extLst>
      <p:ext uri="{BB962C8B-B14F-4D97-AF65-F5344CB8AC3E}">
        <p14:creationId xmlns:p14="http://schemas.microsoft.com/office/powerpoint/2010/main" val="42690367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E07A-97A1-59CA-35E8-37ABCF9F53DF}"/>
              </a:ext>
            </a:extLst>
          </p:cNvPr>
          <p:cNvSpPr>
            <a:spLocks noGrp="1"/>
          </p:cNvSpPr>
          <p:nvPr>
            <p:ph type="title"/>
          </p:nvPr>
        </p:nvSpPr>
        <p:spPr/>
        <p:txBody>
          <a:bodyPr/>
          <a:lstStyle/>
          <a:p>
            <a:r>
              <a:rPr lang="en-US" dirty="0"/>
              <a:t>SISO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061E37-3761-5E2C-8569-547A13896C1D}"/>
                  </a:ext>
                </a:extLst>
              </p:cNvPr>
              <p:cNvSpPr>
                <a:spLocks noGrp="1"/>
              </p:cNvSpPr>
              <p:nvPr>
                <p:ph idx="1"/>
              </p:nvPr>
            </p:nvSpPr>
            <p:spPr/>
            <p:txBody>
              <a:bodyPr/>
              <a:lstStyle/>
              <a:p>
                <a:r>
                  <a:rPr lang="en-US" dirty="0"/>
                  <a:t>Q2) Show that the average transmit energy is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𝑝𝑥</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𝑝𝑥</m:t>
                                </m:r>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𝑝𝑥</m:t>
                            </m:r>
                          </m:e>
                        </m:d>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𝐻</m:t>
                            </m:r>
                          </m:sup>
                        </m:sSup>
                        <m:r>
                          <a:rPr lang="en-US" b="0" i="1" smtClean="0">
                            <a:latin typeface="Cambria Math" panose="02040503050406030204" pitchFamily="18" charset="0"/>
                          </a:rPr>
                          <m:t>𝑝𝑥</m:t>
                        </m:r>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oMath>
                </a14:m>
                <a:endParaRPr lang="en-US" dirty="0"/>
              </a:p>
              <a:p>
                <a:r>
                  <a:rPr lang="en-US" dirty="0"/>
                  <a:t>Q3) Show that the capacity is expressed by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1" i="1" dirty="0" smtClean="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𝑤h𝑝𝑥𝑧</m:t>
                        </m:r>
                        <m:r>
                          <a:rPr lang="en-US" i="1" dirty="0">
                            <a:latin typeface="Cambria Math" panose="02040503050406030204" pitchFamily="18" charset="0"/>
                          </a:rPr>
                          <m:t>+</m:t>
                        </m:r>
                        <m:r>
                          <a:rPr lang="en-US" i="1" dirty="0">
                            <a:latin typeface="Cambria Math" panose="02040503050406030204" pitchFamily="18" charset="0"/>
                          </a:rPr>
                          <m:t>𝑤𝑧</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𝑤h𝑝𝑥𝑧</m:t>
                            </m:r>
                            <m:r>
                              <a:rPr lang="en-US" i="1" dirty="0">
                                <a:latin typeface="Cambria Math" panose="02040503050406030204" pitchFamily="18" charset="0"/>
                              </a:rPr>
                              <m:t>+</m:t>
                            </m:r>
                            <m:r>
                              <a:rPr lang="en-US" i="1" dirty="0">
                                <a:latin typeface="Cambria Math" panose="02040503050406030204" pitchFamily="18" charset="0"/>
                              </a:rPr>
                              <m:t>𝑤𝑧</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65061E37-3761-5E2C-8569-547A13896C1D}"/>
                  </a:ext>
                </a:extLst>
              </p:cNvPr>
              <p:cNvSpPr>
                <a:spLocks noGrp="1" noRot="1" noChangeAspect="1" noMove="1" noResize="1" noEditPoints="1" noAdjustHandles="1" noChangeArrowheads="1" noChangeShapeType="1" noTextEdit="1"/>
              </p:cNvSpPr>
              <p:nvPr>
                <p:ph idx="1"/>
              </p:nvPr>
            </p:nvSpPr>
            <p:spPr>
              <a:blipFill>
                <a:blip r:embed="rId2"/>
                <a:stretch>
                  <a:fillRect l="-522" t="-1348" b="-22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162670-51C2-518B-DB98-006A6E06CA3B}"/>
              </a:ext>
            </a:extLst>
          </p:cNvPr>
          <p:cNvSpPr>
            <a:spLocks noGrp="1"/>
          </p:cNvSpPr>
          <p:nvPr>
            <p:ph type="sldNum" sz="quarter" idx="12"/>
          </p:nvPr>
        </p:nvSpPr>
        <p:spPr/>
        <p:txBody>
          <a:bodyPr/>
          <a:lstStyle/>
          <a:p>
            <a:fld id="{A439D109-9F59-4B0B-8E20-D6D3A384B1F1}" type="slidenum">
              <a:rPr lang="ko-KR" altLang="en-US" smtClean="0"/>
              <a:t>91</a:t>
            </a:fld>
            <a:endParaRPr lang="ko-KR" altLang="en-US"/>
          </a:p>
        </p:txBody>
      </p:sp>
    </p:spTree>
    <p:extLst>
      <p:ext uri="{BB962C8B-B14F-4D97-AF65-F5344CB8AC3E}">
        <p14:creationId xmlns:p14="http://schemas.microsoft.com/office/powerpoint/2010/main" val="28429689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0258-22CB-8B06-0CBF-EB683590C6CA}"/>
              </a:ext>
            </a:extLst>
          </p:cNvPr>
          <p:cNvSpPr>
            <a:spLocks noGrp="1"/>
          </p:cNvSpPr>
          <p:nvPr>
            <p:ph type="title"/>
          </p:nvPr>
        </p:nvSpPr>
        <p:spPr/>
        <p:txBody>
          <a:bodyPr/>
          <a:lstStyle/>
          <a:p>
            <a:r>
              <a:rPr lang="en-US" dirty="0"/>
              <a:t>SISO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305AF0-0909-A0AE-48D6-419C13CAA270}"/>
                  </a:ext>
                </a:extLst>
              </p:cNvPr>
              <p:cNvSpPr>
                <a:spLocks noGrp="1"/>
              </p:cNvSpPr>
              <p:nvPr>
                <p:ph idx="1"/>
              </p:nvPr>
            </p:nvSpPr>
            <p:spPr>
              <a:xfrm>
                <a:off x="838200" y="1649691"/>
                <a:ext cx="10515600" cy="4900578"/>
              </a:xfrm>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d>
                      <m:dPr>
                        <m:ctrlPr>
                          <a:rPr lang="en-US" i="1">
                            <a:latin typeface="Cambria Math" panose="02040503050406030204" pitchFamily="18" charset="0"/>
                          </a:rPr>
                        </m:ctrlPr>
                      </m:dPr>
                      <m:e>
                        <m:r>
                          <a:rPr lang="en-US" i="1" dirty="0">
                            <a:latin typeface="Cambria Math" panose="02040503050406030204" pitchFamily="18" charset="0"/>
                          </a:rPr>
                          <m:t>𝑤</m:t>
                        </m:r>
                        <m:r>
                          <a:rPr lang="en-US" i="1" dirty="0">
                            <a:latin typeface="Cambria Math" panose="02040503050406030204" pitchFamily="18" charset="0"/>
                          </a:rPr>
                          <m:t>h</m:t>
                        </m:r>
                        <m:r>
                          <a:rPr lang="en-US" i="1" dirty="0">
                            <a:latin typeface="Cambria Math" panose="02040503050406030204" pitchFamily="18" charset="0"/>
                          </a:rPr>
                          <m:t>𝑝𝑥</m:t>
                        </m:r>
                        <m:r>
                          <a:rPr lang="en-US" i="1" dirty="0">
                            <a:latin typeface="Cambria Math" panose="02040503050406030204" pitchFamily="18" charset="0"/>
                          </a:rPr>
                          <m:t>+</m:t>
                        </m:r>
                        <m:r>
                          <a:rPr lang="en-US" i="1" dirty="0">
                            <a:latin typeface="Cambria Math" panose="02040503050406030204" pitchFamily="18" charset="0"/>
                          </a:rPr>
                          <m:t>𝑤𝑧</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𝑝</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i="1" dirty="0">
                        <a:latin typeface="Cambria Math" panose="02040503050406030204" pitchFamily="18" charset="0"/>
                      </a:rPr>
                      <m:t>𝑤</m:t>
                    </m:r>
                    <m:r>
                      <a:rPr lang="en-US" i="1" dirty="0">
                        <a:latin typeface="Cambria Math" panose="02040503050406030204" pitchFamily="18" charset="0"/>
                      </a:rPr>
                      <m:t>h</m:t>
                    </m:r>
                    <m:r>
                      <a:rPr lang="en-US" i="1" dirty="0">
                        <a:latin typeface="Cambria Math" panose="02040503050406030204" pitchFamily="18" charset="0"/>
                      </a:rPr>
                      <m:t>𝑝𝑥</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h</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i="1" dirty="0">
                        <a:latin typeface="Cambria Math" panose="02040503050406030204" pitchFamily="18" charset="0"/>
                      </a:rPr>
                      <m:t>𝑤𝑧</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𝑤</m:t>
                    </m:r>
                    <m:r>
                      <a:rPr lang="en-US" i="1" dirty="0">
                        <a:latin typeface="Cambria Math" panose="02040503050406030204" pitchFamily="18" charset="0"/>
                      </a:rPr>
                      <m:t>h</m:t>
                    </m:r>
                    <m:r>
                      <a:rPr lang="en-US" i="1" dirty="0">
                        <a:latin typeface="Cambria Math" panose="02040503050406030204" pitchFamily="18" charset="0"/>
                      </a:rPr>
                      <m:t>𝑝</m:t>
                    </m:r>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h</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0" dirty="0"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endParaRPr lang="en-US" dirty="0"/>
              </a:p>
            </p:txBody>
          </p:sp>
        </mc:Choice>
        <mc:Fallback>
          <p:sp>
            <p:nvSpPr>
              <p:cNvPr id="3" name="Content Placeholder 2">
                <a:extLst>
                  <a:ext uri="{FF2B5EF4-FFF2-40B4-BE49-F238E27FC236}">
                    <a16:creationId xmlns:a16="http://schemas.microsoft.com/office/drawing/2014/main" id="{89305AF0-0909-A0AE-48D6-419C13CAA270}"/>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522" t="-871" b="-2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78C2CCD-BAB6-E924-47FB-DF6625C53E97}"/>
              </a:ext>
            </a:extLst>
          </p:cNvPr>
          <p:cNvSpPr>
            <a:spLocks noGrp="1"/>
          </p:cNvSpPr>
          <p:nvPr>
            <p:ph type="sldNum" sz="quarter" idx="12"/>
          </p:nvPr>
        </p:nvSpPr>
        <p:spPr/>
        <p:txBody>
          <a:bodyPr/>
          <a:lstStyle/>
          <a:p>
            <a:fld id="{A439D109-9F59-4B0B-8E20-D6D3A384B1F1}" type="slidenum">
              <a:rPr lang="ko-KR" altLang="en-US" smtClean="0"/>
              <a:t>92</a:t>
            </a:fld>
            <a:endParaRPr lang="ko-KR" altLang="en-US"/>
          </a:p>
        </p:txBody>
      </p:sp>
    </p:spTree>
    <p:extLst>
      <p:ext uri="{BB962C8B-B14F-4D97-AF65-F5344CB8AC3E}">
        <p14:creationId xmlns:p14="http://schemas.microsoft.com/office/powerpoint/2010/main" val="31778383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2709-5DC4-37AF-D6DE-C302E9CC980E}"/>
              </a:ext>
            </a:extLst>
          </p:cNvPr>
          <p:cNvSpPr>
            <a:spLocks noGrp="1"/>
          </p:cNvSpPr>
          <p:nvPr>
            <p:ph type="title"/>
          </p:nvPr>
        </p:nvSpPr>
        <p:spPr/>
        <p:txBody>
          <a:bodyPr/>
          <a:lstStyle/>
          <a:p>
            <a:r>
              <a:rPr lang="en-US" dirty="0"/>
              <a:t>SISO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D517CF7-632E-76EA-BD83-2058EE1FE6DE}"/>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r>
                          <a:rPr lang="en-US" i="1" dirty="0">
                            <a:latin typeface="Cambria Math" panose="02040503050406030204" pitchFamily="18" charset="0"/>
                          </a:rPr>
                          <m:t>𝑤h𝑝</m:t>
                        </m:r>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h</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FD517CF7-632E-76EA-BD83-2058EE1FE6D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7AAF3F5-D9DE-DB54-F617-2B8CAD8B2E6F}"/>
              </a:ext>
            </a:extLst>
          </p:cNvPr>
          <p:cNvSpPr>
            <a:spLocks noGrp="1"/>
          </p:cNvSpPr>
          <p:nvPr>
            <p:ph type="sldNum" sz="quarter" idx="12"/>
          </p:nvPr>
        </p:nvSpPr>
        <p:spPr/>
        <p:txBody>
          <a:bodyPr/>
          <a:lstStyle/>
          <a:p>
            <a:fld id="{A439D109-9F59-4B0B-8E20-D6D3A384B1F1}" type="slidenum">
              <a:rPr lang="ko-KR" altLang="en-US" smtClean="0"/>
              <a:t>93</a:t>
            </a:fld>
            <a:endParaRPr lang="ko-KR" altLang="en-US"/>
          </a:p>
        </p:txBody>
      </p:sp>
    </p:spTree>
    <p:extLst>
      <p:ext uri="{BB962C8B-B14F-4D97-AF65-F5344CB8AC3E}">
        <p14:creationId xmlns:p14="http://schemas.microsoft.com/office/powerpoint/2010/main" val="21190416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8DBDDC-461B-4CBA-92C5-B19A06DCDE1B}"/>
              </a:ext>
            </a:extLst>
          </p:cNvPr>
          <p:cNvSpPr>
            <a:spLocks noGrp="1"/>
          </p:cNvSpPr>
          <p:nvPr>
            <p:ph type="sldNum" sz="quarter" idx="12"/>
          </p:nvPr>
        </p:nvSpPr>
        <p:spPr/>
        <p:txBody>
          <a:bodyPr/>
          <a:lstStyle/>
          <a:p>
            <a:fld id="{A439D109-9F59-4B0B-8E20-D6D3A384B1F1}" type="slidenum">
              <a:rPr lang="ko-KR" altLang="en-US" smtClean="0"/>
              <a:t>94</a:t>
            </a:fld>
            <a:endParaRPr lang="ko-KR" altLang="en-US"/>
          </a:p>
        </p:txBody>
      </p:sp>
      <p:sp>
        <p:nvSpPr>
          <p:cNvPr id="3" name="TextBox 2">
            <a:extLst>
              <a:ext uri="{FF2B5EF4-FFF2-40B4-BE49-F238E27FC236}">
                <a16:creationId xmlns:a16="http://schemas.microsoft.com/office/drawing/2014/main" id="{32CBCF92-C2DB-403D-BA0D-6E5B8199F341}"/>
              </a:ext>
            </a:extLst>
          </p:cNvPr>
          <p:cNvSpPr txBox="1"/>
          <p:nvPr/>
        </p:nvSpPr>
        <p:spPr>
          <a:xfrm>
            <a:off x="3738096" y="2548403"/>
            <a:ext cx="5140172" cy="954107"/>
          </a:xfrm>
          <a:prstGeom prst="rect">
            <a:avLst/>
          </a:prstGeom>
          <a:noFill/>
        </p:spPr>
        <p:txBody>
          <a:bodyPr wrap="square" rtlCol="0">
            <a:spAutoFit/>
          </a:bodyPr>
          <a:lstStyle/>
          <a:p>
            <a:r>
              <a:rPr lang="en-US" dirty="0">
                <a:solidFill>
                  <a:srgbClr val="00B0F0"/>
                </a:solidFill>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Thank Your Listening.</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Any Questions?</a:t>
            </a:r>
            <a:endParaRPr lang="en-US" sz="2800" b="1" dirty="0"/>
          </a:p>
        </p:txBody>
      </p:sp>
    </p:spTree>
    <p:extLst>
      <p:ext uri="{BB962C8B-B14F-4D97-AF65-F5344CB8AC3E}">
        <p14:creationId xmlns:p14="http://schemas.microsoft.com/office/powerpoint/2010/main" val="7538375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6367</TotalTime>
  <Words>9056</Words>
  <Application>Microsoft Office PowerPoint</Application>
  <PresentationFormat>Widescreen</PresentationFormat>
  <Paragraphs>906</Paragraphs>
  <Slides>94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맑은 고딕</vt:lpstr>
      <vt:lpstr>Arial</vt:lpstr>
      <vt:lpstr>Cambria Math</vt:lpstr>
      <vt:lpstr>Courier New</vt:lpstr>
      <vt:lpstr>Google Sans</vt:lpstr>
      <vt:lpstr>Symbol</vt:lpstr>
      <vt:lpstr>Tahoma</vt:lpstr>
      <vt:lpstr>Times New Roman</vt:lpstr>
      <vt:lpstr>Wingdings</vt:lpstr>
      <vt:lpstr>Office 테마</vt:lpstr>
      <vt:lpstr>Space Division Multiplexing combined with OFDM</vt:lpstr>
      <vt:lpstr>Table of Contents</vt:lpstr>
      <vt:lpstr>Broadband Wireless Communication Systems</vt:lpstr>
      <vt:lpstr>Impact of Receiver diversity techniques</vt:lpstr>
      <vt:lpstr>Frequency and Time diversity</vt:lpstr>
      <vt:lpstr>Space diversity</vt:lpstr>
      <vt:lpstr>Polarization diversity</vt:lpstr>
      <vt:lpstr>Selection diversity</vt:lpstr>
      <vt:lpstr>Maximal Ratio and Equal Gain Combining</vt:lpstr>
      <vt:lpstr>Multi-Antenna Link: Signal model and SDM techniques</vt:lpstr>
      <vt:lpstr>Signal model</vt:lpstr>
      <vt:lpstr>Signal model</vt:lpstr>
      <vt:lpstr>Signal model</vt:lpstr>
      <vt:lpstr>Signal model</vt:lpstr>
      <vt:lpstr>Signal model</vt:lpstr>
      <vt:lpstr>Signal model</vt:lpstr>
      <vt:lpstr>Signal model</vt:lpstr>
      <vt:lpstr>The Zero Forcing Algorithm</vt:lpstr>
      <vt:lpstr>The Zero Forcing Algorithm</vt:lpstr>
      <vt:lpstr>The Zero Forcing Algorithm</vt:lpstr>
      <vt:lpstr>The Zero Forcing Algorithm</vt:lpstr>
      <vt:lpstr>Theoretical BER </vt:lpstr>
      <vt:lpstr>Theoretical BER </vt:lpstr>
      <vt:lpstr>Theoretical BER </vt:lpstr>
      <vt:lpstr>Theoretical BER </vt:lpstr>
      <vt:lpstr>Theoretical BER </vt:lpstr>
      <vt:lpstr>Theoretical BER </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Zero Forcing with Decision Feedback Decoding</vt:lpstr>
      <vt:lpstr>Zero Forcing with Decision Feedback Decoding</vt:lpstr>
      <vt:lpstr>Zero Forcing with Decision Feedback Decoding</vt:lpstr>
      <vt:lpstr>Zero Forcing with Decision Feedback Decoding</vt:lpstr>
      <vt:lpstr>MMSE with Decision Feedback Decoding</vt:lpstr>
      <vt:lpstr>MMSE with Decision Feedback Decoding</vt:lpstr>
      <vt:lpstr>Calculus problem</vt:lpstr>
      <vt:lpstr>MIMO with CSIT – Joint SVD</vt:lpstr>
      <vt:lpstr>Assignment-07</vt:lpstr>
      <vt:lpstr>MIMO with linear processing</vt:lpstr>
      <vt:lpstr>MIMO with linear processing</vt:lpstr>
      <vt:lpstr>MIMO with linear processing</vt:lpstr>
      <vt:lpstr>MIMO without CSIT – RxMF</vt:lpstr>
      <vt:lpstr>MIMO without CSIT – RxMF</vt:lpstr>
      <vt:lpstr>MIMO without CSIT – RxMF</vt:lpstr>
      <vt:lpstr>MIMO without CSIT – RxMF</vt:lpstr>
      <vt:lpstr>MIMO without CSIT – RxMF</vt:lpstr>
      <vt:lpstr>MIMO without CSIT – RxZF</vt:lpstr>
      <vt:lpstr>MIMO without CSIT – RxZF</vt:lpstr>
      <vt:lpstr>MIMO without CSIT – RxZF</vt:lpstr>
      <vt:lpstr>MIMO without CSIT – RxZF</vt:lpstr>
      <vt:lpstr>MIMO without CSIT – RxZF</vt:lpstr>
      <vt:lpstr>MIMO without CSIT – RxZF</vt:lpstr>
      <vt:lpstr>MIMO without CSIT – RxMMSE</vt:lpstr>
      <vt:lpstr>MIMO without CSIT – RxMMSE</vt:lpstr>
      <vt:lpstr>MIMO without CSIT – RxMMSE</vt:lpstr>
      <vt:lpstr>MIMO without CSIT – RxMMSE</vt:lpstr>
      <vt:lpstr>MIMO without CSIT – RxMMSE</vt:lpstr>
      <vt:lpstr>MIMO without CSIT – RxMMSE</vt:lpstr>
      <vt:lpstr>MIMO with CSIT – joint SVD </vt:lpstr>
      <vt:lpstr>MIMO with CSIT – joint SVD </vt:lpstr>
      <vt:lpstr>MIMO with CSIT – joint SVD </vt:lpstr>
      <vt:lpstr>MIMO with CSIT – joint SVD </vt:lpstr>
      <vt:lpstr>MIMO with CSIT – joint SVD </vt:lpstr>
      <vt:lpstr>MIMO with CSIT – joint SVD </vt:lpstr>
      <vt:lpstr>MIMO with CSIT – joint SVD </vt:lpstr>
      <vt:lpstr>MIMO with CSIT – joint SVD </vt:lpstr>
      <vt:lpstr>SIMO</vt:lpstr>
      <vt:lpstr>SIMO</vt:lpstr>
      <vt:lpstr>SIMO</vt:lpstr>
      <vt:lpstr>SIMO</vt:lpstr>
      <vt:lpstr>SIMO</vt:lpstr>
      <vt:lpstr>SIMO</vt:lpstr>
      <vt:lpstr>SIMO</vt:lpstr>
      <vt:lpstr>SIMO</vt:lpstr>
      <vt:lpstr>MISO</vt:lpstr>
      <vt:lpstr>MISO</vt:lpstr>
      <vt:lpstr>MISO</vt:lpstr>
      <vt:lpstr>MISO</vt:lpstr>
      <vt:lpstr>MISO</vt:lpstr>
      <vt:lpstr>MISO</vt:lpstr>
      <vt:lpstr>MISO</vt:lpstr>
      <vt:lpstr>MISO</vt:lpstr>
      <vt:lpstr>MISO</vt:lpstr>
      <vt:lpstr>MISO</vt:lpstr>
      <vt:lpstr>MISO</vt:lpstr>
      <vt:lpstr>SISO</vt:lpstr>
      <vt:lpstr>SISO</vt:lpstr>
      <vt:lpstr>SISO</vt:lpstr>
      <vt:lpstr>SISO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173</cp:revision>
  <dcterms:created xsi:type="dcterms:W3CDTF">2018-05-20T06:28:16Z</dcterms:created>
  <dcterms:modified xsi:type="dcterms:W3CDTF">2024-03-06T09:39:29Z</dcterms:modified>
</cp:coreProperties>
</file>