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56" r:id="rId2"/>
    <p:sldId id="1557" r:id="rId3"/>
    <p:sldId id="1558" r:id="rId4"/>
    <p:sldId id="1559" r:id="rId5"/>
    <p:sldId id="1560" r:id="rId6"/>
    <p:sldId id="1561" r:id="rId7"/>
    <p:sldId id="1562" r:id="rId8"/>
    <p:sldId id="1563" r:id="rId9"/>
    <p:sldId id="1564" r:id="rId10"/>
    <p:sldId id="1565" r:id="rId11"/>
    <p:sldId id="1566" r:id="rId12"/>
    <p:sldId id="1567" r:id="rId13"/>
    <p:sldId id="1568" r:id="rId14"/>
    <p:sldId id="1569" r:id="rId15"/>
    <p:sldId id="1570" r:id="rId16"/>
    <p:sldId id="1571" r:id="rId17"/>
    <p:sldId id="155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17" d="100"/>
          <a:sy n="11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C4-27C9-1614-B48F-F5EAFB57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A Channel Uncertainty-Aware Covert Transmission </a:t>
            </a:r>
            <a:br>
              <a:rPr lang="en-US" sz="4000" dirty="0"/>
            </a:br>
            <a:r>
              <a:rPr lang="en-US" sz="4000" dirty="0"/>
              <a:t>for a Disguised Full-Duplex Device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8CF2C-1CE9-8BF7-05D1-DEB67390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21"/>
            <a:ext cx="9144000" cy="1990288"/>
          </a:xfrm>
        </p:spPr>
        <p:txBody>
          <a:bodyPr>
            <a:normAutofit/>
          </a:bodyPr>
          <a:lstStyle/>
          <a:p>
            <a:r>
              <a:rPr lang="en-US" dirty="0"/>
              <a:t>2023.11.27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                                           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2023 KIEES Radio Science and Communications Conference</a:t>
            </a:r>
          </a:p>
          <a:p>
            <a:r>
              <a:rPr lang="en-US" dirty="0"/>
              <a:t>Refat Khan, *Jihwan Moon</a:t>
            </a:r>
          </a:p>
          <a:p>
            <a:r>
              <a:rPr lang="en-US" dirty="0"/>
              <a:t>Department of Mobile Convergence Engineering, Hanbat National University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489F6-CCEF-70AD-292C-7394FF4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50A-3359-351E-2F82-053C23A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Calculating Achievable Public Data Rate: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Data Rate Calculation: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="0" i="0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achievable public data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dirty="0"/>
                  <a:t>) is determined as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logarithmic function.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It is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calculated based on the ratio </a:t>
                </a:r>
                <a:r>
                  <a:rPr lang="en-US" dirty="0"/>
                  <a:t>of the squared magnitude of the channel from the          source to the destination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SD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and the estimated squared magnitude of the channel at  the destination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DD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calculation also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considers </a:t>
                </a:r>
                <a:r>
                  <a:rPr lang="en-US" dirty="0"/>
                  <a:t>the source power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solidFill>
                          <a:srgbClr val="222A3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000" b="0" i="0" baseline="-25000" smtClean="0">
                        <a:solidFill>
                          <a:srgbClr val="222A3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S</m:t>
                    </m:r>
                  </m:oMath>
                </a14:m>
                <a:r>
                  <a:rPr lang="en-US" dirty="0"/>
                  <a:t>), destination power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), and the       variance of the noise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  <m:sup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638" t="-1295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21C8-6E6F-8BA2-1F20-9A1A478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CDD-ECE4-76CF-B856-17D25DA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Signal Reception and Decoding at Hidden Receiver: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Signal Reception: </a:t>
                </a:r>
              </a:p>
              <a:p>
                <a:pPr marL="2743200" lvl="6" indent="0">
                  <a:lnSpc>
                    <a:spcPct val="100000"/>
                  </a:lnSpc>
                  <a:buNone/>
                </a:pP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SR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DR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sub>
                    </m:sSub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endParaRPr lang="en-US" sz="2000" i="0" baseline="-25000" dirty="0">
                  <a:solidFill>
                    <a:schemeClr val="tx2">
                      <a:lumMod val="50000"/>
                    </a:schemeClr>
                  </a:solidFill>
                  <a:effectLst/>
                  <a:latin typeface="Calibri body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baseline="-25000" dirty="0">
                  <a:solidFill>
                    <a:srgbClr val="222A35"/>
                  </a:solidFill>
                  <a:latin typeface="Calibri body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Hidden receiver (R) receives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both a direct-link </a:t>
                </a:r>
                <a:r>
                  <a:rPr lang="en-US" sz="2000" dirty="0"/>
                  <a:t>public message from the source node and a covert message from the destination node.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The received signal (</a:t>
                </a:r>
                <a:r>
                  <a:rPr lang="en-US" sz="2000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sz="2000" i="0" baseline="-2500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/>
                  <a:t>) is a composite of these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public and covert messages</a:t>
                </a:r>
                <a:r>
                  <a:rPr lang="en-US" sz="2000" dirty="0"/>
                  <a:t>, along    with additional noise (</a:t>
                </a:r>
                <a:r>
                  <a:rPr lang="en-US" sz="2000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000" i="0" baseline="-2500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/>
                  <a:t>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Decoding Process: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The hidden receiver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decodes and separates </a:t>
                </a:r>
                <a:r>
                  <a:rPr lang="en-US" sz="2000" dirty="0"/>
                  <a:t>the public messages, eliminating them to       isolate the covert messages.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Signal processing techniques </a:t>
                </a:r>
                <a:r>
                  <a:rPr lang="en-US" sz="2000" dirty="0"/>
                  <a:t>are applied to recover and extract the covert                             communication from the received signal.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  <a:blipFill>
                <a:blip r:embed="rId2"/>
                <a:stretch>
                  <a:fillRect l="-522" t="-613" r="-7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E906-637D-0AA8-1CFC-51903DD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4907-F063-ECDF-A03E-FF19257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Limitations of Public Data Rate for Decoding Constraint: 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It is required that the public data rate be limited by its achievable amount: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</m:t>
                        </m:r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="0" i="0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The achievable public data rate (</a:t>
                </a:r>
                <a:r>
                  <a:rPr lang="en-US" sz="2000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 err="1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sz="2000" i="0" baseline="-25000" dirty="0" err="1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sz="2000" dirty="0"/>
                  <a:t>) follows a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logarithmic function.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Calculation relies 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and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222A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), the squared magnitudes of the                    source-to-hidden receiver and destination-to-hidden receiver channels.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The calculation also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considers</a:t>
                </a:r>
                <a:r>
                  <a:rPr lang="en-US" sz="2000" dirty="0"/>
                  <a:t> the source power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000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S</m:t>
                    </m:r>
                  </m:oMath>
                </a14:m>
                <a:r>
                  <a:rPr lang="en-US" sz="2000" dirty="0"/>
                  <a:t>), destination power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000" dirty="0"/>
                  <a:t>), and the variance of the noise at the receiver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sub>
                      <m:sup>
                        <m:r>
                          <a:rPr lang="en-US" sz="2000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F347-CB88-1E4F-36B3-F441584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580-2144-7E8E-021C-64B32EA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236" y="1649691"/>
                <a:ext cx="10515600" cy="484091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Covert Rate Calculation: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Achievable Covert Rate: </a:t>
                </a:r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+ </m:t>
                        </m:r>
                      </m:e>
                    </m:func>
                    <m:f>
                      <m:f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Covert rate(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) after </a:t>
                </a:r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removing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𝑥</a:t>
                </a:r>
                <a:r>
                  <a:rPr lang="en-US" sz="2000" i="0" baseline="-25000" dirty="0">
                    <a:effectLst/>
                    <a:ea typeface="Times New Roman" panose="02020603050405020304" pitchFamily="18" charset="0"/>
                  </a:rPr>
                  <a:t>𝑃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from 𝑦</a:t>
                </a:r>
                <a:r>
                  <a:rPr lang="en-US" sz="2000" i="0" baseline="-25000" dirty="0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en-US" sz="2000" i="0" dirty="0"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Calculation relies 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), the squared magnitudes of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destination-to-hidden     receiver</a:t>
                </a:r>
                <a:r>
                  <a:rPr lang="en-US" sz="2000" dirty="0"/>
                  <a:t> channel and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variance </a:t>
                </a:r>
                <a:r>
                  <a:rPr lang="en-US" sz="2000" dirty="0"/>
                  <a:t>of the noise at the receiver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sub>
                      <m:sup>
                        <m:r>
                          <a:rPr lang="en-US" sz="200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Significance: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Understanding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covert rate</a:t>
                </a:r>
                <a:r>
                  <a:rPr lang="en-US" sz="2000" dirty="0"/>
                  <a:t> aids in evaluating the efficiency of covert                          communication channels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Highlighting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impact of signal manipulation </a:t>
                </a:r>
                <a:r>
                  <a:rPr lang="en-US" sz="2000" dirty="0"/>
                  <a:t>on achieving secure communication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236" y="1649691"/>
                <a:ext cx="10515600" cy="4840916"/>
              </a:xfrm>
              <a:blipFill>
                <a:blip r:embed="rId2"/>
                <a:stretch>
                  <a:fillRect l="-638" t="-1259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4738-2D85-33FB-619B-00A38175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7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8641-02C5-108B-B057-DAF6542E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6D4E8-4D86-03D4-3248-928297AD7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9690"/>
                <a:ext cx="10902044" cy="500420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Detection Error Probability Analysis: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Identification Challenge: </a:t>
                </a:r>
              </a:p>
              <a:p>
                <a:r>
                  <a:rPr lang="en-US" dirty="0"/>
                  <a:t>Warden's objective: </a:t>
                </a:r>
              </a:p>
              <a:p>
                <a:pPr lvl="1"/>
                <a:r>
                  <a:rPr lang="en-US" sz="2000" dirty="0"/>
                  <a:t>Detect any additional messages beyond the public transmission</a:t>
                </a:r>
              </a:p>
              <a:p>
                <a:pPr lvl="1"/>
                <a:r>
                  <a:rPr lang="en-US" sz="2000" dirty="0"/>
                  <a:t>Evaluating the lower bound of the expected minimum Detection Error Probability</a:t>
                </a:r>
              </a:p>
              <a:p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Detection Error Probability (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DEP) Calculation: </a:t>
                </a:r>
              </a:p>
              <a:p>
                <a:pPr lvl="1"/>
                <a:r>
                  <a:rPr lang="en-US" sz="2000" dirty="0"/>
                  <a:t>The lower bound of the expected minimum DEP is obtained by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lnζ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en-US" sz="2000" b="0" i="0" baseline="-2500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sz="2000" b="0" i="0" baseline="3000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en-US" sz="2000" baseline="-2500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sz="2000" baseline="3000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ρ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000" baseline="30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(1-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ρ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L</a:t>
                </a:r>
                <a:r>
                  <a:rPr lang="en-US" sz="2000" baseline="-25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</m:sSub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ζ</a:t>
                </a:r>
                <a:r>
                  <a:rPr lang="en-US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Constant value denoting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uncertainty parameter</a:t>
                </a:r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denotes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combined effect </a:t>
                </a: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of the channel characteristics, estimation accuracy,         and the uncertainty in the communication channel</a:t>
                </a:r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  <m:r>
                      <m:rPr>
                        <m:sty m:val="p"/>
                      </m:rPr>
                      <a:rPr lang="en-US" sz="2000" baseline="-25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a:rPr lang="en-US" sz="2000" baseline="300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​ </a:t>
                </a:r>
                <a:r>
                  <a:rPr lang="en-US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  <a:r>
                  <a:rPr lang="en-US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the warden node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ρ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Correlation coefficient </a:t>
                </a:r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ground-truth channel and estimated channel</a:t>
                </a:r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6D4E8-4D86-03D4-3248-928297AD7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9690"/>
                <a:ext cx="10902044" cy="5004203"/>
              </a:xfrm>
              <a:blipFill>
                <a:blip r:embed="rId2"/>
                <a:stretch>
                  <a:fillRect l="-447" t="-1218" b="-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46E1E-D3A7-03E4-B64A-145C15A7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1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10DA-B149-19C3-1CD2-513726E4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8745-F968-F8F3-7CA8-EAD1BA57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0DE9B-E6F8-A28D-4D63-A6BB319FBF28}"/>
                  </a:ext>
                </a:extLst>
              </p:cNvPr>
              <p:cNvSpPr txBox="1"/>
              <p:nvPr/>
            </p:nvSpPr>
            <p:spPr>
              <a:xfrm>
                <a:off x="3037114" y="5404757"/>
                <a:ext cx="5682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Figure. Average covert rate vs DEP threshold with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𝛒</m:t>
                    </m:r>
                  </m:oMath>
                </a14:m>
                <a:r>
                  <a:rPr lang="en-US" sz="1400" b="1" dirty="0"/>
                  <a:t> = 0.75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0DE9B-E6F8-A28D-4D63-A6BB319F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114" y="5404757"/>
                <a:ext cx="5682343" cy="307777"/>
              </a:xfrm>
              <a:prstGeom prst="rect">
                <a:avLst/>
              </a:prstGeom>
              <a:blipFill>
                <a:blip r:embed="rId2"/>
                <a:stretch>
                  <a:fillRect l="-32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5E0D056-574F-3295-F57A-D88B41BB7A93}"/>
              </a:ext>
            </a:extLst>
          </p:cNvPr>
          <p:cNvSpPr txBox="1"/>
          <p:nvPr/>
        </p:nvSpPr>
        <p:spPr>
          <a:xfrm>
            <a:off x="1289957" y="592727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illustrates the average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worst-case covert rate </a:t>
            </a:r>
            <a:r>
              <a:rPr lang="en-US" dirty="0"/>
              <a:t>under perfect and imperfect CSI             conditions as the minimum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threshold </a:t>
            </a:r>
            <a:r>
              <a:rPr lang="en-US" dirty="0"/>
              <a:t>varies. It emphasizes the significance of acquiring         reliable CSI for optimal performance.</a:t>
            </a:r>
          </a:p>
        </p:txBody>
      </p:sp>
      <p:pic>
        <p:nvPicPr>
          <p:cNvPr id="7" name="Content Placeholder 6" descr="A graph of a function&#10;&#10;Description automatically generated">
            <a:extLst>
              <a:ext uri="{FF2B5EF4-FFF2-40B4-BE49-F238E27FC236}">
                <a16:creationId xmlns:a16="http://schemas.microsoft.com/office/drawing/2014/main" id="{6389AB90-ECEB-DD84-FC29-E1AFF165C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63" y="1699965"/>
            <a:ext cx="5958307" cy="3566000"/>
          </a:xfrm>
        </p:spPr>
      </p:pic>
    </p:spTree>
    <p:extLst>
      <p:ext uri="{BB962C8B-B14F-4D97-AF65-F5344CB8AC3E}">
        <p14:creationId xmlns:p14="http://schemas.microsoft.com/office/powerpoint/2010/main" val="306681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494-6D67-7921-9A71-B1AAC93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FA1-DBDA-1FC2-D4AD-1DB88B2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Quality CSI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indispensable</a:t>
            </a:r>
            <a:r>
              <a:rPr lang="en-US" dirty="0"/>
              <a:t> for minimizing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Detection Error Probability (DEP) </a:t>
            </a:r>
            <a:r>
              <a:rPr lang="en-US" dirty="0"/>
              <a:t>at the    AF relay.</a:t>
            </a:r>
          </a:p>
          <a:p>
            <a:pPr>
              <a:lnSpc>
                <a:spcPct val="100000"/>
              </a:lnSpc>
            </a:pPr>
            <a:r>
              <a:rPr lang="en-US" dirty="0"/>
              <a:t>Accurate CSI facilitates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signal processing,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enhancing</a:t>
            </a:r>
            <a:r>
              <a:rPr lang="en-US" dirty="0"/>
              <a:t> the reliability and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effectiveness</a:t>
            </a:r>
            <a:r>
              <a:rPr lang="en-US" dirty="0"/>
              <a:t> of covert communication strategies.</a:t>
            </a:r>
          </a:p>
          <a:p>
            <a:pPr>
              <a:lnSpc>
                <a:spcPct val="100000"/>
              </a:lnSpc>
            </a:pPr>
            <a:r>
              <a:rPr lang="en-US" dirty="0"/>
              <a:t>High-quality CSI ensures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dirty="0"/>
              <a:t> covert communication,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strengthening</a:t>
            </a:r>
            <a:r>
              <a:rPr lang="en-US" dirty="0"/>
              <a:t> the security and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efficiency</a:t>
            </a:r>
            <a:r>
              <a:rPr lang="en-US" dirty="0"/>
              <a:t>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2368-AA35-17F0-3B36-F514A786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BDDC-461B-4CBA-92C5-B19A06D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CF92-C2DB-403D-BA0D-6E5B8199F341}"/>
              </a:ext>
            </a:extLst>
          </p:cNvPr>
          <p:cNvSpPr txBox="1"/>
          <p:nvPr/>
        </p:nvSpPr>
        <p:spPr>
          <a:xfrm>
            <a:off x="838199" y="2609322"/>
            <a:ext cx="1017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Listening. For any queries, please       email me at: refatkhanuits@gmail.com</a:t>
            </a:r>
            <a:endParaRPr lang="en-US" sz="2800" b="1" i="0" dirty="0">
              <a:effectLst/>
              <a:latin typeface="Söhne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8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0F-61D1-E460-E13A-29032654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187-FCB8-D2EE-928A-F3E8990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Abstract</a:t>
            </a:r>
          </a:p>
          <a:p>
            <a:endParaRPr lang="en-US" dirty="0"/>
          </a:p>
          <a:p>
            <a:r>
              <a:rPr lang="en-US" sz="2000" dirty="0"/>
              <a:t>Introduction</a:t>
            </a:r>
          </a:p>
          <a:p>
            <a:endParaRPr lang="en-US" dirty="0"/>
          </a:p>
          <a:p>
            <a:r>
              <a:rPr lang="en-US" sz="2000" dirty="0"/>
              <a:t>System model</a:t>
            </a:r>
          </a:p>
          <a:p>
            <a:endParaRPr lang="en-US" dirty="0"/>
          </a:p>
          <a:p>
            <a:r>
              <a:rPr lang="en-US" sz="2000" dirty="0"/>
              <a:t>Numerical results</a:t>
            </a:r>
          </a:p>
          <a:p>
            <a:endParaRPr lang="en-US" sz="2000" dirty="0"/>
          </a:p>
          <a:p>
            <a:r>
              <a:rPr lang="en-US" dirty="0"/>
              <a:t>Conclusion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15BB-B508-8EA9-5099-B99F46E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18FA-22D8-C4D5-B98B-6FC42D9E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E44A-F039-083B-12CC-9772ED6E3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515600" cy="470665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System Overview: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source node communicates with a fully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disguised full-duplex (FD)</a:t>
            </a:r>
            <a:r>
              <a:rPr lang="en-US" sz="2000" dirty="0"/>
              <a:t> destination      node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Covert transmission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confidential messages </a:t>
            </a:r>
            <a:r>
              <a:rPr lang="en-US" dirty="0"/>
              <a:t>to a hidden receiver; evading warden node         surveillance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Research Focus:</a:t>
            </a:r>
          </a:p>
          <a:p>
            <a:pPr lvl="1"/>
            <a:r>
              <a:rPr lang="en-US" sz="2000" dirty="0"/>
              <a:t>Investigating the impact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channel uncertainty </a:t>
            </a:r>
            <a:r>
              <a:rPr lang="en-US" sz="2000" dirty="0"/>
              <a:t>on covert communication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Deriving lower bound for expected minimum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detection error probability (DEP) </a:t>
            </a:r>
            <a:r>
              <a:rPr lang="en-US" sz="2000" dirty="0"/>
              <a:t>at the  warden node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Key Finding: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Covert rate performance </a:t>
            </a:r>
            <a:r>
              <a:rPr lang="en-US" sz="2000" dirty="0"/>
              <a:t>displayed for varying DEP requirements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Highlighting the significance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secure communication </a:t>
            </a:r>
            <a:r>
              <a:rPr lang="en-US" sz="2000" dirty="0"/>
              <a:t>in challenging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072AB-DE49-87DD-38C2-632CC0A1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FA3-B65C-9221-1E0A-6E4709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992-FB8E-D048-552F-AE7E2DD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0"/>
            <a:ext cx="11096135" cy="491136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Challenges of Secure Communication: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Security Threats: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Opponents can conduct traffic analysis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2000" dirty="0"/>
              <a:t>during transmission.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2000" dirty="0"/>
              <a:t> include capturing source and destination addresses, request-response         frequency, </a:t>
            </a:r>
            <a:r>
              <a:rPr lang="en-US" sz="2000" dirty="0" err="1"/>
              <a:t>etc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for Covert Communications: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Transmit data in a manner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2000" dirty="0"/>
              <a:t>layer security can prevent eavesdropping, but           covert communications are necessary to counter traffic analysis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F7CF-F72C-3287-65EF-9073A1C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17C4-6EE4-D79A-6A5B-D176623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FBA-C5B5-3A92-A18D-145EC61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662501" cy="520830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Investigating Covert Communications: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Overview: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Communication setup involving a source node and a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disguised full-duplex (FD)              </a:t>
            </a:r>
            <a:r>
              <a:rPr lang="en-US" sz="2000" dirty="0"/>
              <a:t>destination node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Objective: Ensuring covert transmission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confidential messages </a:t>
            </a:r>
            <a:r>
              <a:rPr lang="en-US" sz="2000" dirty="0"/>
              <a:t>to a hidden receiver   without warden node surveillance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Scope:</a:t>
            </a:r>
          </a:p>
          <a:p>
            <a:pPr lvl="1"/>
            <a:r>
              <a:rPr lang="en-US" sz="2000" dirty="0"/>
              <a:t>Exploration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channel uncertainty </a:t>
            </a:r>
            <a:r>
              <a:rPr lang="en-US" sz="2000" dirty="0"/>
              <a:t>at the warden node</a:t>
            </a:r>
          </a:p>
          <a:p>
            <a:pPr lvl="1"/>
            <a:r>
              <a:rPr lang="en-US" sz="2000" dirty="0"/>
              <a:t>Focus on determining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lower bound of the expected minimum detection error             probability (DEP)</a:t>
            </a:r>
            <a:r>
              <a:rPr lang="en-US" sz="2000" dirty="0"/>
              <a:t> at the warden node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Outcomes: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Presentation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numerical results </a:t>
            </a:r>
            <a:r>
              <a:rPr lang="en-US" sz="2000" dirty="0"/>
              <a:t>showcasing covert rate performance under various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DEP requirements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Underlining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importance of secure </a:t>
            </a:r>
            <a:r>
              <a:rPr lang="en-US" sz="2000" dirty="0"/>
              <a:t>and covert communication strategies in the face of sophisticated security threats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A9C2-8570-7029-69F8-7EA958C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6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6216-AD61-DDB8-901C-9FD0596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4D2423-5E26-7CDB-D3B1-56BB6C390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14" y="1872393"/>
            <a:ext cx="7076971" cy="40815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19F04-71BB-C173-A376-62374AE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597E-E84E-129A-1A68-DF92EB776CC3}"/>
              </a:ext>
            </a:extLst>
          </p:cNvPr>
          <p:cNvSpPr txBox="1"/>
          <p:nvPr/>
        </p:nvSpPr>
        <p:spPr>
          <a:xfrm>
            <a:off x="3363686" y="6041571"/>
            <a:ext cx="4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Figure. Node Placement </a:t>
            </a:r>
          </a:p>
        </p:txBody>
      </p:sp>
    </p:spTree>
    <p:extLst>
      <p:ext uri="{BB962C8B-B14F-4D97-AF65-F5344CB8AC3E}">
        <p14:creationId xmlns:p14="http://schemas.microsoft.com/office/powerpoint/2010/main" val="30590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7C1-7FBD-1B75-9F35-D2FC87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780-8886-BC97-4F41-718D142A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12"/>
            <a:ext cx="10515600" cy="47674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 Overview: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Communication Setup: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Source node (S) </a:t>
            </a:r>
            <a:r>
              <a:rPr lang="en-US" sz="2000" dirty="0"/>
              <a:t>transmitting a public message to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destination node (D)</a:t>
            </a:r>
          </a:p>
          <a:p>
            <a:pPr lvl="1"/>
            <a:r>
              <a:rPr lang="en-US" sz="2000" dirty="0"/>
              <a:t>Covert transmission conducted by the seemingly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receive-only destination </a:t>
            </a:r>
            <a:r>
              <a:rPr lang="en-US" sz="2000" dirty="0"/>
              <a:t>node</a:t>
            </a:r>
          </a:p>
          <a:p>
            <a:pPr lvl="1"/>
            <a:r>
              <a:rPr lang="en-US" sz="2000" dirty="0"/>
              <a:t>Covert signal transmitted to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hidden receiver (R) </a:t>
            </a:r>
            <a:r>
              <a:rPr lang="en-US" sz="2000" dirty="0"/>
              <a:t>using an unseen antenna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Transmission Environment: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Full-duplex (FD) </a:t>
            </a:r>
            <a:r>
              <a:rPr lang="en-US" sz="2000" dirty="0"/>
              <a:t>communication implemented, allowing simultaneous transmission    and reception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Warden node (W) </a:t>
            </a:r>
            <a:r>
              <a:rPr lang="en-US" sz="2000" dirty="0"/>
              <a:t>monitoring for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suspicious communications</a:t>
            </a:r>
            <a:endParaRPr lang="en-US" sz="2000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Focus</a:t>
            </a:r>
          </a:p>
          <a:p>
            <a:pPr lvl="1"/>
            <a:r>
              <a:rPr lang="en-US" sz="2000" dirty="0"/>
              <a:t>Ensuring secure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undetectable transmission </a:t>
            </a:r>
            <a:r>
              <a:rPr lang="en-US" sz="2000" dirty="0"/>
              <a:t>from the destination to the hidden      receiver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Under Surveillance </a:t>
            </a:r>
            <a:r>
              <a:rPr lang="en-US" sz="2000" dirty="0"/>
              <a:t>of a warden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F3AC-FFC0-4162-D528-2F50853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571-CBDC-7F0F-7E04-E084BAD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Received Signal in Covert Communication: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received signal at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disguised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full-duplex (FD) </a:t>
                </a:r>
                <a:r>
                  <a:rPr lang="en-US" dirty="0"/>
                  <a:t>destination can be expressed as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Signal Information :</a:t>
                </a:r>
              </a:p>
              <a:p>
                <a:pPr lvl="1"/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'Public message' 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denoted as </a:t>
                </a:r>
                <a:r>
                  <a:rPr lang="en-US" sz="2000" i="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x</a:t>
                </a:r>
                <a:r>
                  <a:rPr lang="en-US" sz="2000" i="0" baseline="-2500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P</a:t>
                </a:r>
                <a:r>
                  <a:rPr lang="en-US" sz="2000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sz="2000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CN(0,1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and </a:t>
                </a:r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'covert message' 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denoted </a:t>
                </a:r>
                <a:r>
                  <a:rPr lang="en-US" sz="2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as                x</a:t>
                </a:r>
                <a:r>
                  <a:rPr lang="en-US" sz="2000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c</a:t>
                </a:r>
                <a:r>
                  <a:rPr lang="en-US" sz="2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sz="2000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CN(0,1)</a:t>
                </a:r>
                <a:endParaRPr lang="en-US" sz="2000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 lvl="1"/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'Transmit power' 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the destination indicated P</a:t>
                </a:r>
                <a:r>
                  <a:rPr lang="en-US" sz="2000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as and at the </a:t>
                </a:r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source 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as P</a:t>
                </a:r>
                <a:r>
                  <a:rPr lang="en-US" sz="2000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S</a:t>
                </a:r>
                <a:endParaRPr lang="en-US" sz="2000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i="0" dirty="0">
                    <a:solidFill>
                      <a:schemeClr val="accent6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</a:rPr>
                  <a:t>Noise and Interference: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'Residual self-interference channel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'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sz="2000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sz="2000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SI</m:t>
                        </m:r>
                      </m:sub>
                      <m:sup>
                        <m:r>
                          <a:rPr lang="en-US" sz="2000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, accounting for               residual signal  interference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>
                    <a:solidFill>
                      <a:srgbClr val="222A35"/>
                    </a:solidFill>
                    <a:ea typeface="Cambria Math" panose="02040503050406030204" pitchFamily="18" charset="0"/>
                  </a:rPr>
                  <a:t>Z</a:t>
                </a:r>
                <a:r>
                  <a:rPr lang="en-US" sz="2000" baseline="-25000" dirty="0">
                    <a:solidFill>
                      <a:srgbClr val="222A35"/>
                    </a:solidFill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000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sz="2000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  <m:sup>
                        <m:r>
                          <a:rPr lang="en-US" sz="2000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) </a:t>
                </a:r>
                <a:r>
                  <a:rPr lang="en-US" sz="200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'Additive noise' 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node X, reflecting the presence of additional                      background noise.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  <a:blipFill>
                <a:blip r:embed="rId2"/>
                <a:stretch>
                  <a:fillRect l="-576" t="-1250" r="-8007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E88F-7F74-DC27-C235-4BDFE99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164-DE4B-9E9B-CF89-463A989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771D4-B15B-9A3F-C14E-C0955F14C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2"/>
                <a:ext cx="10515600" cy="453067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Channel Uncertainty in Transmission: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Consideration of Uncertainty: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The channel uncertainty of the D-W link, and </a:t>
                </a:r>
                <a:r>
                  <a:rPr lang="en-US" sz="2000" i="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h</a:t>
                </a:r>
                <a:r>
                  <a:rPr lang="en-US" sz="2000" i="0" baseline="-2500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DW</a:t>
                </a:r>
                <a:r>
                  <a:rPr lang="en-US" sz="2000" dirty="0"/>
                  <a:t> can be modelled as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</m:e>
                    </m:rad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ρ</m:t>
                        </m:r>
                      </m:e>
                    </m:rad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/>
                  <a:t>  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Model Representation: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Channel uncertainty </a:t>
                </a:r>
                <a:r>
                  <a:rPr lang="en-US" sz="2000" dirty="0"/>
                  <a:t>can be effectively modeled as a combination of ground-truth       channel (</a:t>
                </a:r>
                <a:r>
                  <a:rPr lang="en-US" sz="2000" dirty="0" err="1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baseline="-25000" dirty="0" err="1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sz="2000" dirty="0"/>
                  <a:t>), estimated channel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</m:oMath>
                </a14:m>
                <a:r>
                  <a:rPr lang="en-US" sz="2000" dirty="0"/>
                  <a:t>), and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sz="2000" baseline="-25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r>
                  <a:rPr lang="en-US" sz="2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CN(0,L</a:t>
                </a:r>
                <a:r>
                  <a:rPr lang="en-US" sz="2000" baseline="-25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sz="2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  <a:endParaRPr lang="en-US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ρ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[0,1]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denotes the level of estimation, aiding in understanding the accuracy of the         estimation process</a:t>
                </a:r>
              </a:p>
              <a:p>
                <a:endParaRPr lang="en-US" sz="2000" dirty="0">
                  <a:solidFill>
                    <a:srgbClr val="222A35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771D4-B15B-9A3F-C14E-C0955F14C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2"/>
                <a:ext cx="10515600" cy="4530672"/>
              </a:xfrm>
              <a:blipFill>
                <a:blip r:embed="rId2"/>
                <a:stretch>
                  <a:fillRect l="-522" t="-673" r="-3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9BEA-339A-A235-624C-866DF07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8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1250</Words>
  <Application>Microsoft Office PowerPoint</Application>
  <PresentationFormat>Widescreen</PresentationFormat>
  <Paragraphs>160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맑은 고딕</vt:lpstr>
      <vt:lpstr>-apple-system</vt:lpstr>
      <vt:lpstr>Arial</vt:lpstr>
      <vt:lpstr>Calibri body</vt:lpstr>
      <vt:lpstr>Cambria</vt:lpstr>
      <vt:lpstr>Cambria Math</vt:lpstr>
      <vt:lpstr>Roboto</vt:lpstr>
      <vt:lpstr>Söhne</vt:lpstr>
      <vt:lpstr>Tahoma</vt:lpstr>
      <vt:lpstr>Office 테마</vt:lpstr>
      <vt:lpstr>A Channel Uncertainty-Aware Covert Transmission  for a Disguised Full-Duplex Device</vt:lpstr>
      <vt:lpstr>Table of Contents</vt:lpstr>
      <vt:lpstr>Abstract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Numerical 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156</cp:revision>
  <dcterms:created xsi:type="dcterms:W3CDTF">2018-05-20T06:28:16Z</dcterms:created>
  <dcterms:modified xsi:type="dcterms:W3CDTF">2023-10-24T07:45:00Z</dcterms:modified>
</cp:coreProperties>
</file>