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1556" r:id="rId2"/>
    <p:sldId id="1557" r:id="rId3"/>
    <p:sldId id="1575" r:id="rId4"/>
    <p:sldId id="1559" r:id="rId5"/>
    <p:sldId id="1560" r:id="rId6"/>
    <p:sldId id="1561" r:id="rId7"/>
    <p:sldId id="1562" r:id="rId8"/>
    <p:sldId id="1563" r:id="rId9"/>
    <p:sldId id="1564" r:id="rId10"/>
    <p:sldId id="1587" r:id="rId11"/>
    <p:sldId id="1565" r:id="rId12"/>
    <p:sldId id="1566" r:id="rId13"/>
    <p:sldId id="1567" r:id="rId14"/>
    <p:sldId id="1568" r:id="rId15"/>
    <p:sldId id="1572" r:id="rId16"/>
    <p:sldId id="1591" r:id="rId17"/>
    <p:sldId id="1592" r:id="rId18"/>
    <p:sldId id="1595" r:id="rId19"/>
    <p:sldId id="1589" r:id="rId20"/>
    <p:sldId id="1594" r:id="rId21"/>
    <p:sldId id="1596" r:id="rId22"/>
    <p:sldId id="1597" r:id="rId23"/>
    <p:sldId id="1590" r:id="rId24"/>
    <p:sldId id="1588" r:id="rId25"/>
    <p:sldId id="1574" r:id="rId26"/>
    <p:sldId id="1576" r:id="rId27"/>
    <p:sldId id="1577" r:id="rId28"/>
    <p:sldId id="1578" r:id="rId29"/>
    <p:sldId id="1579" r:id="rId30"/>
    <p:sldId id="1580" r:id="rId31"/>
    <p:sldId id="1581" r:id="rId32"/>
    <p:sldId id="1582" r:id="rId33"/>
    <p:sldId id="1583" r:id="rId34"/>
    <p:sldId id="1584" r:id="rId35"/>
    <p:sldId id="1585" r:id="rId36"/>
    <p:sldId id="1586" r:id="rId37"/>
    <p:sldId id="1555" r:id="rId38"/>
    <p:sldId id="1571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/>
    <p:restoredTop sz="94694"/>
  </p:normalViewPr>
  <p:slideViewPr>
    <p:cSldViewPr snapToGrid="0">
      <p:cViewPr varScale="1">
        <p:scale>
          <a:sx n="117" d="100"/>
          <a:sy n="117" d="100"/>
        </p:scale>
        <p:origin x="48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df5045821d8d533" providerId="LiveId" clId="{1DD2914B-106A-4F10-828B-90005CC97310}"/>
    <pc:docChg chg="addSld delSld modSld">
      <pc:chgData name="" userId="0df5045821d8d533" providerId="LiveId" clId="{1DD2914B-106A-4F10-828B-90005CC97310}" dt="2022-09-08T02:18:24.585" v="50" actId="18131"/>
      <pc:docMkLst>
        <pc:docMk/>
      </pc:docMkLst>
      <pc:sldChg chg="modSp add">
        <pc:chgData name="" userId="0df5045821d8d533" providerId="LiveId" clId="{1DD2914B-106A-4F10-828B-90005CC97310}" dt="2022-09-08T02:16:27.521" v="12" actId="114"/>
        <pc:sldMkLst>
          <pc:docMk/>
          <pc:sldMk cId="1157537709" sldId="1420"/>
        </pc:sldMkLst>
        <pc:spChg chg="mod">
          <ac:chgData name="" userId="0df5045821d8d533" providerId="LiveId" clId="{1DD2914B-106A-4F10-828B-90005CC97310}" dt="2022-09-08T02:16:27.521" v="12" actId="114"/>
          <ac:spMkLst>
            <pc:docMk/>
            <pc:sldMk cId="1157537709" sldId="1420"/>
            <ac:spMk id="3" creationId="{9B30F031-E57C-4418-8811-D07BEE7C11F9}"/>
          </ac:spMkLst>
        </pc:spChg>
      </pc:sldChg>
      <pc:sldChg chg="del">
        <pc:chgData name="" userId="0df5045821d8d533" providerId="LiveId" clId="{1DD2914B-106A-4F10-828B-90005CC97310}" dt="2022-09-08T02:16:19.002" v="1" actId="2696"/>
        <pc:sldMkLst>
          <pc:docMk/>
          <pc:sldMk cId="4075416432" sldId="1424"/>
        </pc:sldMkLst>
      </pc:sldChg>
      <pc:sldChg chg="modSp add">
        <pc:chgData name="" userId="0df5045821d8d533" providerId="LiveId" clId="{1DD2914B-106A-4F10-828B-90005CC97310}" dt="2022-09-08T02:17:59.761" v="44" actId="732"/>
        <pc:sldMkLst>
          <pc:docMk/>
          <pc:sldMk cId="652548249" sldId="1491"/>
        </pc:sldMkLst>
        <pc:spChg chg="mod">
          <ac:chgData name="" userId="0df5045821d8d533" providerId="LiveId" clId="{1DD2914B-106A-4F10-828B-90005CC97310}" dt="2022-09-08T02:17:50.336" v="40" actId="20577"/>
          <ac:spMkLst>
            <pc:docMk/>
            <pc:sldMk cId="652548249" sldId="1491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7:59.761" v="44" actId="732"/>
          <ac:picMkLst>
            <pc:docMk/>
            <pc:sldMk cId="652548249" sldId="1491"/>
            <ac:picMk id="5" creationId="{F28AA1EE-F29E-4764-A105-E85576134D62}"/>
          </ac:picMkLst>
        </pc:picChg>
      </pc:sldChg>
      <pc:sldChg chg="modSp">
        <pc:chgData name="" userId="0df5045821d8d533" providerId="LiveId" clId="{1DD2914B-106A-4F10-828B-90005CC97310}" dt="2022-09-08T02:16:47.924" v="24" actId="6549"/>
        <pc:sldMkLst>
          <pc:docMk/>
          <pc:sldMk cId="372646553" sldId="1535"/>
        </pc:sldMkLst>
        <pc:spChg chg="mod">
          <ac:chgData name="" userId="0df5045821d8d533" providerId="LiveId" clId="{1DD2914B-106A-4F10-828B-90005CC97310}" dt="2022-09-08T02:16:47.924" v="24" actId="6549"/>
          <ac:spMkLst>
            <pc:docMk/>
            <pc:sldMk cId="372646553" sldId="1535"/>
            <ac:spMk id="3" creationId="{279A9A21-3EFF-47FE-AF17-1A22D8129937}"/>
          </ac:spMkLst>
        </pc:spChg>
      </pc:sldChg>
      <pc:sldChg chg="add">
        <pc:chgData name="" userId="0df5045821d8d533" providerId="LiveId" clId="{1DD2914B-106A-4F10-828B-90005CC97310}" dt="2022-09-08T02:16:59.700" v="25"/>
        <pc:sldMkLst>
          <pc:docMk/>
          <pc:sldMk cId="2465954214" sldId="1541"/>
        </pc:sldMkLst>
      </pc:sldChg>
      <pc:sldChg chg="add">
        <pc:chgData name="" userId="0df5045821d8d533" providerId="LiveId" clId="{1DD2914B-106A-4F10-828B-90005CC97310}" dt="2022-09-08T02:16:59.700" v="25"/>
        <pc:sldMkLst>
          <pc:docMk/>
          <pc:sldMk cId="529240060" sldId="1542"/>
        </pc:sldMkLst>
      </pc:sldChg>
      <pc:sldChg chg="modSp add">
        <pc:chgData name="" userId="0df5045821d8d533" providerId="LiveId" clId="{1DD2914B-106A-4F10-828B-90005CC97310}" dt="2022-09-08T02:18:24.585" v="50" actId="18131"/>
        <pc:sldMkLst>
          <pc:docMk/>
          <pc:sldMk cId="782052871" sldId="1543"/>
        </pc:sldMkLst>
        <pc:spChg chg="mod">
          <ac:chgData name="" userId="0df5045821d8d533" providerId="LiveId" clId="{1DD2914B-106A-4F10-828B-90005CC97310}" dt="2022-09-08T02:18:13.286" v="49" actId="20577"/>
          <ac:spMkLst>
            <pc:docMk/>
            <pc:sldMk cId="782052871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24.585" v="50" actId="18131"/>
          <ac:picMkLst>
            <pc:docMk/>
            <pc:sldMk cId="782052871" sldId="1543"/>
            <ac:picMk id="5" creationId="{F28AA1EE-F29E-4764-A105-E85576134D62}"/>
          </ac:picMkLst>
        </pc:picChg>
      </pc:sldChg>
      <pc:sldChg chg="modSp add del">
        <pc:chgData name="" userId="0df5045821d8d533" providerId="LiveId" clId="{1DD2914B-106A-4F10-828B-90005CC97310}" dt="2022-09-08T02:17:39.798" v="31" actId="2696"/>
        <pc:sldMkLst>
          <pc:docMk/>
          <pc:sldMk cId="1956377106" sldId="1543"/>
        </pc:sldMkLst>
        <pc:spChg chg="mod">
          <ac:chgData name="" userId="0df5045821d8d533" providerId="LiveId" clId="{1DD2914B-106A-4F10-828B-90005CC97310}" dt="2022-09-08T02:17:31.435" v="30" actId="20577"/>
          <ac:spMkLst>
            <pc:docMk/>
            <pc:sldMk cId="1956377106" sldId="1543"/>
            <ac:spMk id="2" creationId="{1BFF6B89-5F5A-48C6-B8D7-A5678E80FFCB}"/>
          </ac:spMkLst>
        </pc:spChg>
      </pc:sldChg>
      <pc:sldChg chg="modSp add del">
        <pc:chgData name="" userId="0df5045821d8d533" providerId="LiveId" clId="{1DD2914B-106A-4F10-828B-90005CC97310}" dt="2022-09-08T02:18:09.845" v="46" actId="2696"/>
        <pc:sldMkLst>
          <pc:docMk/>
          <pc:sldMk cId="2025656683" sldId="1543"/>
        </pc:sldMkLst>
        <pc:spChg chg="mod">
          <ac:chgData name="" userId="0df5045821d8d533" providerId="LiveId" clId="{1DD2914B-106A-4F10-828B-90005CC97310}" dt="2022-09-08T02:17:53.938" v="43" actId="20577"/>
          <ac:spMkLst>
            <pc:docMk/>
            <pc:sldMk cId="2025656683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05.417" v="45" actId="732"/>
          <ac:picMkLst>
            <pc:docMk/>
            <pc:sldMk cId="2025656683" sldId="1543"/>
            <ac:picMk id="5" creationId="{F28AA1EE-F29E-4764-A105-E85576134D62}"/>
          </ac:picMkLst>
        </pc:picChg>
      </pc:sldChg>
      <pc:sldChg chg="del">
        <pc:chgData name="" userId="0df5045821d8d533" providerId="LiveId" clId="{1DD2914B-106A-4F10-828B-90005CC97310}" dt="2022-09-08T02:17:00.802" v="26" actId="2696"/>
        <pc:sldMkLst>
          <pc:docMk/>
          <pc:sldMk cId="4253910531" sldId="1543"/>
        </pc:sldMkLst>
      </pc:sldChg>
    </pc:docChg>
  </pc:docChgLst>
  <pc:docChgLst>
    <pc:chgData name="Moon Jihwan" userId="0df5045821d8d533" providerId="LiveId" clId="{A2D02C57-B30C-9E46-B481-E433E05968B9}"/>
    <pc:docChg chg="modSld">
      <pc:chgData name="Moon Jihwan" userId="0df5045821d8d533" providerId="LiveId" clId="{A2D02C57-B30C-9E46-B481-E433E05968B9}" dt="2022-10-26T02:54:28.251" v="24" actId="20577"/>
      <pc:docMkLst>
        <pc:docMk/>
      </pc:docMkLst>
      <pc:sldChg chg="modSp mod">
        <pc:chgData name="Moon Jihwan" userId="0df5045821d8d533" providerId="LiveId" clId="{A2D02C57-B30C-9E46-B481-E433E05968B9}" dt="2022-10-26T02:54:28.251" v="24" actId="20577"/>
        <pc:sldMkLst>
          <pc:docMk/>
          <pc:sldMk cId="1157537709" sldId="1420"/>
        </pc:sldMkLst>
        <pc:spChg chg="mod">
          <ac:chgData name="Moon Jihwan" userId="0df5045821d8d533" providerId="LiveId" clId="{A2D02C57-B30C-9E46-B481-E433E05968B9}" dt="2022-10-26T02:54:20.791" v="12" actId="20577"/>
          <ac:spMkLst>
            <pc:docMk/>
            <pc:sldMk cId="1157537709" sldId="1420"/>
            <ac:spMk id="2" creationId="{773E81F8-418E-46B0-BF79-A9E5C85CC220}"/>
          </ac:spMkLst>
        </pc:spChg>
        <pc:spChg chg="mod">
          <ac:chgData name="Moon Jihwan" userId="0df5045821d8d533" providerId="LiveId" clId="{A2D02C57-B30C-9E46-B481-E433E05968B9}" dt="2022-10-26T02:54:28.251" v="24" actId="20577"/>
          <ac:spMkLst>
            <pc:docMk/>
            <pc:sldMk cId="1157537709" sldId="1420"/>
            <ac:spMk id="3" creationId="{9B30F031-E57C-4418-8811-D07BEE7C11F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04:28:25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A80AD-75C0-4139-8349-D7A56AAE3422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06930-2FBF-4BDF-BB7A-ED0F3C0B8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6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8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BAEBA-F25F-4473-80C2-25CDA93B21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5EA62A-FC14-43A6-9DFC-64DD0EA5E6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73821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FBF63-6BE2-44A2-9B92-27824B37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EF48-9CCD-4EE9-BB40-4739D0DAE972}" type="datetime1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8BBDE-AC92-4490-AADC-B4FE998E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C4298-2A89-4F0A-B1C0-77A8829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8C916F-6552-480F-893B-32796E62A980}"/>
              </a:ext>
            </a:extLst>
          </p:cNvPr>
          <p:cNvSpPr/>
          <p:nvPr userDrawn="1"/>
        </p:nvSpPr>
        <p:spPr>
          <a:xfrm>
            <a:off x="838200" y="3599357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A2004-1E3B-4055-8772-F325E519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29AC7F-90CD-432E-AFBA-09A312E26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CBBB0-BA78-4216-B318-AF5F69D9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620A-9A66-47B0-9218-43F171A33458}" type="datetime1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E3B40-907A-49D6-9FA8-D643E4B4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17526-857D-45AD-9891-D1359E79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E34BDA-8046-4B35-A748-33A5A9C8C415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8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286F9E-ABB1-47D9-BCD5-5FE077BEA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F122D-472C-4176-9045-BF5B3ED4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40FC9-5A0B-483C-BEC0-6349DDDF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6D9-B5F3-454A-8918-B4C99ED5AEDE}" type="datetime1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F7ACB-A377-4E38-BF13-4CE4A72C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2AD96-62E9-4856-8C7D-4FC6FA78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1520A-C81E-4CF1-AECD-A61D6660DB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E0C27-FA2C-4144-B7E7-505744E575AD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FB215-C15F-4E74-86DC-78FAD014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ADD3-F434-478C-876A-1D3933DF4707}" type="datetime1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EAFA9-F342-4D37-B503-8DFA950A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2012F-5023-43D1-B1CF-BFE3A893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333107" cy="365125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5CEF90-2A69-4F23-93AB-B8D6AADF74CD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9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F93D-390F-465E-B0D5-72A75C273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470026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1743D-6833-4A7C-B35A-0BDDB635A9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2845C-3C54-4151-820C-12503D6F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26BB-6A75-410D-A6B0-8FD34915C10D}" type="datetime1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5650C-CE10-43E1-AA00-22EE20BA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E2F95-697E-490C-9C4D-A59E0F91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1879A5-E33B-484A-B193-FE66531AACAC}"/>
              </a:ext>
            </a:extLst>
          </p:cNvPr>
          <p:cNvSpPr/>
          <p:nvPr userDrawn="1"/>
        </p:nvSpPr>
        <p:spPr>
          <a:xfrm>
            <a:off x="838200" y="4413578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6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7D261-400F-43CD-95C8-FE0DF8044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46026-ED45-448B-8D67-475453B7B90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649691"/>
            <a:ext cx="5104598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6C6A5-08D8-440E-B258-B881C64EC21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649691"/>
            <a:ext cx="5181600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FDB51-62F3-4D1B-B8F7-D40284A7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CDF8-1723-475A-8393-34F016E9B184}" type="datetime1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44B04-D686-4DE2-BDDC-A3B4F371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BE183-4474-4131-AEA4-9ADE4020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08725-7285-4D04-9690-A0DD84547197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BF73A-35E0-4388-AE26-587E2089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F70A1-A021-4782-95A0-99F4C3203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0FFB53-257A-4315-A28C-9FE12D4C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17D5D-46C0-4878-B7E2-BD08FCD07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C2F3F9-8CCB-4F5B-85A6-D7470170D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47C80F-A4FC-4C78-89AB-B072C5C0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CD4A-1F8C-4D3E-BDD6-84C4090AF0D6}" type="datetime1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D4C5CE-D7DE-4C43-8F9E-7EA5847E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1C2CFA-CB2F-4476-8491-FBDAB29C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9CC5-A2AF-47C1-8376-B695DF82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6AA3E-6C10-4BA8-AF8D-ECF436F9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45-46C1-49FB-A041-5415163523D0}" type="datetime1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DE3192-439D-4BEF-8848-4DF7C36D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05EAAA-CE1A-4578-A8FD-BDB3D530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670823-6C59-4996-843F-A4B8E1292D69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5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FA01BA-2C19-4BC8-9D08-60CC0DEE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C6A4-6274-4803-89FF-1DA18D4FE7AA}" type="datetime1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921DE2-A0F7-482E-898F-C86B8C83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6F57A-5DCA-4541-B19A-1752D1A3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1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04372-0C6C-4F44-86AB-8DDAF142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88709-254A-4ED6-9188-74666615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872FF-AC9A-49BF-AC6E-F9EA1A40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015C5-8E89-4986-AA3C-42A3F8FB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353D-6971-4305-AB04-6AEE4DD0E048}" type="datetime1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2C019-EAA8-4CD6-BD5A-68BA9842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76716-556D-4628-94B1-7BC9A345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5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144E-AA68-4DFD-9736-416AF8EE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C731A3-5F0D-4649-AF33-2F2F12D18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070ED-93CE-4C5B-9A13-47766D18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3E617-2B4B-4C49-B34C-F13496F5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5523-461B-44DB-AD97-7C06B206BE7B}" type="datetime1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8F62D-BB02-4585-B0DB-6C572478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A3767-C6FA-46EE-B82E-E441B336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0155A6-5E23-4681-A0F6-D6378107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054"/>
            <a:ext cx="10515600" cy="681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357F3-390C-49AE-BB15-6F8F57DC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9691"/>
            <a:ext cx="10515600" cy="4527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027F-305A-4270-8200-1B8B6B4B7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38399" y="6356350"/>
            <a:ext cx="1333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9D1D2423-15C0-4D7C-B759-40ACCC100800}" type="datetime1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B4A95-7775-4330-B809-DA1B22478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4CA50-4832-40EE-82BE-A431AAD80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333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A439D109-9F59-4B0B-8E20-D6D3A384B1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EB3B3E-F3B6-4A77-8CE1-CA270A7A296F}"/>
              </a:ext>
            </a:extLst>
          </p:cNvPr>
          <p:cNvSpPr/>
          <p:nvPr userDrawn="1"/>
        </p:nvSpPr>
        <p:spPr>
          <a:xfrm>
            <a:off x="0" y="0"/>
            <a:ext cx="12192000" cy="235670"/>
          </a:xfrm>
          <a:prstGeom prst="rect">
            <a:avLst/>
          </a:prstGeom>
          <a:gradFill>
            <a:gsLst>
              <a:gs pos="63000">
                <a:schemeClr val="tx1"/>
              </a:gs>
              <a:gs pos="0">
                <a:schemeClr val="tx1"/>
              </a:gs>
              <a:gs pos="8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4D56D-F798-41D4-B204-99B8E8DEAB5A}"/>
              </a:ext>
            </a:extLst>
          </p:cNvPr>
          <p:cNvSpPr txBox="1"/>
          <p:nvPr userDrawn="1"/>
        </p:nvSpPr>
        <p:spPr>
          <a:xfrm>
            <a:off x="8501826" y="6550223"/>
            <a:ext cx="3690174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ognitive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ommunications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ystems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aboratory</a:t>
            </a:r>
            <a:endParaRPr lang="en-US" altLang="ko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01637D-BAF8-43B2-A298-C5B3DAB223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77" b="34980"/>
          <a:stretch/>
        </p:blipFill>
        <p:spPr>
          <a:xfrm>
            <a:off x="9886511" y="17253"/>
            <a:ext cx="527404" cy="526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D9003C-FC42-4D68-ADBA-ADDEC8861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5" t="68955" b="6534"/>
          <a:stretch/>
        </p:blipFill>
        <p:spPr>
          <a:xfrm>
            <a:off x="10413915" y="17253"/>
            <a:ext cx="1760832" cy="5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92CDC4-27C9-1614-B48F-F5EAFB574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0971"/>
            <a:ext cx="9144000" cy="1938992"/>
          </a:xfrm>
        </p:spPr>
        <p:txBody>
          <a:bodyPr wrap="square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Disguised Full-Duplex Covert            Communication</a:t>
            </a:r>
            <a:br>
              <a:rPr lang="en-US" sz="4000" dirty="0"/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*Jihwan Moon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8F8CF2C-1CE9-8BF7-05D1-DEB673907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3821"/>
            <a:ext cx="9144000" cy="1990288"/>
          </a:xfrm>
        </p:spPr>
        <p:txBody>
          <a:bodyPr>
            <a:normAutofit/>
          </a:bodyPr>
          <a:lstStyle/>
          <a:p>
            <a:r>
              <a:rPr lang="en-US" dirty="0"/>
              <a:t>2024.02.13</a:t>
            </a:r>
          </a:p>
          <a:p>
            <a:r>
              <a:rPr lang="en-US" dirty="0"/>
              <a:t>Presented by</a:t>
            </a:r>
          </a:p>
          <a:p>
            <a:r>
              <a:rPr lang="en-US" dirty="0"/>
              <a:t>Refat Khan</a:t>
            </a:r>
          </a:p>
          <a:p>
            <a:r>
              <a:rPr lang="en-US" dirty="0"/>
              <a:t>Department of Mobile Convergence Engineering, Hanbat National University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D489F6-CCEF-70AD-292C-7394FF41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70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7AA8B-2033-4252-CBF7-7A35BB38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C9B854-DE54-BC19-4690-3AB5B3E03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know the Shannon capacity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𝑆𝐼𝑁𝑅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So, the achievable public data rate </a:t>
                </a:r>
              </a:p>
              <a:p>
                <a:r>
                  <a:rPr lang="en-US" dirty="0"/>
                  <a:t>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PD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(1+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</a:rPr>
                  <a:t>Hidden receiver receives both public and covert message</a:t>
                </a:r>
              </a:p>
              <a:p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                                           </a:t>
                </a:r>
                <a:r>
                  <a:rPr lang="en-US" sz="2000" i="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y</a:t>
                </a:r>
                <a:r>
                  <a:rPr lang="en-US" sz="2000" i="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 = </a:t>
                </a:r>
                <a:r>
                  <a:rPr lang="en-US" sz="2000" i="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h</a:t>
                </a:r>
                <a:r>
                  <a:rPr lang="en-US" sz="2000" i="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SR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DR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c</m:t>
                        </m:r>
                      </m:sub>
                    </m:sSub>
                    <m:r>
                      <a:rPr lang="en-US" sz="20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+ </a:t>
                </a:r>
                <a:r>
                  <a:rPr lang="en-US" sz="2000" i="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z</a:t>
                </a:r>
                <a:r>
                  <a:rPr lang="en-US" sz="2000" i="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endParaRPr lang="en-US" sz="2000" i="0" baseline="-25000" dirty="0">
                  <a:solidFill>
                    <a:schemeClr val="tx2">
                      <a:lumMod val="50000"/>
                    </a:schemeClr>
                  </a:solidFill>
                  <a:effectLst/>
                  <a:latin typeface="Calibri body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It is required that the public data rate be limited by its achievable amount: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sz="2000" i="0" dirty="0">
                    <a:solidFill>
                      <a:srgbClr val="222A35"/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                                               </a:t>
                </a:r>
                <a:r>
                  <a:rPr lang="en-US" sz="2000" i="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sz="2000" i="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̅</a:t>
                </a:r>
                <a:r>
                  <a:rPr lang="en-US" sz="2000" i="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PR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( 1 + </m:t>
                        </m:r>
                      </m:e>
                    </m:func>
                    <m:f>
                      <m:f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sz="2000" b="0" i="0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2000" i="1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r>
                  <a:rPr lang="en-US" sz="2000" i="0" dirty="0">
                    <a:effectLst/>
                    <a:ea typeface="Times New Roman" panose="02020603050405020304" pitchFamily="18" charset="0"/>
                  </a:rPr>
                  <a:t>Covert rate(</a:t>
                </a:r>
                <a:r>
                  <a:rPr lang="en-US" sz="2000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sz="2000" baseline="-25000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CR</a:t>
                </a:r>
                <a:r>
                  <a:rPr lang="en-US" sz="2000" i="0" dirty="0">
                    <a:effectLst/>
                    <a:ea typeface="Times New Roman" panose="02020603050405020304" pitchFamily="18" charset="0"/>
                  </a:rPr>
                  <a:t>) after </a:t>
                </a:r>
                <a:r>
                  <a:rPr lang="en-US" sz="2000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removing</a:t>
                </a:r>
                <a:r>
                  <a:rPr lang="en-US" sz="2000" i="0" dirty="0">
                    <a:effectLst/>
                    <a:ea typeface="Times New Roman" panose="02020603050405020304" pitchFamily="18" charset="0"/>
                  </a:rPr>
                  <a:t> 𝑥</a:t>
                </a:r>
                <a:r>
                  <a:rPr lang="en-US" sz="2000" i="0" baseline="-25000" dirty="0">
                    <a:effectLst/>
                    <a:ea typeface="Times New Roman" panose="02020603050405020304" pitchFamily="18" charset="0"/>
                  </a:rPr>
                  <a:t>𝑃</a:t>
                </a:r>
                <a:r>
                  <a:rPr lang="en-US" sz="2000" i="0" dirty="0">
                    <a:effectLst/>
                    <a:ea typeface="Times New Roman" panose="02020603050405020304" pitchFamily="18" charset="0"/>
                  </a:rPr>
                  <a:t> from 𝑦</a:t>
                </a:r>
                <a:r>
                  <a:rPr lang="en-US" sz="2000" i="0" baseline="-25000" dirty="0">
                    <a:effectLst/>
                    <a:ea typeface="Times New Roman" panose="02020603050405020304" pitchFamily="18" charset="0"/>
                  </a:rPr>
                  <a:t>R</a:t>
                </a:r>
                <a:r>
                  <a:rPr lang="en-US" sz="2000" i="0" dirty="0">
                    <a:effectLst/>
                    <a:ea typeface="Times New Roman" panose="02020603050405020304" pitchFamily="18" charset="0"/>
                  </a:rPr>
                  <a:t> </a:t>
                </a:r>
              </a:p>
              <a:p>
                <a:r>
                  <a:rPr lang="en-US" dirty="0">
                    <a:ea typeface="Times New Roman" panose="02020603050405020304" pitchFamily="18" charset="0"/>
                  </a:rPr>
                  <a:t>                                                         </a:t>
                </a:r>
                <a:r>
                  <a:rPr lang="en-US" sz="2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sz="200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CR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(1 + </m:t>
                        </m:r>
                      </m:e>
                    </m:func>
                    <m:f>
                      <m:f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2000" i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endParaRPr lang="en-US" sz="2000" i="0" dirty="0">
                  <a:effectLst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C9B854-DE54-BC19-4690-3AB5B3E03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81AA5-F24E-2394-5C7D-69558DDF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864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050A-3359-351E-2F82-053C23A7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B5736-F2DE-FC39-5590-807CA19480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706659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Covert Message Detection:</a:t>
                </a:r>
              </a:p>
              <a:p>
                <a:r>
                  <a:rPr lang="en-US" dirty="0"/>
                  <a:t>We then have the following two hypotheses: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                                                     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2000" b="0" i="1" baseline="-25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:</m:t>
                    </m:r>
                    <m:acc>
                      <m:accPr>
                        <m:chr m:val="̃"/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𝑧</m:t>
                        </m:r>
                      </m:e>
                    </m:acc>
                    <m:r>
                      <a:rPr lang="en-US" sz="2000" b="0" i="1" baseline="-25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𝑊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𝑧𝑊</m:t>
                    </m:r>
                  </m:oMath>
                </a14:m>
                <a:endParaRPr lang="en-US" sz="2000" b="0" i="0" baseline="-250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                                                    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2000" b="0" i="1" baseline="-25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: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𝑧</m:t>
                        </m:r>
                      </m:e>
                    </m:acc>
                    <m:r>
                      <a:rPr lang="en-US" i="1" baseline="-250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𝑊</m:t>
                    </m:r>
                    <m:r>
                      <a:rPr lang="en-US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𝐷𝑊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</m:rad>
                  </m:oMath>
                </a14:m>
                <a:r>
                  <a:rPr lang="en-US" sz="2000" i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b="0" i="1" baseline="-2500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𝑧𝑊</m:t>
                    </m:r>
                  </m:oMath>
                </a14:m>
                <a:endParaRPr lang="en-US" sz="2000" i="0" baseline="-250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Where the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null hypothesis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sz="2000" b="0" i="0" baseline="-250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0 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assumes there does not exist a covert message.</a:t>
                </a:r>
              </a:p>
              <a:p>
                <a:r>
                  <a:rPr lang="en-US" sz="20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And  </a:t>
                </a:r>
                <a:r>
                  <a:rPr lang="en-US" dirty="0"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the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alternative hypothesis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sz="2000" b="0" i="0" baseline="-250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1 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presumes that the source node did not send a covert         message.</a:t>
                </a:r>
              </a:p>
              <a:p>
                <a:r>
                  <a:rPr lang="en-US" sz="20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Thi</a:t>
                </a:r>
                <a:r>
                  <a:rPr lang="en-US" dirty="0"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 work consider a radiometer as a detection means at the warden</a:t>
                </a:r>
              </a:p>
              <a:p>
                <a:r>
                  <a:rPr lang="en-US" sz="20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The sufficient test statistic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T</m:t>
                    </m:r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for after observing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N</m:t>
                    </m:r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→∞ </m:t>
                    </m:r>
                  </m:oMath>
                </a14:m>
                <a:r>
                  <a:rPr lang="en-US" sz="20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number of signals reduces to the          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average residual power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z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baseline="-2500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W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as</m:t>
                    </m:r>
                  </m:oMath>
                </a14:m>
                <a:endParaRPr lang="en-US" sz="20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2000" i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                                      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H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0 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: T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𝑊</m:t>
                    </m:r>
                  </m:oMath>
                </a14:m>
                <a:endParaRPr lang="en-US" sz="2000" i="1" baseline="-250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                                      𝐻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1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: 𝑇 = |ℎ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𝐷𝑊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|²𝑃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𝐷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+ 𝜎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𝑊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</a:t>
                </a:r>
                <a:endParaRPr lang="en-US" sz="2000" i="1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endParaRPr lang="en-US" sz="2000" i="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B5736-F2DE-FC39-5590-807CA19480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706659"/>
              </a:xfrm>
              <a:blipFill>
                <a:blip r:embed="rId2"/>
                <a:stretch>
                  <a:fillRect l="-522" t="-648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121C8-6E6F-8BA2-1F20-9A1A4782F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17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3CDD-ECE4-76CF-B856-17D25DAF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749F9D-43C5-6DC3-3C95-D3499295E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971546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Covert Message Detection: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0" i="0" dirty="0">
                    <a:effectLst/>
                    <a:latin typeface="Roboto" panose="020F0502020204030204" pitchFamily="2" charset="0"/>
                  </a:rPr>
                  <a:t>The </a:t>
                </a:r>
                <a:r>
                  <a:rPr lang="en-US" b="0" i="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Roboto" panose="020F0502020204030204" pitchFamily="2" charset="0"/>
                  </a:rPr>
                  <a:t>warden node decides </a:t>
                </a:r>
                <a:r>
                  <a:rPr lang="en-US" b="0" i="0" dirty="0">
                    <a:effectLst/>
                    <a:latin typeface="Roboto" panose="020F0502020204030204" pitchFamily="2" charset="0"/>
                  </a:rPr>
                  <a:t>that a </a:t>
                </a:r>
                <a:r>
                  <a:rPr lang="en-US" b="0" i="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Roboto" panose="020F0502020204030204" pitchFamily="2" charset="0"/>
                  </a:rPr>
                  <a:t>covert transmission </a:t>
                </a:r>
                <a:r>
                  <a:rPr lang="en-US" b="0" i="0" dirty="0">
                    <a:effectLst/>
                    <a:latin typeface="Roboto" panose="020F0502020204030204" pitchFamily="2" charset="0"/>
                  </a:rPr>
                  <a:t>exists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b="0" i="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Roboto" panose="020F0502020204030204" pitchFamily="2" charset="0"/>
                  </a:rPr>
                  <a:t> </a:t>
                </a:r>
                <a:r>
                  <a:rPr lang="en-US" b="0" i="0" dirty="0">
                    <a:effectLst/>
                    <a:latin typeface="Roboto" panose="020F0502020204030204" pitchFamily="2" charset="0"/>
                  </a:rPr>
                  <a:t>and otherwise     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b="0" i="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Roboto" panose="020F0502020204030204" pitchFamily="2" charset="0"/>
                  </a:rPr>
                  <a:t> </a:t>
                </a:r>
                <a:r>
                  <a:rPr lang="en-US" b="0" i="0" dirty="0">
                    <a:effectLst/>
                    <a:latin typeface="Roboto" panose="020F0502020204030204" pitchFamily="2" charset="0"/>
                  </a:rPr>
                  <a:t>with some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i="0" dirty="0">
                  <a:effectLst/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Roboto" panose="020F0502020204030204" pitchFamily="2" charset="0"/>
                  </a:rPr>
                  <a:t>We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conside</a:t>
                </a:r>
                <a:r>
                  <a:rPr lang="en-US" dirty="0">
                    <a:latin typeface="Roboto" panose="020F0502020204030204" pitchFamily="2" charset="0"/>
                  </a:rPr>
                  <a:t>r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the uncertainty  </a:t>
                </a:r>
                <a:r>
                  <a:rPr lang="en-US" dirty="0">
                    <a:latin typeface="Roboto" panose="020F0502020204030204" pitchFamily="2" charset="0"/>
                  </a:rPr>
                  <a:t>in the noise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b="0" i="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Roboto" panose="020F0502020204030204" pitchFamily="2" charset="0"/>
                  </a:rPr>
                  <a:t> </a:t>
                </a:r>
                <a:r>
                  <a:rPr lang="en-US" b="0" i="0" dirty="0">
                    <a:effectLst/>
                    <a:latin typeface="Roboto" panose="020F0502020204030204" pitchFamily="2" charset="0"/>
                  </a:rPr>
                  <a:t>at the warden node.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Concretely,</a:t>
                </a:r>
                <a:r>
                  <a:rPr lang="en-US" dirty="0">
                    <a:latin typeface="Roboto" panose="020F0502020204030204" pitchFamily="2" charset="0"/>
                  </a:rPr>
                  <a:t> 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𝜎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𝑊,dB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 ~ 𝑈(𝜎̅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𝑊,dB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 −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𝜁</m:t>
                    </m:r>
                  </m:oMath>
                </a14:m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dB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𝜎̅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𝑊,dB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𝜁</m:t>
                    </m:r>
                  </m:oMath>
                </a14:m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dB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) in decibel scale </a:t>
                </a: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with 𝜎̅</a:t>
                </a:r>
                <a:r>
                  <a:rPr lang="en-US" baseline="-25000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𝑊,dB</a:t>
                </a: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 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𝜁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𝑑𝐵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0 </m:t>
                    </m:r>
                  </m:oMath>
                </a14:m>
                <a:r>
                  <a:rPr lang="en-US" b="0" i="0" dirty="0">
                    <a:effectLst/>
                    <a:latin typeface="Roboto" panose="020F0502020204030204" pitchFamily="2" charset="0"/>
                  </a:rPr>
                  <a:t>set to the mean and bounded range , respectively.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Roboto" panose="020F0502020204030204" pitchFamily="2" charset="0"/>
                  </a:rPr>
                  <a:t>We then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Roboto" panose="020F0502020204030204" pitchFamily="2" charset="0"/>
                  </a:rPr>
                  <a:t>derive the DEP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effectLst/>
                    <a:latin typeface="Roboto" panose="020F0502020204030204" pitchFamily="2" charset="0"/>
                  </a:rPr>
                  <a:t> that consists of the </a:t>
                </a:r>
                <a:r>
                  <a:rPr lang="en-US" b="0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Roboto" panose="020F0502020204030204" pitchFamily="2" charset="0"/>
                  </a:rPr>
                  <a:t>false alarm </a:t>
                </a:r>
                <a:r>
                  <a:rPr lang="en-US" b="0" i="0" dirty="0">
                    <a:effectLst/>
                    <a:latin typeface="Roboto" panose="020F0502020204030204" pitchFamily="2" charset="0"/>
                  </a:rPr>
                  <a:t>and </a:t>
                </a:r>
                <a:r>
                  <a:rPr lang="en-US" b="0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Roboto" panose="020F0502020204030204" pitchFamily="2" charset="0"/>
                  </a:rPr>
                  <a:t>miss probabilities </a:t>
                </a:r>
                <a:r>
                  <a:rPr lang="en-US" b="0" i="0" dirty="0">
                    <a:effectLst/>
                    <a:latin typeface="Roboto" panose="020F0502020204030204" pitchFamily="2" charset="0"/>
                  </a:rPr>
                  <a:t>as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 </m:t>
                    </m:r>
                    <m:limLow>
                      <m:limLow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func>
                              <m:funcPr>
                                <m:ctrlP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baseline="-250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func>
                            <m:r>
                              <m:rPr>
                                <m:sty m:val="p"/>
                              </m:rPr>
                              <a:rPr lang="en-US" b="0" i="0" smtClean="0">
                                <a:effectLst/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baseline="-25000" smtClean="0"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𝑎𝑙𝑎𝑟𝑚</m:t>
                        </m:r>
                      </m:lim>
                    </m:limLow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+ </m:t>
                    </m:r>
                    <m:limLow>
                      <m:limLow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func>
                              <m:funcPr>
                                <m:ctrlP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endChr m:val="|"/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baseline="-25000" smtClean="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baseline="-250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func>
                          </m:e>
                        </m:groupChr>
                      </m:e>
                      <m:lim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𝑀𝑖𝑠𝑠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𝑎𝑙𝑎𝑟𝑚</m:t>
                        </m:r>
                      </m:lim>
                    </m:limLow>
                  </m:oMath>
                </a14:m>
                <a:r>
                  <a:rPr lang="en-US" b="0" i="0" dirty="0">
                    <a:effectLst/>
                    <a:latin typeface="Roboto" panose="020F0502020204030204" pitchFamily="2" charset="0"/>
                  </a:rPr>
                  <a:t>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warden node conjectures that the covert transmission randomly takes place with</a:t>
                </a:r>
                <a:r>
                  <a:rPr lang="en-US" dirty="0">
                    <a:latin typeface="Roboto" panose="020F0502020204030204" pitchFamily="2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=0.5 </m:t>
                    </m:r>
                  </m:oMath>
                </a14:m>
                <a:endParaRPr lang="en-US" b="0" dirty="0"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0" i="0" dirty="0">
                    <a:effectLst/>
                    <a:latin typeface="Roboto" panose="020F0502020204030204" pitchFamily="2" charset="0"/>
                  </a:rPr>
                  <a:t>Making use of the </a:t>
                </a:r>
                <a:r>
                  <a:rPr lang="en-US" b="0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Roboto" panose="020F0502020204030204" pitchFamily="2" charset="0"/>
                  </a:rPr>
                  <a:t>cumulative distribution function (CDF) </a:t>
                </a:r>
                <a:r>
                  <a:rPr lang="en-US" b="0" i="0" dirty="0">
                    <a:effectLst/>
                    <a:latin typeface="Roboto" panose="020F0502020204030204" pitchFamily="2" charset="0"/>
                  </a:rPr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effectLst/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𝐴𝑝𝑝𝑒𝑛𝑑𝑖𝑥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i="0" dirty="0">
                  <a:effectLst/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b="0" i="0" dirty="0">
                  <a:effectLst/>
                  <a:latin typeface="Roboto" panose="020F0502020204030204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749F9D-43C5-6DC3-3C95-D3499295E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971546"/>
              </a:xfrm>
              <a:blipFill>
                <a:blip r:embed="rId2"/>
                <a:stretch>
                  <a:fillRect l="-522" t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EE906-637D-0AA8-1CFC-51903DDF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2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4907-F063-ECDF-A03E-FF192577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81CC1E-4748-F9AD-E34F-A28A29BC5A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7443" y="1649691"/>
                <a:ext cx="10586357" cy="5071784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Covert Message Detection: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Roboto" panose="020F0502020204030204" pitchFamily="2" charset="0"/>
                  </a:rPr>
                  <a:t>From Appendix A,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 baseline="-250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baseline="-5600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 baseline="-250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baseline="-5600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Roboto" panose="020F0502020204030204" pitchFamily="2" charset="0"/>
                  </a:rPr>
                  <a:t>where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𝑑𝐵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m:rPr>
                            <m:lit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func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  <a:latin typeface="Roboto" panose="020F0502020204030204" pitchFamily="2" charset="0"/>
                  </a:rPr>
                  <a:t>The PDF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Roboto" panose="020F0502020204030204" pitchFamily="2" charset="0"/>
                  </a:rPr>
                  <a:t>becomes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5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𝑣𝑙𝑛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𝑑𝐵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∗ 10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Roboto" panose="020F0502020204030204" pitchFamily="2" charset="0"/>
                  </a:rPr>
                  <a:t>The CDF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Roboto" panose="020F0502020204030204" pitchFamily="2" charset="0"/>
                  </a:rPr>
                  <a:t> is obtained by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 baseline="-250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baseline="-5600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acc>
                          </m:num>
                          <m:den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sSup>
                          <m:sSupPr>
                            <m:ctrlPr>
                              <a:rPr lang="en-US" i="1" baseline="-250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5600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ba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r>
                          <a:rPr lang="en-US" b="0" i="1" baseline="68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baseline="-250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baseline="-5600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𝑙𝑛𝑣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sz="2000" b="0" i="1" baseline="-250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</m:e>
                        </m:func>
                        <m:r>
                          <a:rPr lang="en-US" sz="2000" b="0" i="0" baseline="88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2000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sz="2000" baseline="88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0" baseline="88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𝜁</m:t>
                    </m:r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000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2000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sz="800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81CC1E-4748-F9AD-E34F-A28A29BC5A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7443" y="1649691"/>
                <a:ext cx="10586357" cy="5071784"/>
              </a:xfrm>
              <a:blipFill>
                <a:blip r:embed="rId2"/>
                <a:stretch>
                  <a:fillRect l="-518" t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6F347-CB88-1E4F-36B3-F4415849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37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C580-2144-7E8E-021C-64B32EA0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26F78-E3BD-D1C6-2951-B4285C924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0729" y="1649691"/>
                <a:ext cx="10515600" cy="5071784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Roboto" panose="020F0502020204030204" pitchFamily="2" charset="0"/>
                  </a:rPr>
                  <a:t>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Roboto" panose="020F0502020204030204" pitchFamily="2" charset="0"/>
                  </a:rPr>
                  <a:t>false alarm </a:t>
                </a:r>
                <a:r>
                  <a:rPr lang="en-US" dirty="0">
                    <a:latin typeface="Roboto" panose="020F0502020204030204" pitchFamily="2" charset="0"/>
                  </a:rPr>
                  <a:t>and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Roboto" panose="020F0502020204030204" pitchFamily="2" charset="0"/>
                  </a:rPr>
                  <a:t>miss probability </a:t>
                </a:r>
                <a:r>
                  <a:rPr lang="en-US" dirty="0">
                    <a:latin typeface="Roboto" panose="020F0502020204030204" pitchFamily="2" charset="0"/>
                  </a:rPr>
                  <a:t>are specifically written by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)=1 −</m:t>
                    </m:r>
                    <m:r>
                      <m:rPr>
                        <m:nor/>
                      </m:rPr>
                      <a:rPr lang="en-US" dirty="0"/>
                      <m:t>F</m:t>
                    </m:r>
                    <m:sSup>
                      <m:sSupPr>
                        <m:ctrlPr>
                          <a:rPr lang="en-US" i="1" baseline="-250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baseline="-5600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Roboto" panose="020F0502020204030204" pitchFamily="2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nor/>
                      </m:rPr>
                      <a:rPr lang="en-US" dirty="0"/>
                      <m:t>F</m:t>
                    </m:r>
                    <m:sSup>
                      <m:sSupPr>
                        <m:ctrlPr>
                          <a:rPr lang="en-US" i="1" baseline="-250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baseline="-560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baseline="-8200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800" dirty="0">
                    <a:solidFill>
                      <a:schemeClr val="tx1"/>
                    </a:solidFill>
                    <a:latin typeface="Roboto" panose="020F0502020204030204" pitchFamily="2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  <a:latin typeface="Roboto" panose="020F0502020204030204" pitchFamily="2" charset="0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0" i="1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endParaRPr lang="en-US" sz="2000" baseline="-25000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Roboto" panose="020F0502020204030204" pitchFamily="2" charset="0"/>
                  </a:rPr>
                  <a:t>For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0 ,  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1   , 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sz="800" dirty="0">
                  <a:latin typeface="Roboto" panose="020F0502020204030204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26F78-E3BD-D1C6-2951-B4285C924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0729" y="1649691"/>
                <a:ext cx="10515600" cy="5071784"/>
              </a:xfrm>
              <a:blipFill>
                <a:blip r:embed="rId2"/>
                <a:stretch>
                  <a:fillRect l="-522" t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64738-2D85-33FB-619B-00A38175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974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FAA4-866A-A26E-AC90-E676DBCD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CA999F-563A-A6E7-A989-71325ACD4C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1353800" cy="520831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1)</m:t>
                    </m:r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&lt;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𝜏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1)=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0, 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&lt;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𝐷𝑊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𝑃𝐷</m:t>
                            </m:r>
                          </m: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i="1" baseline="-25000"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Roboto" panose="020F0502020204030204" pitchFamily="2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𝐷𝑊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𝜏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Roboto" panose="020F0502020204030204" pitchFamily="2" charset="0"/>
                  </a:rPr>
                  <a:t>We have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Roboto" panose="020F0502020204030204" pitchFamily="2" charset="0"/>
                  </a:rPr>
                  <a:t>two different cases depending </a:t>
                </a:r>
                <a:r>
                  <a:rPr lang="en-US" dirty="0">
                    <a:latin typeface="Roboto" panose="020F0502020204030204" pitchFamily="2" charset="0"/>
                  </a:rPr>
                  <a:t>on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Roboto" panose="020F0502020204030204" pitchFamily="2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Roboto" panose="020F0502020204030204" pitchFamily="2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)=1 −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Cambria Math" panose="020405030504060302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)=1 −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CA999F-563A-A6E7-A989-71325ACD4C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1353800" cy="5208310"/>
              </a:xfrm>
              <a:blipFill>
                <a:blip r:embed="rId2"/>
                <a:stretch>
                  <a:fillRect l="-483" t="-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BDEEF-AF11-CB05-1950-E5FCC805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15</a:t>
            </a:fld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1676EBB-6060-0FA0-E448-1189E487FF4E}"/>
                  </a:ext>
                </a:extLst>
              </p14:cNvPr>
              <p14:cNvContentPartPr/>
              <p14:nvPr/>
            </p14:nvContentPartPr>
            <p14:xfrm>
              <a:off x="1199777" y="3837291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676EBB-6060-0FA0-E448-1189E487FF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1137" y="382829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4744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82A9-1EC3-1988-7D6D-423137AF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1075C9-30AA-6842-EB24-694FC468A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)=1 −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∗0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)=1 −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 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=1 −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ba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</m:den>
                            </m:f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=1 −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=1 −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∗2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1075C9-30AA-6842-EB24-694FC468A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C202E-E8E1-7B46-52C2-0D83A8C8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960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ACE9-6761-248E-CDFD-9E3EF5BB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FD8911-7A87-7B71-0892-0C5F7C350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1"/>
                <a:ext cx="10515600" cy="507178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this case we can write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</m:eqArr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ba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den>
                          </m:f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𝜁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𝜁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ba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ba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𝜁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ba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FD8911-7A87-7B71-0892-0C5F7C350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1"/>
                <a:ext cx="10515600" cy="5071784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86A26-DDDF-E75F-EAC9-AD979A08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35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AD397-85FA-566C-D9A0-A469EB58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77971C-2439-996B-805A-7DB7DC151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431602"/>
              </p:ext>
            </p:extLst>
          </p:nvPr>
        </p:nvGraphicFramePr>
        <p:xfrm>
          <a:off x="1992085" y="3061607"/>
          <a:ext cx="9361715" cy="14695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72343">
                  <a:extLst>
                    <a:ext uri="{9D8B030D-6E8A-4147-A177-3AD203B41FA5}">
                      <a16:colId xmlns:a16="http://schemas.microsoft.com/office/drawing/2014/main" val="1325404167"/>
                    </a:ext>
                  </a:extLst>
                </a:gridCol>
                <a:gridCol w="1872343">
                  <a:extLst>
                    <a:ext uri="{9D8B030D-6E8A-4147-A177-3AD203B41FA5}">
                      <a16:colId xmlns:a16="http://schemas.microsoft.com/office/drawing/2014/main" val="455358872"/>
                    </a:ext>
                  </a:extLst>
                </a:gridCol>
                <a:gridCol w="1872343">
                  <a:extLst>
                    <a:ext uri="{9D8B030D-6E8A-4147-A177-3AD203B41FA5}">
                      <a16:colId xmlns:a16="http://schemas.microsoft.com/office/drawing/2014/main" val="1474313352"/>
                    </a:ext>
                  </a:extLst>
                </a:gridCol>
                <a:gridCol w="1872343">
                  <a:extLst>
                    <a:ext uri="{9D8B030D-6E8A-4147-A177-3AD203B41FA5}">
                      <a16:colId xmlns:a16="http://schemas.microsoft.com/office/drawing/2014/main" val="1874878525"/>
                    </a:ext>
                  </a:extLst>
                </a:gridCol>
                <a:gridCol w="1872343">
                  <a:extLst>
                    <a:ext uri="{9D8B030D-6E8A-4147-A177-3AD203B41FA5}">
                      <a16:colId xmlns:a16="http://schemas.microsoft.com/office/drawing/2014/main" val="3496175827"/>
                    </a:ext>
                  </a:extLst>
                </a:gridCol>
              </a:tblGrid>
              <a:tr h="1469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3086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C74F3-42E7-5ACA-F016-CF95734A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98F378-79FA-D31C-1726-372F58F12506}"/>
                  </a:ext>
                </a:extLst>
              </p:cNvPr>
              <p:cNvSpPr txBox="1"/>
              <p:nvPr/>
            </p:nvSpPr>
            <p:spPr>
              <a:xfrm>
                <a:off x="1926770" y="4806672"/>
                <a:ext cx="10265229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</m:oMath>
                </a14:m>
                <a:r>
                  <a:rPr lang="en-US" dirty="0"/>
                  <a:t>                 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98F378-79FA-D31C-1726-372F58F12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770" y="4806672"/>
                <a:ext cx="10265229" cy="557717"/>
              </a:xfrm>
              <a:prstGeom prst="rect">
                <a:avLst/>
              </a:prstGeom>
              <a:blipFill>
                <a:blip r:embed="rId2"/>
                <a:stretch>
                  <a:fillRect l="-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ADF605-4990-80BD-CC32-B80C3394D781}"/>
              </a:ext>
            </a:extLst>
          </p:cNvPr>
          <p:cNvCxnSpPr/>
          <p:nvPr/>
        </p:nvCxnSpPr>
        <p:spPr>
          <a:xfrm>
            <a:off x="3878036" y="3061607"/>
            <a:ext cx="1869621" cy="150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58F9AA-F8C8-2231-BEA6-E177CE50A8AC}"/>
              </a:ext>
            </a:extLst>
          </p:cNvPr>
          <p:cNvCxnSpPr/>
          <p:nvPr/>
        </p:nvCxnSpPr>
        <p:spPr>
          <a:xfrm flipV="1">
            <a:off x="7617279" y="3061607"/>
            <a:ext cx="1861457" cy="150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F534B2C-623A-1CA5-D665-A859D2D77AAE}"/>
              </a:ext>
            </a:extLst>
          </p:cNvPr>
          <p:cNvSpPr txBox="1"/>
          <p:nvPr/>
        </p:nvSpPr>
        <p:spPr>
          <a:xfrm>
            <a:off x="1926771" y="2726871"/>
            <a:ext cx="185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9172A4-8036-3976-6D9B-C6001AEC18FC}"/>
              </a:ext>
            </a:extLst>
          </p:cNvPr>
          <p:cNvSpPr txBox="1"/>
          <p:nvPr/>
        </p:nvSpPr>
        <p:spPr>
          <a:xfrm>
            <a:off x="492450" y="2947470"/>
            <a:ext cx="134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</a:t>
            </a:r>
            <a:r>
              <a:rPr lang="en-US" dirty="0"/>
              <a:t>(error)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C3CEEC-EB6A-8791-7641-7BBE6C10D784}"/>
              </a:ext>
            </a:extLst>
          </p:cNvPr>
          <p:cNvSpPr txBox="1"/>
          <p:nvPr/>
        </p:nvSpPr>
        <p:spPr>
          <a:xfrm>
            <a:off x="0" y="3731079"/>
            <a:ext cx="192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Maximum error =Random guess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D13C51-F9BB-99D3-DAC4-BE3680841694}"/>
              </a:ext>
            </a:extLst>
          </p:cNvPr>
          <p:cNvCxnSpPr>
            <a:stCxn id="13" idx="1"/>
          </p:cNvCxnSpPr>
          <p:nvPr/>
        </p:nvCxnSpPr>
        <p:spPr>
          <a:xfrm flipH="1">
            <a:off x="1094014" y="2911537"/>
            <a:ext cx="832757" cy="909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1CDF41-5CA6-EC8D-B3C3-2F068713A134}"/>
                  </a:ext>
                </a:extLst>
              </p:cNvPr>
              <p:cNvSpPr txBox="1"/>
              <p:nvPr/>
            </p:nvSpPr>
            <p:spPr>
              <a:xfrm>
                <a:off x="1094014" y="1828800"/>
                <a:ext cx="7829550" cy="668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𝜁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pos m:val="to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ba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𝐷𝑊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pos m:val="to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ba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1CDF41-5CA6-EC8D-B3C3-2F068713A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014" y="1828800"/>
                <a:ext cx="7829550" cy="668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38FB4CF4-5568-2D30-E260-59D5F5AFD17E}"/>
              </a:ext>
            </a:extLst>
          </p:cNvPr>
          <p:cNvSpPr txBox="1"/>
          <p:nvPr/>
        </p:nvSpPr>
        <p:spPr>
          <a:xfrm>
            <a:off x="7445829" y="2497260"/>
            <a:ext cx="373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rough curve of </a:t>
            </a:r>
            <a:r>
              <a:rPr lang="en-US" dirty="0" err="1"/>
              <a:t>Pr</a:t>
            </a:r>
            <a:r>
              <a:rPr lang="en-US" dirty="0"/>
              <a:t>(error)</a:t>
            </a:r>
          </a:p>
        </p:txBody>
      </p:sp>
    </p:spTree>
    <p:extLst>
      <p:ext uri="{BB962C8B-B14F-4D97-AF65-F5344CB8AC3E}">
        <p14:creationId xmlns:p14="http://schemas.microsoft.com/office/powerpoint/2010/main" val="191653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3F65-DC65-1FE6-F6FE-103E75C9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EB293-2DD7-A1B6-5B5B-DBF704A107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&gt;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Now the first derivative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𝜏</m:t>
                    </m:r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𝜕𝜏</m:t>
                        </m:r>
                      </m:den>
                    </m:f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≥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𝜏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i="1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)+</m:t>
                    </m:r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&lt;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𝜏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i="1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𝜕𝜏</m:t>
                        </m:r>
                      </m:den>
                    </m:f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1 −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  <m:r>
                      <a:rPr lang="en-US" b="0" i="0" baseline="68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𝜕𝜏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  <m:r>
                              <a:rPr lang="en-US" i="1" baseline="68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i="1" baseline="-25000"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𝜕𝜏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i="1" baseline="68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i="1" baseline="-25000"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𝐷𝑤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The first derivative is always positive indicating that function is always increasing.</a:t>
                </a:r>
              </a:p>
              <a:p>
                <a:pPr>
                  <a:lnSpc>
                    <a:spcPct val="100000"/>
                  </a:lnSpc>
                </a:pPr>
                <a:endParaRPr lang="en-US" sz="2000" b="1" dirty="0"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EB293-2DD7-A1B6-5B5B-DBF704A10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BF15A-CBA8-546D-7AB2-D182E7C0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97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620F-61D1-E460-E13A-29032654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1A187-FCB8-D2EE-928A-F3E8990F6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/>
              <a:t>System Model</a:t>
            </a:r>
          </a:p>
          <a:p>
            <a:pPr>
              <a:lnSpc>
                <a:spcPct val="150000"/>
              </a:lnSpc>
            </a:pPr>
            <a:r>
              <a:rPr lang="en-US" dirty="0"/>
              <a:t>Problem Formulation</a:t>
            </a:r>
          </a:p>
          <a:p>
            <a:pPr>
              <a:lnSpc>
                <a:spcPct val="150000"/>
              </a:lnSpc>
            </a:pPr>
            <a:r>
              <a:rPr lang="en-US" dirty="0"/>
              <a:t>Proposed Solution</a:t>
            </a:r>
          </a:p>
          <a:p>
            <a:pPr>
              <a:lnSpc>
                <a:spcPct val="150000"/>
              </a:lnSpc>
            </a:pPr>
            <a:r>
              <a:rPr lang="en-US" dirty="0"/>
              <a:t>Numerical Results</a:t>
            </a:r>
          </a:p>
          <a:p>
            <a:pPr>
              <a:lnSpc>
                <a:spcPct val="150000"/>
              </a:lnSpc>
            </a:pPr>
            <a:r>
              <a:rPr lang="en-US" dirty="0"/>
              <a:t>Discussion</a:t>
            </a:r>
          </a:p>
          <a:p>
            <a:pPr>
              <a:lnSpc>
                <a:spcPct val="150000"/>
              </a:lnSpc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615BB-B508-8EA9-5099-B99F46E6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20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B323-BFD3-3008-CDED-FE072A158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D9CE66-83DE-2165-B365-BFF64B0827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Roboto" panose="020F0502020204030204" pitchFamily="2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&gt;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endChr m:val="|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000" i="1" baseline="-2500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), 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sz="2000" b="0" i="1" baseline="-25000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2000" b="0" i="1" baseline="-25000" smtClean="0">
                                        <a:latin typeface="Cambria Math" panose="02040503050406030204" pitchFamily="18" charset="0"/>
                                      </a:rPr>
                                      <m:t>𝐷𝑊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m:rPr>
                                <m:sty m:val="p"/>
                              </m:rPr>
                              <a:rPr lang="en-US" sz="2000" b="0" i="0" baseline="-2500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endChr m:val="|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2000" i="1" baseline="-25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endChr m:val="|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0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),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b="0" i="0" baseline="-25000" smtClean="0">
                                        <a:latin typeface="Cambria Math" panose="02040503050406030204" pitchFamily="18" charset="0"/>
                                      </a:rPr>
                                      <m:t>DW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endChr m:val="|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2000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(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aseline="-25000">
                                        <a:latin typeface="Cambria Math" panose="02040503050406030204" pitchFamily="18" charset="0"/>
                                      </a:rPr>
                                      <m:t>DW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D9CE66-83DE-2165-B365-BFF64B0827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06870-FDAA-AF19-6A06-EC6860D3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20</a:t>
            </a:fld>
            <a:endParaRPr lang="ko-KR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FF0A2A-B834-F817-F8C5-1A68FCE0D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280892"/>
              </p:ext>
            </p:extLst>
          </p:nvPr>
        </p:nvGraphicFramePr>
        <p:xfrm>
          <a:off x="2032000" y="4278086"/>
          <a:ext cx="8128000" cy="12736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639207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2553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752715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278426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17529169"/>
                    </a:ext>
                  </a:extLst>
                </a:gridCol>
              </a:tblGrid>
              <a:tr h="12736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1434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910724-48AE-3F2C-CA51-E54AA21D2C47}"/>
                  </a:ext>
                </a:extLst>
              </p:cNvPr>
              <p:cNvSpPr txBox="1"/>
              <p:nvPr/>
            </p:nvSpPr>
            <p:spPr>
              <a:xfrm>
                <a:off x="1951264" y="5708940"/>
                <a:ext cx="8792936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sz="1800" b="0" i="1" baseline="-2500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</m:oMath>
                </a14:m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latin typeface="Cambria Math" panose="02040503050406030204" pitchFamily="18" charset="0"/>
                              </a:rPr>
                              <m:t>DW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baseline="-250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</m:oMath>
                </a14:m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latin typeface="Cambria Math" panose="02040503050406030204" pitchFamily="18" charset="0"/>
                              </a:rPr>
                              <m:t>DW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baseline="-250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           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910724-48AE-3F2C-CA51-E54AA21D2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264" y="5708940"/>
                <a:ext cx="8792936" cy="557717"/>
              </a:xfrm>
              <a:prstGeom prst="rect">
                <a:avLst/>
              </a:prstGeom>
              <a:blipFill>
                <a:blip r:embed="rId3"/>
                <a:stretch>
                  <a:fillRect l="-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938C164-3AD9-7B32-7C30-61D02939B55B}"/>
              </a:ext>
            </a:extLst>
          </p:cNvPr>
          <p:cNvSpPr txBox="1"/>
          <p:nvPr/>
        </p:nvSpPr>
        <p:spPr>
          <a:xfrm flipH="1">
            <a:off x="1502228" y="3845378"/>
            <a:ext cx="97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½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EB5F2E-E80A-A6AA-2DBA-4DE794025497}"/>
              </a:ext>
            </a:extLst>
          </p:cNvPr>
          <p:cNvSpPr txBox="1"/>
          <p:nvPr/>
        </p:nvSpPr>
        <p:spPr>
          <a:xfrm>
            <a:off x="73479" y="4947557"/>
            <a:ext cx="1812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Maximum error</a:t>
            </a:r>
          </a:p>
          <a:p>
            <a:r>
              <a:rPr lang="en-US" dirty="0"/>
              <a:t>  = Random </a:t>
            </a:r>
          </a:p>
          <a:p>
            <a:r>
              <a:rPr lang="en-US" dirty="0"/>
              <a:t>      guess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DE457B-9BBC-7215-82A1-116A78C11591}"/>
              </a:ext>
            </a:extLst>
          </p:cNvPr>
          <p:cNvCxnSpPr/>
          <p:nvPr/>
        </p:nvCxnSpPr>
        <p:spPr>
          <a:xfrm flipH="1">
            <a:off x="1151164" y="4098471"/>
            <a:ext cx="653143" cy="78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2E73F1-E71B-50BE-481B-37A20C5E5968}"/>
              </a:ext>
            </a:extLst>
          </p:cNvPr>
          <p:cNvSpPr txBox="1"/>
          <p:nvPr/>
        </p:nvSpPr>
        <p:spPr>
          <a:xfrm>
            <a:off x="718457" y="3698421"/>
            <a:ext cx="1502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Pr</a:t>
            </a:r>
            <a:r>
              <a:rPr lang="en-US" dirty="0"/>
              <a:t>(error)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6347D9-7D76-B532-120A-376FDA6ADA18}"/>
              </a:ext>
            </a:extLst>
          </p:cNvPr>
          <p:cNvCxnSpPr/>
          <p:nvPr/>
        </p:nvCxnSpPr>
        <p:spPr>
          <a:xfrm>
            <a:off x="3657600" y="4278086"/>
            <a:ext cx="1632857" cy="127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245107-E0B8-3993-0005-D00E90419144}"/>
              </a:ext>
            </a:extLst>
          </p:cNvPr>
          <p:cNvCxnSpPr/>
          <p:nvPr/>
        </p:nvCxnSpPr>
        <p:spPr>
          <a:xfrm flipV="1">
            <a:off x="6939643" y="4278086"/>
            <a:ext cx="1575707" cy="127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161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0566-6B36-C107-3226-9C2051CB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9F5E05-8135-BD75-CA56-0FFAA3F7A9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minimum DEP and optimal threshold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e>
                            </m:func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𝑒𝑟𝑟𝑜𝑟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latin typeface="Cambria Math" panose="02040503050406030204" pitchFamily="18" charset="0"/>
                              </a:rPr>
                              <m:t>DW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baseline="-250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𝐷𝑊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=1 −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𝐷𝑊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=1 −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=1 −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func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𝐷𝑊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9F5E05-8135-BD75-CA56-0FFAA3F7A9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10210-99DC-75FA-A34E-78060D28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76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A35D-B45C-E65C-9D2A-CB331FEC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C6BA66-CCD5-3305-E861-042DB1B6BE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𝑒𝑟𝑟𝑜𝑟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𝜏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𝜏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begChr m:val="|"/>
                                                    <m:endChr m:val="|"/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  <m:r>
                                                      <a:rPr lang="en-US" i="1" baseline="-25000">
                                                        <a:latin typeface="Cambria Math" panose="02040503050406030204" pitchFamily="18" charset="0"/>
                                                      </a:rPr>
                                                      <m:t>𝐷𝑊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&gt;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𝑤h𝑒𝑟𝑒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𝑚𝑖𝑛𝑖𝑚𝑢𝑚</m:t>
                                </m:r>
                              </m:e>
                            </m:eqAr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C6BA66-CCD5-3305-E861-042DB1B6B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28EF1-5AA9-5563-8B29-25123E40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22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7FC2-199A-1390-53E6-A722CCC3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403809-A0E3-6F9C-4A44-3081DA4AF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9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9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</m:t>
                        </m:r>
                      </m:num>
                      <m:den>
                        <m:r>
                          <a:rPr lang="en-US" sz="9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𝜕𝜏</m:t>
                        </m:r>
                      </m:den>
                    </m:f>
                    <m:r>
                      <a:rPr lang="en-US" sz="9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func>
                      <m:funcPr>
                        <m:ctrlPr>
                          <a:rPr lang="en-US" sz="9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a:rPr lang="en-US" sz="9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9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sz="9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9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en-US" sz="9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≥</m:t>
                            </m:r>
                            <m:r>
                              <a:rPr lang="en-US" sz="9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𝜏</m:t>
                            </m:r>
                            <m:r>
                              <a:rPr lang="en-US" sz="9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sz="9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900" i="1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9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)+</m:t>
                    </m:r>
                    <m:func>
                      <m:funcPr>
                        <m:ctrlPr>
                          <a:rPr lang="en-US" sz="9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9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sz="9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9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US" sz="9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&lt;</m:t>
                            </m:r>
                            <m:r>
                              <a:rPr lang="en-US" sz="9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𝜏</m:t>
                            </m:r>
                            <m:r>
                              <a:rPr lang="en-US" sz="9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sz="9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900" i="1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9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sz="900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9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9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</m:t>
                        </m:r>
                      </m:num>
                      <m:den>
                        <m:r>
                          <a:rPr lang="en-US" sz="9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𝜕𝜏</m:t>
                        </m:r>
                      </m:den>
                    </m:f>
                    <m:r>
                      <a:rPr lang="en-US" sz="9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9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900" i="1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9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9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func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sz="900" i="1" baseline="-2500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9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9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9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9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9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p>
                                  <m:sSupPr>
                                    <m:ctrlPr>
                                      <a:rPr lang="en-US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9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sz="900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sz="900" i="1" baseline="-2500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9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  <m:r>
                      <a:rPr lang="en-US" sz="900" b="0" i="0" baseline="68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9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900" b="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9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en-US" sz="9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9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</m:t>
                        </m:r>
                      </m:num>
                      <m:den>
                        <m:r>
                          <a:rPr lang="en-US" sz="9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𝜕𝜏</m:t>
                        </m:r>
                      </m:den>
                    </m:f>
                    <m:d>
                      <m:dPr>
                        <m:ctrlPr>
                          <a:rPr lang="en-US" sz="9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9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9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9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9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90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sz="9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9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sz="900" i="1" baseline="-250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900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  <m:r>
                              <a:rPr lang="en-US" sz="900" i="1" baseline="68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9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90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p>
                                      <m:sSupPr>
                                        <m:ctrlPr>
                                          <a:rPr lang="en-US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900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sz="900" i="1" baseline="-25000"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9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sz="9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9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sz="900" i="1" baseline="-250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900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sz="900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9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en-US" sz="9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9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</m:t>
                        </m:r>
                      </m:num>
                      <m:den>
                        <m:r>
                          <a:rPr lang="en-US" sz="9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𝜕𝜏</m:t>
                        </m:r>
                      </m:den>
                    </m:f>
                    <m:d>
                      <m:dPr>
                        <m:ctrlPr>
                          <a:rPr lang="en-US" sz="9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9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9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9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9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90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900" i="1" baseline="68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9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90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p>
                                      <m:sSupPr>
                                        <m:ctrlPr>
                                          <a:rPr lang="en-US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900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sz="900" i="1" baseline="-25000"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9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</m:e>
                    </m:d>
                  </m:oMath>
                </a14:m>
                <a:endParaRPr lang="en-US" sz="900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9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sz="9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9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900" i="1" baseline="-25000">
                                    <a:latin typeface="Cambria Math" panose="02040503050406030204" pitchFamily="18" charset="0"/>
                                  </a:rPr>
                                  <m:t>𝐷𝑤</m:t>
                                </m:r>
                              </m:e>
                            </m:d>
                          </m:e>
                          <m:sup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900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9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900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900" i="1" baseline="-2500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900" dirty="0"/>
              </a:p>
              <a:p>
                <a:r>
                  <a:rPr lang="en-US" sz="9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This is always positive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9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τ</m:t>
                    </m:r>
                    <m:r>
                      <a:rPr lang="en-US" sz="9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9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Τ</m:t>
                    </m:r>
                    <m:r>
                      <a:rPr lang="en-US" sz="900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5</m:t>
                    </m:r>
                    <m:r>
                      <a:rPr lang="en-US" sz="9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; </m:t>
                    </m:r>
                  </m:oMath>
                </a14:m>
                <a:endParaRPr lang="en-US" sz="900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9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therefore , the optimal threshold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9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9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τ</m:t>
                        </m:r>
                      </m:e>
                      <m:sup>
                        <m:r>
                          <a:rPr lang="en-US" sz="9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sz="9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9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for the warden node in both above equation is                      determined by the boundary between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9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Τ</m:t>
                    </m:r>
                    <m:r>
                      <a:rPr lang="en-US" sz="900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3</m:t>
                    </m:r>
                  </m:oMath>
                </a14:m>
                <a:r>
                  <a:rPr lang="en-US" sz="9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9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Τ</m:t>
                    </m:r>
                    <m:r>
                      <a:rPr lang="en-US" sz="900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9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sz="9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9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T</m:t>
                    </m:r>
                    <m:r>
                      <a:rPr lang="en-US" sz="900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4</m:t>
                    </m:r>
                  </m:oMath>
                </a14:m>
                <a:r>
                  <a:rPr lang="en-US" sz="9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9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Τ</m:t>
                    </m:r>
                    <m:r>
                      <a:rPr lang="en-US" sz="900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5</m:t>
                    </m:r>
                    <m:r>
                      <a:rPr lang="en-US" sz="9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9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as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9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9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                                                         </m:t>
                        </m:r>
                        <m:r>
                          <m:rPr>
                            <m:sty m:val="p"/>
                          </m:rPr>
                          <a:rPr lang="en-US" sz="9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τ</m:t>
                        </m:r>
                      </m:e>
                      <m:sup>
                        <m:r>
                          <a:rPr lang="en-US" sz="9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sz="9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9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9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9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h</m:t>
                            </m:r>
                            <m:r>
                              <m:rPr>
                                <m:sty m:val="p"/>
                              </m:rPr>
                              <a:rPr lang="en-US" sz="900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DW</m:t>
                            </m:r>
                          </m:e>
                        </m:d>
                      </m:e>
                      <m:sup>
                        <m:r>
                          <a:rPr lang="en-US" sz="9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9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9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PD</m:t>
                    </m:r>
                    <m:r>
                      <a:rPr lang="en-US" sz="9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9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9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9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ζ</m:t>
                        </m:r>
                      </m:den>
                    </m:f>
                  </m:oMath>
                </a14:m>
                <a:r>
                  <a:rPr lang="en-US" sz="9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9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m:rPr>
                            <m:sty m:val="p"/>
                          </m:rPr>
                          <a:rPr lang="en-US" sz="900" baseline="-250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acc>
                    <m:r>
                      <a:rPr lang="en-US" sz="900" baseline="30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9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403809-A0E3-6F9C-4A44-3081DA4AF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1926D-FE00-4191-E6CE-2A359F21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095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092E-EB1D-B958-41DA-83C38F65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85A31-8469-EE93-D817-555D4EC198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sz="800" dirty="0">
                    <a:solidFill>
                      <a:schemeClr val="accent2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Covert Message Detection: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80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sz="800" i="1" baseline="-2500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 ≜[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𝜁</m:t>
                    </m:r>
                    <m:acc>
                      <m:accPr>
                        <m:chr m:val="̅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800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800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800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800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800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800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800" i="1" baseline="30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800" dirty="0">
                    <a:latin typeface="Roboto" panose="020F0502020204030204" pitchFamily="2" charset="0"/>
                  </a:rPr>
                  <a:t> . In contrast , if</a:t>
                </a:r>
                <a14:m>
                  <m:oMath xmlns:m="http://schemas.openxmlformats.org/officeDocument/2006/math">
                    <m:r>
                      <a:rPr lang="en-US" sz="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𝜁</m:t>
                    </m:r>
                    <m:acc>
                      <m:accPr>
                        <m:chr m:val="̅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800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800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800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800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800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800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800" i="1" baseline="30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sz="800" dirty="0">
                    <a:latin typeface="Roboto" panose="020F0502020204030204" pitchFamily="2" charset="0"/>
                  </a:rPr>
                  <a:t>,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func>
                    <m:r>
                      <a:rPr lang="en-US" sz="8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80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endChr m:val="|"/>
                                    <m:ctrlP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800" i="1" baseline="-2500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),  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sz="800">
                                <a:latin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sz="800" i="1" baseline="-2500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800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endChr m:val="|"/>
                                        <m:ctrlP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800" i="1" baseline="-25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80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endChr m:val="|"/>
                                    <m:ctrlP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1), 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sz="800">
                                <a:latin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sz="800" i="1" baseline="-2500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800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endChr m:val="|"/>
                                        <m:ctrlP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800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sz="800">
                                <a:latin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sz="800" i="1" baseline="-2500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eqArr>
                      </m:e>
                    </m:d>
                    <m:r>
                      <a:rPr lang="en-US" sz="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800" dirty="0">
                    <a:latin typeface="Roboto" panose="020F0502020204030204" pitchFamily="2" charset="0"/>
                  </a:rPr>
                  <a:t>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800" dirty="0">
                    <a:latin typeface="Roboto" panose="020F0502020204030204" pitchFamily="2" charset="0"/>
                  </a:rPr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80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sz="800" i="1" baseline="-2500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 ≜[</m:t>
                    </m:r>
                    <m:f>
                      <m:f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800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  <m:r>
                          <a:rPr lang="en-US" sz="800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sz="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800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800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800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800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800" i="1" baseline="30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800" dirty="0">
                    <a:latin typeface="Roboto" panose="020F0502020204030204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800" dirty="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sz="800" i="1" baseline="-25000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800" i="1" dirty="0">
                        <a:latin typeface="Cambria Math" panose="02040503050406030204" pitchFamily="18" charset="0"/>
                      </a:rPr>
                      <m:t> ≜[</m:t>
                    </m:r>
                    <m:sSup>
                      <m:sSup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800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800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800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  <m:r>
                          <a:rPr lang="en-US" sz="800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sz="8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𝜁</m:t>
                    </m:r>
                    <m:acc>
                      <m:accPr>
                        <m:chr m:val="̅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800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800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800" b="1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800" b="1" dirty="0">
                    <a:latin typeface="Roboto" panose="020F0502020204030204" pitchFamily="2" charset="0"/>
                  </a:rPr>
                  <a:t> </a:t>
                </a:r>
                <a:r>
                  <a:rPr lang="en-US" sz="800" dirty="0">
                    <a:latin typeface="Roboto" panose="020F0502020204030204" pitchFamily="2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8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80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sz="800" i="1" baseline="-2500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 ≜[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𝜁</m:t>
                    </m:r>
                    <m:acc>
                      <m:accPr>
                        <m:chr m:val="̅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800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800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800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800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𝜁</m:t>
                    </m:r>
                    <m:acc>
                      <m:accPr>
                        <m:chr m:val="̅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800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800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800" b="1" dirty="0">
                    <a:latin typeface="Roboto" panose="020F0502020204030204" pitchFamily="2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800" dirty="0">
                    <a:latin typeface="Roboto" panose="020F0502020204030204" pitchFamily="2" charset="0"/>
                  </a:rPr>
                  <a:t>The warden node may </a:t>
                </a:r>
                <a:r>
                  <a:rPr lang="en-US" sz="800" dirty="0">
                    <a:solidFill>
                      <a:schemeClr val="accent1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desire a particular </a:t>
                </a:r>
                <a14:m>
                  <m:oMath xmlns:m="http://schemas.openxmlformats.org/officeDocument/2006/math">
                    <m:r>
                      <a:rPr lang="en-US" sz="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800" dirty="0">
                    <a:solidFill>
                      <a:schemeClr val="accent1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 </a:t>
                </a:r>
                <a:r>
                  <a:rPr lang="en-US" sz="800" dirty="0">
                    <a:latin typeface="Roboto" panose="020F0502020204030204" pitchFamily="2" charset="0"/>
                  </a:rPr>
                  <a:t>that can </a:t>
                </a:r>
                <a:r>
                  <a:rPr lang="en-US" sz="800" dirty="0">
                    <a:solidFill>
                      <a:schemeClr val="accent1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minimize the DEP.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800" dirty="0">
                    <a:latin typeface="Roboto" panose="020F0502020204030204" pitchFamily="2" charset="0"/>
                  </a:rPr>
                  <a:t>Moreover, the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  <a:latin typeface="Roboto" panose="020F0502020204030204" pitchFamily="2" charset="0"/>
                  </a:rPr>
                  <a:t>first derivative </a:t>
                </a:r>
                <a:r>
                  <a:rPr lang="en-US" sz="800" dirty="0">
                    <a:latin typeface="Roboto" panose="020F0502020204030204" pitchFamily="2" charset="0"/>
                  </a:rPr>
                  <a:t>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sz="8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800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)+</m:t>
                    </m:r>
                    <m:func>
                      <m:func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8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800" dirty="0">
                    <a:latin typeface="Roboto" panose="020F0502020204030204" pitchFamily="2" charset="0"/>
                  </a:rPr>
                  <a:t> is calculated as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800" dirty="0"/>
                  <a:t>              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sz="8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800" i="1" baseline="-25000">
                                    <a:latin typeface="Cambria Math" panose="02040503050406030204" pitchFamily="18" charset="0"/>
                                  </a:rPr>
                                  <m:t>𝐷𝑤</m:t>
                                </m:r>
                              </m:e>
                            </m:d>
                          </m:e>
                          <m:sup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800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800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800" i="1" baseline="-2500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800" dirty="0">
                    <a:latin typeface="Roboto" panose="020F0502020204030204" pitchFamily="2" charset="0"/>
                  </a:rPr>
                  <a:t>.</a:t>
                </a:r>
              </a:p>
              <a:p>
                <a:endParaRPr lang="en-US" sz="800" dirty="0">
                  <a:solidFill>
                    <a:schemeClr val="accent2">
                      <a:lumMod val="50000"/>
                    </a:schemeClr>
                  </a:solidFill>
                  <a:latin typeface="Roboto" panose="020F0502020204030204" pitchFamily="2" charset="0"/>
                </a:endParaRPr>
              </a:p>
              <a:p>
                <a:r>
                  <a:rPr lang="en-US" sz="800" dirty="0">
                    <a:solidFill>
                      <a:schemeClr val="accent2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Covert Message Detection:</a:t>
                </a:r>
              </a:p>
              <a:p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This is always positive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8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τ</m:t>
                    </m:r>
                    <m:r>
                      <a:rPr lang="en-US" sz="8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8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Τ</m:t>
                    </m:r>
                    <m:r>
                      <a:rPr lang="en-US" sz="800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5</m:t>
                    </m:r>
                    <m:r>
                      <a:rPr lang="en-US" sz="8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; </m:t>
                    </m:r>
                  </m:oMath>
                </a14:m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therefore , the optimal threshold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8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8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τ</m:t>
                        </m:r>
                      </m:e>
                      <m:sup>
                        <m:r>
                          <a:rPr lang="en-US" sz="8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sz="8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for the warden node in both      and is determined by the boundary between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8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Τ</m:t>
                    </m:r>
                    <m:r>
                      <a:rPr lang="en-US" sz="800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3</m:t>
                    </m:r>
                  </m:oMath>
                </a14:m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8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Τ</m:t>
                    </m:r>
                    <m:r>
                      <a:rPr lang="en-US" sz="800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8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8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T</m:t>
                    </m:r>
                    <m:r>
                      <a:rPr lang="en-US" sz="800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4</m:t>
                    </m:r>
                  </m:oMath>
                </a14:m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8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Τ</m:t>
                    </m:r>
                    <m:r>
                      <a:rPr lang="en-US" sz="800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5</m:t>
                    </m:r>
                    <m:r>
                      <a:rPr lang="en-US" sz="8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as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8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8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                                                         </m:t>
                        </m:r>
                        <m:r>
                          <m:rPr>
                            <m:sty m:val="p"/>
                          </m:rPr>
                          <a:rPr lang="en-US" sz="8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τ</m:t>
                        </m:r>
                      </m:e>
                      <m:sup>
                        <m:r>
                          <a:rPr lang="en-US" sz="8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sz="8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8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8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8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h</m:t>
                            </m:r>
                            <m:r>
                              <m:rPr>
                                <m:sty m:val="p"/>
                              </m:rPr>
                              <a:rPr lang="en-US" sz="800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DW</m:t>
                            </m:r>
                          </m:e>
                        </m:d>
                      </m:e>
                      <m:sup>
                        <m:r>
                          <a:rPr lang="en-US" sz="8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2</m:t>
                        </m:r>
                      </m:sup>
                    </m:sSup>
                    <m:r>
                      <m:rPr>
                        <m:sty m:val="p"/>
                      </m:rPr>
                      <a:rPr lang="en-US" sz="8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PD</m:t>
                    </m:r>
                    <m:r>
                      <a:rPr lang="en-US" sz="8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8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8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8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ζ</m:t>
                        </m:r>
                      </m:den>
                    </m:f>
                  </m:oMath>
                </a14:m>
                <a:r>
                  <a:rPr lang="en-US" sz="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m:rPr>
                            <m:sty m:val="p"/>
                          </m:rPr>
                          <a:rPr lang="en-US" sz="800" baseline="-250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acc>
                    <m:r>
                      <a:rPr lang="en-US" sz="800" baseline="30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n-US" sz="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85A31-8469-EE93-D817-555D4EC198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40AA5-9E38-EF50-787D-6724143E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853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5CBE-CF4C-A2F8-EEB7-F51B2BB5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03502-1CB1-EF3A-00C8-A69E59A82B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808259"/>
              </a:xfrm>
            </p:spPr>
            <p:txBody>
              <a:bodyPr/>
              <a:lstStyle/>
              <a:p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Note that Provides the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worst-case minimum DEP</a:t>
                </a:r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assuming that the warden node knows the  exact    value of P</a:t>
                </a:r>
                <a:r>
                  <a:rPr lang="en-US" sz="800" baseline="-25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</a:t>
                </a:r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800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Problem Formulation: </a:t>
                </a:r>
              </a:p>
              <a:p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In this work, we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aim to identify </a:t>
                </a:r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the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optimal public data rate</a:t>
                </a:r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and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transmit power </a:t>
                </a:r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of the FD destination node that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maximizes</a:t>
                </a:r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the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covert rate</a:t>
                </a:r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at the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hidden receiver </a:t>
                </a:r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as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r>
                          <a:rPr lang="en-US" sz="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en-US" sz="800" b="0" i="1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: </m:t>
                    </m:r>
                    <m:limLow>
                      <m:limLowPr>
                        <m:ctrlPr>
                          <a:rPr lang="en-US" sz="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8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groupChrPr>
                          <m:e>
                            <m:r>
                              <a:rPr lang="en-US" sz="8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𝑚𝑎𝑥</m:t>
                            </m:r>
                          </m:e>
                        </m:groupChr>
                      </m:e>
                      <m:lim>
                        <m:r>
                          <a:rPr lang="en-US" sz="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r>
                          <a:rPr lang="en-US" sz="800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  <m:r>
                          <a:rPr lang="en-US" sz="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𝑟𝑃</m:t>
                        </m:r>
                      </m:lim>
                    </m:limLow>
                    <m:r>
                      <a:rPr lang="en-US" sz="800" b="0" i="1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800" b="0" i="1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𝑟𝐶</m:t>
                    </m:r>
                    <m:r>
                      <a:rPr lang="en-US" sz="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…………………(17a)</a:t>
                </a:r>
                <a:r>
                  <a:rPr lang="en-US" sz="80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</a:t>
                </a:r>
                <a:endParaRPr lang="en-US" sz="800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Subject to :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sz="800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r>
                          <a:rPr lang="en-US" sz="800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800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</m:acc>
                    <m:r>
                      <a:rPr lang="en-US" sz="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…………………(17b)</a:t>
                </a:r>
                <a:r>
                  <a:rPr lang="en-US" sz="800" baseline="-25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en-US" sz="800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800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                   </m:t>
                    </m:r>
                    <m:r>
                      <a:rPr lang="en-US" sz="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sz="800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r>
                          <a:rPr lang="en-US" sz="800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800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…………………(17c)</a:t>
                </a:r>
                <a:r>
                  <a:rPr lang="en-US" sz="800" baseline="-25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en-US" sz="800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800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                  </m:t>
                    </m:r>
                    <m:r>
                      <a:rPr lang="en-US" sz="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sz="800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…………………(17d)</a:t>
                </a:r>
                <a:r>
                  <a:rPr lang="en-US" sz="800" baseline="-25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en-US" sz="800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800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8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𝑒𝑟𝑟𝑜𝑟</m:t>
                            </m:r>
                          </m:e>
                        </m:d>
                      </m:e>
                    </m:func>
                    <m:r>
                      <a:rPr lang="en-US" sz="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𝜏</m:t>
                    </m:r>
                    <m:r>
                      <a:rPr lang="en-US" sz="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800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800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𝜏</m:t>
                        </m:r>
                      </m:e>
                      <m:sup>
                        <m:r>
                          <a:rPr lang="en-US" sz="800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sz="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sz="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𝜖</m:t>
                    </m:r>
                    <m:r>
                      <a:rPr lang="en-US" sz="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…………………(17e)</a:t>
                </a:r>
              </a:p>
              <a:p>
                <a:r>
                  <a:rPr lang="en-US" sz="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</a:t>
                </a:r>
                <a:r>
                  <a:rPr lang="en-US" sz="800" baseline="-25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en-US" sz="800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                     </m:t>
                    </m:r>
                    <m:r>
                      <a:rPr lang="en-US" sz="800" i="1" smtClean="0">
                        <a:latin typeface="Cambria Math" panose="02040503050406030204" pitchFamily="18" charset="0"/>
                      </a:rPr>
                      <m:t>𝜁</m:t>
                    </m:r>
                    <m:acc>
                      <m:accPr>
                        <m:chr m:val="̅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800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800" baseline="30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800" dirty="0"/>
                  <a:t> </a:t>
                </a:r>
                <a14:m>
                  <m:oMath xmlns:m="http://schemas.openxmlformats.org/officeDocument/2006/math">
                    <m:r>
                      <a:rPr lang="en-US" sz="800" b="0" i="1" dirty="0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800" b="0" i="1" baseline="-25000" dirty="0" smtClean="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800" b="0" i="1" dirty="0" smtClean="0"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</m:oMath>
                </a14:m>
                <a:r>
                  <a:rPr lang="en-US" sz="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800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800" baseline="30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800" dirty="0"/>
                  <a:t>,</a:t>
                </a:r>
              </a:p>
              <a:p>
                <a:r>
                  <a:rPr lang="en-US" sz="800" dirty="0"/>
                  <a:t>                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≤ </m:t>
                    </m:r>
                    <m:bar>
                      <m:barPr>
                        <m:pos m:val="top"/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800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ba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800" b="0" dirty="0"/>
              </a:p>
              <a:p>
                <a:r>
                  <a:rPr lang="en-US" sz="800" dirty="0"/>
                  <a:t>Constraint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(17b) guarantees </a:t>
                </a:r>
                <a:r>
                  <a:rPr lang="en-US" sz="800" dirty="0"/>
                  <a:t>that the hidden receiver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successfully decodes</a:t>
                </a:r>
                <a:r>
                  <a:rPr lang="en-US" sz="800" dirty="0"/>
                  <a:t> and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eliminates</a:t>
                </a:r>
                <a:r>
                  <a:rPr lang="en-US" sz="800" dirty="0"/>
                  <a:t>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a public message </a:t>
                </a:r>
                <a:r>
                  <a:rPr lang="en-US" sz="800" dirty="0"/>
                  <a:t>prior to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decoding a covert message</a:t>
                </a:r>
              </a:p>
              <a:p>
                <a:r>
                  <a:rPr lang="en-US" sz="800" dirty="0"/>
                  <a:t>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(17c) indicates </a:t>
                </a:r>
                <a:r>
                  <a:rPr lang="en-US" sz="800" dirty="0"/>
                  <a:t>the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achievable public data </a:t>
                </a:r>
                <a:r>
                  <a:rPr lang="en-US" sz="800" dirty="0"/>
                  <a:t>rate up to which the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destination node </a:t>
                </a:r>
                <a:r>
                  <a:rPr lang="en-US" sz="800" dirty="0"/>
                  <a:t>can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notify</a:t>
                </a:r>
                <a:r>
                  <a:rPr lang="en-US" sz="800" dirty="0"/>
                  <a:t> the source node to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adjust</a:t>
                </a:r>
                <a:r>
                  <a:rPr lang="en-US" sz="8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sz="800" dirty="0"/>
              </a:p>
              <a:p>
                <a:pPr>
                  <a:lnSpc>
                    <a:spcPct val="100000"/>
                  </a:lnSpc>
                </a:pPr>
                <a:r>
                  <a:rPr lang="en-US" sz="800" dirty="0"/>
                  <a:t>A minimum quality of service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800" b="0" i="1" baseline="-2500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sz="800" dirty="0"/>
                  <a:t> for the public transmission is considered in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(17d), </a:t>
                </a:r>
                <a:r>
                  <a:rPr lang="en-US" sz="800" dirty="0"/>
                  <a:t>and      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(17e) </a:t>
                </a:r>
                <a:r>
                  <a:rPr lang="en-US" sz="800" dirty="0"/>
                  <a:t>with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(17f) </a:t>
                </a:r>
                <a:r>
                  <a:rPr lang="en-US" sz="800" dirty="0"/>
                  <a:t>assures the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non-zero minimum DEP </a:t>
                </a:r>
                <a:r>
                  <a:rPr lang="en-US" sz="800" dirty="0"/>
                  <a:t>for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8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Lastly</a:t>
                </a:r>
                <a:r>
                  <a:rPr lang="en-US" sz="800" dirty="0"/>
                  <a:t>,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(17g) </a:t>
                </a:r>
                <a:r>
                  <a:rPr lang="en-US" sz="800" dirty="0"/>
                  <a:t>shows the power budget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800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bar>
                  </m:oMath>
                </a14:m>
                <a:r>
                  <a:rPr lang="en-US" sz="800" dirty="0"/>
                  <a:t>at the disguised FD destination node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800" dirty="0">
                    <a:solidFill>
                      <a:schemeClr val="accent2">
                        <a:lumMod val="50000"/>
                      </a:schemeClr>
                    </a:solidFill>
                  </a:rPr>
                  <a:t>Proposed Solution: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800" dirty="0"/>
                  <a:t>We first note that the covert rate in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(17a) </a:t>
                </a:r>
                <a:r>
                  <a:rPr lang="en-US" sz="800" dirty="0"/>
                  <a:t>is an increasing function of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P</a:t>
                </a:r>
                <a:r>
                  <a:rPr lang="en-US" sz="8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D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800" dirty="0"/>
                  <a:t>while the upper     limits of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800" b="0" i="1" baseline="-2500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800" dirty="0"/>
                  <a:t> in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(17b) </a:t>
                </a:r>
                <a:r>
                  <a:rPr lang="en-US" sz="800" dirty="0"/>
                  <a:t>and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(17c) </a:t>
                </a:r>
                <a:r>
                  <a:rPr lang="en-US" sz="800" dirty="0"/>
                  <a:t>are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decreasing</a:t>
                </a:r>
                <a:r>
                  <a:rPr lang="en-US" sz="800" dirty="0"/>
                  <a:t> functions of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P</a:t>
                </a:r>
                <a:r>
                  <a:rPr lang="en-US" sz="8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D</a:t>
                </a:r>
                <a:r>
                  <a:rPr lang="en-US" sz="8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800" dirty="0"/>
                  <a:t>This means that the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covert rate </a:t>
                </a:r>
                <a:r>
                  <a:rPr lang="en-US" sz="800" dirty="0"/>
                  <a:t>cannot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excee</a:t>
                </a:r>
                <a:r>
                  <a:rPr lang="en-US" sz="800" dirty="0"/>
                  <a:t>d a value at which one of the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upper limits     </a:t>
                </a:r>
                <a:r>
                  <a:rPr lang="en-US" sz="800" dirty="0"/>
                  <a:t>becomes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m:rPr>
                        <m:sty m:val="p"/>
                      </m:rPr>
                      <a:rPr lang="en-US" sz="800" b="0" i="0" baseline="-2500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8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800" dirty="0"/>
                  <a:t> </a:t>
                </a:r>
                <a:r>
                  <a:rPr lang="en-US" sz="800" dirty="0" err="1"/>
                  <a:t>i.e</a:t>
                </a:r>
                <a:r>
                  <a:rPr lang="en-US" sz="8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8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sz="800" b="0" i="0" baseline="-250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8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bar>
                      <m:barPr>
                        <m:pos m:val="top"/>
                        <m:ctrlPr>
                          <a:rPr lang="en-US" sz="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b="0" i="1" baseline="-250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800" b="0" i="1" baseline="-250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" b="0" i="1" baseline="-250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</m:oMath>
                </a14:m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,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8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8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8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b="0" i="1" baseline="-250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800" b="0" i="1" baseline="-250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" b="0" i="1" baseline="-250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bar>
                  </m:oMath>
                </a14:m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endParaRPr lang="en-US" sz="800" dirty="0"/>
              </a:p>
              <a:p>
                <a:pPr>
                  <a:lnSpc>
                    <a:spcPct val="100000"/>
                  </a:lnSpc>
                </a:pP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Therefore</a:t>
                </a:r>
                <a:r>
                  <a:rPr lang="en-US" sz="800" dirty="0"/>
                  <a:t>, it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is optimal for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800" b="0" i="1" baseline="-250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800" dirty="0"/>
                  <a:t>to be as low as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possible</a:t>
                </a:r>
                <a:r>
                  <a:rPr lang="en-US" sz="800" dirty="0"/>
                  <a:t> for the maximum covert rate as </a:t>
                </a:r>
              </a:p>
              <a:p>
                <a:r>
                  <a:rPr lang="en-US" sz="800" dirty="0"/>
                  <a:t>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800" b="0" i="1" baseline="-2500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= </m:t>
                    </m:r>
                    <m:bar>
                      <m:barPr>
                        <m:pos m:val="top"/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800" b="0" i="1" baseline="-2500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bar>
                  </m:oMath>
                </a14:m>
                <a:endParaRPr lang="en-US" sz="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03502-1CB1-EF3A-00C8-A69E59A82B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808259"/>
              </a:xfrm>
              <a:blipFill>
                <a:blip r:embed="rId2"/>
                <a:stretch>
                  <a:fillRect b="-8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2B25D-704E-0A66-486A-870862A6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425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7700-3453-303B-588E-F6C72FB69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989F4-0367-6BDB-6830-ADB33F5BC7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800" dirty="0">
                    <a:solidFill>
                      <a:schemeClr val="accent2">
                        <a:lumMod val="50000"/>
                      </a:schemeClr>
                    </a:solidFill>
                  </a:rPr>
                  <a:t>Proposed Solution</a:t>
                </a:r>
              </a:p>
              <a:p>
                <a:r>
                  <a:rPr lang="en-US" sz="800" dirty="0"/>
                  <a:t>We now </a:t>
                </a:r>
                <a:r>
                  <a:rPr lang="en-US" sz="800" dirty="0">
                    <a:solidFill>
                      <a:schemeClr val="accent1">
                        <a:lumMod val="50000"/>
                      </a:schemeClr>
                    </a:solidFill>
                  </a:rPr>
                  <a:t>simplify (P1) </a:t>
                </a:r>
                <a:r>
                  <a:rPr lang="en-US" sz="800" dirty="0"/>
                  <a:t>using the monotonicity of </a:t>
                </a:r>
                <a:r>
                  <a:rPr lang="en-US" sz="800" dirty="0">
                    <a:solidFill>
                      <a:schemeClr val="accent1">
                        <a:lumMod val="50000"/>
                      </a:schemeClr>
                    </a:solidFill>
                  </a:rPr>
                  <a:t>logarithms</a:t>
                </a:r>
                <a:r>
                  <a:rPr lang="en-US" sz="800" dirty="0"/>
                  <a:t> as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1.1</m:t>
                        </m:r>
                      </m:e>
                    </m:d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: </m:t>
                    </m:r>
                    <m:limLow>
                      <m:limLow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𝑀𝑎𝑥</m:t>
                            </m:r>
                          </m:e>
                        </m:groupChr>
                      </m:e>
                      <m:lim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lim>
                    </m:limLow>
                  </m:oMath>
                </a14:m>
                <a:r>
                  <a:rPr lang="en-US" sz="800" dirty="0"/>
                  <a:t>  </a:t>
                </a:r>
                <a14:m>
                  <m:oMath xmlns:m="http://schemas.openxmlformats.org/officeDocument/2006/math">
                    <m:r>
                      <a:rPr lang="en-US" sz="800" b="0" i="1" dirty="0" smtClean="0"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</a:rPr>
                      <m:t>   (19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800" dirty="0"/>
              </a:p>
              <a:p>
                <a:r>
                  <a:rPr lang="en-US" sz="800" dirty="0"/>
                  <a:t>Subject to : </a:t>
                </a:r>
                <a14:m>
                  <m:oMath xmlns:m="http://schemas.openxmlformats.org/officeDocument/2006/math">
                    <m:r>
                      <a:rPr lang="en-US" sz="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800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800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800" b="0" i="1" baseline="-25000" smtClean="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800" b="0" i="1" baseline="-2500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bar>
                              </m:sup>
                            </m:sSup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800" b="0" i="1" baseline="-2500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……(19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800" dirty="0"/>
              </a:p>
              <a:p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                         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800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800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800" i="1" baseline="-2500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800" b="0" i="1" baseline="-2500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800" i="1" baseline="-2500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bar>
                              </m:sup>
                            </m:sSup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800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800" i="1">
                        <a:latin typeface="Cambria Math" panose="02040503050406030204" pitchFamily="18" charset="0"/>
                      </a:rPr>
                      <m:t>……(19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800" dirty="0"/>
              </a:p>
              <a:p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                        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800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80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p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1 −4</m:t>
                            </m:r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800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  <m:r>
                          <a:rPr lang="en-US" sz="800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800" b="0" i="1" baseline="-25000" smtClean="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800" dirty="0"/>
                  <a:t>  </a:t>
                </a:r>
                <a14:m>
                  <m:oMath xmlns:m="http://schemas.openxmlformats.org/officeDocument/2006/math">
                    <m:r>
                      <a:rPr lang="en-US" sz="800" i="1">
                        <a:latin typeface="Cambria Math" panose="02040503050406030204" pitchFamily="18" charset="0"/>
                      </a:rPr>
                      <m:t>……(19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800" dirty="0"/>
              </a:p>
              <a:p>
                <a:r>
                  <a:rPr lang="en-US" sz="800" dirty="0"/>
                  <a:t>                  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800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800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  <m:r>
                          <a:rPr lang="en-US" sz="800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800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800" dirty="0"/>
                  <a:t> </a:t>
                </a:r>
                <a14:m>
                  <m:oMath xmlns:m="http://schemas.openxmlformats.org/officeDocument/2006/math">
                    <m:r>
                      <a:rPr lang="en-US" sz="800" b="0" i="1" dirty="0" smtClean="0">
                        <a:latin typeface="Cambria Math" panose="02040503050406030204" pitchFamily="18" charset="0"/>
                      </a:rPr>
                      <m:t>………..(19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800" dirty="0"/>
              </a:p>
              <a:p>
                <a:r>
                  <a:rPr lang="en-US" sz="800" dirty="0"/>
                  <a:t>                  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≤ </m:t>
                    </m:r>
                    <m:bar>
                      <m:barPr>
                        <m:pos m:val="top"/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800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bar>
                    <m:r>
                      <a:rPr lang="en-US" sz="800" b="0" i="0" smtClean="0">
                        <a:latin typeface="Cambria Math" panose="02040503050406030204" pitchFamily="18" charset="0"/>
                      </a:rPr>
                      <m:t>      ………(19</m:t>
                    </m:r>
                    <m:r>
                      <m:rPr>
                        <m:sty m:val="p"/>
                      </m:rPr>
                      <a:rPr lang="en-US" sz="8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989F4-0367-6BDB-6830-ADB33F5BC7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98435-6742-5B17-ABB5-42084AED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323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95F3-4402-7C3A-6EFD-1D5DC1C3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9A639B-E1C2-90E8-94CF-A4340AF7E0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right-hand side </a:t>
                </a:r>
                <a:r>
                  <a:rPr lang="en-US" dirty="0"/>
                  <a:t>of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(19d) </a:t>
                </a:r>
                <a:r>
                  <a:rPr lang="en-US" dirty="0"/>
                  <a:t>is larger than or equal to that of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(19e)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≤0.5</m:t>
                    </m:r>
                  </m:oMath>
                </a14:m>
                <a:r>
                  <a:rPr lang="en-US" dirty="0"/>
                  <a:t>,                 implying that satisfying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(19d) automatically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fulfills (19e).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Therefore</a:t>
                </a:r>
                <a:r>
                  <a:rPr lang="en-US" dirty="0"/>
                  <a:t>, 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optimal transmit power </a:t>
                </a:r>
                <a:r>
                  <a:rPr lang="en-US" dirty="0"/>
                  <a:t>can be obtained by taking 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minimum </a:t>
                </a:r>
                <a:r>
                  <a:rPr lang="en-US" dirty="0"/>
                  <a:t>of the            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upper bounds </a:t>
                </a:r>
                <a:r>
                  <a:rPr lang="en-US" dirty="0"/>
                  <a:t>from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(19b)–(19d)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(19f) </a:t>
                </a:r>
                <a:r>
                  <a:rPr lang="en-US" dirty="0"/>
                  <a:t>as</a:t>
                </a:r>
              </a:p>
              <a:p>
                <a:r>
                  <a:rPr lang="en-US" b="0" dirty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ba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𝐷𝐷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ba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1 −4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  <m:r>
                          <a:rPr lang="en-US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ba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9A639B-E1C2-90E8-94CF-A4340AF7E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r="-2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C3FE3-E2C9-2D9E-2EF3-A3024A0A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366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DFC1-1C88-75C0-ECB9-63186325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 </a:t>
            </a:r>
          </a:p>
        </p:txBody>
      </p:sp>
      <p:pic>
        <p:nvPicPr>
          <p:cNvPr id="6" name="Content Placeholder 5" descr="A graph with numbers and points">
            <a:extLst>
              <a:ext uri="{FF2B5EF4-FFF2-40B4-BE49-F238E27FC236}">
                <a16:creationId xmlns:a16="http://schemas.microsoft.com/office/drawing/2014/main" id="{7C42B276-8E37-E8B3-26C0-7E7773E55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65" y="1649413"/>
            <a:ext cx="6762669" cy="45275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975F3-C40A-A03B-DA2F-F7CE8E23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4F97D-EA22-8217-5BCF-A1CA75E8EA9D}"/>
              </a:ext>
            </a:extLst>
          </p:cNvPr>
          <p:cNvSpPr txBox="1"/>
          <p:nvPr/>
        </p:nvSpPr>
        <p:spPr>
          <a:xfrm>
            <a:off x="4939393" y="6169580"/>
            <a:ext cx="3355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Figure2. Node Placement</a:t>
            </a:r>
          </a:p>
        </p:txBody>
      </p:sp>
    </p:spTree>
    <p:extLst>
      <p:ext uri="{BB962C8B-B14F-4D97-AF65-F5344CB8AC3E}">
        <p14:creationId xmlns:p14="http://schemas.microsoft.com/office/powerpoint/2010/main" val="2461927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BE06-4F0D-628C-B2E0-CEA86ED2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p:pic>
        <p:nvPicPr>
          <p:cNvPr id="6" name="Content Placeholder 5" descr="A graph of a function">
            <a:extLst>
              <a:ext uri="{FF2B5EF4-FFF2-40B4-BE49-F238E27FC236}">
                <a16:creationId xmlns:a16="http://schemas.microsoft.com/office/drawing/2014/main" id="{0C576539-F60A-A44A-6293-F69BA9061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53" y="1722664"/>
            <a:ext cx="6220952" cy="413589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5AC53-4F73-D4FA-2671-9F7F052F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CB201E-69FB-ED1A-AA61-F4DA9A1A9480}"/>
                  </a:ext>
                </a:extLst>
              </p:cNvPr>
              <p:cNvSpPr txBox="1"/>
              <p:nvPr/>
            </p:nvSpPr>
            <p:spPr>
              <a:xfrm>
                <a:off x="2245179" y="6356350"/>
                <a:ext cx="9576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Figure3. The average covert rat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𝑟𝐶𝑅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𝑣𝑒𝑟𝑠𝑢𝑠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𝑠𝑜𝑢𝑟𝑐𝑒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𝑝𝑜𝑤𝑒𝑟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CB201E-69FB-ED1A-AA61-F4DA9A1A9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179" y="6356350"/>
                <a:ext cx="9576707" cy="369332"/>
              </a:xfrm>
              <a:prstGeom prst="rect">
                <a:avLst/>
              </a:prstGeom>
              <a:blipFill>
                <a:blip r:embed="rId3"/>
                <a:stretch>
                  <a:fillRect l="-50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45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4ABF-35A6-FB09-B976-5C66F7E0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1DAC-C2BB-949F-19A9-72CC34BA1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690"/>
            <a:ext cx="10515600" cy="52083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Securing Wireless Communication:</a:t>
            </a:r>
          </a:p>
          <a:p>
            <a:pPr>
              <a:lnSpc>
                <a:spcPct val="100000"/>
              </a:lnSpc>
            </a:pPr>
            <a:r>
              <a:rPr lang="en-US" dirty="0"/>
              <a:t>Wireless technology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transforms</a:t>
            </a:r>
            <a:r>
              <a:rPr lang="en-US" dirty="0"/>
              <a:t> lives, but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cyberattacks</a:t>
            </a:r>
            <a:r>
              <a:rPr lang="en-US" dirty="0"/>
              <a:t> pose a threat, leading to potential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information leaks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To cope with this,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cryptography</a:t>
            </a:r>
            <a:r>
              <a:rPr lang="en-US" dirty="0"/>
              <a:t> has widely been adopted.</a:t>
            </a:r>
          </a:p>
          <a:p>
            <a:pPr>
              <a:lnSpc>
                <a:spcPct val="150000"/>
              </a:lnSpc>
            </a:pPr>
            <a:r>
              <a:rPr lang="en-US" dirty="0"/>
              <a:t>Yet, it has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limitations</a:t>
            </a:r>
            <a:r>
              <a:rPr lang="en-US" dirty="0"/>
              <a:t>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complex key generation </a:t>
            </a:r>
            <a:r>
              <a:rPr lang="en-US" dirty="0"/>
              <a:t>and susceptibility to powerful               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eavesdroppers, </a:t>
            </a:r>
            <a:r>
              <a:rPr lang="en-US" dirty="0"/>
              <a:t>especially challenging for IoT devices.</a:t>
            </a:r>
          </a:p>
          <a:p>
            <a:pPr>
              <a:lnSpc>
                <a:spcPct val="150000"/>
              </a:lnSpc>
            </a:pPr>
            <a:r>
              <a:rPr lang="en-US" dirty="0"/>
              <a:t>These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downsides</a:t>
            </a:r>
            <a:r>
              <a:rPr lang="en-US" dirty="0"/>
              <a:t> have led researchers to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examine the possibility </a:t>
            </a:r>
            <a:r>
              <a:rPr lang="en-US" dirty="0"/>
              <a:t>of utilizing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physical         layer security.</a:t>
            </a:r>
          </a:p>
          <a:p>
            <a:pPr>
              <a:lnSpc>
                <a:spcPct val="150000"/>
              </a:lnSpc>
            </a:pPr>
            <a:r>
              <a:rPr lang="en-US" dirty="0"/>
              <a:t>Its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key feature </a:t>
            </a:r>
            <a:r>
              <a:rPr lang="en-US" dirty="0"/>
              <a:t>is the ability to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block wireless links </a:t>
            </a:r>
            <a:r>
              <a:rPr lang="en-US" dirty="0"/>
              <a:t>to eavesdroppers using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techniques</a:t>
            </a:r>
            <a:r>
              <a:rPr lang="en-US" dirty="0"/>
              <a:t> like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nullifying beamforming or introducing artificial noise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2633C-1C5D-86BF-A07D-BBB3AF0C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770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5996-B086-8BB4-2C5C-F4469298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 </a:t>
            </a:r>
          </a:p>
        </p:txBody>
      </p:sp>
      <p:pic>
        <p:nvPicPr>
          <p:cNvPr id="6" name="Content Placeholder 5" descr="A graph of a graph with points and lines">
            <a:extLst>
              <a:ext uri="{FF2B5EF4-FFF2-40B4-BE49-F238E27FC236}">
                <a16:creationId xmlns:a16="http://schemas.microsoft.com/office/drawing/2014/main" id="{1C2D8806-45B7-1862-B606-7937FE2A3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07" y="1608592"/>
            <a:ext cx="7122960" cy="409824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236C6-C9AF-0EB3-91EB-2C750186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D255D5-09A3-54BE-789F-25E50985A404}"/>
                  </a:ext>
                </a:extLst>
              </p:cNvPr>
              <p:cNvSpPr txBox="1"/>
              <p:nvPr/>
            </p:nvSpPr>
            <p:spPr>
              <a:xfrm>
                <a:off x="1020536" y="5853793"/>
                <a:ext cx="10333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Figure 4. The average covert rate </a:t>
                </a:r>
                <a:r>
                  <a:rPr lang="en-US" dirty="0" err="1"/>
                  <a:t>rCR</a:t>
                </a:r>
                <a:r>
                  <a:rPr lang="en-US" dirty="0"/>
                  <a:t> versus the destination node power budget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ba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D255D5-09A3-54BE-789F-25E50985A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536" y="5853793"/>
                <a:ext cx="10333264" cy="400110"/>
              </a:xfrm>
              <a:prstGeom prst="rect">
                <a:avLst/>
              </a:prstGeom>
              <a:blipFill>
                <a:blip r:embed="rId3"/>
                <a:stretch>
                  <a:fillRect l="-472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221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AA9F-AFC1-2169-1E57-5249494D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 </a:t>
            </a:r>
          </a:p>
        </p:txBody>
      </p:sp>
      <p:pic>
        <p:nvPicPr>
          <p:cNvPr id="6" name="Content Placeholder 5" descr="A graph of a function">
            <a:extLst>
              <a:ext uri="{FF2B5EF4-FFF2-40B4-BE49-F238E27FC236}">
                <a16:creationId xmlns:a16="http://schemas.microsoft.com/office/drawing/2014/main" id="{B2BD63F7-87ED-BD91-4845-F70F75F10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87" y="1649413"/>
            <a:ext cx="6533426" cy="38206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60369-D830-6634-69C6-72BDD019E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7A25B7-8336-693F-ED8C-FBC3330C8A2D}"/>
                  </a:ext>
                </a:extLst>
              </p:cNvPr>
              <p:cNvSpPr txBox="1"/>
              <p:nvPr/>
            </p:nvSpPr>
            <p:spPr>
              <a:xfrm>
                <a:off x="979714" y="5861957"/>
                <a:ext cx="1005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Figure5.The average covert rate </a:t>
                </a:r>
                <a:r>
                  <a:rPr lang="en-US" dirty="0" err="1"/>
                  <a:t>rCR</a:t>
                </a:r>
                <a:r>
                  <a:rPr lang="en-US" dirty="0"/>
                  <a:t> versus the noise uncertainty bound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7A25B7-8336-693F-ED8C-FBC3330C8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14" y="5861957"/>
                <a:ext cx="10058400" cy="369332"/>
              </a:xfrm>
              <a:prstGeom prst="rect">
                <a:avLst/>
              </a:prstGeom>
              <a:blipFill>
                <a:blip r:embed="rId3"/>
                <a:stretch>
                  <a:fillRect l="-54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14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5F92-74C4-4619-60F4-5DCFCED5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 </a:t>
            </a:r>
          </a:p>
        </p:txBody>
      </p:sp>
      <p:pic>
        <p:nvPicPr>
          <p:cNvPr id="6" name="Content Placeholder 5" descr="A graph of a function">
            <a:extLst>
              <a:ext uri="{FF2B5EF4-FFF2-40B4-BE49-F238E27FC236}">
                <a16:creationId xmlns:a16="http://schemas.microsoft.com/office/drawing/2014/main" id="{265B89BB-FEA9-6465-2840-EA36D662E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468" y="1673906"/>
            <a:ext cx="6291063" cy="378800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F8759-F01B-7646-DFDE-8B02021C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45128-9C58-BE13-38EA-033FA9B86C97}"/>
                  </a:ext>
                </a:extLst>
              </p:cNvPr>
              <p:cNvSpPr txBox="1"/>
              <p:nvPr/>
            </p:nvSpPr>
            <p:spPr>
              <a:xfrm>
                <a:off x="1085849" y="6068946"/>
                <a:ext cx="10189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Figure6.The average covert rate </a:t>
                </a:r>
                <a:r>
                  <a:rPr lang="en-US" dirty="0" err="1"/>
                  <a:t>r</a:t>
                </a:r>
                <a:r>
                  <a:rPr lang="en-US" baseline="-25000" dirty="0" err="1"/>
                  <a:t>CR</a:t>
                </a:r>
                <a:r>
                  <a:rPr lang="en-US" dirty="0"/>
                  <a:t> versus the minimum DEP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45128-9C58-BE13-38EA-033FA9B86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49" y="6068946"/>
                <a:ext cx="10189029" cy="369332"/>
              </a:xfrm>
              <a:prstGeom prst="rect">
                <a:avLst/>
              </a:prstGeom>
              <a:blipFill>
                <a:blip r:embed="rId3"/>
                <a:stretch>
                  <a:fillRect l="-47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167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8BD6-C2D6-78F3-92C2-3207734D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 </a:t>
            </a:r>
          </a:p>
        </p:txBody>
      </p:sp>
      <p:pic>
        <p:nvPicPr>
          <p:cNvPr id="6" name="Content Placeholder 5" descr="A graph of a function">
            <a:extLst>
              <a:ext uri="{FF2B5EF4-FFF2-40B4-BE49-F238E27FC236}">
                <a16:creationId xmlns:a16="http://schemas.microsoft.com/office/drawing/2014/main" id="{1B5B9361-A12D-D37F-0724-23B805676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064" y="1649413"/>
            <a:ext cx="6417129" cy="38941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CF00D-EFDA-578D-5789-2883BAB8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6B4AEA-7454-E869-8775-CFEB7C1002E6}"/>
                  </a:ext>
                </a:extLst>
              </p:cNvPr>
              <p:cNvSpPr txBox="1"/>
              <p:nvPr/>
            </p:nvSpPr>
            <p:spPr>
              <a:xfrm>
                <a:off x="1028700" y="5878286"/>
                <a:ext cx="10172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Figure7. The average DEP versus the minimum DEP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6B4AEA-7454-E869-8775-CFEB7C100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5878286"/>
                <a:ext cx="10172700" cy="369332"/>
              </a:xfrm>
              <a:prstGeom prst="rect">
                <a:avLst/>
              </a:prstGeom>
              <a:blipFill>
                <a:blip r:embed="rId3"/>
                <a:stretch>
                  <a:fillRect l="-5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169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46-80CB-A3D1-5A17-EE37ABFC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A63EB-B5A6-656C-D194-20830553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Performance: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Figures 3–7 </a:t>
            </a:r>
            <a:r>
              <a:rPr lang="en-US" dirty="0"/>
              <a:t>show how adjusting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transmit power </a:t>
            </a:r>
            <a:r>
              <a:rPr lang="en-US" dirty="0"/>
              <a:t>at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destination influences </a:t>
            </a:r>
            <a:r>
              <a:rPr lang="en-US" dirty="0"/>
              <a:t>covert rate  performance.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Figure 3 highlights </a:t>
            </a:r>
            <a:r>
              <a:rPr lang="en-US" dirty="0"/>
              <a:t>a connection between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low source power </a:t>
            </a:r>
            <a:r>
              <a:rPr lang="en-US" dirty="0"/>
              <a:t>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higher covert rates </a:t>
            </a:r>
            <a:r>
              <a:rPr lang="en-US" dirty="0"/>
              <a:t>with more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destination power</a:t>
            </a:r>
            <a:r>
              <a:rPr lang="en-US" dirty="0"/>
              <a:t>,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vice versa.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Figure 7 </a:t>
            </a:r>
            <a:r>
              <a:rPr lang="en-US" dirty="0"/>
              <a:t>indicates the importance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optimizing destination power </a:t>
            </a:r>
            <a:r>
              <a:rPr lang="en-US" dirty="0"/>
              <a:t>for the best covert rate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minimum DEP threshold </a:t>
            </a:r>
            <a:r>
              <a:rPr lang="en-US" dirty="0"/>
              <a:t>trade-off.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B72A4-22A0-5EA4-1140-AFD7C510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218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FA59-6CE1-C950-A201-E7EE7F61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F706D-6565-50B8-99D2-297F7ED03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Covert Communication System: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Source node communicates </a:t>
            </a:r>
            <a:r>
              <a:rPr lang="en-US" dirty="0"/>
              <a:t>with a disguised FD destination node.</a:t>
            </a:r>
          </a:p>
          <a:p>
            <a:pPr lvl="1"/>
            <a:r>
              <a:rPr lang="en-US" dirty="0"/>
              <a:t>Destination node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covertly sends critical </a:t>
            </a:r>
            <a:r>
              <a:rPr lang="en-US" dirty="0"/>
              <a:t>messages to a hidden receiver, avoiding warden          surveillance.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Optimization Goals: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Studied optimal public </a:t>
            </a:r>
            <a:r>
              <a:rPr lang="en-US" dirty="0"/>
              <a:t>data rate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transmit power </a:t>
            </a:r>
            <a:r>
              <a:rPr lang="en-US" dirty="0"/>
              <a:t>for FD destination node.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Objective</a:t>
            </a:r>
            <a:r>
              <a:rPr lang="en-US" dirty="0"/>
              <a:t>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Maximize covert rate </a:t>
            </a:r>
            <a:r>
              <a:rPr lang="en-US" dirty="0"/>
              <a:t>at the hidden receiver.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Closed-Form Solution Insights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Optimal</a:t>
            </a:r>
            <a:r>
              <a:rPr lang="en-US" dirty="0"/>
              <a:t> destination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transmit power trends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Approaches zero </a:t>
            </a:r>
            <a:r>
              <a:rPr lang="en-US" dirty="0"/>
              <a:t>with an extremely strong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destination–receiver link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Approaches zero if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self-interferenc</a:t>
            </a:r>
            <a:r>
              <a:rPr lang="en-US" dirty="0"/>
              <a:t>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isn't sufficiently </a:t>
            </a:r>
            <a:r>
              <a:rPr lang="en-US" dirty="0"/>
              <a:t>suppressed.</a:t>
            </a:r>
          </a:p>
          <a:p>
            <a:pPr lvl="2"/>
            <a:r>
              <a:rPr lang="en-US" dirty="0"/>
              <a:t>Approaches zero with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exceptionally high destination–warden </a:t>
            </a:r>
            <a:r>
              <a:rPr lang="en-US" dirty="0"/>
              <a:t>channel gain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F6C21-4BEC-2110-EDD1-CC749B7C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976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F14E-AF3F-D16D-6BC4-FEE18BB6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5E842-32FF-FFD1-DC63-9EB2DB15E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Numerical Results: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Phenomenon observed: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Higher covert rate </a:t>
            </a:r>
            <a:r>
              <a:rPr lang="en-US" dirty="0"/>
              <a:t>with more destination power when source power is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low (and vice versa).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Optimal destination power </a:t>
            </a:r>
            <a:r>
              <a:rPr lang="en-US" dirty="0"/>
              <a:t>achieves the best balance between covert rate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minimum DEP     threshold.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Practical Considerations:</a:t>
            </a:r>
          </a:p>
          <a:p>
            <a:pPr lvl="1"/>
            <a:r>
              <a:rPr lang="en-US" dirty="0"/>
              <a:t>Work provides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performance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insights</a:t>
            </a:r>
            <a:r>
              <a:rPr lang="en-US" dirty="0"/>
              <a:t> from an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information-theoretic</a:t>
            </a:r>
            <a:r>
              <a:rPr lang="en-US" dirty="0"/>
              <a:t> perspective.</a:t>
            </a:r>
          </a:p>
          <a:p>
            <a:pPr lvl="1"/>
            <a:r>
              <a:rPr lang="en-US" dirty="0"/>
              <a:t>Future research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suggestions</a:t>
            </a:r>
            <a:r>
              <a:rPr lang="en-US" dirty="0"/>
              <a:t>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Explore practical </a:t>
            </a:r>
            <a:r>
              <a:rPr lang="en-US" dirty="0"/>
              <a:t>modulations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imperfect CSI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90205-1D70-271F-7387-A40AB6D7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8894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8DBDDC-461B-4CBA-92C5-B19A06DC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BCF92-C2DB-403D-BA0D-6E5B8199F341}"/>
              </a:ext>
            </a:extLst>
          </p:cNvPr>
          <p:cNvSpPr txBox="1"/>
          <p:nvPr/>
        </p:nvSpPr>
        <p:spPr>
          <a:xfrm>
            <a:off x="838199" y="2609322"/>
            <a:ext cx="101754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Thank you for your Listening. For any queries, please       email me at: refatkhanuits@gmail.com</a:t>
            </a:r>
            <a:endParaRPr lang="en-US" sz="2800" b="1" i="0" dirty="0">
              <a:effectLst/>
              <a:latin typeface="Söhne"/>
            </a:endParaRP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5383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E2494-6D67-7921-9A71-B1AAC93B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ABFA1-DBDA-1FC2-D4AD-1DB88B250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349"/>
            <a:ext cx="10515600" cy="4519613"/>
          </a:xfrm>
        </p:spPr>
        <p:txBody>
          <a:bodyPr/>
          <a:lstStyle/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Quality CSI 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indispensable</a:t>
            </a:r>
            <a:r>
              <a:rPr lang="en-US" dirty="0"/>
              <a:t> for minimizing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Detection Error Probability (DEP) </a:t>
            </a:r>
            <a:r>
              <a:rPr lang="en-US" dirty="0"/>
              <a:t>at the    AF relay.</a:t>
            </a:r>
          </a:p>
          <a:p>
            <a:pPr>
              <a:lnSpc>
                <a:spcPct val="150000"/>
              </a:lnSpc>
            </a:pPr>
            <a:r>
              <a:rPr lang="en-US" dirty="0"/>
              <a:t>Accurate CSI facilitates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optimal</a:t>
            </a:r>
            <a:r>
              <a:rPr lang="en-US" dirty="0"/>
              <a:t> signal processing,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enhancing</a:t>
            </a:r>
            <a:r>
              <a:rPr lang="en-US" dirty="0"/>
              <a:t> the reliability and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effectiveness</a:t>
            </a:r>
            <a:r>
              <a:rPr lang="en-US" dirty="0"/>
              <a:t> of covert communication strategies.</a:t>
            </a:r>
          </a:p>
          <a:p>
            <a:pPr>
              <a:lnSpc>
                <a:spcPct val="150000"/>
              </a:lnSpc>
            </a:pPr>
            <a:r>
              <a:rPr lang="en-US" dirty="0"/>
              <a:t>High-quality CSI ensures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robust</a:t>
            </a:r>
            <a:r>
              <a:rPr lang="en-US" dirty="0"/>
              <a:t> covert communication,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strengthening</a:t>
            </a:r>
            <a:r>
              <a:rPr lang="en-US" dirty="0"/>
              <a:t> the security and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efficiency</a:t>
            </a:r>
            <a:r>
              <a:rPr lang="en-US" dirty="0"/>
              <a:t> of the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32368-AA35-17F0-3B36-F514A786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73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4FA3-B65C-9221-1E0A-6E4709E2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77992-FB8E-D048-552F-AE7E2DDCE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49690"/>
            <a:ext cx="11096135" cy="491136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Challenges of Secure Communication: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Security Threats: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Opponents can conduct traffic analysis by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collecting metadata </a:t>
            </a:r>
            <a:r>
              <a:rPr lang="en-US" sz="2000" dirty="0"/>
              <a:t>during transmission.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Vulnerabilities</a:t>
            </a:r>
            <a:r>
              <a:rPr lang="en-US" sz="2000" dirty="0"/>
              <a:t> include capturing source and destination addresses, request-response         frequency, </a:t>
            </a:r>
            <a:r>
              <a:rPr lang="en-US" sz="2000" dirty="0" err="1"/>
              <a:t>etc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Need for Covert Communications: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Transmit data in a manner that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avoids detection or suspicion.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Combining cryptography and physical </a:t>
            </a:r>
            <a:r>
              <a:rPr lang="en-US" sz="2000" dirty="0"/>
              <a:t>layer security can prevent eavesdropping, but           covert communications are necessary to counter traffic analysis threats.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FF7CF-F72C-3287-65EF-9073A1C6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00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17C4-6EE4-D79A-6A5B-D176623C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00FBA-C5B5-3A92-A18D-145EC6140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690"/>
            <a:ext cx="10662501" cy="5208309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Investigating Covert Communications: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System Overview: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Setup involves a source node and disguised full-duplex (FD) destination node.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Objective: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Ensure covert transmission to a hidden node while warden node surveillance.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Research Scope: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Explore channel uncertainty at the warden node.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Determine the lower bound of the expected minimum detection error probability (DEP).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Research Outcomes: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Numerical results demonstrating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covert rate </a:t>
            </a:r>
            <a:r>
              <a:rPr lang="en-US" dirty="0"/>
              <a:t>performance under diverse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DEP requirements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Emphasis on the significance of secure and covert communication strategies against advanced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security threats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5A9C2-8570-7029-69F8-7EA958C8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56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6216-AD61-DDB8-901C-9FD05962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19F04-71BB-C173-A376-62374AE1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B597E-E84E-129A-1A68-DF92EB776CC3}"/>
              </a:ext>
            </a:extLst>
          </p:cNvPr>
          <p:cNvSpPr txBox="1"/>
          <p:nvPr/>
        </p:nvSpPr>
        <p:spPr>
          <a:xfrm>
            <a:off x="3363686" y="6041571"/>
            <a:ext cx="49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Figure. System Model </a:t>
            </a:r>
          </a:p>
        </p:txBody>
      </p:sp>
      <p:pic>
        <p:nvPicPr>
          <p:cNvPr id="8" name="Content Placeholder 7" descr="A diagram of a red square with blue lines and arrows">
            <a:extLst>
              <a:ext uri="{FF2B5EF4-FFF2-40B4-BE49-F238E27FC236}">
                <a16:creationId xmlns:a16="http://schemas.microsoft.com/office/drawing/2014/main" id="{379B8892-B343-640F-ECD5-49163A4AD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644" y="1695450"/>
            <a:ext cx="8263110" cy="4357698"/>
          </a:xfrm>
        </p:spPr>
      </p:pic>
    </p:spTree>
    <p:extLst>
      <p:ext uri="{BB962C8B-B14F-4D97-AF65-F5344CB8AC3E}">
        <p14:creationId xmlns:p14="http://schemas.microsoft.com/office/powerpoint/2010/main" val="305904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37C1-7FBD-1B75-9F35-D2FC873B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9B780-8886-BC97-4F41-718D142AE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912"/>
            <a:ext cx="10515600" cy="4767438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Covert Communication System Overview: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Communication Setup: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Source node (S) </a:t>
            </a:r>
            <a:r>
              <a:rPr lang="en-US" dirty="0"/>
              <a:t>transmitting a public message to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destination node (D)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Covert transmission conducted by the seemingly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receive-only destination node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Covert signal transmitted to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hidden receiver (R) </a:t>
            </a:r>
            <a:r>
              <a:rPr lang="en-US" dirty="0"/>
              <a:t>using an unseen antenna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Transmission Environment: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Full-duplex (FD) </a:t>
            </a:r>
            <a:r>
              <a:rPr lang="en-US" dirty="0"/>
              <a:t>communication implemented, allowing simultaneous transmission and             reception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Warden node (W) </a:t>
            </a:r>
            <a:r>
              <a:rPr lang="en-US" dirty="0"/>
              <a:t>monitoring for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suspicious communications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Key Focus: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Ensuring secure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undetectable transmission </a:t>
            </a:r>
            <a:r>
              <a:rPr lang="en-US" dirty="0"/>
              <a:t>from the destination to the hidden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Under surveillance </a:t>
            </a:r>
            <a:r>
              <a:rPr lang="en-US" dirty="0"/>
              <a:t>of a warden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BF3AC-FFC0-4162-D528-2F50853F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0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8571-CBDC-7F0F-7E04-E084BAD4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86134-FE04-0BC5-4FBF-7ADEF0C26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607" y="1649691"/>
                <a:ext cx="10578193" cy="4881738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Received Signal in Covert Communication: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800" dirty="0"/>
                  <a:t>The received signal at the 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disguised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full-duplex (FD) </a:t>
                </a:r>
                <a:r>
                  <a:rPr lang="en-US" sz="1800" dirty="0"/>
                  <a:t>destination can be expressed as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altLang="ko-KR" i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SD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altLang="ko-KR" i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ko-KR" i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endParaRPr lang="en-US" altLang="ko-KR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ea typeface="Times New Roman" panose="02020603050405020304" pitchFamily="18" charset="0"/>
                  </a:rPr>
                  <a:t>Signal Information 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Where </a:t>
                </a:r>
                <a:r>
                  <a:rPr lang="en-US" dirty="0" err="1"/>
                  <a:t>h</a:t>
                </a:r>
                <a:r>
                  <a:rPr lang="en-US" baseline="-25000" dirty="0" err="1"/>
                  <a:t>XY</a:t>
                </a:r>
                <a:r>
                  <a:rPr lang="en-US" dirty="0"/>
                  <a:t> stands for the channel coefficient between node X and Y for X, Y ∈ {S, D, R, W},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'Transmit power' 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at the destination indicated P</a:t>
                </a:r>
                <a:r>
                  <a:rPr lang="en-US" i="0" baseline="-2500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D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 as and at the </a:t>
                </a:r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source 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as P</a:t>
                </a:r>
                <a:r>
                  <a:rPr lang="en-US" i="0" baseline="-2500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 err="1"/>
                  <a:t>x</a:t>
                </a:r>
                <a:r>
                  <a:rPr lang="en-US" baseline="-25000" dirty="0" err="1"/>
                  <a:t>P</a:t>
                </a:r>
                <a:r>
                  <a:rPr lang="en-US" dirty="0"/>
                  <a:t> ∼ CN(0, 1) and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C</a:t>
                </a:r>
                <a:r>
                  <a:rPr lang="en-US" dirty="0"/>
                  <a:t> ∼ CN(0, 1) denote the public and covert messages</a:t>
                </a:r>
                <a:endParaRPr lang="en-US" i="0" dirty="0">
                  <a:solidFill>
                    <a:srgbClr val="222A35"/>
                  </a:solidFill>
                  <a:effectLst/>
                  <a:ea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000" i="0" dirty="0">
                    <a:solidFill>
                      <a:schemeClr val="accent6">
                        <a:lumMod val="50000"/>
                      </a:schemeClr>
                    </a:solidFill>
                    <a:effectLst/>
                    <a:ea typeface="Times New Roman" panose="02020603050405020304" pitchFamily="18" charset="0"/>
                  </a:rPr>
                  <a:t>Noise and Interference: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'Residual self-interference channel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' represented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  <m:r>
                      <a:rPr lang="en-US" i="0" smtClean="0">
                        <a:solidFill>
                          <a:srgbClr val="222A3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r>
                  <a:rPr lang="en-US" baseline="-25000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 CN(0,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SI</m:t>
                        </m:r>
                      </m:sub>
                      <m:sup>
                        <m:r>
                          <a:rPr lang="en-US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) , accounting for residual       signal  interference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Z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Times New Roman" panose="02020603050405020304" pitchFamily="18" charset="0"/>
                  </a:rPr>
                  <a:t> CN(0,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sub>
                      <m:sup>
                        <m:r>
                          <a:rPr lang="en-US" i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 )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'Additive noise' 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at node X, reflecting the presence of additional background        noise.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86134-FE04-0BC5-4FBF-7ADEF0C26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607" y="1649691"/>
                <a:ext cx="10578193" cy="4881738"/>
              </a:xfrm>
              <a:blipFill>
                <a:blip r:embed="rId2"/>
                <a:stretch>
                  <a:fillRect l="-576" t="-1250" r="-1382" b="-4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5E88F-7F74-DC27-C235-4BDFE99F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9164-DE4B-9E9B-CF89-463A989E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771D4-B15B-9A3F-C14E-C0955F14C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692"/>
            <a:ext cx="10515600" cy="45306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CSI information: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destination node </a:t>
            </a:r>
            <a:r>
              <a:rPr lang="en-US" dirty="0"/>
              <a:t>can keep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CSI</a:t>
            </a:r>
            <a:r>
              <a:rPr lang="en-US" dirty="0"/>
              <a:t> of the source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node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lang="en-US" baseline="-25000" dirty="0" err="1">
                <a:solidFill>
                  <a:schemeClr val="accent1">
                    <a:lumMod val="50000"/>
                  </a:schemeClr>
                </a:solidFill>
              </a:rPr>
              <a:t>SD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/>
              <a:t>since the covert                 transmission occurs internally under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normal S-D communications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hidden receiver </a:t>
            </a:r>
            <a:r>
              <a:rPr lang="en-US" dirty="0"/>
              <a:t>can also easily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estimate the CSI </a:t>
            </a:r>
            <a:r>
              <a:rPr lang="en-US" dirty="0"/>
              <a:t>of the source and destination nodes.</a:t>
            </a:r>
          </a:p>
          <a:p>
            <a:pPr>
              <a:lnSpc>
                <a:spcPct val="100000"/>
              </a:lnSpc>
            </a:pPr>
            <a:r>
              <a:rPr lang="en-US" dirty="0"/>
              <a:t>If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pilot sequences </a:t>
            </a:r>
            <a:r>
              <a:rPr lang="en-US" dirty="0"/>
              <a:t>are informed from the destination node in advance during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channel        estimation.</a:t>
            </a:r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Availability of CSI</a:t>
            </a:r>
            <a:r>
              <a:rPr lang="en-US" dirty="0"/>
              <a:t> on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warden node</a:t>
            </a:r>
            <a:r>
              <a:rPr lang="en-US" dirty="0"/>
              <a:t>, we assume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worst-case covert                          communications scenario</a:t>
            </a:r>
            <a:r>
              <a:rPr lang="en-US" dirty="0"/>
              <a:t> in this work, </a:t>
            </a:r>
          </a:p>
          <a:p>
            <a:pPr>
              <a:lnSpc>
                <a:spcPct val="100000"/>
              </a:lnSpc>
            </a:pPr>
            <a:r>
              <a:rPr lang="en-US" dirty="0"/>
              <a:t>Meaning that the warden has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perfect knowledge of the CSI </a:t>
            </a:r>
            <a:r>
              <a:rPr lang="en-US" dirty="0"/>
              <a:t>from the destination and   hidden receiver to identify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worst-case achievable covert rate </a:t>
            </a:r>
            <a:r>
              <a:rPr lang="en-US" dirty="0"/>
              <a:t>as a performance           guideline in practice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29BEA-339A-A235-624C-866DF075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8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5249</TotalTime>
  <Words>2721</Words>
  <Application>Microsoft Office PowerPoint</Application>
  <PresentationFormat>Widescreen</PresentationFormat>
  <Paragraphs>329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맑은 고딕</vt:lpstr>
      <vt:lpstr>Arial</vt:lpstr>
      <vt:lpstr>Calibri body</vt:lpstr>
      <vt:lpstr>Cambria</vt:lpstr>
      <vt:lpstr>Cambria Math</vt:lpstr>
      <vt:lpstr>Roboto</vt:lpstr>
      <vt:lpstr>Söhne</vt:lpstr>
      <vt:lpstr>Tahoma</vt:lpstr>
      <vt:lpstr>Times New Roman</vt:lpstr>
      <vt:lpstr>Office 테마</vt:lpstr>
      <vt:lpstr>Disguised Full-Duplex Covert            Communication *Jihwan Moon</vt:lpstr>
      <vt:lpstr>Table of Contents</vt:lpstr>
      <vt:lpstr>Introduction</vt:lpstr>
      <vt:lpstr>Introduction</vt:lpstr>
      <vt:lpstr>Introduction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PowerPoint Presentation</vt:lpstr>
      <vt:lpstr>System Model</vt:lpstr>
      <vt:lpstr>System Model</vt:lpstr>
      <vt:lpstr>System Model</vt:lpstr>
      <vt:lpstr>Numerical results </vt:lpstr>
      <vt:lpstr>Numerical results</vt:lpstr>
      <vt:lpstr>Numerical result </vt:lpstr>
      <vt:lpstr>Numerical Results </vt:lpstr>
      <vt:lpstr>Numerical Results </vt:lpstr>
      <vt:lpstr>Numerical Results </vt:lpstr>
      <vt:lpstr>Discussion</vt:lpstr>
      <vt:lpstr>Conclusion</vt:lpstr>
      <vt:lpstr>Conclusion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Jihwan Moon</dc:creator>
  <cp:lastModifiedBy>REFAT KHAN</cp:lastModifiedBy>
  <cp:revision>176</cp:revision>
  <dcterms:created xsi:type="dcterms:W3CDTF">2018-05-20T06:28:16Z</dcterms:created>
  <dcterms:modified xsi:type="dcterms:W3CDTF">2024-02-23T04:50:42Z</dcterms:modified>
</cp:coreProperties>
</file>