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7905" autoAdjust="0"/>
  </p:normalViewPr>
  <p:slideViewPr>
    <p:cSldViewPr snapToGrid="0">
      <p:cViewPr varScale="1">
        <p:scale>
          <a:sx n="109" d="100"/>
          <a:sy n="109" d="100"/>
        </p:scale>
        <p:origin x="7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238-FFEC-E7E0-A183-DA676443E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73DCC-88E9-C12E-F065-7B6446BE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REFAT 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30B0-FCFC-F481-3DAB-249865CF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E308-E640-74F6-3288-9943DAC1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368B-5145-F05C-4F7D-035701C33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design s such that the average transmit energy Es is equally distributed to the              antennas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4)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</m:oMath>
                </a14:m>
                <a:r>
                  <a:rPr lang="en-US" dirty="0"/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368B-5145-F05C-4F7D-035701C33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3A10-164D-C860-8A39-222B0E7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9E82-A42B-7BA4-F202-C3BE6F2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B3BBC-44FB-9E7F-B37E-C5710B594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MRC, the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i-th</a:t>
                </a:r>
                <a:r>
                  <a:rPr lang="en-US" dirty="0"/>
                  <a:t> transmit antenna is phase-compensated and weighted             proportional to the channel gain.</a:t>
                </a:r>
              </a:p>
              <a:p>
                <a:r>
                  <a:rPr lang="en-US" dirty="0"/>
                  <a:t>That is, branches with strong signal are further amplified, while weak signals are                attenuated.</a:t>
                </a:r>
              </a:p>
              <a:p>
                <a:r>
                  <a:rPr lang="en-US" dirty="0"/>
                  <a:t>1) 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, show that the receive SNR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write receive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Using the Cauchy-Schwartz inequality ,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show that the maximum SNR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B3BBC-44FB-9E7F-B37E-C5710B594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744A-8207-D425-CAFD-FFBCC198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5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801-1814-B8DC-F253-6AFDD622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019D-57D3-2EFF-38B6-963695F0B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Utilizing Cauchy-Schwartz inequality we can write receive SNR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plugin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we can write ,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3)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019D-57D3-2EFF-38B6-963695F0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AFF1-9BF3-21B2-D129-39C9AFE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5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52-29BB-9A96-A627-D87B31D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MIMO systems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937F4C3D-D46C-61CA-1E71-03131009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906212"/>
            <a:ext cx="9688277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C211-F989-2093-1D82-9DC5D84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2BFD6-AC4C-BD5D-DA1C-632A963A5E32}"/>
                  </a:ext>
                </a:extLst>
              </p:cNvPr>
              <p:cNvSpPr txBox="1"/>
              <p:nvPr/>
            </p:nvSpPr>
            <p:spPr>
              <a:xfrm>
                <a:off x="1178169" y="4202723"/>
                <a:ext cx="101756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 err="1"/>
                  <a:t>s</a:t>
                </a:r>
                <a:r>
                  <a:rPr lang="en-US" b="1" baseline="-25000" dirty="0" err="1"/>
                  <a:t>i</a:t>
                </a:r>
                <a:r>
                  <a:rPr lang="en-US" dirty="0"/>
                  <a:t> , where </a:t>
                </a:r>
                <a:r>
                  <a:rPr lang="en-US" dirty="0" err="1"/>
                  <a:t>i</a:t>
                </a:r>
                <a:r>
                  <a:rPr lang="en-US" dirty="0"/>
                  <a:t> = 1,,……….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t</a:t>
                </a:r>
                <a:r>
                  <a:rPr lang="en-US" dirty="0"/>
                  <a:t> and z</a:t>
                </a:r>
                <a:r>
                  <a:rPr lang="en-US" baseline="-25000" dirty="0"/>
                  <a:t>i</a:t>
                </a:r>
                <a:r>
                  <a:rPr lang="en-US" dirty="0"/>
                  <a:t> , where </a:t>
                </a:r>
                <a:r>
                  <a:rPr lang="en-US" dirty="0" err="1"/>
                  <a:t>i</a:t>
                </a:r>
                <a:r>
                  <a:rPr lang="en-US" dirty="0"/>
                  <a:t> = 1,…….N</a:t>
                </a:r>
                <a:r>
                  <a:rPr lang="en-US" baseline="-25000" dirty="0"/>
                  <a:t>r</a:t>
                </a:r>
                <a:r>
                  <a:rPr lang="en-US" dirty="0"/>
                  <a:t> follow zero mean complex Gaussian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distributions.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Write the expression of the received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H, s, z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2BFD6-AC4C-BD5D-DA1C-632A963A5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4202723"/>
                <a:ext cx="10175631" cy="2031325"/>
              </a:xfrm>
              <a:prstGeom prst="rect">
                <a:avLst/>
              </a:prstGeom>
              <a:blipFill>
                <a:blip r:embed="rId3"/>
                <a:stretch>
                  <a:fillRect l="-359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7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4B4-B33B-94D7-F13B-1D3E2E57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MIMO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DAAF7-816B-B787-F469-57862AA42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information theory,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noting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that 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| </a:t>
                </a:r>
              </a:p>
              <a:p>
                <a:r>
                  <a:rPr lang="en-US" dirty="0"/>
                  <a:t>   = log2|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dirty="0"/>
                  <a:t>|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DAAF7-816B-B787-F469-57862AA42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67A7-C084-1B79-79D6-D706045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1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84CF-0FFF-A61E-6A78-21008407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2A8D-9716-A042-0068-4AF63A572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case , we design s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r>
                  <a:rPr lang="en-US" dirty="0"/>
                  <a:t> is equally distributed </a:t>
                </a:r>
              </a:p>
              <a:p>
                <a:r>
                  <a:rPr lang="en-US" dirty="0"/>
                  <a:t>to the antennas by letting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)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aseline="-25000" dirty="0"/>
                  <a:t>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2A8D-9716-A042-0068-4AF63A572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5882-5DB3-A4D5-29B0-99E3D67C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3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D86-ACE2-D8E3-97F6-4FCC2E33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00"/>
            <a:ext cx="10515600" cy="681250"/>
          </a:xfrm>
        </p:spPr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9700C-B65A-A929-FC87-D4316025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channel capacity achieved by Gaussian input </a:t>
                </a:r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𝑁𝑡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AWGN, i.e.,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data streams of eigen modes)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9700C-B65A-A929-FC87-D4316025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B952-559D-D7CF-9348-9795B2CE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5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C435-773D-AA82-4E8A-AA3002A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87D74-40F0-4955-FE16-45C6DF170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26955"/>
              </a:xfrm>
            </p:spPr>
            <p:txBody>
              <a:bodyPr/>
              <a:lstStyle/>
              <a:p>
                <a:r>
                  <a:rPr lang="en-US" dirty="0"/>
                  <a:t>3) For AWGN ,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∀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H (r virtual data streams of eigenmodes).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find the capacity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AWGN,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den>
                        </m:f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87D74-40F0-4955-FE16-45C6DF170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26955"/>
              </a:xfrm>
              <a:blipFill>
                <a:blip r:embed="rId2"/>
                <a:stretch>
                  <a:fillRect l="-638" t="-248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3C6B0-06B5-DE87-DF2D-0179B14F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BFC7-F5EF-113F-F97F-71941740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8A67-8B0D-F762-11EC-89C1F2E7E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In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this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case,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design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𝐬</a:t>
                </a:r>
                <a:r>
                  <a:rPr lang="en-US" spc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such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that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𝑠</a:t>
                </a:r>
                <a:r>
                  <a:rPr lang="en-US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i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’s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are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delivered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with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different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energy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along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right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 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singular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vectors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10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𝑽</m:t>
                    </m:r>
                    <m:r>
                      <a:rPr lang="en-US" b="1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𝝐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𝑀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𝑁𝑡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∗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𝑁𝑡</m:t>
                    </m:r>
                    <m:r>
                      <a:rPr lang="en-US" b="0" i="0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of</a:t>
                </a:r>
                <a:r>
                  <a:rPr lang="en-US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15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𝑯</m:t>
                    </m:r>
                  </m:oMath>
                </a14:m>
                <a:r>
                  <a:rPr lang="en-US" spc="11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whose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singular</a:t>
                </a:r>
                <a:r>
                  <a:rPr lang="en-US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value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decomposition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(SVD)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𝑯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=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𝑼</m:t>
                    </m:r>
                    <m:r>
                      <a:rPr lang="el-GR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𝜮</m:t>
                    </m:r>
                    <m:sSup>
                      <m:sSup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</m:ctrlPr>
                      </m:sSup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That is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is a positive diagonal matrix related to the energy.</a:t>
                </a:r>
              </a:p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𝑽𝑸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, the trace of a diagonal matrix is simply the sum of its diagonal        elements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8A67-8B0D-F762-11EC-89C1F2E7E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 r="-812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3D5B-B25C-EC56-DC9F-1298828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D15-4799-1DCE-E157-9DF37D3A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75588-4C05-D661-9A74-F43C9B821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For AWGN ,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∀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the</a:t>
                </a:r>
              </a:p>
              <a:p>
                <a:pPr marL="0" indent="0">
                  <a:buNone/>
                </a:pPr>
                <a:r>
                  <a:rPr lang="en-US" dirty="0"/>
                  <a:t>       corresponding r positive diagonal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(r virtual data streams of eigenmodes). 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energy associated </a:t>
                </a:r>
                <a:r>
                  <a:rPr lang="en-US" dirty="0" err="1"/>
                  <a:t>i-th</a:t>
                </a:r>
                <a:r>
                  <a:rPr lang="en-US" dirty="0"/>
                  <a:t> right singular vector , </a:t>
                </a:r>
              </a:p>
              <a:p>
                <a:r>
                  <a:rPr lang="en-US" dirty="0"/>
                  <a:t>So,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75588-4C05-D661-9A74-F43C9B821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AE6E5-BB05-C7A3-AC15-C1A7FF9C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C56-7737-2FA7-E4A8-B0356E80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FD92B-74D0-B805-0F4E-474A7C793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baseline="-25000" dirty="0">
                    <a:latin typeface="+mj-lt"/>
                  </a:rPr>
                  <a:t>Z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1) Write an expression of the recovered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w, h, p, x, z.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</a:t>
                </a:r>
                <a:r>
                  <a:rPr lang="en-US" dirty="0" err="1"/>
                  <a:t>w.y</a:t>
                </a:r>
                <a:r>
                  <a:rPr lang="en-US" dirty="0"/>
                  <a:t> = w( s + z ) = w( h p x  + z)</a:t>
                </a:r>
              </a:p>
              <a:p>
                <a:r>
                  <a:rPr lang="en-US" dirty="0"/>
                  <a:t>2) Show the that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𝑔𝑎𝑢𝑠𝑠𝑖𝑎𝑛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For the weight 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den>
                    </m:f>
                  </m:oMath>
                </a14:m>
                <a:r>
                  <a:rPr lang="en-US" dirty="0"/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FD92B-74D0-B805-0F4E-474A7C793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114-72E7-A75A-9540-27B21D60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4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CB85-89EB-4AF9-AC0C-7F2537C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 the high SNR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show that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9117-7B96-AD8F-9026-0C440E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7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119-619F-27E4-9BEA-28A610D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5)For the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equivalent to the case without CSIT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9923-03E2-270B-3C20-0C409E6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2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B65E-2E22-C11A-47AF-13191A8A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SIMO(Selection Combining)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96A03-1460-7E76-96D6-3BC426107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</a:t>
                </a:r>
                <a:r>
                  <a:rPr lang="en-US" baseline="-25000" dirty="0"/>
                  <a:t>i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follow zero-mean complex gaussian            distribution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Specify the dimension of </a:t>
                </a:r>
                <a:r>
                  <a:rPr lang="en-US" b="1" dirty="0"/>
                  <a:t>H,W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W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W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, p, x ,z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dirty="0"/>
                      <m:t>CN</m:t>
                    </m:r>
                    <m:r>
                      <m:rPr>
                        <m:nor/>
                      </m:rPr>
                      <a:rPr lang="en-US" dirty="0"/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96A03-1460-7E76-96D6-3BC426107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0EB5-52E4-6985-FA71-CF12D8C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12D9-7CCF-67D3-5F7D-34F32BC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SIMO(Selection Combining)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1A2F0-3DFB-EC21-F237-103FAC581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AWGN  </a:t>
                </a:r>
                <a:r>
                  <a:rPr lang="en-US" dirty="0" err="1"/>
                  <a:t>i</a:t>
                </a:r>
                <a:r>
                  <a:rPr lang="en-US" dirty="0"/>
                  <a:t>, 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Show that the SNR of the </a:t>
                </a:r>
                <a:r>
                  <a:rPr lang="en-US" dirty="0" err="1"/>
                  <a:t>i-th</a:t>
                </a:r>
                <a:r>
                  <a:rPr lang="en-US" dirty="0"/>
                  <a:t> receiver antenna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SC,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is selected for decoding</a:t>
                </a:r>
              </a:p>
              <a:p>
                <a:r>
                  <a:rPr lang="en-US" dirty="0"/>
                  <a:t>Although simple, SC does not make full use of the receive antennas </a:t>
                </a:r>
              </a:p>
              <a:p>
                <a:r>
                  <a:rPr lang="en-US" dirty="0"/>
                  <a:t>5)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standard basis vector in which the k-</a:t>
                </a:r>
                <a:r>
                  <a:rPr lang="en-US" dirty="0" err="1"/>
                  <a:t>th</a:t>
                </a:r>
                <a:r>
                  <a:rPr lang="en-US" dirty="0"/>
                  <a:t> element is 1</a:t>
                </a:r>
              </a:p>
              <a:p>
                <a:r>
                  <a:rPr lang="en-US" dirty="0"/>
                  <a:t>And the other elements are 0, show that the estimated symbol is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𝑍𝑘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,1)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,1)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1A2F0-3DFB-EC21-F237-103FAC581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1CC1-A0D1-C1E4-FDF9-2BB7B9C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A4FD-9350-0621-3DF9-5A91045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SIMO-EGC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839A6-A9AC-22EF-D989-D96DBD3EA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EGC ,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receive antenna is phase –compensated , and all the            outputs are combined for decoding</a:t>
                </a:r>
              </a:p>
              <a:p>
                <a:r>
                  <a:rPr lang="en-US" dirty="0"/>
                  <a:t>Although making full use of the receive antennas, EGC is not optimal.</a:t>
                </a:r>
              </a:p>
              <a:p>
                <a:r>
                  <a:rPr lang="en-US" dirty="0"/>
                  <a:t>1) For  </a:t>
                </a:r>
                <a:r>
                  <a:rPr lang="en-US" b="1" dirty="0"/>
                  <a:t>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……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</a:t>
                </a:r>
              </a:p>
              <a:p>
                <a:pPr marL="0" indent="0">
                  <a:buNone/>
                </a:pPr>
                <a:r>
                  <a:rPr lang="en-US" dirty="0"/>
                  <a:t>       phase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show that the estimated symbol is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𝑁𝑟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……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𝑁𝑟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……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𝑁𝑟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𝑧𝑖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𝑁𝑟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𝑍𝑖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839A6-A9AC-22EF-D989-D96DBD3EA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FE04-FE03-5849-E924-19018596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5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DF5A-F677-FA9D-D8A2-CB45CD67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E514C-8D0A-5CBA-B19F-760EF8E0C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MRC ,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receive antenna is phase-compensated and weighted         proportional to the channel gain.</a:t>
                </a:r>
              </a:p>
              <a:p>
                <a:r>
                  <a:rPr lang="en-US" dirty="0"/>
                  <a:t>That is, branches with strong signal are further amplified , while weak signals are              attenuated.</a:t>
                </a:r>
              </a:p>
              <a:p>
                <a:r>
                  <a:rPr lang="en-US" dirty="0"/>
                  <a:t>1)For AWGN, </a:t>
                </a:r>
                <a:r>
                  <a:rPr lang="en-US" dirty="0" err="1"/>
                  <a:t>i,e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Show that the combined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Using the Cauchy-Schwartz inequality find the optimal W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show </a:t>
                </a:r>
              </a:p>
              <a:p>
                <a:pPr marL="0" indent="0">
                  <a:buNone/>
                </a:pPr>
                <a:r>
                  <a:rPr lang="en-US" dirty="0"/>
                  <a:t>     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E514C-8D0A-5CBA-B19F-760EF8E0C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AB496-87F1-9F74-B3C4-C91DD86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A61B-83C7-A039-5C88-0B6DCFC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29600-F41B-D141-6FBD-B7F8B4577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From Cauchy-Schwartz inequality we can write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we can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Although optimal MRC additionally needs amplifiers and attenuators beside                      phase-shifters yielding a higher implementation cost over EGC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29600-F41B-D141-6FBD-B7F8B457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9312-FBF4-18DD-943C-EEE602F4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1A8-49F3-5C8F-2692-F733719B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9EE1-AD4F-64D3-3742-5646FD357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know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(H p x + Z)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H</a:t>
                </a:r>
                <a:r>
                  <a:rPr lang="en-US" dirty="0"/>
                  <a:t> p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9EE1-AD4F-64D3-3742-5646FD357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D767-9A24-D028-9E14-9052FAE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3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6F19-85D6-7892-C581-FB923024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4C77-7280-6355-AE7C-0B6053B61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baseline="-25000" dirty="0">
                    <a:latin typeface="+mj-lt"/>
                  </a:rPr>
                  <a:t>Z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1) Specify the dimension of P , H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4C77-7280-6355-AE7C-0B6053B61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759A-D062-3438-AB4A-02B5DAE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2056</Words>
  <Application>Microsoft Office PowerPoint</Application>
  <PresentationFormat>Widescreen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Arial MT</vt:lpstr>
      <vt:lpstr>Cambria Math</vt:lpstr>
      <vt:lpstr>Tahoma</vt:lpstr>
      <vt:lpstr>Office 테마</vt:lpstr>
      <vt:lpstr>Assignment-5</vt:lpstr>
      <vt:lpstr>SISO</vt:lpstr>
      <vt:lpstr>SIMO(Selection Combining)</vt:lpstr>
      <vt:lpstr>SIMO(Selection Combining)</vt:lpstr>
      <vt:lpstr>SIMO-EGC</vt:lpstr>
      <vt:lpstr>SIMO-MRC</vt:lpstr>
      <vt:lpstr>SIMO-MRC</vt:lpstr>
      <vt:lpstr>SIMO-MRC</vt:lpstr>
      <vt:lpstr>MISO without CSIT-EPA</vt:lpstr>
      <vt:lpstr>MISO without CSIT-EPA</vt:lpstr>
      <vt:lpstr>MISO with CSIT-MRT</vt:lpstr>
      <vt:lpstr>MISO with CSIT-MRT</vt:lpstr>
      <vt:lpstr>Capacity of MIMO systems</vt:lpstr>
      <vt:lpstr>Capacity of MIMO systems</vt:lpstr>
      <vt:lpstr>MIMO without CSIT</vt:lpstr>
      <vt:lpstr>MIMO without CSIT</vt:lpstr>
      <vt:lpstr>MIMO without CSIT</vt:lpstr>
      <vt:lpstr>MIMO with CSIT</vt:lpstr>
      <vt:lpstr>MIMO with CSIT</vt:lpstr>
      <vt:lpstr>MIMO with CSIT</vt:lpstr>
      <vt:lpstr>MIMO with CSIT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168</cp:revision>
  <dcterms:created xsi:type="dcterms:W3CDTF">2018-05-20T06:28:16Z</dcterms:created>
  <dcterms:modified xsi:type="dcterms:W3CDTF">2024-01-29T13:47:21Z</dcterms:modified>
</cp:coreProperties>
</file>