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1556" r:id="rId2"/>
    <p:sldId id="1557" r:id="rId3"/>
    <p:sldId id="1575" r:id="rId4"/>
    <p:sldId id="1559" r:id="rId5"/>
    <p:sldId id="1560" r:id="rId6"/>
    <p:sldId id="1561" r:id="rId7"/>
    <p:sldId id="1562" r:id="rId8"/>
    <p:sldId id="1563" r:id="rId9"/>
    <p:sldId id="1564" r:id="rId10"/>
    <p:sldId id="1587" r:id="rId11"/>
    <p:sldId id="1565" r:id="rId12"/>
    <p:sldId id="1566" r:id="rId13"/>
    <p:sldId id="1567" r:id="rId14"/>
    <p:sldId id="1568" r:id="rId15"/>
    <p:sldId id="1572" r:id="rId16"/>
    <p:sldId id="1573" r:id="rId17"/>
    <p:sldId id="1589" r:id="rId18"/>
    <p:sldId id="1590" r:id="rId19"/>
    <p:sldId id="1588" r:id="rId20"/>
    <p:sldId id="1574" r:id="rId21"/>
    <p:sldId id="1576" r:id="rId22"/>
    <p:sldId id="1577" r:id="rId23"/>
    <p:sldId id="1578" r:id="rId24"/>
    <p:sldId id="1579" r:id="rId25"/>
    <p:sldId id="1580" r:id="rId26"/>
    <p:sldId id="1581" r:id="rId27"/>
    <p:sldId id="1582" r:id="rId28"/>
    <p:sldId id="1583" r:id="rId29"/>
    <p:sldId id="1584" r:id="rId30"/>
    <p:sldId id="1585" r:id="rId31"/>
    <p:sldId id="1586" r:id="rId32"/>
    <p:sldId id="1555" r:id="rId33"/>
    <p:sldId id="157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28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Disguised Full-Duplex Covert            Communication</a:t>
            </a:r>
            <a:br>
              <a:rPr lang="en-US" sz="4000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*Jihwan Moon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2024.02.13</a:t>
            </a:r>
          </a:p>
          <a:p>
            <a:r>
              <a:rPr lang="en-US" dirty="0"/>
              <a:t>Presented by</a:t>
            </a:r>
          </a:p>
          <a:p>
            <a:r>
              <a:rPr lang="en-US" dirty="0"/>
              <a:t>Refat Khan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AA8B-2033-4252-CBF7-7A35BB38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the Shannon capacity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the achievable public data rate </a:t>
                </a:r>
              </a:p>
              <a:p>
                <a:r>
                  <a:rPr lang="en-US" dirty="0"/>
                  <a:t>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Hidden receiver receives both public and covert message</a:t>
                </a: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sz="2000" i="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ea typeface="Times New Roman" panose="02020603050405020304" pitchFamily="18" charset="0"/>
                  </a:rPr>
                  <a:t>                          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1AA5-F24E-2394-5C7D-69558DDF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dirty="0"/>
                  <a:t>We then have the following two hypotheses: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Where 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assumes there does not exist a covert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And 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alternative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presumes that the source node did not send a covert        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 work consider a radiometer as a detection means at the warden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sufficient test statistic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after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number of signals reduces to the    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average residual power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b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z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baseline="-250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W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as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648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The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warden node decides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that a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covert transmission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exists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otherwise     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with some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conside</a:t>
                </a:r>
                <a:r>
                  <a:rPr lang="en-US" dirty="0">
                    <a:latin typeface="Roboto" panose="020F0502020204030204" pitchFamily="2" charset="0"/>
                  </a:rPr>
                  <a:t>r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the uncertainty  </a:t>
                </a:r>
                <a:r>
                  <a:rPr lang="en-US" dirty="0">
                    <a:latin typeface="Roboto" panose="020F0502020204030204" pitchFamily="2" charset="0"/>
                  </a:rPr>
                  <a:t>in the noise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at the warden node.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Concretely,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in decibel scale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𝜎̅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set to the mean and bounded range , respectively.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then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derive the DEP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that consists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false alarm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miss probabilities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𝑀𝑖𝑠𝑠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warden node conjectures that the covert transmission randomly takes place with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Making use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cumulative distribution function (CDF)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effectLst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𝐴𝑝𝑝𝑒𝑛𝑑𝑖𝑥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b="0" i="0" dirty="0">
                  <a:effectLst/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From Appendix A,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lit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The PDF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becomes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5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CDF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is obtained by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5600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baseline="68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                                             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000" b="0" i="1" baseline="-25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0" baseline="88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aseline="88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baseline="8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  <a:blipFill>
                <a:blip r:embed="rId2"/>
                <a:stretch>
                  <a:fillRect l="-51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false alarm </a:t>
                </a:r>
                <a:r>
                  <a:rPr lang="en-US" dirty="0">
                    <a:latin typeface="Roboto" panose="020F0502020204030204" pitchFamily="2" charset="0"/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miss probability </a:t>
                </a:r>
                <a:r>
                  <a:rPr lang="en-US" dirty="0">
                    <a:latin typeface="Roboto" panose="020F0502020204030204" pitchFamily="2" charset="0"/>
                  </a:rPr>
                  <a:t>are specifically written by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)=1 −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 baseline="68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baseline="6800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8200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 baseline="68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Roboto" panose="020F0502020204030204" pitchFamily="2" charset="0"/>
                  </a:rPr>
                  <a:t>Here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≜[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aseline="88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baseline="8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        and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2000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0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aseline="-25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0 ,  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</m:t>
                            </m:r>
                            <m:bar>
                              <m:barPr>
                                <m:pos m:val="top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000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ba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ba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ba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a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 baseline="68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6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  <a:blipFill>
                <a:blip r:embed="rId2"/>
                <a:stretch>
                  <a:fillRect l="-522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2">
                        <a:lumMod val="50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ba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ba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Roboto" panose="020F0502020204030204" pitchFamily="2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  <m:r>
                              <a:rPr lang="en-US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a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 baseline="68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aseline="3000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have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two different cases depending </a:t>
                </a:r>
                <a:r>
                  <a:rPr lang="en-US" dirty="0">
                    <a:latin typeface="Roboto" panose="020F0502020204030204" pitchFamily="2" charset="0"/>
                  </a:rPr>
                  <a:t>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sz="2000" baseline="88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0" baseline="88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2000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2000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0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𝑎𝑙𝑠𝑜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 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  <a:blipFill>
                <a:blip r:embed="rId2"/>
                <a:stretch>
                  <a:fillRect l="-483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14:cNvPr>
              <p14:cNvContentPartPr/>
              <p14:nvPr/>
            </p14:nvContentPartPr>
            <p14:xfrm>
              <a:off x="1199777" y="383729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137" y="3828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2134-1844-0995-6B70-8096ADA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In contrast,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Roboto" panose="020F0502020204030204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≜[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20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Roboto" panose="020F05020202040302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≜[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20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>
                    <a:latin typeface="Roboto" panose="020F0502020204030204" pitchFamily="2" charset="0"/>
                  </a:rPr>
                  <a:t> </a:t>
                </a:r>
                <a:r>
                  <a:rPr lang="en-US" sz="2000" dirty="0">
                    <a:latin typeface="Roboto" panose="020F0502020204030204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Now the first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000" b="1" dirty="0">
                  <a:latin typeface="Roboto" panose="020F0502020204030204" pitchFamily="2" charset="0"/>
                </a:endParaRPr>
              </a:p>
              <a:p>
                <a:endParaRPr lang="en-US" b="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F172-A5B7-CF0E-7775-3B67B8B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0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3F65-DC65-1FE6-F6FE-103E75C9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 baseline="68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 baseline="68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baseline="6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ba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ba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F15A-CBA8-546D-7AB2-D182E7C0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7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FC2-199A-1390-53E6-A722CCC3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is always positive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; 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therefore ,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the warden node in both above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equation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                     determined by the boundary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sz="2000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PD</m:t>
                    </m:r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926D-FE00-4191-E6CE-2A359F2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9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92E-EB1D-B958-41DA-83C38F6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 . In contrast , if</a:t>
                </a:r>
                <a14:m>
                  <m:oMath xmlns:m="http://schemas.openxmlformats.org/officeDocument/2006/math">
                    <m:r>
                      <a:rPr lang="en-US" sz="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,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8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8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8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8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8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latin typeface="Roboto" panose="020F0502020204030204" pitchFamily="2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 ≜[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 dirty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800" i="1" dirty="0">
                        <a:latin typeface="Cambria Math" panose="02040503050406030204" pitchFamily="18" charset="0"/>
                      </a:rPr>
                      <m:t> ≜[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b="1" dirty="0">
                    <a:latin typeface="Roboto" panose="020F0502020204030204" pitchFamily="2" charset="0"/>
                  </a:rPr>
                  <a:t> </a:t>
                </a:r>
                <a:r>
                  <a:rPr lang="en-US" sz="800" dirty="0">
                    <a:latin typeface="Roboto" panose="020F0502020204030204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b="1" dirty="0"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latin typeface="Roboto" panose="020F0502020204030204" pitchFamily="2" charset="0"/>
                  </a:rPr>
                  <a:t>The warden node may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desire a particular </a:t>
                </a:r>
                <a14:m>
                  <m:oMath xmlns:m="http://schemas.openxmlformats.org/officeDocument/2006/math">
                    <m:r>
                      <a:rPr lang="en-US" sz="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 </a:t>
                </a:r>
                <a:r>
                  <a:rPr lang="en-US" sz="800" dirty="0">
                    <a:latin typeface="Roboto" panose="020F0502020204030204" pitchFamily="2" charset="0"/>
                  </a:rPr>
                  <a:t>that can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minimize the DEP.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latin typeface="Roboto" panose="020F0502020204030204" pitchFamily="2" charset="0"/>
                  </a:rPr>
                  <a:t>Moreover,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first derivative </a:t>
                </a:r>
                <a:r>
                  <a:rPr lang="en-US" sz="800" dirty="0"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 is calculated as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.</a:t>
                </a:r>
              </a:p>
              <a:p>
                <a:endParaRPr lang="en-US" sz="800" dirty="0">
                  <a:solidFill>
                    <a:schemeClr val="accent2">
                      <a:lumMod val="50000"/>
                    </a:schemeClr>
                  </a:solidFill>
                  <a:latin typeface="Roboto" panose="020F0502020204030204" pitchFamily="2" charset="0"/>
                </a:endParaRPr>
              </a:p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is always positive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; 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therefore ,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the warden node in both      and is determined by the boundary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8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sz="800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PD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sz="800" baseline="-25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0AA5-9E38-EF50-787D-6724143E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Numerical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Note that Provides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minimum DEP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assuming that the warden node knows the  exact    value of P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Problem Formulation: </a:t>
                </a: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 this work, we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aim to identify 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optimal public data rate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transmit power 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of the FD destination node that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maximizes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rate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at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hidden receiver 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𝑟𝐶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…………………(17a)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</m:acc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…………………(17c)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…………………(17d)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…………………(17e)</a:t>
                </a: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800" i="1" smtClean="0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/>
                  <a:t>,</a:t>
                </a:r>
              </a:p>
              <a:p>
                <a:r>
                  <a:rPr lang="en-US" sz="800" dirty="0"/>
                  <a:t>           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800" b="0" dirty="0"/>
              </a:p>
              <a:p>
                <a:r>
                  <a:rPr lang="en-US" sz="800" dirty="0"/>
                  <a:t>Constraint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(17b) guarantees </a:t>
                </a:r>
                <a:r>
                  <a:rPr lang="en-US" sz="800" dirty="0"/>
                  <a:t>that the hidden receiver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successfully decodes</a:t>
                </a:r>
                <a:r>
                  <a:rPr lang="en-US" sz="800" dirty="0"/>
                  <a:t> and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eliminates</a:t>
                </a:r>
                <a:r>
                  <a:rPr lang="en-US" sz="800" dirty="0"/>
                  <a:t>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a public message </a:t>
                </a:r>
                <a:r>
                  <a:rPr lang="en-US" sz="800" dirty="0"/>
                  <a:t>prior to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decoding a covert message</a:t>
                </a:r>
              </a:p>
              <a:p>
                <a:r>
                  <a:rPr lang="en-US" sz="800" dirty="0"/>
                  <a:t>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(17c) indicates </a:t>
                </a:r>
                <a:r>
                  <a:rPr lang="en-US" sz="800" dirty="0"/>
                  <a:t>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achievable public data </a:t>
                </a:r>
                <a:r>
                  <a:rPr lang="en-US" sz="800" dirty="0"/>
                  <a:t>rate up to which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destination node </a:t>
                </a:r>
                <a:r>
                  <a:rPr lang="en-US" sz="800" dirty="0"/>
                  <a:t>can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notify</a:t>
                </a:r>
                <a:r>
                  <a:rPr lang="en-US" sz="800" dirty="0"/>
                  <a:t> the source node to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adjust</a:t>
                </a:r>
                <a:r>
                  <a:rPr lang="en-US" sz="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800" dirty="0"/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A minimum quality of service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800" dirty="0"/>
                  <a:t> for the public transmission is considered in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(17d), </a:t>
                </a:r>
                <a:r>
                  <a:rPr lang="en-US" sz="800" dirty="0"/>
                  <a:t>and     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(17e) </a:t>
                </a:r>
                <a:r>
                  <a:rPr lang="en-US" sz="800" dirty="0"/>
                  <a:t>with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(17f) </a:t>
                </a:r>
                <a:r>
                  <a:rPr lang="en-US" sz="800" dirty="0"/>
                  <a:t>assures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non-zero minimum DEP </a:t>
                </a:r>
                <a:r>
                  <a:rPr lang="en-US" sz="800" dirty="0"/>
                  <a:t>for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Lastly</a:t>
                </a:r>
                <a:r>
                  <a:rPr lang="en-US" sz="800" dirty="0"/>
                  <a:t>,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(17g) </a:t>
                </a:r>
                <a:r>
                  <a:rPr lang="en-US" sz="800" dirty="0"/>
                  <a:t>shows the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sz="800" dirty="0"/>
                  <a:t>at the disguised FD destination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We first note that the covert rate in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(17a) </a:t>
                </a:r>
                <a:r>
                  <a:rPr lang="en-US" sz="800" dirty="0"/>
                  <a:t>is an increasing function of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8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800" dirty="0"/>
                  <a:t>while the upper     limits of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800" dirty="0"/>
                  <a:t> in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(17b) </a:t>
                </a:r>
                <a:r>
                  <a:rPr lang="en-US" sz="800" dirty="0"/>
                  <a:t>and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(17c) </a:t>
                </a:r>
                <a:r>
                  <a:rPr lang="en-US" sz="800" dirty="0"/>
                  <a:t>are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decreasing</a:t>
                </a:r>
                <a:r>
                  <a:rPr lang="en-US" sz="800" dirty="0"/>
                  <a:t> functions of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8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This means that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covert rate </a:t>
                </a:r>
                <a:r>
                  <a:rPr lang="en-US" sz="800" dirty="0"/>
                  <a:t>cannot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excee</a:t>
                </a:r>
                <a:r>
                  <a:rPr lang="en-US" sz="800" dirty="0"/>
                  <a:t>d a value at which one of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upper limits     </a:t>
                </a:r>
                <a:r>
                  <a:rPr lang="en-US" sz="800" dirty="0"/>
                  <a:t>becomes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sz="800" b="0" i="0" baseline="-2500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800" dirty="0"/>
                  <a:t> </a:t>
                </a:r>
                <a:r>
                  <a:rPr lang="en-US" sz="800" dirty="0" err="1"/>
                  <a:t>i.e</a:t>
                </a:r>
                <a:r>
                  <a:rPr lang="en-US" sz="8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800" b="0" i="0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800" dirty="0"/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sz="800" dirty="0"/>
                  <a:t>, it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is optimal for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800" dirty="0"/>
                  <a:t>to be as low as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possible</a:t>
                </a:r>
                <a:r>
                  <a:rPr lang="en-US" sz="800" dirty="0"/>
                  <a:t> for the maximum covert rate as </a:t>
                </a:r>
              </a:p>
              <a:p>
                <a:r>
                  <a:rPr lang="en-US" sz="800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b="-8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700-3453-303B-588E-F6C72FB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</a:t>
                </a:r>
              </a:p>
              <a:p>
                <a:r>
                  <a:rPr lang="en-US" sz="800" dirty="0"/>
                  <a:t>We now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simplify (P1) </a:t>
                </a:r>
                <a:r>
                  <a:rPr lang="en-US" sz="800" dirty="0"/>
                  <a:t>using the monotonicity of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logarithms</a:t>
                </a:r>
                <a:r>
                  <a:rPr lang="en-US" sz="800" dirty="0"/>
                  <a:t> 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: </m:t>
                    </m:r>
                    <m:limLow>
                      <m:limLow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groupChr>
                      </m:e>
                      <m:lim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lim>
                    </m:limLow>
                  </m:oMath>
                </a14:m>
                <a:r>
                  <a:rPr lang="en-US" sz="800" dirty="0"/>
                  <a:t>  </a:t>
                </a:r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r>
                  <a:rPr lang="en-US" sz="800" dirty="0"/>
                  <a:t>Subject to : 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800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800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800" i="1" baseline="-250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800" b="0" i="1" baseline="-250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800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800" dirty="0"/>
                  <a:t> 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r>
                  <a:rPr lang="en-US" sz="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………..(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r>
                  <a:rPr lang="en-US" sz="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     ………(</m:t>
                    </m: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19</m:t>
                    </m:r>
                    <m:r>
                      <m:rPr>
                        <m:sty m:val="p"/>
                      </m:rPr>
                      <a:rPr lang="en-US" sz="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8435-6742-5B17-ABB5-42084AE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5F3-4402-7C3A-6EFD-1D5DC1C3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right-hand side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</a:t>
                </a:r>
                <a:r>
                  <a:rPr lang="en-US" dirty="0"/>
                  <a:t>is larger than or equal to that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(19e)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en-US" dirty="0"/>
                  <a:t>,                 implying that satisfying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automatically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fulfills (19e).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optimal transmit power </a:t>
                </a:r>
                <a:r>
                  <a:rPr lang="en-US" dirty="0"/>
                  <a:t>can be obtained by taking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minimum </a:t>
                </a:r>
                <a:r>
                  <a:rPr lang="en-US" dirty="0"/>
                  <a:t>of the      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upper bounds </a:t>
                </a:r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(19b)–(19d)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(19f) </a:t>
                </a:r>
                <a:r>
                  <a:rPr lang="en-US" dirty="0"/>
                  <a:t>as</a:t>
                </a: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3FE3-E2C9-2D9E-2EF3-A3024A0A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6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FC1-1C88-75C0-ECB9-6318632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with numbers and points">
            <a:extLst>
              <a:ext uri="{FF2B5EF4-FFF2-40B4-BE49-F238E27FC236}">
                <a16:creationId xmlns:a16="http://schemas.microsoft.com/office/drawing/2014/main" id="{7C42B276-8E37-E8B3-26C0-7E7773E5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5" y="1649413"/>
            <a:ext cx="6762669" cy="4527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75F3-C40A-A03B-DA2F-F7CE8E2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F97D-EA22-8217-5BCF-A1CA75E8EA9D}"/>
              </a:ext>
            </a:extLst>
          </p:cNvPr>
          <p:cNvSpPr txBox="1"/>
          <p:nvPr/>
        </p:nvSpPr>
        <p:spPr>
          <a:xfrm>
            <a:off x="4939393" y="6169580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Figure2. Node Placement</a:t>
            </a:r>
          </a:p>
        </p:txBody>
      </p:sp>
    </p:spTree>
    <p:extLst>
      <p:ext uri="{BB962C8B-B14F-4D97-AF65-F5344CB8AC3E}">
        <p14:creationId xmlns:p14="http://schemas.microsoft.com/office/powerpoint/2010/main" val="246192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BE06-4F0D-628C-B2E0-CEA86ED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0C576539-F60A-A44A-6293-F69BA906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53" y="1722664"/>
            <a:ext cx="6220952" cy="4135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AC53-4F73-D4FA-2671-9F7F052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/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Figure3. The average covert rat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blipFill>
                <a:blip r:embed="rId3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996-B086-8BB4-2C5C-F4469298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 </a:t>
            </a:r>
          </a:p>
        </p:txBody>
      </p:sp>
      <p:pic>
        <p:nvPicPr>
          <p:cNvPr id="6" name="Content Placeholder 5" descr="A graph of a graph with points and lines">
            <a:extLst>
              <a:ext uri="{FF2B5EF4-FFF2-40B4-BE49-F238E27FC236}">
                <a16:creationId xmlns:a16="http://schemas.microsoft.com/office/drawing/2014/main" id="{1C2D8806-45B7-1862-B606-7937FE2A3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07" y="1608592"/>
            <a:ext cx="7122960" cy="4098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36C6-C9AF-0EB3-91EB-2C75018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/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 4. 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destination node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blipFill>
                <a:blip r:embed="rId3"/>
                <a:stretch>
                  <a:fillRect l="-47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2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A9F-AFC1-2169-1E57-5249494D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B2BD63F7-87ED-BD91-4845-F70F75F1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87" y="1649413"/>
            <a:ext cx="6533426" cy="3820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369-D830-6634-69C6-72BDD01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/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Figure5.The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noise uncertainty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blipFill>
                <a:blip r:embed="rId3"/>
                <a:stretch>
                  <a:fillRect l="-5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F92-74C4-4619-60F4-5DCFCED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265B89BB-FEA9-6465-2840-EA36D662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68" y="1673906"/>
            <a:ext cx="6291063" cy="378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8759-F01B-7646-DFDE-8B02021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/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Figure6.The average covert rate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CR</a:t>
                </a:r>
                <a:r>
                  <a:rPr lang="en-US" dirty="0"/>
                  <a:t>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67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8BD6-C2D6-78F3-92C2-3207734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1B5B9361-A12D-D37F-0724-23B80567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64" y="1649413"/>
            <a:ext cx="6417129" cy="3894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F00D-EFDA-578D-5789-2883BAB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/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Figure7. The average DEP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blipFill>
                <a:blip r:embed="rId3"/>
                <a:stretch>
                  <a:fillRect l="-5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69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46-80CB-A3D1-5A17-EE37ABF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3EB-B5A6-656C-D194-20830553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Figures 3–7 </a:t>
            </a:r>
            <a:r>
              <a:rPr lang="en-US" dirty="0"/>
              <a:t>show how adjusting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at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influences </a:t>
            </a:r>
            <a:r>
              <a:rPr lang="en-US" dirty="0"/>
              <a:t>covert rate  performance.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3 highlights </a:t>
            </a:r>
            <a:r>
              <a:rPr lang="en-US" dirty="0"/>
              <a:t>a connection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source power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rates </a:t>
            </a:r>
            <a:r>
              <a:rPr lang="en-US" dirty="0"/>
              <a:t>with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power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vice versa.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7 </a:t>
            </a:r>
            <a:r>
              <a:rPr lang="en-US" dirty="0"/>
              <a:t>indicates the importance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optimizing destination power </a:t>
            </a:r>
            <a:r>
              <a:rPr lang="en-US" dirty="0"/>
              <a:t>for the best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threshold </a:t>
            </a:r>
            <a:r>
              <a:rPr lang="en-US" dirty="0"/>
              <a:t>trade-off.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72A4-22A0-5EA4-1140-AFD7C51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5208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Securing Wireless Communication:</a:t>
            </a:r>
          </a:p>
          <a:p>
            <a:pPr>
              <a:lnSpc>
                <a:spcPct val="100000"/>
              </a:lnSpc>
            </a:pPr>
            <a:r>
              <a:rPr lang="en-US" dirty="0"/>
              <a:t>Wireless technology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dirty="0"/>
              <a:t> lives, but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dirty="0"/>
              <a:t> pose a threat, leading to potential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leaks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To cope with this,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dirty="0"/>
              <a:t> has widely been adopted.</a:t>
            </a:r>
          </a:p>
          <a:p>
            <a:pPr>
              <a:lnSpc>
                <a:spcPct val="150000"/>
              </a:lnSpc>
            </a:pPr>
            <a:r>
              <a:rPr lang="en-US" dirty="0"/>
              <a:t>Yet, it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dirty="0"/>
              <a:t>and susceptibility to powerful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dirty="0"/>
              <a:t>especially challenging for IoT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dirty="0"/>
              <a:t> have led researchers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dirty="0"/>
              <a:t>of utilizing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physical         layer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Its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feature </a:t>
            </a:r>
            <a:r>
              <a:rPr lang="en-US" dirty="0"/>
              <a:t>is the ability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 wireless links </a:t>
            </a:r>
            <a:r>
              <a:rPr lang="en-US" dirty="0"/>
              <a:t>to eavesdroppers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r>
              <a:rPr lang="en-US" dirty="0"/>
              <a:t>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nullifying beamforming or introducing artificial noise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A59-6CE1-C950-A201-E7EE7F6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706D-6565-50B8-99D2-297F7ED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communicates </a:t>
            </a:r>
            <a:r>
              <a:rPr lang="en-US" dirty="0"/>
              <a:t>with a disguised FD destination node.</a:t>
            </a:r>
          </a:p>
          <a:p>
            <a:pPr lvl="1"/>
            <a:r>
              <a:rPr lang="en-US" dirty="0"/>
              <a:t>Destination node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covertly sends critical </a:t>
            </a:r>
            <a:r>
              <a:rPr lang="en-US" dirty="0"/>
              <a:t>messages to a hidden receiver, avoiding warden          surveillance.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Optimization Goals: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Studied optimal public </a:t>
            </a:r>
            <a:r>
              <a:rPr lang="en-US" dirty="0"/>
              <a:t>data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for FD destination node.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Maximize covert rate </a:t>
            </a:r>
            <a:r>
              <a:rPr lang="en-US" dirty="0"/>
              <a:t>at the hidden receiver.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Closed-Form Solution Insights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destination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trends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Approaches zero </a:t>
            </a:r>
            <a:r>
              <a:rPr lang="en-US" dirty="0"/>
              <a:t>with an extremely strong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destination–receiver 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Approaches zero if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self-interferenc</a:t>
            </a:r>
            <a:r>
              <a:rPr lang="en-US" dirty="0"/>
              <a:t>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isn't sufficiently </a:t>
            </a:r>
            <a:r>
              <a:rPr lang="en-US" dirty="0"/>
              <a:t>suppressed.</a:t>
            </a:r>
          </a:p>
          <a:p>
            <a:pPr lvl="2"/>
            <a:r>
              <a:rPr lang="en-US" dirty="0"/>
              <a:t>Approaches zero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exceptionally high destination–warden </a:t>
            </a:r>
            <a:r>
              <a:rPr lang="en-US" dirty="0"/>
              <a:t>channel 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6C21-4BEC-2110-EDD1-CC749B7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7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14E-AF3F-D16D-6BC4-FEE18BB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842-32FF-FFD1-DC63-9EB2DB1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Numerical Results: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Phenomenon observed: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 </a:t>
            </a:r>
            <a:r>
              <a:rPr lang="en-US" dirty="0"/>
              <a:t>with more destination power when source power is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(and vice versa).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 destination power </a:t>
            </a:r>
            <a:r>
              <a:rPr lang="en-US" dirty="0"/>
              <a:t>achieves the best balance between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    threshold.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Practical Considerations:</a:t>
            </a:r>
          </a:p>
          <a:p>
            <a:pPr lvl="1"/>
            <a:r>
              <a:rPr lang="en-US" dirty="0"/>
              <a:t>Work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r>
              <a:rPr lang="en-US" dirty="0"/>
              <a:t> from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information-theoretic</a:t>
            </a:r>
            <a:r>
              <a:rPr lang="en-US" dirty="0"/>
              <a:t> perspective.</a:t>
            </a:r>
          </a:p>
          <a:p>
            <a:pPr lvl="1"/>
            <a:r>
              <a:rPr lang="en-US" dirty="0"/>
              <a:t>Future research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Explore practical </a:t>
            </a:r>
            <a:r>
              <a:rPr lang="en-US" dirty="0"/>
              <a:t>modulations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imperfect CSI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0205-1D70-271F-7387-A40AB6D7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9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node and disguised full-duplex (FD) destination node.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node while warden node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System Model </a:t>
            </a:r>
          </a:p>
        </p:txBody>
      </p:sp>
      <p:pic>
        <p:nvPicPr>
          <p:cNvPr id="8" name="Content Placeholder 7" descr="A diagram of a red square with blue lines and arrows">
            <a:extLst>
              <a:ext uri="{FF2B5EF4-FFF2-40B4-BE49-F238E27FC236}">
                <a16:creationId xmlns:a16="http://schemas.microsoft.com/office/drawing/2014/main" id="{379B8892-B343-640F-ECD5-49163A4A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4" y="1695450"/>
            <a:ext cx="8263110" cy="4357698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Where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XY</a:t>
                </a:r>
                <a:r>
                  <a:rPr lang="en-US" dirty="0"/>
                  <a:t> stands for the channel coefficient between node X and Y for X, Y ∈ {S, D, R, W},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 ∼ CN(0, 1) and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C</a:t>
                </a:r>
                <a:r>
                  <a:rPr lang="en-US" dirty="0"/>
                  <a:t> ∼ CN(0, 1) denote the public and covert messages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4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71D4-B15B-9A3F-C14E-C0955F14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2"/>
            <a:ext cx="10515600" cy="4530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CSI information: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node </a:t>
            </a:r>
            <a:r>
              <a:rPr lang="en-US" dirty="0"/>
              <a:t>can keep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CSI</a:t>
            </a:r>
            <a:r>
              <a:rPr lang="en-US" dirty="0"/>
              <a:t> of the source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lumMod val="50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since the covert                 transmission occurs internally under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normal S-D communications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hidden receiver </a:t>
            </a:r>
            <a:r>
              <a:rPr lang="en-US" dirty="0"/>
              <a:t>can also easily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estimate the CSI </a:t>
            </a:r>
            <a:r>
              <a:rPr lang="en-US" dirty="0"/>
              <a:t>of the source and destination nodes.</a:t>
            </a:r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pilot sequences </a:t>
            </a:r>
            <a:r>
              <a:rPr lang="en-US" dirty="0"/>
              <a:t>are informed from the destination node in advance during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channel        estimation.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Availability of CSI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warden node</a:t>
            </a:r>
            <a:r>
              <a:rPr lang="en-US" dirty="0"/>
              <a:t>, we assume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covert                          communications scenario</a:t>
            </a:r>
            <a:r>
              <a:rPr lang="en-US" dirty="0"/>
              <a:t> in this work, </a:t>
            </a:r>
          </a:p>
          <a:p>
            <a:pPr>
              <a:lnSpc>
                <a:spcPct val="100000"/>
              </a:lnSpc>
            </a:pPr>
            <a:r>
              <a:rPr lang="en-US" dirty="0"/>
              <a:t>Meaning that the warden has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perfect knowledge of the CSI </a:t>
            </a:r>
            <a:r>
              <a:rPr lang="en-US" dirty="0"/>
              <a:t>from the destination and   hidden receiver to identify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achievable covert rate </a:t>
            </a:r>
            <a:r>
              <a:rPr lang="en-US" dirty="0"/>
              <a:t>as a performance           guideline in practice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2476</Words>
  <Application>Microsoft Office PowerPoint</Application>
  <PresentationFormat>Widescreen</PresentationFormat>
  <Paragraphs>273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맑은 고딕</vt:lpstr>
      <vt:lpstr>Arial</vt:lpstr>
      <vt:lpstr>Calibri body</vt:lpstr>
      <vt:lpstr>Cambria</vt:lpstr>
      <vt:lpstr>Cambria Math</vt:lpstr>
      <vt:lpstr>Roboto</vt:lpstr>
      <vt:lpstr>Söhne</vt:lpstr>
      <vt:lpstr>Tahoma</vt:lpstr>
      <vt:lpstr>Times New Roman</vt:lpstr>
      <vt:lpstr>Office 테마</vt:lpstr>
      <vt:lpstr>Disguised Full-Duplex Covert            Communication *Jihwan Moon</vt:lpstr>
      <vt:lpstr>Table of Contents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PowerPoint Presentation</vt:lpstr>
      <vt:lpstr>System Model</vt:lpstr>
      <vt:lpstr>System Model</vt:lpstr>
      <vt:lpstr>System Model</vt:lpstr>
      <vt:lpstr>Numerical results </vt:lpstr>
      <vt:lpstr>Numerical results</vt:lpstr>
      <vt:lpstr>Numerical result </vt:lpstr>
      <vt:lpstr>Numerical Results </vt:lpstr>
      <vt:lpstr>Numerical Results </vt:lpstr>
      <vt:lpstr>Numerical Results </vt:lpstr>
      <vt:lpstr>Discussion</vt:lpstr>
      <vt:lpstr>Conclusion</vt:lpstr>
      <vt:lpstr>Conclusion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169</cp:revision>
  <dcterms:created xsi:type="dcterms:W3CDTF">2018-05-20T06:28:16Z</dcterms:created>
  <dcterms:modified xsi:type="dcterms:W3CDTF">2024-02-16T04:45:25Z</dcterms:modified>
</cp:coreProperties>
</file>