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Mono" panose="00000009000000000000" pitchFamily="49" charset="0"/>
      <p:regular r:id="rId12"/>
      <p:bold r:id="rId13"/>
      <p:italic r:id="rId14"/>
      <p:boldItalic r:id="rId15"/>
    </p:embeddedFont>
    <p:embeddedFont>
      <p:font typeface="Rubik"/>
      <p:regular r:id="rId16"/>
      <p:bold r:id="rId17"/>
      <p:italic r:id="rId18"/>
      <p:boldItalic r:id="rId19"/>
    </p:embeddedFont>
    <p:embeddedFont>
      <p:font typeface="Rubik Light"/>
      <p:regular r:id="rId20"/>
      <p:bold r:id="rId21"/>
      <p:italic r:id="rId22"/>
      <p:boldItalic r:id="rId23"/>
    </p:embeddedFont>
    <p:embeddedFont>
      <p:font typeface="Rubik Medium"/>
      <p:regular r:id="rId24"/>
      <p:bold r:id="rId25"/>
      <p:italic r:id="rId26"/>
      <p:boldItalic r:id="rId27"/>
    </p:embeddedFont>
    <p:embeddedFont>
      <p:font typeface="Rubik SemiBold"/>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gwiuwyNHsUqTiv3YsKbxXimW/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6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ec2985a68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c2985a68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3ec2985a68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refdinal-f-1b693b1a0/"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drive.google.com/file/d/1K-bO8Z7FAgI-Aj3XBWfQrhq7IrE5W7w5/view?usp=sharing"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Refdinal/BDA_KimiaFarma"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lookerstudio.google.com/reporting/149d467d-ab6d-4d32-bb6a-feff613db0a0" TargetMode="Externa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596200"/>
            <a:ext cx="6239100" cy="10158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2700" b="1">
                <a:solidFill>
                  <a:schemeClr val="lt1"/>
                </a:solidFill>
                <a:latin typeface="Rubik"/>
                <a:ea typeface="Rubik"/>
                <a:cs typeface="Rubik"/>
                <a:sym typeface="Rubik"/>
              </a:rPr>
              <a:t>Analisis kinerja bisnis Kimia Farma Tahun 2020-2023</a:t>
            </a:r>
            <a:endParaRPr sz="200" b="0" i="0" u="none" strike="noStrike" cap="non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chemeClr val="lt1"/>
                </a:solidFill>
                <a:latin typeface="Rubik SemiBold"/>
                <a:ea typeface="Rubik SemiBold"/>
                <a:cs typeface="Rubik SemiBold"/>
                <a:sym typeface="Rubik SemiBold"/>
              </a:rPr>
              <a:t>Kimia Farma - 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Refdinal F</a:t>
            </a:r>
            <a:endParaRPr sz="3000" b="0" i="0" u="none" strike="noStrike" cap="non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a:stretch/>
        </p:blipFill>
        <p:spPr>
          <a:xfrm>
            <a:off x="2350825" y="133900"/>
            <a:ext cx="1581660" cy="56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Refdinal F</a:t>
            </a:r>
            <a:endParaRPr sz="2000" b="0" i="0" u="none" strike="noStrike" cap="none">
              <a:solidFill>
                <a:srgbClr val="000000"/>
              </a:solidFill>
              <a:latin typeface="Rubik SemiBold"/>
              <a:ea typeface="Rubik SemiBold"/>
              <a:cs typeface="Rubik SemiBold"/>
              <a:sym typeface="Rubik SemiBold"/>
            </a:endParaRPr>
          </a:p>
        </p:txBody>
      </p:sp>
      <p:sp>
        <p:nvSpPr>
          <p:cNvPr id="70" name="Google Shape;70;p3"/>
          <p:cNvSpPr txBox="1"/>
          <p:nvPr/>
        </p:nvSpPr>
        <p:spPr>
          <a:xfrm>
            <a:off x="4867250" y="1604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Data Analyst</a:t>
            </a:r>
            <a:endParaRPr sz="2000" b="0" i="0" u="none" strike="noStrike" cap="none">
              <a:solidFill>
                <a:srgbClr val="019FAB"/>
              </a:solidFill>
              <a:latin typeface="Rubik SemiBold"/>
              <a:ea typeface="Rubik SemiBold"/>
              <a:cs typeface="Rubik SemiBold"/>
              <a:sym typeface="Rubik SemiBold"/>
            </a:endParaRPr>
          </a:p>
        </p:txBody>
      </p:sp>
      <p:sp>
        <p:nvSpPr>
          <p:cNvPr id="71" name="Google Shape;71;p3"/>
          <p:cNvSpPr txBox="1"/>
          <p:nvPr/>
        </p:nvSpPr>
        <p:spPr>
          <a:xfrm>
            <a:off x="4867250" y="2165250"/>
            <a:ext cx="3850200" cy="14775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“I’m a Data Analyst in training at Rakamin Bootcamp, combining my engineering background with a passion for turning data into powerful insights. Ready to make an impact through data-driven solutions!"</a:t>
            </a:r>
            <a:endParaRPr sz="1200" b="0" i="0" u="none" strike="noStrike" cap="none">
              <a:solidFill>
                <a:srgbClr val="000000"/>
              </a:solidFill>
              <a:latin typeface="Rubik Medium"/>
              <a:ea typeface="Rubik Medium"/>
              <a:cs typeface="Rubik Medium"/>
              <a:sym typeface="Rubik Medium"/>
            </a:endParaRPr>
          </a:p>
        </p:txBody>
      </p:sp>
      <p:sp>
        <p:nvSpPr>
          <p:cNvPr id="72" name="Google Shape;72;p3"/>
          <p:cNvSpPr txBox="1"/>
          <p:nvPr/>
        </p:nvSpPr>
        <p:spPr>
          <a:xfrm>
            <a:off x="1004800" y="39283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Bukittinggi </a:t>
            </a:r>
            <a:endParaRPr sz="1200" b="0" i="0" u="none" strike="noStrike" cap="non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5">
            <a:alphaModFix/>
          </a:blip>
          <a:srcRect/>
          <a:stretch/>
        </p:blipFill>
        <p:spPr>
          <a:xfrm>
            <a:off x="510750" y="4774200"/>
            <a:ext cx="369300" cy="369300"/>
          </a:xfrm>
          <a:prstGeom prst="rect">
            <a:avLst/>
          </a:prstGeom>
          <a:noFill/>
          <a:ln>
            <a:noFill/>
          </a:ln>
        </p:spPr>
      </p:pic>
      <p:pic>
        <p:nvPicPr>
          <p:cNvPr id="74" name="Google Shape;74;p3"/>
          <p:cNvPicPr preferRelativeResize="0"/>
          <p:nvPr/>
        </p:nvPicPr>
        <p:blipFill rotWithShape="1">
          <a:blip r:embed="rId6">
            <a:alphaModFix/>
          </a:blip>
          <a:srcRect/>
          <a:stretch/>
        </p:blipFill>
        <p:spPr>
          <a:xfrm>
            <a:off x="495300" y="3912875"/>
            <a:ext cx="400201" cy="400201"/>
          </a:xfrm>
          <a:prstGeom prst="rect">
            <a:avLst/>
          </a:prstGeom>
          <a:noFill/>
          <a:ln>
            <a:noFill/>
          </a:ln>
        </p:spPr>
      </p:pic>
      <p:pic>
        <p:nvPicPr>
          <p:cNvPr id="75" name="Google Shape;75;p3"/>
          <p:cNvPicPr preferRelativeResize="0"/>
          <p:nvPr/>
        </p:nvPicPr>
        <p:blipFill rotWithShape="1">
          <a:blip r:embed="rId7">
            <a:alphaModFix/>
          </a:blip>
          <a:srcRect/>
          <a:stretch/>
        </p:blipFill>
        <p:spPr>
          <a:xfrm>
            <a:off x="504096" y="4411877"/>
            <a:ext cx="369300" cy="263511"/>
          </a:xfrm>
          <a:prstGeom prst="rect">
            <a:avLst/>
          </a:prstGeom>
          <a:noFill/>
          <a:ln>
            <a:noFill/>
          </a:ln>
        </p:spPr>
      </p:pic>
      <p:sp>
        <p:nvSpPr>
          <p:cNvPr id="76" name="Google Shape;76;p3"/>
          <p:cNvSpPr txBox="1"/>
          <p:nvPr/>
        </p:nvSpPr>
        <p:spPr>
          <a:xfrm>
            <a:off x="1004800" y="4750550"/>
            <a:ext cx="3504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000" u="sng">
                <a:solidFill>
                  <a:schemeClr val="hlink"/>
                </a:solidFill>
                <a:latin typeface="Rubik Medium"/>
                <a:ea typeface="Rubik Medium"/>
                <a:cs typeface="Rubik Medium"/>
                <a:sym typeface="Rubik Medium"/>
                <a:hlinkClick r:id="rId8"/>
              </a:rPr>
              <a:t>https://www.linkedin.com/refdinalf</a:t>
            </a:r>
            <a:endParaRPr sz="1000" b="0" i="0" u="none" strike="noStrike" cap="none">
              <a:solidFill>
                <a:srgbClr val="000000"/>
              </a:solidFill>
              <a:latin typeface="Rubik Medium"/>
              <a:ea typeface="Rubik Medium"/>
              <a:cs typeface="Rubik Medium"/>
              <a:sym typeface="Rubik Medium"/>
            </a:endParaRPr>
          </a:p>
        </p:txBody>
      </p:sp>
      <p:sp>
        <p:nvSpPr>
          <p:cNvPr id="77" name="Google Shape;77;p3"/>
          <p:cNvSpPr txBox="1"/>
          <p:nvPr/>
        </p:nvSpPr>
        <p:spPr>
          <a:xfrm>
            <a:off x="1004800" y="43589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refdinalal@gmail.com</a:t>
            </a:r>
            <a:endParaRPr sz="1200" b="0" i="0" u="none" strike="noStrike" cap="none">
              <a:solidFill>
                <a:srgbClr val="000000"/>
              </a:solidFill>
              <a:latin typeface="Rubik Medium"/>
              <a:ea typeface="Rubik Medium"/>
              <a:cs typeface="Rubik Medium"/>
              <a:sym typeface="Rubik Medium"/>
            </a:endParaRPr>
          </a:p>
        </p:txBody>
      </p:sp>
      <p:sp>
        <p:nvSpPr>
          <p:cNvPr id="78" name="Google Shape;78;p3"/>
          <p:cNvSpPr/>
          <p:nvPr/>
        </p:nvSpPr>
        <p:spPr>
          <a:xfrm>
            <a:off x="1033575" y="470775"/>
            <a:ext cx="2431800" cy="3298800"/>
          </a:xfrm>
          <a:prstGeom prst="roundRect">
            <a:avLst>
              <a:gd name="adj" fmla="val 16667"/>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ubik Medium"/>
                <a:ea typeface="Rubik Medium"/>
                <a:cs typeface="Rubik Medium"/>
                <a:sym typeface="Rubik Medium"/>
              </a:rPr>
              <a:t>Insert your photo here</a:t>
            </a:r>
            <a:endParaRPr sz="1400" b="0" i="0" u="none" strike="noStrike" cap="none">
              <a:solidFill>
                <a:srgbClr val="000000"/>
              </a:solidFill>
              <a:latin typeface="Rubik Medium"/>
              <a:ea typeface="Rubik Medium"/>
              <a:cs typeface="Rubik Medium"/>
              <a:sym typeface="Rubik Medium"/>
            </a:endParaRPr>
          </a:p>
        </p:txBody>
      </p:sp>
      <p:pic>
        <p:nvPicPr>
          <p:cNvPr id="79" name="Google Shape;79;p3"/>
          <p:cNvPicPr preferRelativeResize="0"/>
          <p:nvPr/>
        </p:nvPicPr>
        <p:blipFill rotWithShape="1">
          <a:blip r:embed="rId9">
            <a:alphaModFix/>
          </a:blip>
          <a:srcRect l="15305" t="4602" r="15312" b="1279"/>
          <a:stretch/>
        </p:blipFill>
        <p:spPr>
          <a:xfrm>
            <a:off x="1033575" y="470775"/>
            <a:ext cx="2431800" cy="3298800"/>
          </a:xfrm>
          <a:prstGeom prst="roundRect">
            <a:avLst>
              <a:gd name="adj" fmla="val 16667"/>
            </a:avLst>
          </a:prstGeom>
          <a:solidFill>
            <a:schemeClr val="accent4"/>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5" name="Google Shape;85;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6" name="Google Shape;86;p4"/>
          <p:cNvSpPr txBox="1"/>
          <p:nvPr/>
        </p:nvSpPr>
        <p:spPr>
          <a:xfrm>
            <a:off x="340500" y="1406350"/>
            <a:ext cx="4375800" cy="2325991"/>
          </a:xfrm>
          <a:prstGeom prst="rect">
            <a:avLst/>
          </a:prstGeom>
          <a:noFill/>
          <a:ln>
            <a:noFill/>
          </a:ln>
        </p:spPr>
        <p:txBody>
          <a:bodyPr spcFirstLastPara="1" wrap="square" lIns="91425" tIns="91425" rIns="91425" bIns="91425" anchor="t" anchorCtr="0">
            <a:spAutoFit/>
          </a:bodyPr>
          <a:lstStyle/>
          <a:p>
            <a:pPr marL="171450" lvl="0" indent="-171450" algn="just" rtl="0">
              <a:lnSpc>
                <a:spcPct val="115000"/>
              </a:lnSpc>
              <a:spcBef>
                <a:spcPts val="0"/>
              </a:spcBef>
              <a:spcAft>
                <a:spcPts val="0"/>
              </a:spcAft>
              <a:buClr>
                <a:schemeClr val="dk1"/>
              </a:buClr>
              <a:buSzPts val="1100"/>
              <a:buFont typeface="Arial" panose="020B0604020202020204" pitchFamily="34" charset="0"/>
              <a:buChar char="•"/>
            </a:pPr>
            <a:r>
              <a:rPr lang="en-ID" sz="1100" dirty="0">
                <a:solidFill>
                  <a:schemeClr val="dk1"/>
                </a:solidFill>
              </a:rPr>
              <a:t>Kimia Farma </a:t>
            </a:r>
            <a:r>
              <a:rPr lang="en-ID" sz="1100" dirty="0" err="1">
                <a:solidFill>
                  <a:schemeClr val="dk1"/>
                </a:solidFill>
              </a:rPr>
              <a:t>adalah</a:t>
            </a:r>
            <a:r>
              <a:rPr lang="en-ID" sz="1100" dirty="0">
                <a:solidFill>
                  <a:schemeClr val="dk1"/>
                </a:solidFill>
              </a:rPr>
              <a:t> </a:t>
            </a:r>
            <a:r>
              <a:rPr lang="en-ID" sz="1100" dirty="0" err="1">
                <a:solidFill>
                  <a:schemeClr val="dk1"/>
                </a:solidFill>
              </a:rPr>
              <a:t>perusahaan</a:t>
            </a:r>
            <a:r>
              <a:rPr lang="en-ID" sz="1100" dirty="0">
                <a:solidFill>
                  <a:schemeClr val="dk1"/>
                </a:solidFill>
              </a:rPr>
              <a:t> </a:t>
            </a:r>
            <a:r>
              <a:rPr lang="en-ID" sz="1100" dirty="0" err="1">
                <a:solidFill>
                  <a:schemeClr val="dk1"/>
                </a:solidFill>
              </a:rPr>
              <a:t>farmasi</a:t>
            </a:r>
            <a:r>
              <a:rPr lang="en-ID" sz="1100" dirty="0">
                <a:solidFill>
                  <a:schemeClr val="dk1"/>
                </a:solidFill>
              </a:rPr>
              <a:t> </a:t>
            </a:r>
            <a:r>
              <a:rPr lang="en-ID" sz="1100" dirty="0" err="1">
                <a:solidFill>
                  <a:schemeClr val="dk1"/>
                </a:solidFill>
              </a:rPr>
              <a:t>pertama</a:t>
            </a:r>
            <a:r>
              <a:rPr lang="en-ID" sz="1100" dirty="0">
                <a:solidFill>
                  <a:schemeClr val="dk1"/>
                </a:solidFill>
              </a:rPr>
              <a:t> di Indonesia yang </a:t>
            </a:r>
            <a:r>
              <a:rPr lang="en-ID" sz="1100" dirty="0" err="1">
                <a:solidFill>
                  <a:schemeClr val="dk1"/>
                </a:solidFill>
              </a:rPr>
              <a:t>bergerak</a:t>
            </a:r>
            <a:r>
              <a:rPr lang="en-ID" sz="1100" dirty="0">
                <a:solidFill>
                  <a:schemeClr val="dk1"/>
                </a:solidFill>
              </a:rPr>
              <a:t> </a:t>
            </a:r>
            <a:r>
              <a:rPr lang="en-ID" sz="1100" dirty="0" err="1">
                <a:solidFill>
                  <a:schemeClr val="dk1"/>
                </a:solidFill>
              </a:rPr>
              <a:t>dalam</a:t>
            </a:r>
            <a:r>
              <a:rPr lang="en-ID" sz="1100" dirty="0">
                <a:solidFill>
                  <a:schemeClr val="dk1"/>
                </a:solidFill>
              </a:rPr>
              <a:t> </a:t>
            </a:r>
            <a:r>
              <a:rPr lang="en-ID" sz="1100" dirty="0" err="1">
                <a:solidFill>
                  <a:schemeClr val="dk1"/>
                </a:solidFill>
              </a:rPr>
              <a:t>produksi</a:t>
            </a:r>
            <a:r>
              <a:rPr lang="en-ID" sz="1100" dirty="0">
                <a:solidFill>
                  <a:schemeClr val="dk1"/>
                </a:solidFill>
              </a:rPr>
              <a:t>, </a:t>
            </a:r>
            <a:r>
              <a:rPr lang="en-ID" sz="1100" dirty="0" err="1">
                <a:solidFill>
                  <a:schemeClr val="dk1"/>
                </a:solidFill>
              </a:rPr>
              <a:t>distribusi</a:t>
            </a:r>
            <a:r>
              <a:rPr lang="en-ID" sz="1100" dirty="0">
                <a:solidFill>
                  <a:schemeClr val="dk1"/>
                </a:solidFill>
              </a:rPr>
              <a:t>, dan </a:t>
            </a:r>
            <a:r>
              <a:rPr lang="en-ID" sz="1100" dirty="0" err="1">
                <a:solidFill>
                  <a:schemeClr val="dk1"/>
                </a:solidFill>
              </a:rPr>
              <a:t>penjualan</a:t>
            </a:r>
            <a:r>
              <a:rPr lang="en-ID" sz="1100" dirty="0">
                <a:solidFill>
                  <a:schemeClr val="dk1"/>
                </a:solidFill>
              </a:rPr>
              <a:t> </a:t>
            </a:r>
            <a:r>
              <a:rPr lang="en-ID" sz="1100" dirty="0" err="1">
                <a:solidFill>
                  <a:schemeClr val="dk1"/>
                </a:solidFill>
              </a:rPr>
              <a:t>obat-obatan</a:t>
            </a:r>
            <a:r>
              <a:rPr lang="en-ID" sz="1100" dirty="0">
                <a:solidFill>
                  <a:schemeClr val="dk1"/>
                </a:solidFill>
              </a:rPr>
              <a:t> </a:t>
            </a:r>
            <a:r>
              <a:rPr lang="en-ID" sz="1100" dirty="0" err="1">
                <a:solidFill>
                  <a:schemeClr val="dk1"/>
                </a:solidFill>
              </a:rPr>
              <a:t>serta</a:t>
            </a:r>
            <a:r>
              <a:rPr lang="en-ID" sz="1100" dirty="0">
                <a:solidFill>
                  <a:schemeClr val="dk1"/>
                </a:solidFill>
              </a:rPr>
              <a:t> </a:t>
            </a:r>
            <a:r>
              <a:rPr lang="en-ID" sz="1100" dirty="0" err="1">
                <a:solidFill>
                  <a:schemeClr val="dk1"/>
                </a:solidFill>
              </a:rPr>
              <a:t>layanan</a:t>
            </a:r>
            <a:r>
              <a:rPr lang="en-ID" sz="1100" dirty="0">
                <a:solidFill>
                  <a:schemeClr val="dk1"/>
                </a:solidFill>
              </a:rPr>
              <a:t> </a:t>
            </a:r>
            <a:r>
              <a:rPr lang="en-ID" sz="1100" dirty="0" err="1">
                <a:solidFill>
                  <a:schemeClr val="dk1"/>
                </a:solidFill>
              </a:rPr>
              <a:t>kesehatan</a:t>
            </a:r>
            <a:r>
              <a:rPr lang="en-ID" sz="1100" dirty="0">
                <a:solidFill>
                  <a:schemeClr val="dk1"/>
                </a:solidFill>
              </a:rPr>
              <a:t>. </a:t>
            </a:r>
          </a:p>
          <a:p>
            <a:pPr marL="171450" lvl="0" indent="-171450" algn="just" rtl="0">
              <a:lnSpc>
                <a:spcPct val="115000"/>
              </a:lnSpc>
              <a:spcBef>
                <a:spcPts val="0"/>
              </a:spcBef>
              <a:spcAft>
                <a:spcPts val="0"/>
              </a:spcAft>
              <a:buClr>
                <a:schemeClr val="dk1"/>
              </a:buClr>
              <a:buSzPts val="1100"/>
              <a:buFont typeface="Arial" panose="020B0604020202020204" pitchFamily="34" charset="0"/>
              <a:buChar char="•"/>
            </a:pPr>
            <a:r>
              <a:rPr lang="en-ID" sz="1100" dirty="0" err="1">
                <a:solidFill>
                  <a:schemeClr val="dk1"/>
                </a:solidFill>
              </a:rPr>
              <a:t>Sejak</a:t>
            </a:r>
            <a:r>
              <a:rPr lang="en-ID" sz="1100" dirty="0">
                <a:solidFill>
                  <a:schemeClr val="dk1"/>
                </a:solidFill>
              </a:rPr>
              <a:t> </a:t>
            </a:r>
            <a:r>
              <a:rPr lang="en-ID" sz="1100" dirty="0" err="1">
                <a:solidFill>
                  <a:schemeClr val="dk1"/>
                </a:solidFill>
              </a:rPr>
              <a:t>berdiri</a:t>
            </a:r>
            <a:r>
              <a:rPr lang="en-ID" sz="1100" dirty="0">
                <a:solidFill>
                  <a:schemeClr val="dk1"/>
                </a:solidFill>
              </a:rPr>
              <a:t> pada </a:t>
            </a:r>
            <a:r>
              <a:rPr lang="en-ID" sz="1100" dirty="0" err="1">
                <a:solidFill>
                  <a:schemeClr val="dk1"/>
                </a:solidFill>
              </a:rPr>
              <a:t>tahun</a:t>
            </a:r>
            <a:r>
              <a:rPr lang="en-ID" sz="1100" dirty="0">
                <a:solidFill>
                  <a:schemeClr val="dk1"/>
                </a:solidFill>
              </a:rPr>
              <a:t> 1817, Kimia Farma </a:t>
            </a:r>
            <a:r>
              <a:rPr lang="en-ID" sz="1100" dirty="0" err="1">
                <a:solidFill>
                  <a:schemeClr val="dk1"/>
                </a:solidFill>
              </a:rPr>
              <a:t>telah</a:t>
            </a:r>
            <a:r>
              <a:rPr lang="en-ID" sz="1100" dirty="0">
                <a:solidFill>
                  <a:schemeClr val="dk1"/>
                </a:solidFill>
              </a:rPr>
              <a:t> </a:t>
            </a:r>
            <a:r>
              <a:rPr lang="en-ID" sz="1100" dirty="0" err="1">
                <a:solidFill>
                  <a:schemeClr val="dk1"/>
                </a:solidFill>
              </a:rPr>
              <a:t>berkembang</a:t>
            </a:r>
            <a:r>
              <a:rPr lang="en-ID" sz="1100" dirty="0">
                <a:solidFill>
                  <a:schemeClr val="dk1"/>
                </a:solidFill>
              </a:rPr>
              <a:t> </a:t>
            </a:r>
            <a:r>
              <a:rPr lang="en-ID" sz="1100" dirty="0" err="1">
                <a:solidFill>
                  <a:schemeClr val="dk1"/>
                </a:solidFill>
              </a:rPr>
              <a:t>menjadi</a:t>
            </a:r>
            <a:r>
              <a:rPr lang="en-ID" sz="1100" dirty="0">
                <a:solidFill>
                  <a:schemeClr val="dk1"/>
                </a:solidFill>
              </a:rPr>
              <a:t> </a:t>
            </a:r>
            <a:r>
              <a:rPr lang="en-ID" sz="1100" dirty="0" err="1">
                <a:solidFill>
                  <a:schemeClr val="dk1"/>
                </a:solidFill>
              </a:rPr>
              <a:t>penyedia</a:t>
            </a:r>
            <a:r>
              <a:rPr lang="en-ID" sz="1100" dirty="0">
                <a:solidFill>
                  <a:schemeClr val="dk1"/>
                </a:solidFill>
              </a:rPr>
              <a:t> </a:t>
            </a:r>
            <a:r>
              <a:rPr lang="en-ID" sz="1100" dirty="0" err="1">
                <a:solidFill>
                  <a:schemeClr val="dk1"/>
                </a:solidFill>
              </a:rPr>
              <a:t>layanan</a:t>
            </a:r>
            <a:r>
              <a:rPr lang="en-ID" sz="1100" dirty="0">
                <a:solidFill>
                  <a:schemeClr val="dk1"/>
                </a:solidFill>
              </a:rPr>
              <a:t> </a:t>
            </a:r>
            <a:r>
              <a:rPr lang="en-ID" sz="1100" dirty="0" err="1">
                <a:solidFill>
                  <a:schemeClr val="dk1"/>
                </a:solidFill>
              </a:rPr>
              <a:t>kesehatan</a:t>
            </a:r>
            <a:r>
              <a:rPr lang="en-ID" sz="1100" dirty="0">
                <a:solidFill>
                  <a:schemeClr val="dk1"/>
                </a:solidFill>
              </a:rPr>
              <a:t> </a:t>
            </a:r>
            <a:r>
              <a:rPr lang="en-ID" sz="1100" dirty="0" err="1">
                <a:solidFill>
                  <a:schemeClr val="dk1"/>
                </a:solidFill>
              </a:rPr>
              <a:t>terintegrasi</a:t>
            </a:r>
            <a:r>
              <a:rPr lang="en-ID" sz="1100" dirty="0">
                <a:solidFill>
                  <a:schemeClr val="dk1"/>
                </a:solidFill>
              </a:rPr>
              <a:t> </a:t>
            </a:r>
            <a:r>
              <a:rPr lang="en-ID" sz="1100" dirty="0" err="1">
                <a:solidFill>
                  <a:schemeClr val="dk1"/>
                </a:solidFill>
              </a:rPr>
              <a:t>dengan</a:t>
            </a:r>
            <a:r>
              <a:rPr lang="en-ID" sz="1100" dirty="0">
                <a:solidFill>
                  <a:schemeClr val="dk1"/>
                </a:solidFill>
              </a:rPr>
              <a:t> </a:t>
            </a:r>
            <a:r>
              <a:rPr lang="en-ID" sz="1100" dirty="0" err="1">
                <a:solidFill>
                  <a:schemeClr val="dk1"/>
                </a:solidFill>
              </a:rPr>
              <a:t>berbagai</a:t>
            </a:r>
            <a:r>
              <a:rPr lang="en-ID" sz="1100" dirty="0">
                <a:solidFill>
                  <a:schemeClr val="dk1"/>
                </a:solidFill>
              </a:rPr>
              <a:t> </a:t>
            </a:r>
            <a:r>
              <a:rPr lang="en-ID" sz="1100" dirty="0" err="1">
                <a:solidFill>
                  <a:schemeClr val="dk1"/>
                </a:solidFill>
              </a:rPr>
              <a:t>lini</a:t>
            </a:r>
            <a:r>
              <a:rPr lang="en-ID" sz="1100" dirty="0">
                <a:solidFill>
                  <a:schemeClr val="dk1"/>
                </a:solidFill>
              </a:rPr>
              <a:t> </a:t>
            </a:r>
            <a:r>
              <a:rPr lang="en-ID" sz="1100" dirty="0" err="1">
                <a:solidFill>
                  <a:schemeClr val="dk1"/>
                </a:solidFill>
              </a:rPr>
              <a:t>bisnis</a:t>
            </a:r>
            <a:r>
              <a:rPr lang="en-ID" sz="1100" dirty="0">
                <a:solidFill>
                  <a:schemeClr val="dk1"/>
                </a:solidFill>
              </a:rPr>
              <a:t>, </a:t>
            </a:r>
            <a:r>
              <a:rPr lang="en-ID" sz="1100" dirty="0" err="1">
                <a:solidFill>
                  <a:schemeClr val="dk1"/>
                </a:solidFill>
              </a:rPr>
              <a:t>termasuk</a:t>
            </a:r>
            <a:r>
              <a:rPr lang="en-ID" sz="1100" dirty="0">
                <a:solidFill>
                  <a:schemeClr val="dk1"/>
                </a:solidFill>
              </a:rPr>
              <a:t> </a:t>
            </a:r>
            <a:r>
              <a:rPr lang="en-ID" sz="1100" dirty="0" err="1">
                <a:solidFill>
                  <a:schemeClr val="dk1"/>
                </a:solidFill>
              </a:rPr>
              <a:t>apotek</a:t>
            </a:r>
            <a:r>
              <a:rPr lang="en-ID" sz="1100" dirty="0">
                <a:solidFill>
                  <a:schemeClr val="dk1"/>
                </a:solidFill>
              </a:rPr>
              <a:t>, </a:t>
            </a:r>
            <a:r>
              <a:rPr lang="en-ID" sz="1100" dirty="0" err="1">
                <a:solidFill>
                  <a:schemeClr val="dk1"/>
                </a:solidFill>
              </a:rPr>
              <a:t>laboratorium</a:t>
            </a:r>
            <a:r>
              <a:rPr lang="en-ID" sz="1100" dirty="0">
                <a:solidFill>
                  <a:schemeClr val="dk1"/>
                </a:solidFill>
              </a:rPr>
              <a:t> </a:t>
            </a:r>
            <a:r>
              <a:rPr lang="en-ID" sz="1100" dirty="0" err="1">
                <a:solidFill>
                  <a:schemeClr val="dk1"/>
                </a:solidFill>
              </a:rPr>
              <a:t>klinis</a:t>
            </a:r>
            <a:r>
              <a:rPr lang="en-ID" sz="1100" dirty="0">
                <a:solidFill>
                  <a:schemeClr val="dk1"/>
                </a:solidFill>
              </a:rPr>
              <a:t>, dan </a:t>
            </a:r>
            <a:r>
              <a:rPr lang="en-ID" sz="1100" dirty="0" err="1">
                <a:solidFill>
                  <a:schemeClr val="dk1"/>
                </a:solidFill>
              </a:rPr>
              <a:t>klinik</a:t>
            </a:r>
            <a:r>
              <a:rPr lang="en-ID" sz="1100" dirty="0">
                <a:solidFill>
                  <a:schemeClr val="dk1"/>
                </a:solidFill>
              </a:rPr>
              <a:t> </a:t>
            </a:r>
            <a:r>
              <a:rPr lang="en-ID" sz="1100" dirty="0" err="1">
                <a:solidFill>
                  <a:schemeClr val="dk1"/>
                </a:solidFill>
              </a:rPr>
              <a:t>kesehatan</a:t>
            </a:r>
            <a:r>
              <a:rPr lang="en-ID" sz="1100" dirty="0">
                <a:solidFill>
                  <a:schemeClr val="dk1"/>
                </a:solidFill>
              </a:rPr>
              <a:t>. </a:t>
            </a:r>
          </a:p>
          <a:p>
            <a:pPr marL="171450" lvl="0" indent="-171450" algn="just" rtl="0">
              <a:lnSpc>
                <a:spcPct val="115000"/>
              </a:lnSpc>
              <a:spcBef>
                <a:spcPts val="0"/>
              </a:spcBef>
              <a:spcAft>
                <a:spcPts val="0"/>
              </a:spcAft>
              <a:buClr>
                <a:schemeClr val="dk1"/>
              </a:buClr>
              <a:buSzPts val="1100"/>
              <a:buFont typeface="Arial" panose="020B0604020202020204" pitchFamily="34" charset="0"/>
              <a:buChar char="•"/>
            </a:pPr>
            <a:r>
              <a:rPr lang="en-ID" sz="1100" dirty="0" err="1">
                <a:solidFill>
                  <a:schemeClr val="dk1"/>
                </a:solidFill>
              </a:rPr>
              <a:t>Sebagai</a:t>
            </a:r>
            <a:r>
              <a:rPr lang="en-ID" sz="1100" dirty="0">
                <a:solidFill>
                  <a:schemeClr val="dk1"/>
                </a:solidFill>
              </a:rPr>
              <a:t> </a:t>
            </a:r>
            <a:r>
              <a:rPr lang="en-ID" sz="1100" dirty="0" err="1">
                <a:solidFill>
                  <a:schemeClr val="dk1"/>
                </a:solidFill>
              </a:rPr>
              <a:t>anggota</a:t>
            </a:r>
            <a:r>
              <a:rPr lang="en-ID" sz="1100" dirty="0">
                <a:solidFill>
                  <a:schemeClr val="dk1"/>
                </a:solidFill>
              </a:rPr>
              <a:t> Holding BUMN </a:t>
            </a:r>
            <a:r>
              <a:rPr lang="en-ID" sz="1100" dirty="0" err="1">
                <a:solidFill>
                  <a:schemeClr val="dk1"/>
                </a:solidFill>
              </a:rPr>
              <a:t>Farmasi</a:t>
            </a:r>
            <a:r>
              <a:rPr lang="en-ID" sz="1100" dirty="0">
                <a:solidFill>
                  <a:schemeClr val="dk1"/>
                </a:solidFill>
              </a:rPr>
              <a:t> di </a:t>
            </a:r>
            <a:r>
              <a:rPr lang="en-ID" sz="1100" dirty="0" err="1">
                <a:solidFill>
                  <a:schemeClr val="dk1"/>
                </a:solidFill>
              </a:rPr>
              <a:t>bawah</a:t>
            </a:r>
            <a:r>
              <a:rPr lang="en-ID" sz="1100" dirty="0">
                <a:solidFill>
                  <a:schemeClr val="dk1"/>
                </a:solidFill>
              </a:rPr>
              <a:t> PT Bio Farma, Kimia Farma </a:t>
            </a:r>
            <a:r>
              <a:rPr lang="en-ID" sz="1100" dirty="0" err="1">
                <a:solidFill>
                  <a:schemeClr val="dk1"/>
                </a:solidFill>
              </a:rPr>
              <a:t>terus</a:t>
            </a:r>
            <a:r>
              <a:rPr lang="en-ID" sz="1100" dirty="0">
                <a:solidFill>
                  <a:schemeClr val="dk1"/>
                </a:solidFill>
              </a:rPr>
              <a:t> </a:t>
            </a:r>
            <a:r>
              <a:rPr lang="en-ID" sz="1100" dirty="0" err="1">
                <a:solidFill>
                  <a:schemeClr val="dk1"/>
                </a:solidFill>
              </a:rPr>
              <a:t>memainkan</a:t>
            </a:r>
            <a:r>
              <a:rPr lang="en-ID" sz="1100" dirty="0">
                <a:solidFill>
                  <a:schemeClr val="dk1"/>
                </a:solidFill>
              </a:rPr>
              <a:t> </a:t>
            </a:r>
            <a:r>
              <a:rPr lang="en-ID" sz="1100" dirty="0" err="1">
                <a:solidFill>
                  <a:schemeClr val="dk1"/>
                </a:solidFill>
              </a:rPr>
              <a:t>peran</a:t>
            </a:r>
            <a:r>
              <a:rPr lang="en-ID" sz="1100" dirty="0">
                <a:solidFill>
                  <a:schemeClr val="dk1"/>
                </a:solidFill>
              </a:rPr>
              <a:t> </a:t>
            </a:r>
            <a:r>
              <a:rPr lang="en-ID" sz="1100" dirty="0" err="1">
                <a:solidFill>
                  <a:schemeClr val="dk1"/>
                </a:solidFill>
              </a:rPr>
              <a:t>penting</a:t>
            </a:r>
            <a:r>
              <a:rPr lang="en-ID" sz="1100" dirty="0">
                <a:solidFill>
                  <a:schemeClr val="dk1"/>
                </a:solidFill>
              </a:rPr>
              <a:t> </a:t>
            </a:r>
            <a:r>
              <a:rPr lang="en-ID" sz="1100" dirty="0" err="1">
                <a:solidFill>
                  <a:schemeClr val="dk1"/>
                </a:solidFill>
              </a:rPr>
              <a:t>dalam</a:t>
            </a:r>
            <a:r>
              <a:rPr lang="en-ID" sz="1100" dirty="0">
                <a:solidFill>
                  <a:schemeClr val="dk1"/>
                </a:solidFill>
              </a:rPr>
              <a:t> </a:t>
            </a:r>
            <a:r>
              <a:rPr lang="en-ID" sz="1100" dirty="0" err="1">
                <a:solidFill>
                  <a:schemeClr val="dk1"/>
                </a:solidFill>
              </a:rPr>
              <a:t>mendukung</a:t>
            </a:r>
            <a:r>
              <a:rPr lang="en-ID" sz="1100" dirty="0">
                <a:solidFill>
                  <a:schemeClr val="dk1"/>
                </a:solidFill>
              </a:rPr>
              <a:t> </a:t>
            </a:r>
            <a:r>
              <a:rPr lang="en-ID" sz="1100" dirty="0" err="1">
                <a:solidFill>
                  <a:schemeClr val="dk1"/>
                </a:solidFill>
              </a:rPr>
              <a:t>kesehatan</a:t>
            </a:r>
            <a:r>
              <a:rPr lang="en-ID" sz="1100" dirty="0">
                <a:solidFill>
                  <a:schemeClr val="dk1"/>
                </a:solidFill>
              </a:rPr>
              <a:t> </a:t>
            </a:r>
            <a:r>
              <a:rPr lang="en-ID" sz="1100" dirty="0" err="1">
                <a:solidFill>
                  <a:schemeClr val="dk1"/>
                </a:solidFill>
              </a:rPr>
              <a:t>masyarakat</a:t>
            </a:r>
            <a:r>
              <a:rPr lang="en-ID" sz="1100" dirty="0">
                <a:solidFill>
                  <a:schemeClr val="dk1"/>
                </a:solidFill>
              </a:rPr>
              <a:t> Indonesia </a:t>
            </a:r>
            <a:r>
              <a:rPr lang="en-ID" sz="1100" dirty="0" err="1">
                <a:solidFill>
                  <a:schemeClr val="dk1"/>
                </a:solidFill>
              </a:rPr>
              <a:t>dengan</a:t>
            </a:r>
            <a:r>
              <a:rPr lang="en-ID" sz="1100" dirty="0">
                <a:solidFill>
                  <a:schemeClr val="dk1"/>
                </a:solidFill>
              </a:rPr>
              <a:t> </a:t>
            </a:r>
            <a:r>
              <a:rPr lang="en-ID" sz="1100" dirty="0" err="1">
                <a:solidFill>
                  <a:schemeClr val="dk1"/>
                </a:solidFill>
              </a:rPr>
              <a:t>produk</a:t>
            </a:r>
            <a:r>
              <a:rPr lang="en-ID" sz="1100" dirty="0">
                <a:solidFill>
                  <a:schemeClr val="dk1"/>
                </a:solidFill>
              </a:rPr>
              <a:t> </a:t>
            </a:r>
            <a:r>
              <a:rPr lang="en-ID" sz="1100" dirty="0" err="1">
                <a:solidFill>
                  <a:schemeClr val="dk1"/>
                </a:solidFill>
              </a:rPr>
              <a:t>berkualitas</a:t>
            </a:r>
            <a:r>
              <a:rPr lang="en-ID" sz="1100" dirty="0">
                <a:solidFill>
                  <a:schemeClr val="dk1"/>
                </a:solidFill>
              </a:rPr>
              <a:t> </a:t>
            </a:r>
            <a:r>
              <a:rPr lang="en-ID" sz="1100" dirty="0" err="1">
                <a:solidFill>
                  <a:schemeClr val="dk1"/>
                </a:solidFill>
              </a:rPr>
              <a:t>tinggi</a:t>
            </a:r>
            <a:r>
              <a:rPr lang="en-ID" sz="1100" dirty="0">
                <a:solidFill>
                  <a:schemeClr val="dk1"/>
                </a:solidFill>
              </a:rPr>
              <a:t> dan </a:t>
            </a:r>
            <a:r>
              <a:rPr lang="en-ID" sz="1100" dirty="0" err="1">
                <a:solidFill>
                  <a:schemeClr val="dk1"/>
                </a:solidFill>
              </a:rPr>
              <a:t>layanan</a:t>
            </a:r>
            <a:r>
              <a:rPr lang="en-ID" sz="1100" dirty="0">
                <a:solidFill>
                  <a:schemeClr val="dk1"/>
                </a:solidFill>
              </a:rPr>
              <a:t> yang </a:t>
            </a:r>
            <a:r>
              <a:rPr lang="en-ID" sz="1100" dirty="0" err="1">
                <a:solidFill>
                  <a:schemeClr val="dk1"/>
                </a:solidFill>
              </a:rPr>
              <a:t>luas</a:t>
            </a:r>
            <a:r>
              <a:rPr lang="en-ID" sz="1100" dirty="0">
                <a:solidFill>
                  <a:schemeClr val="dk1"/>
                </a:solidFill>
              </a:rPr>
              <a:t>.</a:t>
            </a:r>
          </a:p>
        </p:txBody>
      </p:sp>
      <p:sp>
        <p:nvSpPr>
          <p:cNvPr id="87" name="Google Shape;87;p4"/>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sp>
        <p:nvSpPr>
          <p:cNvPr id="3" name="Google Shape;86;p4">
            <a:extLst>
              <a:ext uri="{FF2B5EF4-FFF2-40B4-BE49-F238E27FC236}">
                <a16:creationId xmlns:a16="http://schemas.microsoft.com/office/drawing/2014/main" id="{7DE74441-2AC5-3467-01F0-89F5A48F04DE}"/>
              </a:ext>
            </a:extLst>
          </p:cNvPr>
          <p:cNvSpPr txBox="1"/>
          <p:nvPr/>
        </p:nvSpPr>
        <p:spPr>
          <a:xfrm>
            <a:off x="4716300" y="1404030"/>
            <a:ext cx="4375800" cy="2715328"/>
          </a:xfrm>
          <a:prstGeom prst="rect">
            <a:avLst/>
          </a:prstGeom>
          <a:noFill/>
          <a:ln>
            <a:noFill/>
          </a:ln>
        </p:spPr>
        <p:txBody>
          <a:bodyPr spcFirstLastPara="1" wrap="square" lIns="91425" tIns="91425" rIns="91425" bIns="91425" anchor="t" anchorCtr="0">
            <a:spAutoFit/>
          </a:bodyPr>
          <a:lstStyle/>
          <a:p>
            <a:pPr marL="171450" lvl="0" indent="-171450" algn="just" rtl="0">
              <a:lnSpc>
                <a:spcPct val="115000"/>
              </a:lnSpc>
              <a:spcBef>
                <a:spcPts val="0"/>
              </a:spcBef>
              <a:spcAft>
                <a:spcPts val="0"/>
              </a:spcAft>
              <a:buClr>
                <a:schemeClr val="dk1"/>
              </a:buClr>
              <a:buSzPts val="1100"/>
              <a:buFont typeface="Arial" panose="020B0604020202020204" pitchFamily="34" charset="0"/>
              <a:buChar char="•"/>
            </a:pPr>
            <a:r>
              <a:rPr lang="en-ID" sz="1100" dirty="0" err="1">
                <a:solidFill>
                  <a:schemeClr val="dk1"/>
                </a:solidFill>
              </a:rPr>
              <a:t>Didirikan</a:t>
            </a:r>
            <a:r>
              <a:rPr lang="en-ID" sz="1100" dirty="0">
                <a:solidFill>
                  <a:schemeClr val="dk1"/>
                </a:solidFill>
              </a:rPr>
              <a:t> </a:t>
            </a:r>
            <a:r>
              <a:rPr lang="en-ID" sz="1100" dirty="0" err="1">
                <a:solidFill>
                  <a:schemeClr val="dk1"/>
                </a:solidFill>
              </a:rPr>
              <a:t>Tahun</a:t>
            </a:r>
            <a:r>
              <a:rPr lang="en-ID" sz="1100" dirty="0">
                <a:solidFill>
                  <a:schemeClr val="dk1"/>
                </a:solidFill>
              </a:rPr>
              <a:t> 1817 oleh </a:t>
            </a:r>
            <a:r>
              <a:rPr lang="en-ID" sz="1100" dirty="0" err="1">
                <a:solidFill>
                  <a:schemeClr val="dk1"/>
                </a:solidFill>
              </a:rPr>
              <a:t>Pemerintah</a:t>
            </a:r>
            <a:r>
              <a:rPr lang="en-ID" sz="1100" dirty="0">
                <a:solidFill>
                  <a:schemeClr val="dk1"/>
                </a:solidFill>
              </a:rPr>
              <a:t> </a:t>
            </a:r>
            <a:r>
              <a:rPr lang="en-ID" sz="1100" dirty="0" err="1">
                <a:solidFill>
                  <a:schemeClr val="dk1"/>
                </a:solidFill>
              </a:rPr>
              <a:t>Hindia</a:t>
            </a:r>
            <a:r>
              <a:rPr lang="en-ID" sz="1100" dirty="0">
                <a:solidFill>
                  <a:schemeClr val="dk1"/>
                </a:solidFill>
              </a:rPr>
              <a:t> Belanda </a:t>
            </a:r>
            <a:r>
              <a:rPr lang="en-ID" sz="1100" dirty="0" err="1">
                <a:solidFill>
                  <a:schemeClr val="dk1"/>
                </a:solidFill>
              </a:rPr>
              <a:t>sebagai</a:t>
            </a:r>
            <a:r>
              <a:rPr lang="en-ID" sz="1100" dirty="0">
                <a:solidFill>
                  <a:schemeClr val="dk1"/>
                </a:solidFill>
              </a:rPr>
              <a:t> NV </a:t>
            </a:r>
            <a:r>
              <a:rPr lang="en-ID" sz="1100" dirty="0" err="1">
                <a:solidFill>
                  <a:schemeClr val="dk1"/>
                </a:solidFill>
              </a:rPr>
              <a:t>Chemicalien</a:t>
            </a:r>
            <a:r>
              <a:rPr lang="en-ID" sz="1100" dirty="0">
                <a:solidFill>
                  <a:schemeClr val="dk1"/>
                </a:solidFill>
              </a:rPr>
              <a:t> Handle </a:t>
            </a:r>
            <a:r>
              <a:rPr lang="en-ID" sz="1100" dirty="0" err="1">
                <a:solidFill>
                  <a:schemeClr val="dk1"/>
                </a:solidFill>
              </a:rPr>
              <a:t>Rathkamp</a:t>
            </a:r>
            <a:r>
              <a:rPr lang="en-ID" sz="1100" dirty="0">
                <a:solidFill>
                  <a:schemeClr val="dk1"/>
                </a:solidFill>
              </a:rPr>
              <a:t> &amp; Co.</a:t>
            </a:r>
          </a:p>
          <a:p>
            <a:pPr marL="171450" lvl="0" indent="-171450" algn="just" rtl="0">
              <a:lnSpc>
                <a:spcPct val="115000"/>
              </a:lnSpc>
              <a:spcBef>
                <a:spcPts val="0"/>
              </a:spcBef>
              <a:spcAft>
                <a:spcPts val="0"/>
              </a:spcAft>
              <a:buClr>
                <a:schemeClr val="dk1"/>
              </a:buClr>
              <a:buSzPts val="1100"/>
              <a:buFont typeface="Arial" panose="020B0604020202020204" pitchFamily="34" charset="0"/>
              <a:buChar char="•"/>
            </a:pPr>
            <a:r>
              <a:rPr lang="en-ID" sz="1100" dirty="0" err="1">
                <a:solidFill>
                  <a:schemeClr val="dk1"/>
                </a:solidFill>
              </a:rPr>
              <a:t>Nasionalisasi</a:t>
            </a:r>
            <a:r>
              <a:rPr lang="en-ID" sz="1100" dirty="0">
                <a:solidFill>
                  <a:schemeClr val="dk1"/>
                </a:solidFill>
              </a:rPr>
              <a:t> 1958: </a:t>
            </a:r>
            <a:r>
              <a:rPr lang="en-ID" sz="1100" dirty="0" err="1">
                <a:solidFill>
                  <a:schemeClr val="dk1"/>
                </a:solidFill>
              </a:rPr>
              <a:t>Pemerintah</a:t>
            </a:r>
            <a:r>
              <a:rPr lang="en-ID" sz="1100" dirty="0">
                <a:solidFill>
                  <a:schemeClr val="dk1"/>
                </a:solidFill>
              </a:rPr>
              <a:t> RI </a:t>
            </a:r>
            <a:r>
              <a:rPr lang="en-ID" sz="1100" dirty="0" err="1">
                <a:solidFill>
                  <a:schemeClr val="dk1"/>
                </a:solidFill>
              </a:rPr>
              <a:t>menggabungkan</a:t>
            </a:r>
            <a:r>
              <a:rPr lang="en-ID" sz="1100" dirty="0">
                <a:solidFill>
                  <a:schemeClr val="dk1"/>
                </a:solidFill>
              </a:rPr>
              <a:t> </a:t>
            </a:r>
            <a:r>
              <a:rPr lang="en-ID" sz="1100" dirty="0" err="1">
                <a:solidFill>
                  <a:schemeClr val="dk1"/>
                </a:solidFill>
              </a:rPr>
              <a:t>beberapa</a:t>
            </a:r>
            <a:r>
              <a:rPr lang="en-ID" sz="1100" dirty="0">
                <a:solidFill>
                  <a:schemeClr val="dk1"/>
                </a:solidFill>
              </a:rPr>
              <a:t> </a:t>
            </a:r>
            <a:r>
              <a:rPr lang="en-ID" sz="1100" dirty="0" err="1">
                <a:solidFill>
                  <a:schemeClr val="dk1"/>
                </a:solidFill>
              </a:rPr>
              <a:t>perusahaan</a:t>
            </a:r>
            <a:r>
              <a:rPr lang="en-ID" sz="1100" dirty="0">
                <a:solidFill>
                  <a:schemeClr val="dk1"/>
                </a:solidFill>
              </a:rPr>
              <a:t> </a:t>
            </a:r>
            <a:r>
              <a:rPr lang="en-ID" sz="1100" dirty="0" err="1">
                <a:solidFill>
                  <a:schemeClr val="dk1"/>
                </a:solidFill>
              </a:rPr>
              <a:t>farmasi</a:t>
            </a:r>
            <a:r>
              <a:rPr lang="en-ID" sz="1100" dirty="0">
                <a:solidFill>
                  <a:schemeClr val="dk1"/>
                </a:solidFill>
              </a:rPr>
              <a:t> </a:t>
            </a:r>
            <a:r>
              <a:rPr lang="en-ID" sz="1100" dirty="0" err="1">
                <a:solidFill>
                  <a:schemeClr val="dk1"/>
                </a:solidFill>
              </a:rPr>
              <a:t>menjadi</a:t>
            </a:r>
            <a:r>
              <a:rPr lang="en-ID" sz="1100" dirty="0">
                <a:solidFill>
                  <a:schemeClr val="dk1"/>
                </a:solidFill>
              </a:rPr>
              <a:t> Perusahaan Negara </a:t>
            </a:r>
            <a:r>
              <a:rPr lang="en-ID" sz="1100" dirty="0" err="1">
                <a:solidFill>
                  <a:schemeClr val="dk1"/>
                </a:solidFill>
              </a:rPr>
              <a:t>Farmasi</a:t>
            </a:r>
            <a:r>
              <a:rPr lang="en-ID" sz="1100" dirty="0">
                <a:solidFill>
                  <a:schemeClr val="dk1"/>
                </a:solidFill>
              </a:rPr>
              <a:t> (PNF) </a:t>
            </a:r>
            <a:r>
              <a:rPr lang="en-ID" sz="1100" dirty="0" err="1">
                <a:solidFill>
                  <a:schemeClr val="dk1"/>
                </a:solidFill>
              </a:rPr>
              <a:t>Bhinneka</a:t>
            </a:r>
            <a:r>
              <a:rPr lang="en-ID" sz="1100" dirty="0">
                <a:solidFill>
                  <a:schemeClr val="dk1"/>
                </a:solidFill>
              </a:rPr>
              <a:t> Kimia Farma.</a:t>
            </a:r>
          </a:p>
          <a:p>
            <a:pPr marL="171450" lvl="0" indent="-171450" algn="just" rtl="0">
              <a:lnSpc>
                <a:spcPct val="115000"/>
              </a:lnSpc>
              <a:spcBef>
                <a:spcPts val="0"/>
              </a:spcBef>
              <a:spcAft>
                <a:spcPts val="0"/>
              </a:spcAft>
              <a:buClr>
                <a:schemeClr val="dk1"/>
              </a:buClr>
              <a:buSzPts val="1100"/>
              <a:buFont typeface="Arial" panose="020B0604020202020204" pitchFamily="34" charset="0"/>
              <a:buChar char="•"/>
            </a:pPr>
            <a:r>
              <a:rPr lang="en-ID" sz="1100" dirty="0">
                <a:solidFill>
                  <a:schemeClr val="dk1"/>
                </a:solidFill>
              </a:rPr>
              <a:t>PT Kimia Farma (Persero): Pada 16 </a:t>
            </a:r>
            <a:r>
              <a:rPr lang="en-ID" sz="1100" dirty="0" err="1">
                <a:solidFill>
                  <a:schemeClr val="dk1"/>
                </a:solidFill>
              </a:rPr>
              <a:t>Agustus</a:t>
            </a:r>
            <a:r>
              <a:rPr lang="en-ID" sz="1100" dirty="0">
                <a:solidFill>
                  <a:schemeClr val="dk1"/>
                </a:solidFill>
              </a:rPr>
              <a:t> 1971, status badan </a:t>
            </a:r>
            <a:r>
              <a:rPr lang="en-ID" sz="1100" dirty="0" err="1">
                <a:solidFill>
                  <a:schemeClr val="dk1"/>
                </a:solidFill>
              </a:rPr>
              <a:t>hukum</a:t>
            </a:r>
            <a:r>
              <a:rPr lang="en-ID" sz="1100" dirty="0">
                <a:solidFill>
                  <a:schemeClr val="dk1"/>
                </a:solidFill>
              </a:rPr>
              <a:t> </a:t>
            </a:r>
            <a:r>
              <a:rPr lang="en-ID" sz="1100" dirty="0" err="1">
                <a:solidFill>
                  <a:schemeClr val="dk1"/>
                </a:solidFill>
              </a:rPr>
              <a:t>diubah</a:t>
            </a:r>
            <a:r>
              <a:rPr lang="en-ID" sz="1100" dirty="0">
                <a:solidFill>
                  <a:schemeClr val="dk1"/>
                </a:solidFill>
              </a:rPr>
              <a:t> </a:t>
            </a:r>
            <a:r>
              <a:rPr lang="en-ID" sz="1100" dirty="0" err="1">
                <a:solidFill>
                  <a:schemeClr val="dk1"/>
                </a:solidFill>
              </a:rPr>
              <a:t>menjadi</a:t>
            </a:r>
            <a:r>
              <a:rPr lang="en-ID" sz="1100" dirty="0">
                <a:solidFill>
                  <a:schemeClr val="dk1"/>
                </a:solidFill>
              </a:rPr>
              <a:t> Perseroan </a:t>
            </a:r>
            <a:r>
              <a:rPr lang="en-ID" sz="1100" dirty="0" err="1">
                <a:solidFill>
                  <a:schemeClr val="dk1"/>
                </a:solidFill>
              </a:rPr>
              <a:t>Terbatas</a:t>
            </a:r>
            <a:r>
              <a:rPr lang="en-ID" sz="1100" dirty="0">
                <a:solidFill>
                  <a:schemeClr val="dk1"/>
                </a:solidFill>
              </a:rPr>
              <a:t>.</a:t>
            </a:r>
          </a:p>
          <a:p>
            <a:pPr marL="171450" lvl="0" indent="-171450" algn="just" rtl="0">
              <a:lnSpc>
                <a:spcPct val="115000"/>
              </a:lnSpc>
              <a:spcBef>
                <a:spcPts val="0"/>
              </a:spcBef>
              <a:spcAft>
                <a:spcPts val="0"/>
              </a:spcAft>
              <a:buClr>
                <a:schemeClr val="dk1"/>
              </a:buClr>
              <a:buSzPts val="1100"/>
              <a:buFont typeface="Arial" panose="020B0604020202020204" pitchFamily="34" charset="0"/>
              <a:buChar char="•"/>
            </a:pPr>
            <a:r>
              <a:rPr lang="en-ID" sz="1100" dirty="0">
                <a:solidFill>
                  <a:schemeClr val="dk1"/>
                </a:solidFill>
              </a:rPr>
              <a:t>Perusahaan Publik 2001: </a:t>
            </a:r>
            <a:r>
              <a:rPr lang="en-ID" sz="1100" dirty="0" err="1">
                <a:solidFill>
                  <a:schemeClr val="dk1"/>
                </a:solidFill>
              </a:rPr>
              <a:t>Mencatatkan</a:t>
            </a:r>
            <a:r>
              <a:rPr lang="en-ID" sz="1100" dirty="0">
                <a:solidFill>
                  <a:schemeClr val="dk1"/>
                </a:solidFill>
              </a:rPr>
              <a:t> </a:t>
            </a:r>
            <a:r>
              <a:rPr lang="en-ID" sz="1100" dirty="0" err="1">
                <a:solidFill>
                  <a:schemeClr val="dk1"/>
                </a:solidFill>
              </a:rPr>
              <a:t>saham</a:t>
            </a:r>
            <a:r>
              <a:rPr lang="en-ID" sz="1100" dirty="0">
                <a:solidFill>
                  <a:schemeClr val="dk1"/>
                </a:solidFill>
              </a:rPr>
              <a:t> di Bursa </a:t>
            </a:r>
            <a:r>
              <a:rPr lang="en-ID" sz="1100" dirty="0" err="1">
                <a:solidFill>
                  <a:schemeClr val="dk1"/>
                </a:solidFill>
              </a:rPr>
              <a:t>Efek</a:t>
            </a:r>
            <a:r>
              <a:rPr lang="en-ID" sz="1100" dirty="0">
                <a:solidFill>
                  <a:schemeClr val="dk1"/>
                </a:solidFill>
              </a:rPr>
              <a:t> Indonesia dan </a:t>
            </a:r>
            <a:r>
              <a:rPr lang="en-ID" sz="1100" dirty="0" err="1">
                <a:solidFill>
                  <a:schemeClr val="dk1"/>
                </a:solidFill>
              </a:rPr>
              <a:t>bertransformasi</a:t>
            </a:r>
            <a:r>
              <a:rPr lang="en-ID" sz="1100" dirty="0">
                <a:solidFill>
                  <a:schemeClr val="dk1"/>
                </a:solidFill>
              </a:rPr>
              <a:t> </a:t>
            </a:r>
            <a:r>
              <a:rPr lang="en-ID" sz="1100" dirty="0" err="1">
                <a:solidFill>
                  <a:schemeClr val="dk1"/>
                </a:solidFill>
              </a:rPr>
              <a:t>sebagai</a:t>
            </a:r>
            <a:r>
              <a:rPr lang="en-ID" sz="1100" dirty="0">
                <a:solidFill>
                  <a:schemeClr val="dk1"/>
                </a:solidFill>
              </a:rPr>
              <a:t> </a:t>
            </a:r>
            <a:r>
              <a:rPr lang="en-ID" sz="1100" dirty="0" err="1">
                <a:solidFill>
                  <a:schemeClr val="dk1"/>
                </a:solidFill>
              </a:rPr>
              <a:t>perusahaan</a:t>
            </a:r>
            <a:r>
              <a:rPr lang="en-ID" sz="1100" dirty="0">
                <a:solidFill>
                  <a:schemeClr val="dk1"/>
                </a:solidFill>
              </a:rPr>
              <a:t> </a:t>
            </a:r>
            <a:r>
              <a:rPr lang="en-ID" sz="1100" dirty="0" err="1">
                <a:solidFill>
                  <a:schemeClr val="dk1"/>
                </a:solidFill>
              </a:rPr>
              <a:t>pelayanan</a:t>
            </a:r>
            <a:r>
              <a:rPr lang="en-ID" sz="1100" dirty="0">
                <a:solidFill>
                  <a:schemeClr val="dk1"/>
                </a:solidFill>
              </a:rPr>
              <a:t> </a:t>
            </a:r>
            <a:r>
              <a:rPr lang="en-ID" sz="1100" dirty="0" err="1">
                <a:solidFill>
                  <a:schemeClr val="dk1"/>
                </a:solidFill>
              </a:rPr>
              <a:t>kesehatan</a:t>
            </a:r>
            <a:r>
              <a:rPr lang="en-ID" sz="1100" dirty="0">
                <a:solidFill>
                  <a:schemeClr val="dk1"/>
                </a:solidFill>
              </a:rPr>
              <a:t> </a:t>
            </a:r>
            <a:r>
              <a:rPr lang="en-ID" sz="1100" dirty="0" err="1">
                <a:solidFill>
                  <a:schemeClr val="dk1"/>
                </a:solidFill>
              </a:rPr>
              <a:t>terintegrasi</a:t>
            </a:r>
            <a:r>
              <a:rPr lang="en-ID" sz="1100" dirty="0">
                <a:solidFill>
                  <a:schemeClr val="dk1"/>
                </a:solidFill>
              </a:rPr>
              <a:t>.</a:t>
            </a:r>
          </a:p>
          <a:p>
            <a:pPr marL="171450" lvl="0" indent="-171450" algn="just" rtl="0">
              <a:lnSpc>
                <a:spcPct val="115000"/>
              </a:lnSpc>
              <a:spcBef>
                <a:spcPts val="0"/>
              </a:spcBef>
              <a:spcAft>
                <a:spcPts val="0"/>
              </a:spcAft>
              <a:buClr>
                <a:schemeClr val="dk1"/>
              </a:buClr>
              <a:buSzPts val="1100"/>
              <a:buFont typeface="Arial" panose="020B0604020202020204" pitchFamily="34" charset="0"/>
              <a:buChar char="•"/>
            </a:pPr>
            <a:r>
              <a:rPr lang="en-ID" sz="1100" dirty="0">
                <a:solidFill>
                  <a:schemeClr val="dk1"/>
                </a:solidFill>
              </a:rPr>
              <a:t>Holding BUMN </a:t>
            </a:r>
            <a:r>
              <a:rPr lang="en-ID" sz="1100" dirty="0" err="1">
                <a:solidFill>
                  <a:schemeClr val="dk1"/>
                </a:solidFill>
              </a:rPr>
              <a:t>Farmasi</a:t>
            </a:r>
            <a:r>
              <a:rPr lang="en-ID" sz="1100" dirty="0">
                <a:solidFill>
                  <a:schemeClr val="dk1"/>
                </a:solidFill>
              </a:rPr>
              <a:t> 2020: 90,025% </a:t>
            </a:r>
            <a:r>
              <a:rPr lang="en-ID" sz="1100" dirty="0" err="1">
                <a:solidFill>
                  <a:schemeClr val="dk1"/>
                </a:solidFill>
              </a:rPr>
              <a:t>saham</a:t>
            </a:r>
            <a:r>
              <a:rPr lang="en-ID" sz="1100" dirty="0">
                <a:solidFill>
                  <a:schemeClr val="dk1"/>
                </a:solidFill>
              </a:rPr>
              <a:t> </a:t>
            </a:r>
            <a:r>
              <a:rPr lang="en-ID" sz="1100" dirty="0" err="1">
                <a:solidFill>
                  <a:schemeClr val="dk1"/>
                </a:solidFill>
              </a:rPr>
              <a:t>dialihkan</a:t>
            </a:r>
            <a:r>
              <a:rPr lang="en-ID" sz="1100" dirty="0">
                <a:solidFill>
                  <a:schemeClr val="dk1"/>
                </a:solidFill>
              </a:rPr>
              <a:t> </a:t>
            </a:r>
            <a:r>
              <a:rPr lang="en-ID" sz="1100" dirty="0" err="1">
                <a:solidFill>
                  <a:schemeClr val="dk1"/>
                </a:solidFill>
              </a:rPr>
              <a:t>ke</a:t>
            </a:r>
            <a:r>
              <a:rPr lang="en-ID" sz="1100" dirty="0">
                <a:solidFill>
                  <a:schemeClr val="dk1"/>
                </a:solidFill>
              </a:rPr>
              <a:t> PT Bio Farma (Persero) </a:t>
            </a:r>
            <a:r>
              <a:rPr lang="en-ID" sz="1100" dirty="0" err="1">
                <a:solidFill>
                  <a:schemeClr val="dk1"/>
                </a:solidFill>
              </a:rPr>
              <a:t>sebagai</a:t>
            </a:r>
            <a:r>
              <a:rPr lang="en-ID" sz="1100" dirty="0">
                <a:solidFill>
                  <a:schemeClr val="dk1"/>
                </a:solidFill>
              </a:rPr>
              <a:t> </a:t>
            </a:r>
            <a:r>
              <a:rPr lang="en-ID" sz="1100" dirty="0" err="1">
                <a:solidFill>
                  <a:schemeClr val="dk1"/>
                </a:solidFill>
              </a:rPr>
              <a:t>bagian</a:t>
            </a:r>
            <a:r>
              <a:rPr lang="en-ID" sz="1100" dirty="0">
                <a:solidFill>
                  <a:schemeClr val="dk1"/>
                </a:solidFill>
              </a:rPr>
              <a:t> </a:t>
            </a:r>
            <a:r>
              <a:rPr lang="en-ID" sz="1100" dirty="0" err="1">
                <a:solidFill>
                  <a:schemeClr val="dk1"/>
                </a:solidFill>
              </a:rPr>
              <a:t>dari</a:t>
            </a:r>
            <a:r>
              <a:rPr lang="en-ID" sz="1100" dirty="0">
                <a:solidFill>
                  <a:schemeClr val="dk1"/>
                </a:solidFill>
              </a:rPr>
              <a:t> Holding BUMN </a:t>
            </a:r>
            <a:r>
              <a:rPr lang="en-ID" sz="1100" dirty="0" err="1">
                <a:solidFill>
                  <a:schemeClr val="dk1"/>
                </a:solidFill>
              </a:rPr>
              <a:t>Farmasi</a:t>
            </a:r>
            <a:r>
              <a:rPr lang="en-ID" sz="1100" dirty="0">
                <a:solidFill>
                  <a:schemeClr val="dk1"/>
                </a:solidFill>
              </a:rPr>
              <a:t>. Nama </a:t>
            </a:r>
            <a:r>
              <a:rPr lang="en-ID" sz="1100" dirty="0" err="1">
                <a:solidFill>
                  <a:schemeClr val="dk1"/>
                </a:solidFill>
              </a:rPr>
              <a:t>berubah</a:t>
            </a:r>
            <a:r>
              <a:rPr lang="en-ID" sz="1100" dirty="0">
                <a:solidFill>
                  <a:schemeClr val="dk1"/>
                </a:solidFill>
              </a:rPr>
              <a:t> </a:t>
            </a:r>
            <a:r>
              <a:rPr lang="en-ID" sz="1100" dirty="0" err="1">
                <a:solidFill>
                  <a:schemeClr val="dk1"/>
                </a:solidFill>
              </a:rPr>
              <a:t>menjadi</a:t>
            </a:r>
            <a:r>
              <a:rPr lang="en-ID" sz="1100" dirty="0">
                <a:solidFill>
                  <a:schemeClr val="dk1"/>
                </a:solidFill>
              </a:rPr>
              <a:t> PT Kimia Farma </a:t>
            </a:r>
            <a:r>
              <a:rPr lang="en-ID" sz="1100" dirty="0" err="1">
                <a:solidFill>
                  <a:schemeClr val="dk1"/>
                </a:solidFill>
              </a:rPr>
              <a:t>Tbk</a:t>
            </a:r>
            <a:r>
              <a:rPr lang="en-ID" sz="1100" dirty="0">
                <a:solidFill>
                  <a:schemeClr val="dk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4" name="Google Shape;94;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5" name="Google Shape;95;g265ee868302_0_99"/>
          <p:cNvSpPr txBox="1"/>
          <p:nvPr/>
        </p:nvSpPr>
        <p:spPr>
          <a:xfrm>
            <a:off x="340500" y="1143983"/>
            <a:ext cx="8340300" cy="3371662"/>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dk1"/>
              </a:buClr>
              <a:buSzPts val="1100"/>
              <a:buChar char="●"/>
            </a:pPr>
            <a:r>
              <a:rPr lang="en-US" sz="1100" b="1" dirty="0" err="1">
                <a:solidFill>
                  <a:schemeClr val="dk1"/>
                </a:solidFill>
              </a:rPr>
              <a:t>Latar</a:t>
            </a:r>
            <a:r>
              <a:rPr lang="en-US" sz="1100" b="1" dirty="0">
                <a:solidFill>
                  <a:schemeClr val="dk1"/>
                </a:solidFill>
              </a:rPr>
              <a:t> </a:t>
            </a:r>
            <a:r>
              <a:rPr lang="en-US" sz="1100" b="1" dirty="0" err="1">
                <a:solidFill>
                  <a:schemeClr val="dk1"/>
                </a:solidFill>
              </a:rPr>
              <a:t>belakang</a:t>
            </a:r>
            <a:br>
              <a:rPr lang="en-US" sz="1100" b="1" dirty="0">
                <a:solidFill>
                  <a:schemeClr val="dk1"/>
                </a:solidFill>
              </a:rPr>
            </a:br>
            <a:r>
              <a:rPr lang="en-US" sz="1100" dirty="0" err="1">
                <a:solidFill>
                  <a:schemeClr val="dk1"/>
                </a:solidFill>
              </a:rPr>
              <a:t>Sebagai</a:t>
            </a:r>
            <a:r>
              <a:rPr lang="en-US" sz="1100" dirty="0">
                <a:solidFill>
                  <a:schemeClr val="dk1"/>
                </a:solidFill>
              </a:rPr>
              <a:t> </a:t>
            </a:r>
            <a:r>
              <a:rPr lang="en-US" sz="1100" dirty="0" err="1">
                <a:solidFill>
                  <a:schemeClr val="dk1"/>
                </a:solidFill>
              </a:rPr>
              <a:t>perusahaan</a:t>
            </a:r>
            <a:r>
              <a:rPr lang="en-US" sz="1100" dirty="0">
                <a:solidFill>
                  <a:schemeClr val="dk1"/>
                </a:solidFill>
              </a:rPr>
              <a:t> </a:t>
            </a:r>
            <a:r>
              <a:rPr lang="en-US" sz="1100" dirty="0" err="1">
                <a:solidFill>
                  <a:schemeClr val="dk1"/>
                </a:solidFill>
              </a:rPr>
              <a:t>farmasi</a:t>
            </a:r>
            <a:r>
              <a:rPr lang="en-US" sz="1100" dirty="0">
                <a:solidFill>
                  <a:schemeClr val="dk1"/>
                </a:solidFill>
              </a:rPr>
              <a:t> </a:t>
            </a:r>
            <a:r>
              <a:rPr lang="en-US" sz="1100" dirty="0" err="1">
                <a:solidFill>
                  <a:schemeClr val="dk1"/>
                </a:solidFill>
              </a:rPr>
              <a:t>terkemuka</a:t>
            </a:r>
            <a:r>
              <a:rPr lang="en-US" sz="1100" dirty="0">
                <a:solidFill>
                  <a:schemeClr val="dk1"/>
                </a:solidFill>
              </a:rPr>
              <a:t> di Indonesia, Kimia Farma </a:t>
            </a:r>
            <a:r>
              <a:rPr lang="en-US" sz="1100" dirty="0" err="1">
                <a:solidFill>
                  <a:schemeClr val="dk1"/>
                </a:solidFill>
              </a:rPr>
              <a:t>perlu</a:t>
            </a:r>
            <a:r>
              <a:rPr lang="en-US" sz="1100" dirty="0">
                <a:solidFill>
                  <a:schemeClr val="dk1"/>
                </a:solidFill>
              </a:rPr>
              <a:t> </a:t>
            </a:r>
            <a:r>
              <a:rPr lang="en-US" sz="1100" dirty="0" err="1">
                <a:solidFill>
                  <a:schemeClr val="dk1"/>
                </a:solidFill>
              </a:rPr>
              <a:t>menganalisis</a:t>
            </a:r>
            <a:r>
              <a:rPr lang="en-US" sz="1100" dirty="0">
                <a:solidFill>
                  <a:schemeClr val="dk1"/>
                </a:solidFill>
              </a:rPr>
              <a:t> </a:t>
            </a:r>
            <a:r>
              <a:rPr lang="en-US" sz="1100" dirty="0" err="1">
                <a:solidFill>
                  <a:schemeClr val="dk1"/>
                </a:solidFill>
              </a:rPr>
              <a:t>kinerja</a:t>
            </a:r>
            <a:r>
              <a:rPr lang="en-US" sz="1100" dirty="0">
                <a:solidFill>
                  <a:schemeClr val="dk1"/>
                </a:solidFill>
              </a:rPr>
              <a:t> </a:t>
            </a:r>
            <a:r>
              <a:rPr lang="en-US" sz="1100" dirty="0" err="1">
                <a:solidFill>
                  <a:schemeClr val="dk1"/>
                </a:solidFill>
              </a:rPr>
              <a:t>penjualan</a:t>
            </a:r>
            <a:r>
              <a:rPr lang="en-US" sz="1100" dirty="0">
                <a:solidFill>
                  <a:schemeClr val="dk1"/>
                </a:solidFill>
              </a:rPr>
              <a:t> dan </a:t>
            </a:r>
            <a:r>
              <a:rPr lang="en-US" sz="1100" dirty="0" err="1">
                <a:solidFill>
                  <a:schemeClr val="dk1"/>
                </a:solidFill>
              </a:rPr>
              <a:t>kepuasan</a:t>
            </a:r>
            <a:r>
              <a:rPr lang="en-US" sz="1100" dirty="0">
                <a:solidFill>
                  <a:schemeClr val="dk1"/>
                </a:solidFill>
              </a:rPr>
              <a:t> </a:t>
            </a:r>
            <a:r>
              <a:rPr lang="en-US" sz="1100" dirty="0" err="1">
                <a:solidFill>
                  <a:schemeClr val="dk1"/>
                </a:solidFill>
              </a:rPr>
              <a:t>pelanggan</a:t>
            </a:r>
            <a:r>
              <a:rPr lang="en-US" sz="1100" dirty="0">
                <a:solidFill>
                  <a:schemeClr val="dk1"/>
                </a:solidFill>
              </a:rPr>
              <a:t> </a:t>
            </a:r>
            <a:r>
              <a:rPr lang="en-US" sz="1100" dirty="0" err="1">
                <a:solidFill>
                  <a:schemeClr val="dk1"/>
                </a:solidFill>
              </a:rPr>
              <a:t>selama</a:t>
            </a:r>
            <a:r>
              <a:rPr lang="en-US" sz="1100" dirty="0">
                <a:solidFill>
                  <a:schemeClr val="dk1"/>
                </a:solidFill>
              </a:rPr>
              <a:t> </a:t>
            </a:r>
            <a:r>
              <a:rPr lang="en-US" sz="1100" dirty="0" err="1">
                <a:solidFill>
                  <a:schemeClr val="dk1"/>
                </a:solidFill>
              </a:rPr>
              <a:t>periode</a:t>
            </a:r>
            <a:r>
              <a:rPr lang="en-US" sz="1100" dirty="0">
                <a:solidFill>
                  <a:schemeClr val="dk1"/>
                </a:solidFill>
              </a:rPr>
              <a:t> 2020-2023 </a:t>
            </a:r>
            <a:r>
              <a:rPr lang="en-US" sz="1100" dirty="0" err="1">
                <a:solidFill>
                  <a:schemeClr val="dk1"/>
                </a:solidFill>
              </a:rPr>
              <a:t>untuk</a:t>
            </a:r>
            <a:r>
              <a:rPr lang="en-US" sz="1100" dirty="0">
                <a:solidFill>
                  <a:schemeClr val="dk1"/>
                </a:solidFill>
              </a:rPr>
              <a:t> </a:t>
            </a:r>
            <a:r>
              <a:rPr lang="en-US" sz="1100" dirty="0" err="1">
                <a:solidFill>
                  <a:schemeClr val="dk1"/>
                </a:solidFill>
              </a:rPr>
              <a:t>memahami</a:t>
            </a:r>
            <a:r>
              <a:rPr lang="en-US" sz="1100" dirty="0">
                <a:solidFill>
                  <a:schemeClr val="dk1"/>
                </a:solidFill>
              </a:rPr>
              <a:t> </a:t>
            </a:r>
            <a:r>
              <a:rPr lang="en-US" sz="1100" dirty="0" err="1">
                <a:solidFill>
                  <a:schemeClr val="dk1"/>
                </a:solidFill>
              </a:rPr>
              <a:t>faktor-faktor</a:t>
            </a:r>
            <a:r>
              <a:rPr lang="en-US" sz="1100" dirty="0">
                <a:solidFill>
                  <a:schemeClr val="dk1"/>
                </a:solidFill>
              </a:rPr>
              <a:t> yang </a:t>
            </a:r>
            <a:r>
              <a:rPr lang="en-US" sz="1100" dirty="0" err="1">
                <a:solidFill>
                  <a:schemeClr val="dk1"/>
                </a:solidFill>
              </a:rPr>
              <a:t>memengaruhi</a:t>
            </a:r>
            <a:r>
              <a:rPr lang="en-US" sz="1100" dirty="0">
                <a:solidFill>
                  <a:schemeClr val="dk1"/>
                </a:solidFill>
              </a:rPr>
              <a:t> </a:t>
            </a:r>
            <a:r>
              <a:rPr lang="en-US" sz="1100" dirty="0" err="1">
                <a:solidFill>
                  <a:schemeClr val="dk1"/>
                </a:solidFill>
              </a:rPr>
              <a:t>pertumbuhan</a:t>
            </a:r>
            <a:r>
              <a:rPr lang="en-US" sz="1100" dirty="0">
                <a:solidFill>
                  <a:schemeClr val="dk1"/>
                </a:solidFill>
              </a:rPr>
              <a:t> dan </a:t>
            </a:r>
            <a:r>
              <a:rPr lang="en-US" sz="1100" dirty="0" err="1">
                <a:solidFill>
                  <a:schemeClr val="dk1"/>
                </a:solidFill>
              </a:rPr>
              <a:t>profitabilitas</a:t>
            </a:r>
            <a:r>
              <a:rPr lang="en-US" sz="1100" dirty="0">
                <a:solidFill>
                  <a:schemeClr val="dk1"/>
                </a:solidFill>
              </a:rPr>
              <a:t> </a:t>
            </a:r>
            <a:r>
              <a:rPr lang="en-US" sz="1100" dirty="0" err="1">
                <a:solidFill>
                  <a:schemeClr val="dk1"/>
                </a:solidFill>
              </a:rPr>
              <a:t>dalam</a:t>
            </a:r>
            <a:r>
              <a:rPr lang="en-US" sz="1100" dirty="0">
                <a:solidFill>
                  <a:schemeClr val="dk1"/>
                </a:solidFill>
              </a:rPr>
              <a:t> pasar yang </a:t>
            </a:r>
            <a:r>
              <a:rPr lang="en-US" sz="1100" dirty="0" err="1">
                <a:solidFill>
                  <a:schemeClr val="dk1"/>
                </a:solidFill>
              </a:rPr>
              <a:t>dinamis</a:t>
            </a:r>
            <a:r>
              <a:rPr lang="en-US" sz="1100" dirty="0">
                <a:solidFill>
                  <a:schemeClr val="dk1"/>
                </a:solidFill>
              </a:rPr>
              <a:t>.</a:t>
            </a:r>
          </a:p>
          <a:p>
            <a:pPr marL="457200" lvl="0" indent="-298450" algn="l" rtl="0">
              <a:lnSpc>
                <a:spcPct val="115000"/>
              </a:lnSpc>
              <a:spcBef>
                <a:spcPts val="1200"/>
              </a:spcBef>
              <a:spcAft>
                <a:spcPts val="0"/>
              </a:spcAft>
              <a:buClr>
                <a:schemeClr val="dk1"/>
              </a:buClr>
              <a:buSzPts val="1100"/>
              <a:buChar char="●"/>
            </a:pPr>
            <a:r>
              <a:rPr lang="en-US" sz="1100" b="1" dirty="0">
                <a:solidFill>
                  <a:schemeClr val="dk1"/>
                </a:solidFill>
              </a:rPr>
              <a:t>Data yang </a:t>
            </a:r>
            <a:r>
              <a:rPr lang="en-US" sz="1100" b="1" dirty="0" err="1">
                <a:solidFill>
                  <a:schemeClr val="dk1"/>
                </a:solidFill>
              </a:rPr>
              <a:t>Tersedia</a:t>
            </a:r>
            <a:br>
              <a:rPr lang="en-US" sz="1100" b="1" dirty="0">
                <a:solidFill>
                  <a:schemeClr val="dk1"/>
                </a:solidFill>
              </a:rPr>
            </a:br>
            <a:r>
              <a:rPr lang="en-US" sz="1100" dirty="0">
                <a:solidFill>
                  <a:schemeClr val="dk1"/>
                </a:solidFill>
              </a:rPr>
              <a:t>Dataset </a:t>
            </a:r>
            <a:r>
              <a:rPr lang="en-US" sz="1100" dirty="0" err="1">
                <a:solidFill>
                  <a:schemeClr val="dk1"/>
                </a:solidFill>
              </a:rPr>
              <a:t>mencakup</a:t>
            </a:r>
            <a:r>
              <a:rPr lang="en-US" sz="1100" dirty="0">
                <a:solidFill>
                  <a:schemeClr val="dk1"/>
                </a:solidFill>
              </a:rPr>
              <a:t> detail </a:t>
            </a:r>
            <a:r>
              <a:rPr lang="en-US" sz="1100" dirty="0" err="1">
                <a:solidFill>
                  <a:schemeClr val="dk1"/>
                </a:solidFill>
              </a:rPr>
              <a:t>transaksi</a:t>
            </a:r>
            <a:r>
              <a:rPr lang="en-US" sz="1100" dirty="0">
                <a:solidFill>
                  <a:schemeClr val="dk1"/>
                </a:solidFill>
              </a:rPr>
              <a:t> </a:t>
            </a:r>
            <a:r>
              <a:rPr lang="en-US" sz="1100" dirty="0" err="1">
                <a:solidFill>
                  <a:schemeClr val="dk1"/>
                </a:solidFill>
              </a:rPr>
              <a:t>seperti</a:t>
            </a:r>
            <a:r>
              <a:rPr lang="en-US" sz="1100" dirty="0">
                <a:solidFill>
                  <a:schemeClr val="dk1"/>
                </a:solidFill>
              </a:rPr>
              <a:t> </a:t>
            </a:r>
            <a:r>
              <a:rPr lang="en-US" sz="1100" dirty="0" err="1">
                <a:solidFill>
                  <a:schemeClr val="dk1"/>
                </a:solidFill>
              </a:rPr>
              <a:t>transaction_id</a:t>
            </a:r>
            <a:r>
              <a:rPr lang="en-US" sz="1100" dirty="0">
                <a:solidFill>
                  <a:schemeClr val="dk1"/>
                </a:solidFill>
              </a:rPr>
              <a:t>, </a:t>
            </a:r>
            <a:r>
              <a:rPr lang="en-US" sz="1100" dirty="0" err="1">
                <a:solidFill>
                  <a:schemeClr val="dk1"/>
                </a:solidFill>
              </a:rPr>
              <a:t>tanggal</a:t>
            </a:r>
            <a:r>
              <a:rPr lang="en-US" sz="1100" dirty="0">
                <a:solidFill>
                  <a:schemeClr val="dk1"/>
                </a:solidFill>
              </a:rPr>
              <a:t>, </a:t>
            </a:r>
            <a:r>
              <a:rPr lang="en-US" sz="1100" dirty="0" err="1">
                <a:solidFill>
                  <a:schemeClr val="dk1"/>
                </a:solidFill>
              </a:rPr>
              <a:t>nama</a:t>
            </a:r>
            <a:r>
              <a:rPr lang="en-US" sz="1100" dirty="0">
                <a:solidFill>
                  <a:schemeClr val="dk1"/>
                </a:solidFill>
              </a:rPr>
              <a:t> </a:t>
            </a:r>
            <a:r>
              <a:rPr lang="en-US" sz="1100" dirty="0" err="1">
                <a:solidFill>
                  <a:schemeClr val="dk1"/>
                </a:solidFill>
              </a:rPr>
              <a:t>cabang</a:t>
            </a:r>
            <a:r>
              <a:rPr lang="en-US" sz="1100" dirty="0">
                <a:solidFill>
                  <a:schemeClr val="dk1"/>
                </a:solidFill>
              </a:rPr>
              <a:t>, </a:t>
            </a:r>
            <a:r>
              <a:rPr lang="en-US" sz="1100" dirty="0" err="1">
                <a:solidFill>
                  <a:schemeClr val="dk1"/>
                </a:solidFill>
              </a:rPr>
              <a:t>harga</a:t>
            </a:r>
            <a:r>
              <a:rPr lang="en-US" sz="1100" dirty="0">
                <a:solidFill>
                  <a:schemeClr val="dk1"/>
                </a:solidFill>
              </a:rPr>
              <a:t> </a:t>
            </a:r>
            <a:r>
              <a:rPr lang="en-US" sz="1100" dirty="0" err="1">
                <a:solidFill>
                  <a:schemeClr val="dk1"/>
                </a:solidFill>
              </a:rPr>
              <a:t>asli</a:t>
            </a:r>
            <a:r>
              <a:rPr lang="en-US" sz="1100" dirty="0">
                <a:solidFill>
                  <a:schemeClr val="dk1"/>
                </a:solidFill>
              </a:rPr>
              <a:t>, </a:t>
            </a:r>
            <a:r>
              <a:rPr lang="en-US" sz="1100" dirty="0" err="1">
                <a:solidFill>
                  <a:schemeClr val="dk1"/>
                </a:solidFill>
              </a:rPr>
              <a:t>persentase</a:t>
            </a:r>
            <a:r>
              <a:rPr lang="en-US" sz="1100" dirty="0">
                <a:solidFill>
                  <a:schemeClr val="dk1"/>
                </a:solidFill>
              </a:rPr>
              <a:t> </a:t>
            </a:r>
            <a:r>
              <a:rPr lang="en-US" sz="1100" dirty="0" err="1">
                <a:solidFill>
                  <a:schemeClr val="dk1"/>
                </a:solidFill>
              </a:rPr>
              <a:t>diskon</a:t>
            </a:r>
            <a:r>
              <a:rPr lang="en-US" sz="1100" dirty="0">
                <a:solidFill>
                  <a:schemeClr val="dk1"/>
                </a:solidFill>
              </a:rPr>
              <a:t>, </a:t>
            </a:r>
            <a:r>
              <a:rPr lang="en-US" sz="1100" dirty="0" err="1">
                <a:solidFill>
                  <a:schemeClr val="dk1"/>
                </a:solidFill>
              </a:rPr>
              <a:t>serta</a:t>
            </a:r>
            <a:r>
              <a:rPr lang="en-US" sz="1100" dirty="0">
                <a:solidFill>
                  <a:schemeClr val="dk1"/>
                </a:solidFill>
              </a:rPr>
              <a:t> </a:t>
            </a:r>
            <a:r>
              <a:rPr lang="en-US" sz="1100" dirty="0" err="1">
                <a:solidFill>
                  <a:schemeClr val="dk1"/>
                </a:solidFill>
              </a:rPr>
              <a:t>penilaian</a:t>
            </a:r>
            <a:r>
              <a:rPr lang="en-US" sz="1100" dirty="0">
                <a:solidFill>
                  <a:schemeClr val="dk1"/>
                </a:solidFill>
              </a:rPr>
              <a:t> </a:t>
            </a:r>
            <a:r>
              <a:rPr lang="en-US" sz="1100" dirty="0" err="1">
                <a:solidFill>
                  <a:schemeClr val="dk1"/>
                </a:solidFill>
              </a:rPr>
              <a:t>pelanggan</a:t>
            </a:r>
            <a:r>
              <a:rPr lang="en-US" sz="1100" dirty="0">
                <a:solidFill>
                  <a:schemeClr val="dk1"/>
                </a:solidFill>
              </a:rPr>
              <a:t> </a:t>
            </a:r>
            <a:r>
              <a:rPr lang="en-US" sz="1100" dirty="0" err="1">
                <a:solidFill>
                  <a:schemeClr val="dk1"/>
                </a:solidFill>
              </a:rPr>
              <a:t>untuk</a:t>
            </a:r>
            <a:r>
              <a:rPr lang="en-US" sz="1100" dirty="0">
                <a:solidFill>
                  <a:schemeClr val="dk1"/>
                </a:solidFill>
              </a:rPr>
              <a:t> </a:t>
            </a:r>
            <a:r>
              <a:rPr lang="en-US" sz="1100" dirty="0" err="1">
                <a:solidFill>
                  <a:schemeClr val="dk1"/>
                </a:solidFill>
              </a:rPr>
              <a:t>cabang</a:t>
            </a:r>
            <a:r>
              <a:rPr lang="en-US" sz="1100" dirty="0">
                <a:solidFill>
                  <a:schemeClr val="dk1"/>
                </a:solidFill>
              </a:rPr>
              <a:t> dan </a:t>
            </a:r>
            <a:r>
              <a:rPr lang="en-US" sz="1100" dirty="0" err="1">
                <a:solidFill>
                  <a:schemeClr val="dk1"/>
                </a:solidFill>
              </a:rPr>
              <a:t>transaksi</a:t>
            </a:r>
            <a:r>
              <a:rPr lang="en-US" sz="1100" dirty="0">
                <a:solidFill>
                  <a:schemeClr val="dk1"/>
                </a:solidFill>
              </a:rPr>
              <a:t>.</a:t>
            </a:r>
          </a:p>
          <a:p>
            <a:pPr marL="457200" lvl="0" indent="-298450" algn="l" rtl="0">
              <a:lnSpc>
                <a:spcPct val="115000"/>
              </a:lnSpc>
              <a:spcBef>
                <a:spcPts val="1200"/>
              </a:spcBef>
              <a:spcAft>
                <a:spcPts val="0"/>
              </a:spcAft>
              <a:buClr>
                <a:schemeClr val="dk1"/>
              </a:buClr>
              <a:buSzPts val="1100"/>
              <a:buChar char="●"/>
            </a:pPr>
            <a:r>
              <a:rPr lang="en-ID" sz="1100" b="1" dirty="0" err="1">
                <a:solidFill>
                  <a:schemeClr val="dk1"/>
                </a:solidFill>
              </a:rPr>
              <a:t>Rumusan</a:t>
            </a:r>
            <a:r>
              <a:rPr lang="en-ID" sz="1100" b="1" dirty="0">
                <a:solidFill>
                  <a:schemeClr val="dk1"/>
                </a:solidFill>
              </a:rPr>
              <a:t> </a:t>
            </a:r>
            <a:r>
              <a:rPr lang="en-ID" sz="1100" b="1" dirty="0" err="1">
                <a:solidFill>
                  <a:schemeClr val="dk1"/>
                </a:solidFill>
              </a:rPr>
              <a:t>Masalah</a:t>
            </a:r>
            <a:br>
              <a:rPr lang="en" sz="1100" b="1" dirty="0">
                <a:solidFill>
                  <a:schemeClr val="dk1"/>
                </a:solidFill>
              </a:rPr>
            </a:br>
            <a:r>
              <a:rPr lang="en-ID" sz="1100" dirty="0" err="1">
                <a:solidFill>
                  <a:schemeClr val="dk1"/>
                </a:solidFill>
              </a:rPr>
              <a:t>Proyek</a:t>
            </a:r>
            <a:r>
              <a:rPr lang="en-ID" sz="1100" dirty="0">
                <a:solidFill>
                  <a:schemeClr val="dk1"/>
                </a:solidFill>
              </a:rPr>
              <a:t> </a:t>
            </a:r>
            <a:r>
              <a:rPr lang="en-ID" sz="1100" dirty="0" err="1">
                <a:solidFill>
                  <a:schemeClr val="dk1"/>
                </a:solidFill>
              </a:rPr>
              <a:t>ini</a:t>
            </a:r>
            <a:r>
              <a:rPr lang="en-ID" sz="1100" dirty="0">
                <a:solidFill>
                  <a:schemeClr val="dk1"/>
                </a:solidFill>
              </a:rPr>
              <a:t> </a:t>
            </a:r>
            <a:r>
              <a:rPr lang="en-ID" sz="1100" dirty="0" err="1">
                <a:solidFill>
                  <a:schemeClr val="dk1"/>
                </a:solidFill>
              </a:rPr>
              <a:t>bertujuan</a:t>
            </a:r>
            <a:r>
              <a:rPr lang="en-ID" sz="1100" dirty="0">
                <a:solidFill>
                  <a:schemeClr val="dk1"/>
                </a:solidFill>
              </a:rPr>
              <a:t> </a:t>
            </a:r>
            <a:r>
              <a:rPr lang="en-ID" sz="1100" dirty="0" err="1">
                <a:solidFill>
                  <a:schemeClr val="dk1"/>
                </a:solidFill>
              </a:rPr>
              <a:t>untuk</a:t>
            </a:r>
            <a:r>
              <a:rPr lang="en-ID" sz="1100" dirty="0">
                <a:solidFill>
                  <a:schemeClr val="dk1"/>
                </a:solidFill>
              </a:rPr>
              <a:t> </a:t>
            </a:r>
            <a:r>
              <a:rPr lang="en-ID" sz="1100" dirty="0" err="1">
                <a:solidFill>
                  <a:schemeClr val="dk1"/>
                </a:solidFill>
              </a:rPr>
              <a:t>membuat</a:t>
            </a:r>
            <a:r>
              <a:rPr lang="en-ID" sz="1100" dirty="0">
                <a:solidFill>
                  <a:schemeClr val="dk1"/>
                </a:solidFill>
              </a:rPr>
              <a:t> dashboard </a:t>
            </a:r>
            <a:r>
              <a:rPr lang="en-ID" sz="1100" dirty="0" err="1">
                <a:solidFill>
                  <a:schemeClr val="dk1"/>
                </a:solidFill>
              </a:rPr>
              <a:t>analisis</a:t>
            </a:r>
            <a:r>
              <a:rPr lang="en-ID" sz="1100" dirty="0">
                <a:solidFill>
                  <a:schemeClr val="dk1"/>
                </a:solidFill>
              </a:rPr>
              <a:t> di Google Looker Studio, yang </a:t>
            </a:r>
            <a:r>
              <a:rPr lang="en-ID" sz="1100" dirty="0" err="1">
                <a:solidFill>
                  <a:schemeClr val="dk1"/>
                </a:solidFill>
              </a:rPr>
              <a:t>akan</a:t>
            </a:r>
            <a:r>
              <a:rPr lang="en-ID" sz="1100" dirty="0">
                <a:solidFill>
                  <a:schemeClr val="dk1"/>
                </a:solidFill>
              </a:rPr>
              <a:t> </a:t>
            </a:r>
            <a:r>
              <a:rPr lang="en-ID" sz="1100" dirty="0" err="1">
                <a:solidFill>
                  <a:schemeClr val="dk1"/>
                </a:solidFill>
              </a:rPr>
              <a:t>mencakup</a:t>
            </a:r>
            <a:r>
              <a:rPr lang="en-ID" sz="1100" dirty="0">
                <a:solidFill>
                  <a:schemeClr val="dk1"/>
                </a:solidFill>
              </a:rPr>
              <a:t>:</a:t>
            </a:r>
            <a:endParaRPr sz="11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US" sz="1100" dirty="0" err="1">
                <a:solidFill>
                  <a:schemeClr val="dk1"/>
                </a:solidFill>
              </a:rPr>
              <a:t>Perbandingan</a:t>
            </a:r>
            <a:r>
              <a:rPr lang="en-US" sz="1100" dirty="0">
                <a:solidFill>
                  <a:schemeClr val="dk1"/>
                </a:solidFill>
              </a:rPr>
              <a:t> </a:t>
            </a:r>
            <a:r>
              <a:rPr lang="en-US" sz="1100" dirty="0" err="1">
                <a:solidFill>
                  <a:schemeClr val="dk1"/>
                </a:solidFill>
              </a:rPr>
              <a:t>pendapatan</a:t>
            </a:r>
            <a:r>
              <a:rPr lang="en-US" sz="1100" dirty="0">
                <a:solidFill>
                  <a:schemeClr val="dk1"/>
                </a:solidFill>
              </a:rPr>
              <a:t> </a:t>
            </a:r>
            <a:r>
              <a:rPr lang="en-US" sz="1100" dirty="0" err="1">
                <a:solidFill>
                  <a:schemeClr val="dk1"/>
                </a:solidFill>
              </a:rPr>
              <a:t>dari</a:t>
            </a:r>
            <a:r>
              <a:rPr lang="en-US" sz="1100" dirty="0">
                <a:solidFill>
                  <a:schemeClr val="dk1"/>
                </a:solidFill>
              </a:rPr>
              <a:t> </a:t>
            </a:r>
            <a:r>
              <a:rPr lang="en-US" sz="1100" dirty="0" err="1">
                <a:solidFill>
                  <a:schemeClr val="dk1"/>
                </a:solidFill>
              </a:rPr>
              <a:t>tahun</a:t>
            </a:r>
            <a:r>
              <a:rPr lang="en-US" sz="1100" dirty="0">
                <a:solidFill>
                  <a:schemeClr val="dk1"/>
                </a:solidFill>
              </a:rPr>
              <a:t> </a:t>
            </a:r>
            <a:r>
              <a:rPr lang="en-US" sz="1100" dirty="0" err="1">
                <a:solidFill>
                  <a:schemeClr val="dk1"/>
                </a:solidFill>
              </a:rPr>
              <a:t>ke</a:t>
            </a:r>
            <a:r>
              <a:rPr lang="en-US" sz="1100" dirty="0">
                <a:solidFill>
                  <a:schemeClr val="dk1"/>
                </a:solidFill>
              </a:rPr>
              <a:t> </a:t>
            </a:r>
            <a:r>
              <a:rPr lang="en-US" sz="1100" dirty="0" err="1">
                <a:solidFill>
                  <a:schemeClr val="dk1"/>
                </a:solidFill>
              </a:rPr>
              <a:t>tahun</a:t>
            </a:r>
            <a:endParaRPr lang="en-US" sz="11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US" sz="1100" dirty="0" err="1">
                <a:solidFill>
                  <a:schemeClr val="dk1"/>
                </a:solidFill>
              </a:rPr>
              <a:t>Analisis</a:t>
            </a:r>
            <a:r>
              <a:rPr lang="en-US" sz="1100" dirty="0">
                <a:solidFill>
                  <a:schemeClr val="dk1"/>
                </a:solidFill>
              </a:rPr>
              <a:t> </a:t>
            </a:r>
            <a:r>
              <a:rPr lang="en-US" sz="1100" dirty="0" err="1">
                <a:solidFill>
                  <a:schemeClr val="dk1"/>
                </a:solidFill>
              </a:rPr>
              <a:t>cabang</a:t>
            </a:r>
            <a:r>
              <a:rPr lang="en-US" sz="1100" dirty="0">
                <a:solidFill>
                  <a:schemeClr val="dk1"/>
                </a:solidFill>
              </a:rPr>
              <a:t> </a:t>
            </a:r>
            <a:r>
              <a:rPr lang="en-US" sz="1100" dirty="0" err="1">
                <a:solidFill>
                  <a:schemeClr val="dk1"/>
                </a:solidFill>
              </a:rPr>
              <a:t>dengan</a:t>
            </a:r>
            <a:r>
              <a:rPr lang="en-US" sz="1100" dirty="0">
                <a:solidFill>
                  <a:schemeClr val="dk1"/>
                </a:solidFill>
              </a:rPr>
              <a:t> </a:t>
            </a:r>
            <a:r>
              <a:rPr lang="en-US" sz="1100" dirty="0" err="1">
                <a:solidFill>
                  <a:schemeClr val="dk1"/>
                </a:solidFill>
              </a:rPr>
              <a:t>transaksi</a:t>
            </a:r>
            <a:r>
              <a:rPr lang="en-US" sz="1100" dirty="0">
                <a:solidFill>
                  <a:schemeClr val="dk1"/>
                </a:solidFill>
              </a:rPr>
              <a:t> dan </a:t>
            </a:r>
            <a:r>
              <a:rPr lang="en-US" sz="1100" dirty="0" err="1">
                <a:solidFill>
                  <a:schemeClr val="dk1"/>
                </a:solidFill>
              </a:rPr>
              <a:t>penjualan</a:t>
            </a:r>
            <a:r>
              <a:rPr lang="en-US" sz="1100" dirty="0">
                <a:solidFill>
                  <a:schemeClr val="dk1"/>
                </a:solidFill>
              </a:rPr>
              <a:t> </a:t>
            </a:r>
            <a:r>
              <a:rPr lang="en-US" sz="1100" dirty="0" err="1">
                <a:solidFill>
                  <a:schemeClr val="dk1"/>
                </a:solidFill>
              </a:rPr>
              <a:t>bersih</a:t>
            </a:r>
            <a:r>
              <a:rPr lang="en-US" sz="1100" dirty="0">
                <a:solidFill>
                  <a:schemeClr val="dk1"/>
                </a:solidFill>
              </a:rPr>
              <a:t> </a:t>
            </a:r>
            <a:r>
              <a:rPr lang="en-US" sz="1100" dirty="0" err="1">
                <a:solidFill>
                  <a:schemeClr val="dk1"/>
                </a:solidFill>
              </a:rPr>
              <a:t>tertinggi</a:t>
            </a:r>
            <a:endParaRPr lang="en-US" sz="11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it-IT" sz="1100" dirty="0">
                <a:solidFill>
                  <a:schemeClr val="dk1"/>
                </a:solidFill>
              </a:rPr>
              <a:t>Identifikasi cabang dengan penilaian tertinggi namun penilaian transaksi terendah</a:t>
            </a:r>
          </a:p>
          <a:p>
            <a:pPr marL="914400" lvl="1" indent="-298450" algn="l" rtl="0">
              <a:lnSpc>
                <a:spcPct val="115000"/>
              </a:lnSpc>
              <a:spcBef>
                <a:spcPts val="0"/>
              </a:spcBef>
              <a:spcAft>
                <a:spcPts val="0"/>
              </a:spcAft>
              <a:buClr>
                <a:schemeClr val="dk1"/>
              </a:buClr>
              <a:buSzPts val="1100"/>
              <a:buChar char="○"/>
            </a:pPr>
            <a:r>
              <a:rPr lang="en-ID" sz="1100" dirty="0">
                <a:solidFill>
                  <a:schemeClr val="dk1"/>
                </a:solidFill>
              </a:rPr>
              <a:t>Peta </a:t>
            </a:r>
            <a:r>
              <a:rPr lang="en-ID" sz="1100" dirty="0" err="1">
                <a:solidFill>
                  <a:schemeClr val="dk1"/>
                </a:solidFill>
              </a:rPr>
              <a:t>geografis</a:t>
            </a:r>
            <a:r>
              <a:rPr lang="en-ID" sz="1100" dirty="0">
                <a:solidFill>
                  <a:schemeClr val="dk1"/>
                </a:solidFill>
              </a:rPr>
              <a:t> Indonesia yang </a:t>
            </a:r>
            <a:r>
              <a:rPr lang="en-ID" sz="1100" dirty="0" err="1">
                <a:solidFill>
                  <a:schemeClr val="dk1"/>
                </a:solidFill>
              </a:rPr>
              <a:t>menunjukkan</a:t>
            </a:r>
            <a:r>
              <a:rPr lang="en-ID" sz="1100" dirty="0">
                <a:solidFill>
                  <a:schemeClr val="dk1"/>
                </a:solidFill>
              </a:rPr>
              <a:t> total profit per </a:t>
            </a:r>
            <a:r>
              <a:rPr lang="en-ID" sz="1100" dirty="0" err="1">
                <a:solidFill>
                  <a:schemeClr val="dk1"/>
                </a:solidFill>
              </a:rPr>
              <a:t>provinsi</a:t>
            </a:r>
            <a:endParaRPr lang="en-ID" sz="1100" dirty="0">
              <a:solidFill>
                <a:schemeClr val="dk1"/>
              </a:solidFill>
            </a:endParaRPr>
          </a:p>
          <a:p>
            <a:pPr marL="615950" lvl="1" algn="l" rtl="0">
              <a:lnSpc>
                <a:spcPct val="115000"/>
              </a:lnSpc>
              <a:spcBef>
                <a:spcPts val="0"/>
              </a:spcBef>
              <a:spcAft>
                <a:spcPts val="0"/>
              </a:spcAft>
              <a:buClr>
                <a:schemeClr val="dk1"/>
              </a:buClr>
              <a:buSzPts val="1100"/>
            </a:pPr>
            <a:r>
              <a:rPr lang="sv-SE" sz="1100" dirty="0">
                <a:solidFill>
                  <a:schemeClr val="dk1"/>
                </a:solidFill>
              </a:rPr>
              <a:t>Dashboard ini akan membantu Kimia Farma dalam mengevaluasi kinerja cabang dan mengoptimalkan strategi penjualan.</a:t>
            </a:r>
            <a:endParaRPr sz="1100" b="1" dirty="0">
              <a:solidFill>
                <a:schemeClr val="dk1"/>
              </a:solidFill>
            </a:endParaRPr>
          </a:p>
        </p:txBody>
      </p:sp>
      <p:sp>
        <p:nvSpPr>
          <p:cNvPr id="96" name="Google Shape;96;g265ee868302_0_99"/>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97" name="Google Shape;97;g265ee868302_0_99"/>
          <p:cNvSpPr txBox="1"/>
          <p:nvPr/>
        </p:nvSpPr>
        <p:spPr>
          <a:xfrm>
            <a:off x="6054900" y="4437900"/>
            <a:ext cx="3089100" cy="461635"/>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i="0" u="none" strike="noStrike" cap="none" dirty="0">
                <a:solidFill>
                  <a:srgbClr val="000000"/>
                </a:solidFill>
                <a:latin typeface="Rubik"/>
                <a:ea typeface="Rubik"/>
                <a:cs typeface="Rubik"/>
                <a:sym typeface="Rubik"/>
              </a:rPr>
              <a:t>Project explanation video </a:t>
            </a:r>
            <a:r>
              <a:rPr lang="en" sz="1200" b="1" i="0" u="sng" strike="noStrike" cap="none" dirty="0">
                <a:solidFill>
                  <a:schemeClr val="hlink"/>
                </a:solidFill>
                <a:latin typeface="Rubik"/>
                <a:ea typeface="Rubik"/>
                <a:cs typeface="Rubik"/>
                <a:sym typeface="Rubik"/>
                <a:hlinkClick r:id="rId5"/>
              </a:rPr>
              <a:t>here</a:t>
            </a:r>
            <a:r>
              <a:rPr lang="en" sz="1200" b="1" i="0" u="none" strike="noStrike" cap="none" dirty="0">
                <a:solidFill>
                  <a:srgbClr val="000000"/>
                </a:solidFill>
                <a:latin typeface="Rubik"/>
                <a:ea typeface="Rubik"/>
                <a:cs typeface="Rubik"/>
                <a:sym typeface="Rubik"/>
              </a:rPr>
              <a:t>!</a:t>
            </a:r>
            <a:endParaRPr sz="1000" b="1" i="1" u="none" strike="noStrike" cap="none" dirty="0">
              <a:solidFill>
                <a:srgbClr val="000000"/>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3" name="Google Shape;103;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4" name="Google Shape;104;g23ec2985a68_1_33"/>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i="0" u="none" strike="noStrike" cap="none">
                <a:solidFill>
                  <a:srgbClr val="000000"/>
                </a:solidFill>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05" name="Google Shape;105;g23ec2985a68_1_33"/>
          <p:cNvSpPr txBox="1"/>
          <p:nvPr/>
        </p:nvSpPr>
        <p:spPr>
          <a:xfrm>
            <a:off x="171800" y="1052350"/>
            <a:ext cx="3054300" cy="28938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100" b="1">
                <a:solidFill>
                  <a:srgbClr val="188038"/>
                </a:solidFill>
                <a:latin typeface="Roboto Mono"/>
                <a:ea typeface="Roboto Mono"/>
                <a:cs typeface="Roboto Mono"/>
                <a:sym typeface="Roboto Mono"/>
              </a:rPr>
              <a:t>1. Create Dataset ‘KimiaFarma’ to organized the imported data :</a:t>
            </a:r>
            <a:endParaRPr sz="1100" b="1">
              <a:solidFill>
                <a:srgbClr val="188038"/>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100" b="1">
                <a:solidFill>
                  <a:srgbClr val="188038"/>
                </a:solidFill>
                <a:latin typeface="Roboto Mono"/>
                <a:ea typeface="Roboto Mono"/>
                <a:cs typeface="Roboto Mono"/>
                <a:sym typeface="Roboto Mono"/>
              </a:rPr>
              <a:t>kf_final_transaction.csv</a:t>
            </a:r>
            <a:r>
              <a:rPr lang="en" sz="1100">
                <a:solidFill>
                  <a:schemeClr val="dk1"/>
                </a:solidFill>
              </a:rPr>
              <a:t>: This is the main transaction dataset containing detailed sales information.</a:t>
            </a:r>
            <a:endParaRPr sz="11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sz="1100" b="1">
                <a:solidFill>
                  <a:srgbClr val="188038"/>
                </a:solidFill>
                <a:latin typeface="Roboto Mono"/>
                <a:ea typeface="Roboto Mono"/>
                <a:cs typeface="Roboto Mono"/>
                <a:sym typeface="Roboto Mono"/>
              </a:rPr>
              <a:t>kf_inventory.csv</a:t>
            </a:r>
            <a:r>
              <a:rPr lang="en" sz="1100">
                <a:solidFill>
                  <a:schemeClr val="dk1"/>
                </a:solidFill>
              </a:rPr>
              <a:t>: Supporting data for product inventory.</a:t>
            </a:r>
            <a:endParaRPr sz="11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sz="1100" b="1">
                <a:solidFill>
                  <a:srgbClr val="188038"/>
                </a:solidFill>
                <a:latin typeface="Roboto Mono"/>
                <a:ea typeface="Roboto Mono"/>
                <a:cs typeface="Roboto Mono"/>
                <a:sym typeface="Roboto Mono"/>
              </a:rPr>
              <a:t>kf_kantor_cabang.csv</a:t>
            </a:r>
            <a:r>
              <a:rPr lang="en" sz="1100">
                <a:solidFill>
                  <a:schemeClr val="dk1"/>
                </a:solidFill>
              </a:rPr>
              <a:t>: Supporting data for branch offices.</a:t>
            </a:r>
            <a:endParaRPr sz="11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sz="1100" b="1">
                <a:solidFill>
                  <a:srgbClr val="188038"/>
                </a:solidFill>
                <a:latin typeface="Roboto Mono"/>
                <a:ea typeface="Roboto Mono"/>
                <a:cs typeface="Roboto Mono"/>
                <a:sym typeface="Roboto Mono"/>
              </a:rPr>
              <a:t>kf_product.csv</a:t>
            </a:r>
            <a:r>
              <a:rPr lang="en" sz="1100">
                <a:solidFill>
                  <a:schemeClr val="dk1"/>
                </a:solidFill>
              </a:rPr>
              <a:t>: Supporting data for product details.</a:t>
            </a:r>
            <a:endParaRPr sz="1600">
              <a:latin typeface="Rubik"/>
              <a:ea typeface="Rubik"/>
              <a:cs typeface="Rubik"/>
              <a:sym typeface="Rubik"/>
            </a:endParaRPr>
          </a:p>
        </p:txBody>
      </p:sp>
      <p:pic>
        <p:nvPicPr>
          <p:cNvPr id="106" name="Google Shape;106;g23ec2985a68_1_33"/>
          <p:cNvPicPr preferRelativeResize="0"/>
          <p:nvPr/>
        </p:nvPicPr>
        <p:blipFill>
          <a:blip r:embed="rId5">
            <a:alphaModFix/>
          </a:blip>
          <a:stretch>
            <a:fillRect/>
          </a:stretch>
        </p:blipFill>
        <p:spPr>
          <a:xfrm>
            <a:off x="3426175" y="1720825"/>
            <a:ext cx="5717824" cy="3422675"/>
          </a:xfrm>
          <a:prstGeom prst="rect">
            <a:avLst/>
          </a:prstGeom>
          <a:noFill/>
          <a:ln>
            <a:noFill/>
          </a:ln>
        </p:spPr>
      </p:pic>
      <p:sp>
        <p:nvSpPr>
          <p:cNvPr id="107" name="Google Shape;107;g23ec2985a68_1_33"/>
          <p:cNvSpPr txBox="1"/>
          <p:nvPr/>
        </p:nvSpPr>
        <p:spPr>
          <a:xfrm>
            <a:off x="3347025" y="997950"/>
            <a:ext cx="5796900" cy="6081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100" b="1">
                <a:solidFill>
                  <a:srgbClr val="188038"/>
                </a:solidFill>
                <a:latin typeface="Roboto Mono"/>
                <a:ea typeface="Roboto Mono"/>
                <a:cs typeface="Roboto Mono"/>
                <a:sym typeface="Roboto Mono"/>
              </a:rPr>
              <a:t>2. Understanding the data :</a:t>
            </a:r>
            <a:r>
              <a:rPr lang="en" sz="1100">
                <a:solidFill>
                  <a:schemeClr val="dk1"/>
                </a:solidFill>
              </a:rPr>
              <a:t>Understanding Data Relationships with </a:t>
            </a:r>
            <a:r>
              <a:rPr lang="en" sz="1100">
                <a:solidFill>
                  <a:srgbClr val="188038"/>
                </a:solidFill>
                <a:latin typeface="Roboto Mono"/>
                <a:ea typeface="Roboto Mono"/>
                <a:cs typeface="Roboto Mono"/>
                <a:sym typeface="Roboto Mono"/>
              </a:rPr>
              <a:t>kf_final_transaction.csv</a:t>
            </a:r>
            <a:r>
              <a:rPr lang="en" sz="1100">
                <a:solidFill>
                  <a:schemeClr val="dk1"/>
                </a:solidFill>
              </a:rPr>
              <a:t> as the Primary Dataset</a:t>
            </a:r>
            <a:endParaRPr sz="160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3" name="Google Shape;113;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4" name="Google Shape;114;g23ec2985a68_1_42"/>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Analysis Table</a:t>
            </a:r>
            <a:endParaRPr sz="2700" b="1" i="0" u="none" strike="noStrike" cap="none">
              <a:solidFill>
                <a:srgbClr val="000000"/>
              </a:solidFill>
              <a:latin typeface="Rubik"/>
              <a:ea typeface="Rubik"/>
              <a:cs typeface="Rubik"/>
              <a:sym typeface="Rubik"/>
            </a:endParaRPr>
          </a:p>
        </p:txBody>
      </p:sp>
      <p:pic>
        <p:nvPicPr>
          <p:cNvPr id="115" name="Google Shape;115;g23ec2985a68_1_42"/>
          <p:cNvPicPr preferRelativeResize="0"/>
          <p:nvPr/>
        </p:nvPicPr>
        <p:blipFill>
          <a:blip r:embed="rId5">
            <a:alphaModFix/>
          </a:blip>
          <a:stretch>
            <a:fillRect/>
          </a:stretch>
        </p:blipFill>
        <p:spPr>
          <a:xfrm>
            <a:off x="340500" y="974975"/>
            <a:ext cx="2454050" cy="3992150"/>
          </a:xfrm>
          <a:prstGeom prst="rect">
            <a:avLst/>
          </a:prstGeom>
          <a:noFill/>
          <a:ln>
            <a:noFill/>
          </a:ln>
        </p:spPr>
      </p:pic>
      <p:sp>
        <p:nvSpPr>
          <p:cNvPr id="116" name="Google Shape;116;g23ec2985a68_1_42"/>
          <p:cNvSpPr txBox="1"/>
          <p:nvPr/>
        </p:nvSpPr>
        <p:spPr>
          <a:xfrm>
            <a:off x="2957100" y="931650"/>
            <a:ext cx="6085800" cy="3231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After several aggregations, the results will be shown in the picture beside.</a:t>
            </a:r>
            <a:endParaRPr sz="900">
              <a:solidFill>
                <a:schemeClr val="dk1"/>
              </a:solidFill>
              <a:latin typeface="Roboto Mono"/>
              <a:ea typeface="Roboto Mono"/>
              <a:cs typeface="Roboto Mono"/>
              <a:sym typeface="Roboto Mono"/>
            </a:endParaRPr>
          </a:p>
        </p:txBody>
      </p:sp>
      <p:sp>
        <p:nvSpPr>
          <p:cNvPr id="117" name="Google Shape;117;g23ec2985a68_1_42"/>
          <p:cNvSpPr txBox="1"/>
          <p:nvPr/>
        </p:nvSpPr>
        <p:spPr>
          <a:xfrm>
            <a:off x="2957100" y="1196225"/>
            <a:ext cx="6085800" cy="5310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lvl="0" indent="-285750" algn="l" rtl="0">
              <a:lnSpc>
                <a:spcPct val="150000"/>
              </a:lnSpc>
              <a:spcBef>
                <a:spcPts val="0"/>
              </a:spcBef>
              <a:spcAft>
                <a:spcPts val="0"/>
              </a:spcAft>
              <a:buSzPts val="900"/>
              <a:buFont typeface="Roboto Mono"/>
              <a:buChar char="-"/>
            </a:pPr>
            <a:r>
              <a:rPr lang="en" sz="900">
                <a:solidFill>
                  <a:schemeClr val="dk1"/>
                </a:solidFill>
                <a:latin typeface="Roboto Mono"/>
                <a:ea typeface="Roboto Mono"/>
                <a:cs typeface="Roboto Mono"/>
                <a:sym typeface="Roboto Mono"/>
              </a:rPr>
              <a:t>transaction_id,date,branch_id,customer_name,product_id,discount_percentage, rating as rating_transaksi &gt;&gt; from </a:t>
            </a:r>
            <a:r>
              <a:rPr lang="en" sz="900" b="1">
                <a:solidFill>
                  <a:srgbClr val="188038"/>
                </a:solidFill>
                <a:latin typeface="Roboto Mono"/>
                <a:ea typeface="Roboto Mono"/>
                <a:cs typeface="Roboto Mono"/>
                <a:sym typeface="Roboto Mono"/>
              </a:rPr>
              <a:t>kf_final_transaction</a:t>
            </a:r>
            <a:endParaRPr sz="900">
              <a:solidFill>
                <a:schemeClr val="dk1"/>
              </a:solidFill>
              <a:latin typeface="Roboto Mono"/>
              <a:ea typeface="Roboto Mono"/>
              <a:cs typeface="Roboto Mono"/>
              <a:sym typeface="Roboto Mono"/>
            </a:endParaRPr>
          </a:p>
        </p:txBody>
      </p:sp>
      <p:sp>
        <p:nvSpPr>
          <p:cNvPr id="118" name="Google Shape;118;g23ec2985a68_1_42"/>
          <p:cNvSpPr txBox="1"/>
          <p:nvPr/>
        </p:nvSpPr>
        <p:spPr>
          <a:xfrm>
            <a:off x="2957100" y="1634400"/>
            <a:ext cx="6085800" cy="5310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lvl="0" indent="-285750" algn="l" rtl="0">
              <a:lnSpc>
                <a:spcPct val="150000"/>
              </a:lnSpc>
              <a:spcBef>
                <a:spcPts val="0"/>
              </a:spcBef>
              <a:spcAft>
                <a:spcPts val="0"/>
              </a:spcAft>
              <a:buSzPts val="900"/>
              <a:buFont typeface="Roboto Mono"/>
              <a:buChar char="-"/>
            </a:pPr>
            <a:r>
              <a:rPr lang="en" sz="900">
                <a:solidFill>
                  <a:schemeClr val="dk1"/>
                </a:solidFill>
                <a:latin typeface="Roboto Mono"/>
                <a:ea typeface="Roboto Mono"/>
                <a:cs typeface="Roboto Mono"/>
                <a:sym typeface="Roboto Mono"/>
              </a:rPr>
              <a:t>branch_name,kota,provinsi,rating as rating_cabang &gt;&gt;  from </a:t>
            </a:r>
            <a:r>
              <a:rPr lang="en" sz="900" b="1">
                <a:solidFill>
                  <a:srgbClr val="188038"/>
                </a:solidFill>
                <a:latin typeface="Roboto Mono"/>
                <a:ea typeface="Roboto Mono"/>
                <a:cs typeface="Roboto Mono"/>
                <a:sym typeface="Roboto Mono"/>
              </a:rPr>
              <a:t>kf_kantor_cabang </a:t>
            </a:r>
            <a:r>
              <a:rPr lang="en" sz="900">
                <a:solidFill>
                  <a:schemeClr val="dk1"/>
                </a:solidFill>
                <a:latin typeface="Roboto Mono"/>
                <a:ea typeface="Roboto Mono"/>
                <a:cs typeface="Roboto Mono"/>
                <a:sym typeface="Roboto Mono"/>
              </a:rPr>
              <a:t>with branch_id as the key </a:t>
            </a:r>
            <a:endParaRPr sz="900">
              <a:solidFill>
                <a:schemeClr val="dk1"/>
              </a:solidFill>
              <a:latin typeface="Roboto Mono"/>
              <a:ea typeface="Roboto Mono"/>
              <a:cs typeface="Roboto Mono"/>
              <a:sym typeface="Roboto Mono"/>
            </a:endParaRPr>
          </a:p>
        </p:txBody>
      </p:sp>
      <p:sp>
        <p:nvSpPr>
          <p:cNvPr id="119" name="Google Shape;119;g23ec2985a68_1_42"/>
          <p:cNvSpPr txBox="1"/>
          <p:nvPr/>
        </p:nvSpPr>
        <p:spPr>
          <a:xfrm>
            <a:off x="2957100" y="2003925"/>
            <a:ext cx="6085800" cy="3231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lvl="0" indent="-285750" algn="l" rtl="0">
              <a:lnSpc>
                <a:spcPct val="150000"/>
              </a:lnSpc>
              <a:spcBef>
                <a:spcPts val="0"/>
              </a:spcBef>
              <a:spcAft>
                <a:spcPts val="0"/>
              </a:spcAft>
              <a:buSzPts val="900"/>
              <a:buFont typeface="Roboto Mono"/>
              <a:buChar char="-"/>
            </a:pPr>
            <a:r>
              <a:rPr lang="en" sz="900">
                <a:solidFill>
                  <a:schemeClr val="dk1"/>
                </a:solidFill>
                <a:latin typeface="Roboto Mono"/>
                <a:ea typeface="Roboto Mono"/>
                <a:cs typeface="Roboto Mono"/>
                <a:sym typeface="Roboto Mono"/>
              </a:rPr>
              <a:t>Product_name,price as actual_price &gt;&gt;  from </a:t>
            </a:r>
            <a:r>
              <a:rPr lang="en" sz="900" b="1">
                <a:solidFill>
                  <a:srgbClr val="188038"/>
                </a:solidFill>
                <a:latin typeface="Roboto Mono"/>
                <a:ea typeface="Roboto Mono"/>
                <a:cs typeface="Roboto Mono"/>
                <a:sym typeface="Roboto Mono"/>
              </a:rPr>
              <a:t>kf_product</a:t>
            </a:r>
            <a:endParaRPr sz="900">
              <a:solidFill>
                <a:schemeClr val="dk1"/>
              </a:solidFill>
              <a:latin typeface="Roboto Mono"/>
              <a:ea typeface="Roboto Mono"/>
              <a:cs typeface="Roboto Mono"/>
              <a:sym typeface="Roboto Mono"/>
            </a:endParaRPr>
          </a:p>
        </p:txBody>
      </p:sp>
      <p:sp>
        <p:nvSpPr>
          <p:cNvPr id="120" name="Google Shape;120;g23ec2985a68_1_42"/>
          <p:cNvSpPr txBox="1"/>
          <p:nvPr/>
        </p:nvSpPr>
        <p:spPr>
          <a:xfrm>
            <a:off x="5807475" y="2278825"/>
            <a:ext cx="3235200" cy="19701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800">
                <a:solidFill>
                  <a:schemeClr val="dk1"/>
                </a:solidFill>
                <a:latin typeface="Roboto Mono"/>
                <a:ea typeface="Roboto Mono"/>
                <a:cs typeface="Roboto Mono"/>
                <a:sym typeface="Roboto Mono"/>
              </a:rPr>
              <a:t>persentase_gross_laba acquired from the aggregation within:</a:t>
            </a:r>
            <a:endParaRPr sz="800">
              <a:solidFill>
                <a:schemeClr val="dk1"/>
              </a:solidFill>
              <a:latin typeface="Roboto Mono"/>
              <a:ea typeface="Roboto Mono"/>
              <a:cs typeface="Roboto Mono"/>
              <a:sym typeface="Roboto Mono"/>
            </a:endParaRPr>
          </a:p>
          <a:p>
            <a:pPr marL="457200" lvl="0" indent="-279400" algn="l" rtl="0">
              <a:lnSpc>
                <a:spcPct val="150000"/>
              </a:lnSpc>
              <a:spcBef>
                <a:spcPts val="0"/>
              </a:spcBef>
              <a:spcAft>
                <a:spcPts val="0"/>
              </a:spcAft>
              <a:buClr>
                <a:schemeClr val="dk1"/>
              </a:buClr>
              <a:buSzPts val="800"/>
              <a:buFont typeface="Roboto Mono"/>
              <a:buChar char="-"/>
            </a:pPr>
            <a:r>
              <a:rPr lang="en" sz="800">
                <a:solidFill>
                  <a:schemeClr val="dk1"/>
                </a:solidFill>
                <a:latin typeface="Roboto Mono"/>
                <a:ea typeface="Roboto Mono"/>
                <a:cs typeface="Roboto Mono"/>
                <a:sym typeface="Roboto Mono"/>
              </a:rPr>
              <a:t>WHEN actual_price &lt;= 50000 THEN 0.10</a:t>
            </a:r>
            <a:endParaRPr sz="800">
              <a:solidFill>
                <a:schemeClr val="dk1"/>
              </a:solidFill>
              <a:latin typeface="Roboto Mono"/>
              <a:ea typeface="Roboto Mono"/>
              <a:cs typeface="Roboto Mono"/>
              <a:sym typeface="Roboto Mono"/>
            </a:endParaRPr>
          </a:p>
          <a:p>
            <a:pPr marL="457200" lvl="0" indent="-279400" algn="l" rtl="0">
              <a:lnSpc>
                <a:spcPct val="150000"/>
              </a:lnSpc>
              <a:spcBef>
                <a:spcPts val="0"/>
              </a:spcBef>
              <a:spcAft>
                <a:spcPts val="0"/>
              </a:spcAft>
              <a:buClr>
                <a:schemeClr val="dk1"/>
              </a:buClr>
              <a:buSzPts val="800"/>
              <a:buFont typeface="Roboto Mono"/>
              <a:buChar char="-"/>
            </a:pPr>
            <a:r>
              <a:rPr lang="en" sz="800">
                <a:solidFill>
                  <a:schemeClr val="dk1"/>
                </a:solidFill>
                <a:latin typeface="Roboto Mono"/>
                <a:ea typeface="Roboto Mono"/>
                <a:cs typeface="Roboto Mono"/>
                <a:sym typeface="Roboto Mono"/>
              </a:rPr>
              <a:t>WHEN actual_price &gt; 50000 AND pr.price &lt;= 100000 THEN 0.15</a:t>
            </a:r>
            <a:endParaRPr sz="800">
              <a:solidFill>
                <a:schemeClr val="dk1"/>
              </a:solidFill>
              <a:latin typeface="Roboto Mono"/>
              <a:ea typeface="Roboto Mono"/>
              <a:cs typeface="Roboto Mono"/>
              <a:sym typeface="Roboto Mono"/>
            </a:endParaRPr>
          </a:p>
          <a:p>
            <a:pPr marL="457200" lvl="0" indent="-279400" algn="l" rtl="0">
              <a:lnSpc>
                <a:spcPct val="150000"/>
              </a:lnSpc>
              <a:spcBef>
                <a:spcPts val="0"/>
              </a:spcBef>
              <a:spcAft>
                <a:spcPts val="0"/>
              </a:spcAft>
              <a:buClr>
                <a:schemeClr val="dk1"/>
              </a:buClr>
              <a:buSzPts val="800"/>
              <a:buFont typeface="Roboto Mono"/>
              <a:buChar char="-"/>
            </a:pPr>
            <a:r>
              <a:rPr lang="en" sz="800">
                <a:solidFill>
                  <a:schemeClr val="dk1"/>
                </a:solidFill>
                <a:latin typeface="Roboto Mono"/>
                <a:ea typeface="Roboto Mono"/>
                <a:cs typeface="Roboto Mono"/>
                <a:sym typeface="Roboto Mono"/>
              </a:rPr>
              <a:t>WHEN actual_price &gt; 100000 AND pr.price &lt;= 300000 THEN 0.20</a:t>
            </a:r>
            <a:endParaRPr sz="800">
              <a:solidFill>
                <a:schemeClr val="dk1"/>
              </a:solidFill>
              <a:latin typeface="Roboto Mono"/>
              <a:ea typeface="Roboto Mono"/>
              <a:cs typeface="Roboto Mono"/>
              <a:sym typeface="Roboto Mono"/>
            </a:endParaRPr>
          </a:p>
          <a:p>
            <a:pPr marL="457200" lvl="0" indent="-279400" algn="l" rtl="0">
              <a:lnSpc>
                <a:spcPct val="150000"/>
              </a:lnSpc>
              <a:spcBef>
                <a:spcPts val="0"/>
              </a:spcBef>
              <a:spcAft>
                <a:spcPts val="0"/>
              </a:spcAft>
              <a:buClr>
                <a:schemeClr val="dk1"/>
              </a:buClr>
              <a:buSzPts val="800"/>
              <a:buFont typeface="Roboto Mono"/>
              <a:buChar char="-"/>
            </a:pPr>
            <a:r>
              <a:rPr lang="en" sz="800">
                <a:solidFill>
                  <a:schemeClr val="dk1"/>
                </a:solidFill>
                <a:latin typeface="Roboto Mono"/>
                <a:ea typeface="Roboto Mono"/>
                <a:cs typeface="Roboto Mono"/>
                <a:sym typeface="Roboto Mono"/>
              </a:rPr>
              <a:t>WHEN actual_price &gt; 300000 AND pr.price &lt;= 500000 THEN 0.25</a:t>
            </a:r>
            <a:endParaRPr sz="800">
              <a:solidFill>
                <a:schemeClr val="dk1"/>
              </a:solidFill>
              <a:latin typeface="Roboto Mono"/>
              <a:ea typeface="Roboto Mono"/>
              <a:cs typeface="Roboto Mono"/>
              <a:sym typeface="Roboto Mono"/>
            </a:endParaRPr>
          </a:p>
          <a:p>
            <a:pPr marL="457200" lvl="0" indent="-279400" algn="l" rtl="0">
              <a:lnSpc>
                <a:spcPct val="150000"/>
              </a:lnSpc>
              <a:spcBef>
                <a:spcPts val="0"/>
              </a:spcBef>
              <a:spcAft>
                <a:spcPts val="0"/>
              </a:spcAft>
              <a:buClr>
                <a:schemeClr val="dk1"/>
              </a:buClr>
              <a:buSzPts val="800"/>
              <a:buFont typeface="Roboto Mono"/>
              <a:buChar char="-"/>
            </a:pPr>
            <a:r>
              <a:rPr lang="en" sz="800">
                <a:solidFill>
                  <a:schemeClr val="dk1"/>
                </a:solidFill>
                <a:latin typeface="Roboto Mono"/>
                <a:ea typeface="Roboto Mono"/>
                <a:cs typeface="Roboto Mono"/>
                <a:sym typeface="Roboto Mono"/>
              </a:rPr>
              <a:t>ELSE 0.30</a:t>
            </a:r>
            <a:endParaRPr sz="800">
              <a:solidFill>
                <a:schemeClr val="dk1"/>
              </a:solidFill>
              <a:latin typeface="Roboto Mono"/>
              <a:ea typeface="Roboto Mono"/>
              <a:cs typeface="Roboto Mono"/>
              <a:sym typeface="Roboto Mono"/>
            </a:endParaRPr>
          </a:p>
        </p:txBody>
      </p:sp>
      <p:sp>
        <p:nvSpPr>
          <p:cNvPr id="121" name="Google Shape;121;g23ec2985a68_1_42"/>
          <p:cNvSpPr txBox="1"/>
          <p:nvPr/>
        </p:nvSpPr>
        <p:spPr>
          <a:xfrm>
            <a:off x="5807475" y="4248925"/>
            <a:ext cx="3336300" cy="3078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800">
                <a:solidFill>
                  <a:schemeClr val="dk1"/>
                </a:solidFill>
                <a:latin typeface="Roboto Mono"/>
                <a:ea typeface="Roboto Mono"/>
                <a:cs typeface="Roboto Mono"/>
                <a:sym typeface="Roboto Mono"/>
              </a:rPr>
              <a:t>net_sales = actual_price - total discount</a:t>
            </a:r>
            <a:endParaRPr sz="800">
              <a:solidFill>
                <a:schemeClr val="dk1"/>
              </a:solidFill>
              <a:latin typeface="Roboto Mono"/>
              <a:ea typeface="Roboto Mono"/>
              <a:cs typeface="Roboto Mono"/>
              <a:sym typeface="Roboto Mono"/>
            </a:endParaRPr>
          </a:p>
        </p:txBody>
      </p:sp>
      <p:sp>
        <p:nvSpPr>
          <p:cNvPr id="122" name="Google Shape;122;g23ec2985a68_1_42"/>
          <p:cNvSpPr txBox="1"/>
          <p:nvPr/>
        </p:nvSpPr>
        <p:spPr>
          <a:xfrm>
            <a:off x="5807475" y="4505800"/>
            <a:ext cx="3281100" cy="3078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800">
                <a:solidFill>
                  <a:schemeClr val="dk1"/>
                </a:solidFill>
                <a:latin typeface="Roboto Mono"/>
                <a:ea typeface="Roboto Mono"/>
                <a:cs typeface="Roboto Mono"/>
                <a:sym typeface="Roboto Mono"/>
              </a:rPr>
              <a:t>net_profit = net_sales-cogs</a:t>
            </a:r>
            <a:endParaRPr sz="800">
              <a:solidFill>
                <a:schemeClr val="dk1"/>
              </a:solidFill>
              <a:latin typeface="Roboto Mono"/>
              <a:ea typeface="Roboto Mono"/>
              <a:cs typeface="Roboto Mono"/>
              <a:sym typeface="Roboto Mono"/>
            </a:endParaRPr>
          </a:p>
        </p:txBody>
      </p:sp>
      <p:pic>
        <p:nvPicPr>
          <p:cNvPr id="123" name="Google Shape;123;g23ec2985a68_1_42"/>
          <p:cNvPicPr preferRelativeResize="0"/>
          <p:nvPr/>
        </p:nvPicPr>
        <p:blipFill>
          <a:blip r:embed="rId6">
            <a:alphaModFix/>
          </a:blip>
          <a:stretch>
            <a:fillRect/>
          </a:stretch>
        </p:blipFill>
        <p:spPr>
          <a:xfrm>
            <a:off x="3062800" y="2441500"/>
            <a:ext cx="2744675" cy="270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9" name="Google Shape;129;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0" name="Google Shape;130;g23ec2985a68_1_49"/>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i="0" u="none" strike="noStrike" cap="none">
                <a:solidFill>
                  <a:srgbClr val="000000"/>
                </a:solidFill>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1" name="Google Shape;131;g23ec2985a68_1_49"/>
          <p:cNvSpPr txBox="1"/>
          <p:nvPr/>
        </p:nvSpPr>
        <p:spPr>
          <a:xfrm>
            <a:off x="340500" y="897025"/>
            <a:ext cx="2664900" cy="44331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CREATE TABLE KimiaFarma.analisis AS</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WITH temp AS(</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SELECT </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tr.transaction_id,</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tr.date,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tr.branch_id,</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kc.branch_name,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kc.kota,</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kc.provinsi,</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kc.rating as rating_cabang,</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tr.customer_name,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tr.product_id,</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pr.product_name,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pr.price as actual_price,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tr.discount_percentage,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CASE </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WHEN pr.price &lt;= 50000 THEN 0.10</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WHEN pr.price &gt; 50000 AND pr.price &lt;= 100000 THEN 0.15</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WHEN pr.price &gt; 100000 AND pr.price &lt;= 300000 THEN 0.20</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WHEN pr.price &gt; 300000 AND pr.price &lt;= 500000 THEN 0.25</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ELSE 0.30</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END as persentase_gross_laba,</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pr.price-(pr.price*tr.discount_percentage) as net_sales,</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tr.rating as rating_transaksi</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FROM `kimiafarmapbi.KimiaFarma.kf_final_transaction` as tr</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LEFT JOIN `kimiafarmapbi.KimiaFarma.kf_kantor_cabang` as kc</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ON tr.branch_id=kc.branch_id</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LEFT JOIN `kimiafarmapbi.KimiaFarma.kf_product` as pr</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ON tr.product_id=pr.product_id</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a:t>
            </a:r>
            <a:endParaRPr sz="6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endParaRPr sz="600">
              <a:solidFill>
                <a:schemeClr val="dk1"/>
              </a:solidFill>
              <a:latin typeface="Rubik"/>
              <a:ea typeface="Rubik"/>
              <a:cs typeface="Rubik"/>
              <a:sym typeface="Rubik"/>
            </a:endParaRPr>
          </a:p>
        </p:txBody>
      </p:sp>
      <p:sp>
        <p:nvSpPr>
          <p:cNvPr id="132" name="Google Shape;132;g23ec2985a68_1_49"/>
          <p:cNvSpPr txBox="1"/>
          <p:nvPr/>
        </p:nvSpPr>
        <p:spPr>
          <a:xfrm>
            <a:off x="3005400" y="897025"/>
            <a:ext cx="2774400" cy="3186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SELECT</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transaction_id,</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date,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branch_id,</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branch_name,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kota,</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provinsi,</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rating_cabang,</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customer_name,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product_id,</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product_name,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actual_price,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discount_percentage,</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persentase_gross_laba,</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net_sales,</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net_sales - (actual_price * (1-persentase_gross_laba)) as net_profit,</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rating_transaksi</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FROM</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r>
              <a:rPr lang="en" sz="600">
                <a:solidFill>
                  <a:schemeClr val="dk1"/>
                </a:solidFill>
                <a:latin typeface="Rubik"/>
                <a:ea typeface="Rubik"/>
                <a:cs typeface="Rubik"/>
                <a:sym typeface="Rubik"/>
              </a:rPr>
              <a:t>  temp</a:t>
            </a: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endParaRPr sz="6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endParaRPr sz="6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endParaRPr sz="600">
              <a:solidFill>
                <a:schemeClr val="dk1"/>
              </a:solidFill>
              <a:latin typeface="Rubik"/>
              <a:ea typeface="Rubik"/>
              <a:cs typeface="Rubik"/>
              <a:sym typeface="Rubik"/>
            </a:endParaRPr>
          </a:p>
        </p:txBody>
      </p:sp>
      <p:sp>
        <p:nvSpPr>
          <p:cNvPr id="133" name="Google Shape;133;g23ec2985a68_1_49"/>
          <p:cNvSpPr txBox="1"/>
          <p:nvPr/>
        </p:nvSpPr>
        <p:spPr>
          <a:xfrm>
            <a:off x="5779800" y="897025"/>
            <a:ext cx="2774400" cy="9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900">
                <a:solidFill>
                  <a:schemeClr val="dk1"/>
                </a:solidFill>
                <a:latin typeface="Rubik"/>
                <a:ea typeface="Rubik"/>
                <a:cs typeface="Rubik"/>
                <a:sym typeface="Rubik"/>
              </a:rPr>
              <a:t>Create a new table named ‘analisis.’ The first step is to create the temporary table ‘temp’ using a CTE and select the columns that are needed.</a:t>
            </a:r>
            <a:endParaRPr sz="900">
              <a:solidFill>
                <a:schemeClr val="dk1"/>
              </a:solidFill>
              <a:latin typeface="Rubik"/>
              <a:ea typeface="Rubik"/>
              <a:cs typeface="Rubik"/>
              <a:sym typeface="Rubik"/>
            </a:endParaRPr>
          </a:p>
        </p:txBody>
      </p:sp>
      <p:sp>
        <p:nvSpPr>
          <p:cNvPr id="134" name="Google Shape;134;g23ec2985a68_1_49"/>
          <p:cNvSpPr txBox="1"/>
          <p:nvPr/>
        </p:nvSpPr>
        <p:spPr>
          <a:xfrm>
            <a:off x="5779800" y="1905000"/>
            <a:ext cx="2774400" cy="5310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900">
                <a:solidFill>
                  <a:schemeClr val="dk1"/>
                </a:solidFill>
                <a:latin typeface="Rubik"/>
                <a:ea typeface="Rubik"/>
                <a:cs typeface="Rubik"/>
                <a:sym typeface="Rubik"/>
              </a:rPr>
              <a:t>After this, we can use the table to create a dashboard analysis.</a:t>
            </a:r>
            <a:endParaRPr sz="900">
              <a:solidFill>
                <a:schemeClr val="dk1"/>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0" name="Google Shape;140;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1" name="Google Shape;141;g23ec2985a68_1_56"/>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i="0" u="none" strike="noStrike" cap="none">
                <a:solidFill>
                  <a:srgbClr val="000000"/>
                </a:solidFill>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pic>
        <p:nvPicPr>
          <p:cNvPr id="142" name="Google Shape;142;g23ec2985a68_1_56"/>
          <p:cNvPicPr preferRelativeResize="0"/>
          <p:nvPr/>
        </p:nvPicPr>
        <p:blipFill>
          <a:blip r:embed="rId5">
            <a:alphaModFix/>
          </a:blip>
          <a:stretch>
            <a:fillRect/>
          </a:stretch>
        </p:blipFill>
        <p:spPr>
          <a:xfrm>
            <a:off x="0" y="887775"/>
            <a:ext cx="5624327" cy="4255726"/>
          </a:xfrm>
          <a:prstGeom prst="rect">
            <a:avLst/>
          </a:prstGeom>
          <a:noFill/>
          <a:ln>
            <a:noFill/>
          </a:ln>
        </p:spPr>
      </p:pic>
      <p:sp>
        <p:nvSpPr>
          <p:cNvPr id="143" name="Google Shape;143;g23ec2985a68_1_56"/>
          <p:cNvSpPr txBox="1"/>
          <p:nvPr/>
        </p:nvSpPr>
        <p:spPr>
          <a:xfrm>
            <a:off x="5779800" y="897025"/>
            <a:ext cx="2774400" cy="11544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900">
                <a:solidFill>
                  <a:schemeClr val="dk1"/>
                </a:solidFill>
                <a:latin typeface="Rubik"/>
                <a:ea typeface="Rubik"/>
                <a:cs typeface="Rubik"/>
                <a:sym typeface="Rubik"/>
              </a:rPr>
              <a:t>This dashboard displays the performance of Kimia Farma from 2020 to 2023, featuring several metrics such as Total Transactions, Total Sales, Total Net Profit, Average Branch Rating, and Average Transaction Rating.</a:t>
            </a:r>
            <a:endParaRPr sz="900">
              <a:solidFill>
                <a:schemeClr val="dk1"/>
              </a:solidFill>
              <a:latin typeface="Rubik"/>
              <a:ea typeface="Rubik"/>
              <a:cs typeface="Rubik"/>
              <a:sym typeface="Rubik"/>
            </a:endParaRPr>
          </a:p>
        </p:txBody>
      </p:sp>
      <p:sp>
        <p:nvSpPr>
          <p:cNvPr id="144" name="Google Shape;144;g23ec2985a68_1_56"/>
          <p:cNvSpPr txBox="1"/>
          <p:nvPr/>
        </p:nvSpPr>
        <p:spPr>
          <a:xfrm>
            <a:off x="5779800" y="2051425"/>
            <a:ext cx="2774400" cy="19857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 sz="900" b="1">
                <a:solidFill>
                  <a:schemeClr val="dk1"/>
                </a:solidFill>
              </a:rPr>
              <a:t>INSIGHT:</a:t>
            </a:r>
            <a:r>
              <a:rPr lang="en" sz="900">
                <a:solidFill>
                  <a:schemeClr val="dk1"/>
                </a:solidFill>
              </a:rPr>
              <a:t> "The sales performance and net profit of Kimia Farma have shown a stable trend year over year, with annual sales of 80 billion and a net profit of 20 billion per year, resulting in an average net profit margin (NPM) of 19.4%. The highest total sales, total transactions, and total net profit are found in West Java Province, with sales amounting to 94 billion, accounting for one-quarter of Kimia Farma's total sales."</a:t>
            </a:r>
            <a:endParaRPr sz="700">
              <a:solidFill>
                <a:schemeClr val="dk1"/>
              </a:solidFill>
              <a:latin typeface="Rubik"/>
              <a:ea typeface="Rubik"/>
              <a:cs typeface="Rubik"/>
              <a:sym typeface="Rubik"/>
            </a:endParaRPr>
          </a:p>
        </p:txBody>
      </p:sp>
      <p:sp>
        <p:nvSpPr>
          <p:cNvPr id="145" name="Google Shape;145;g23ec2985a68_1_56"/>
          <p:cNvSpPr txBox="1"/>
          <p:nvPr/>
        </p:nvSpPr>
        <p:spPr>
          <a:xfrm>
            <a:off x="6286500" y="4069475"/>
            <a:ext cx="2062200" cy="3540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ctr" anchorCtr="0">
            <a:noAutofit/>
          </a:bodyPr>
          <a:lstStyle/>
          <a:p>
            <a:pPr marL="457200" marR="0" lvl="0" indent="0" algn="l" rtl="0">
              <a:lnSpc>
                <a:spcPct val="100000"/>
              </a:lnSpc>
              <a:spcBef>
                <a:spcPts val="0"/>
              </a:spcBef>
              <a:spcAft>
                <a:spcPts val="0"/>
              </a:spcAft>
              <a:buNone/>
            </a:pPr>
            <a:r>
              <a:rPr lang="en" sz="1100" b="1" i="0" u="sng" strike="noStrike" cap="none" dirty="0">
                <a:solidFill>
                  <a:schemeClr val="hlink"/>
                </a:solidFill>
                <a:latin typeface="Rubik"/>
                <a:ea typeface="Rubik"/>
                <a:cs typeface="Rubik"/>
                <a:sym typeface="Rubik"/>
                <a:hlinkClick r:id="rId6"/>
              </a:rPr>
              <a:t>Dashboard  </a:t>
            </a:r>
            <a:r>
              <a:rPr lang="en" sz="1100" b="1" u="sng" dirty="0">
                <a:solidFill>
                  <a:schemeClr val="hlink"/>
                </a:solidFill>
                <a:latin typeface="Rubik"/>
                <a:ea typeface="Rubik"/>
                <a:cs typeface="Rubik"/>
                <a:sym typeface="Rubik"/>
                <a:hlinkClick r:id="rId6"/>
              </a:rPr>
              <a:t>Link</a:t>
            </a:r>
            <a:endParaRPr sz="1100" b="1" i="0" u="none" strike="noStrike" cap="none" dirty="0">
              <a:solidFill>
                <a:srgbClr val="000000"/>
              </a:solidFill>
              <a:latin typeface="Rubik"/>
              <a:ea typeface="Rubik"/>
              <a:cs typeface="Rubik"/>
              <a:sym typeface="Rubik"/>
            </a:endParaRPr>
          </a:p>
        </p:txBody>
      </p:sp>
      <p:sp>
        <p:nvSpPr>
          <p:cNvPr id="2" name="Google Shape;145;g23ec2985a68_1_56">
            <a:extLst>
              <a:ext uri="{FF2B5EF4-FFF2-40B4-BE49-F238E27FC236}">
                <a16:creationId xmlns:a16="http://schemas.microsoft.com/office/drawing/2014/main" id="{DB6BA83E-4308-47ED-F59B-384838E474A7}"/>
              </a:ext>
            </a:extLst>
          </p:cNvPr>
          <p:cNvSpPr txBox="1"/>
          <p:nvPr/>
        </p:nvSpPr>
        <p:spPr>
          <a:xfrm>
            <a:off x="6286500" y="4514462"/>
            <a:ext cx="2062200" cy="3540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ctr" anchorCtr="0">
            <a:noAutofit/>
          </a:bodyPr>
          <a:lstStyle/>
          <a:p>
            <a:pPr marL="457200" marR="0" lvl="0" indent="0" algn="l" rtl="0">
              <a:lnSpc>
                <a:spcPct val="100000"/>
              </a:lnSpc>
              <a:spcBef>
                <a:spcPts val="0"/>
              </a:spcBef>
              <a:spcAft>
                <a:spcPts val="0"/>
              </a:spcAft>
              <a:buNone/>
            </a:pPr>
            <a:r>
              <a:rPr lang="en" sz="1100" b="1" i="0" u="sng" strike="noStrike" cap="none" dirty="0">
                <a:solidFill>
                  <a:schemeClr val="hlink"/>
                </a:solidFill>
                <a:latin typeface="Rubik"/>
                <a:ea typeface="Rubik"/>
                <a:cs typeface="Rubik"/>
                <a:sym typeface="Rubik"/>
                <a:hlinkClick r:id="rId7"/>
              </a:rPr>
              <a:t>Github  </a:t>
            </a:r>
            <a:r>
              <a:rPr lang="en" sz="1100" b="1" u="sng" dirty="0">
                <a:solidFill>
                  <a:schemeClr val="hlink"/>
                </a:solidFill>
                <a:latin typeface="Rubik"/>
                <a:ea typeface="Rubik"/>
                <a:cs typeface="Rubik"/>
                <a:sym typeface="Rubik"/>
              </a:rPr>
              <a:t>Project</a:t>
            </a:r>
            <a:endParaRPr sz="1100" b="1" i="0" u="none" strike="noStrike" cap="none" dirty="0">
              <a:solidFill>
                <a:srgbClr val="000000"/>
              </a:solidFill>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154" name="Google Shape;154;p8"/>
          <p:cNvPicPr preferRelativeResize="0"/>
          <p:nvPr/>
        </p:nvPicPr>
        <p:blipFill rotWithShape="1">
          <a:blip r:embed="rId5">
            <a:alphaModFix/>
          </a:blip>
          <a:srcRect/>
          <a:stretch/>
        </p:blipFill>
        <p:spPr>
          <a:xfrm>
            <a:off x="4923750" y="4224972"/>
            <a:ext cx="1507113" cy="541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1200</Words>
  <Application>Microsoft Office PowerPoint</Application>
  <PresentationFormat>On-screen Show (16:9)</PresentationFormat>
  <Paragraphs>111</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Rubik SemiBold</vt:lpstr>
      <vt:lpstr>Rubik</vt:lpstr>
      <vt:lpstr>Roboto Mono</vt:lpstr>
      <vt:lpstr>Rubik Light</vt:lpstr>
      <vt:lpstr>Rubik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refdinal al</cp:lastModifiedBy>
  <cp:revision>3</cp:revision>
  <dcterms:modified xsi:type="dcterms:W3CDTF">2024-11-04T12:30:50Z</dcterms:modified>
</cp:coreProperties>
</file>