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9.jpeg" ContentType="image/jpeg"/>
  <Override PartName="/ppt/media/image3.png" ContentType="image/png"/>
  <Override PartName="/ppt/media/image1.jpeg" ContentType="image/jpeg"/>
  <Override PartName="/ppt/media/image8.png" ContentType="image/png"/>
  <Override PartName="/ppt/media/image2.jpeg" ContentType="image/jpeg"/>
  <Override PartName="/ppt/media/image4.jpeg" ContentType="image/jpeg"/>
  <Override PartName="/ppt/media/image5.jpeg" ContentType="image/jpeg"/>
  <Override PartName="/ppt/media/image6.png" ContentType="image/png"/>
  <Override PartName="/ppt/media/image7.jpeg" ContentType="image/jpeg"/>
  <Override PartName="/ppt/media/image10.jpeg" ContentType="image/jpeg"/>
  <Override PartName="/ppt/media/image11.jpeg" ContentType="image/jpeg"/>
  <Override PartName="/ppt/media/image12.png" ContentType="image/png"/>
  <Override PartName="/ppt/media/image1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ru-RU"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p>
            <a:pPr>
              <a:lnSpc>
                <a:spcPct val="100000"/>
              </a:lnSpc>
            </a:pPr>
            <a:fld id="{919F6155-5CBA-44E4-8171-214FBDA73190}" type="datetime">
              <a:rPr b="0" lang="ru-RU" sz="1200" spc="-1" strike="noStrike">
                <a:solidFill>
                  <a:srgbClr val="8b8b8b"/>
                </a:solidFill>
                <a:latin typeface="Calibri"/>
              </a:rPr>
              <a:t>13.11.18</a:t>
            </a:fld>
            <a:endParaRPr b="0" lang="ru-RU"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p>
            <a:endParaRPr b="0" lang="ru-RU"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9CE5D0EF-A5CC-4FA0-ABFC-CEA751DA9FAE}" type="slidenum">
              <a:rPr b="0" lang="ru-RU" sz="1200" spc="-1" strike="noStrike">
                <a:solidFill>
                  <a:srgbClr val="8b8b8b"/>
                </a:solidFill>
                <a:latin typeface="Calibri"/>
              </a:rPr>
              <a:t>1</a:t>
            </a:fld>
            <a:endParaRPr b="0" lang="ru-RU" sz="12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ru-RU" sz="1800" spc="-1" strike="noStrike">
                <a:solidFill>
                  <a:srgbClr val="000000"/>
                </a:solidFill>
                <a:latin typeface="Calibri"/>
              </a:rPr>
              <a:t>Для правки текста заглавия щёлкните мышью</a:t>
            </a:r>
            <a:endParaRPr b="0" lang="ru-RU" sz="1800" spc="-1" strike="noStrike">
              <a:solidFill>
                <a:srgbClr val="000000"/>
              </a:solid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Calibri"/>
              </a:rPr>
              <a:t>Для правки структуры щёлкните мышью</a:t>
            </a:r>
            <a:endParaRPr b="0" lang="ru-RU"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ru-RU" sz="2400" spc="-1" strike="noStrike">
                <a:solidFill>
                  <a:srgbClr val="000000"/>
                </a:solidFill>
                <a:latin typeface="Calibri"/>
              </a:rPr>
              <a:t>Второй уровень структуры</a:t>
            </a:r>
            <a:endParaRPr b="0" lang="ru-RU"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ru-RU" sz="2000" spc="-1" strike="noStrike">
                <a:solidFill>
                  <a:srgbClr val="000000"/>
                </a:solidFill>
                <a:latin typeface="Calibri"/>
              </a:rPr>
              <a:t>Третий уровень структуры</a:t>
            </a:r>
            <a:endParaRPr b="0" lang="ru-RU"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Calibri"/>
              </a:rPr>
              <a:t>Четвёртый уровень структуры</a:t>
            </a:r>
            <a:endParaRPr b="0" lang="ru-RU"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alibri"/>
              </a:rPr>
              <a:t>Пятый уровень структуры</a:t>
            </a:r>
            <a:endParaRPr b="0" lang="ru-RU"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alibri"/>
              </a:rPr>
              <a:t>Шестой уровень структуры</a:t>
            </a:r>
            <a:endParaRPr b="0" lang="ru-RU"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alibri"/>
              </a:rPr>
              <a:t>Седьмой уровень структуры</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Picture 10" descr=""/>
          <p:cNvPicPr/>
          <p:nvPr/>
        </p:nvPicPr>
        <p:blipFill>
          <a:blip r:embed="rId1"/>
          <a:stretch/>
        </p:blipFill>
        <p:spPr>
          <a:xfrm>
            <a:off x="0" y="-5400"/>
            <a:ext cx="9143640" cy="6857640"/>
          </a:xfrm>
          <a:prstGeom prst="rect">
            <a:avLst/>
          </a:prstGeom>
          <a:ln>
            <a:noFill/>
          </a:ln>
        </p:spPr>
      </p:pic>
      <p:sp>
        <p:nvSpPr>
          <p:cNvPr id="42" name="CustomShape 1"/>
          <p:cNvSpPr/>
          <p:nvPr/>
        </p:nvSpPr>
        <p:spPr>
          <a:xfrm>
            <a:off x="1043640" y="188640"/>
            <a:ext cx="7272360" cy="1872000"/>
          </a:xfrm>
          <a:prstGeom prst="horizontalScroll">
            <a:avLst>
              <a:gd name="adj" fmla="val 12500"/>
            </a:avLst>
          </a:prstGeom>
          <a:gradFill rotWithShape="0">
            <a:gsLst>
              <a:gs pos="0">
                <a:srgbClr val="72bf44"/>
              </a:gs>
              <a:gs pos="100000">
                <a:srgbClr val="0066b3"/>
              </a:gs>
            </a:gsLst>
            <a:lin ang="16200000"/>
          </a:gradFill>
          <a:ln>
            <a:solidFill>
              <a:srgbClr val="00b0f0"/>
            </a:solidFill>
            <a:round/>
          </a:ln>
          <a:effectLst>
            <a:glow rad="228600">
              <a:schemeClr val="accent2">
                <a:satMod val="175000"/>
                <a:alpha val="40000"/>
              </a:schemeClr>
            </a:glow>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i="1" lang="ru-RU" sz="4400" spc="-1" strike="noStrike">
                <a:solidFill>
                  <a:srgbClr val="000000"/>
                </a:solidFill>
                <a:latin typeface="Bahnschrift Light"/>
              </a:rPr>
              <a:t>Метод быстрой сортировки</a:t>
            </a:r>
            <a:endParaRPr b="0" i="1" lang="ru-RU" sz="4400" spc="-1" strike="noStrike">
              <a:latin typeface="Bahnschrift Light"/>
            </a:endParaRPr>
          </a:p>
        </p:txBody>
      </p:sp>
      <p:sp>
        <p:nvSpPr>
          <p:cNvPr id="43" name="TextShape 2"/>
          <p:cNvSpPr txBox="1"/>
          <p:nvPr/>
        </p:nvSpPr>
        <p:spPr>
          <a:xfrm>
            <a:off x="5040000" y="5184000"/>
            <a:ext cx="4103640" cy="1717560"/>
          </a:xfrm>
          <a:prstGeom prst="rect">
            <a:avLst/>
          </a:prstGeom>
          <a:noFill/>
          <a:ln>
            <a:noFill/>
          </a:ln>
        </p:spPr>
        <p:txBody>
          <a:bodyPr lIns="90000" rIns="90000" tIns="45000" bIns="45000"/>
          <a:p>
            <a:r>
              <a:rPr b="0" lang="ru-RU" sz="3200" spc="-1" strike="noStrike">
                <a:latin typeface="Lucida Console"/>
              </a:rPr>
              <a:t>Работу выполнил:</a:t>
            </a:r>
            <a:endParaRPr b="0" lang="ru-RU" sz="3200" spc="-1" strike="noStrike">
              <a:latin typeface="Arial"/>
            </a:endParaRPr>
          </a:p>
          <a:p>
            <a:r>
              <a:rPr b="0" lang="ru-RU" sz="3200" spc="-1" strike="noStrike">
                <a:latin typeface="Lucida Console"/>
              </a:rPr>
              <a:t>Хасанов Алмаз группа 4333</a:t>
            </a:r>
            <a:endParaRPr b="0" lang="ru-RU" sz="3200" spc="-1" strike="noStrike">
              <a:latin typeface="Arial"/>
            </a:endParaRPr>
          </a:p>
        </p:txBody>
      </p:sp>
    </p:spTree>
  </p:cSld>
  <mc:AlternateContent>
    <mc:Choice Requires="p14">
      <p:transition spd="slow">
        <p14:vortex/>
      </p:transition>
    </mc:Choice>
    <mc:Fallback>
      <p:transition spd="slow">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42"/>
                                        </p:tgtEl>
                                        <p:attrNameLst>
                                          <p:attrName>style.visibility</p:attrName>
                                        </p:attrNameLst>
                                      </p:cBhvr>
                                      <p:to>
                                        <p:strVal val="visible"/>
                                      </p:to>
                                    </p:set>
                                    <p:animEffect filter="fade" transition="in">
                                      <p:cBhvr additive="repl">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
                                  <p:stCondLst>
                                    <p:cond delay="0"/>
                                  </p:stCondLst>
                                  <p:childTnLst>
                                    <p:set>
                                      <p:cBhvr>
                                        <p:cTn id="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
                                  <p:stCondLst>
                                    <p:cond delay="0"/>
                                  </p:stCondLst>
                                  <p:childTnLst>
                                    <p:set>
                                      <p:cBhvr>
                                        <p:cTn id="15"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Picture 4" descr=""/>
          <p:cNvPicPr/>
          <p:nvPr/>
        </p:nvPicPr>
        <p:blipFill>
          <a:blip r:embed="rId1"/>
          <a:stretch/>
        </p:blipFill>
        <p:spPr>
          <a:xfrm>
            <a:off x="6840" y="0"/>
            <a:ext cx="9143640" cy="6857640"/>
          </a:xfrm>
          <a:prstGeom prst="rect">
            <a:avLst/>
          </a:prstGeom>
          <a:ln>
            <a:noFill/>
          </a:ln>
        </p:spPr>
      </p:pic>
      <p:sp>
        <p:nvSpPr>
          <p:cNvPr id="45" name="TextShape 1"/>
          <p:cNvSpPr txBox="1"/>
          <p:nvPr/>
        </p:nvSpPr>
        <p:spPr>
          <a:xfrm>
            <a:off x="36000" y="216000"/>
            <a:ext cx="9114480" cy="2232000"/>
          </a:xfrm>
          <a:prstGeom prst="rect">
            <a:avLst/>
          </a:prstGeom>
          <a:noFill/>
          <a:ln>
            <a:noFill/>
          </a:ln>
        </p:spPr>
        <p:txBody>
          <a:bodyPr lIns="90000" rIns="90000" tIns="45000" bIns="45000"/>
          <a:p>
            <a:r>
              <a:rPr b="0" lang="ru-RU" sz="2000" spc="-1" strike="noStrike">
                <a:latin typeface="Lucida Fax"/>
              </a:rPr>
              <a:t>Данный метод в настоящее время считается наиболее быстрым универсальным методом сортировки. Как ни странно, он является обобщением самого плохого из простейших методов – обменного метода. Эффективность метода достигается тем, что перестановка применяется не для соседних элементов, а отстоящих друг от</a:t>
            </a:r>
            <a:endParaRPr b="0" lang="ru-RU" sz="2000" spc="-1" strike="noStrike">
              <a:latin typeface="Lucida Fax"/>
            </a:endParaRPr>
          </a:p>
          <a:p>
            <a:r>
              <a:rPr b="0" lang="ru-RU" sz="2000" spc="-1" strike="noStrike">
                <a:latin typeface="Lucida Fax"/>
              </a:rPr>
              <a:t>друга на приличном расстоянии. Придумал данный метод сортировки     Ч. Э. Хоар</a:t>
            </a:r>
            <a:endParaRPr b="0" lang="ru-RU" sz="2000" spc="-1" strike="noStrike">
              <a:latin typeface="Lucida Fax"/>
            </a:endParaRPr>
          </a:p>
        </p:txBody>
      </p:sp>
      <p:pic>
        <p:nvPicPr>
          <p:cNvPr id="46" name="" descr=""/>
          <p:cNvPicPr/>
          <p:nvPr/>
        </p:nvPicPr>
        <p:blipFill>
          <a:blip r:embed="rId2"/>
          <a:stretch/>
        </p:blipFill>
        <p:spPr>
          <a:xfrm>
            <a:off x="504000" y="2448000"/>
            <a:ext cx="8238960" cy="4344120"/>
          </a:xfrm>
          <a:prstGeom prst="rect">
            <a:avLst/>
          </a:prstGeom>
          <a:ln>
            <a:noFill/>
          </a:ln>
        </p:spPr>
      </p:pic>
    </p:spTree>
  </p:cSld>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46"/>
                                        </p:tgtEl>
                                        <p:attrNameLst>
                                          <p:attrName>style.visibility</p:attrName>
                                        </p:attrNameLst>
                                      </p:cBhvr>
                                      <p:to>
                                        <p:strVal val="visible"/>
                                      </p:to>
                                    </p:set>
                                    <p:animEffect filter="blinds(horizontal)" transition="in">
                                      <p:cBhvr additive="repl">
                                        <p:cTn id="22" dur="500"/>
                                        <p:tgtEl>
                                          <p:spTgt spid="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Picture 4" descr=""/>
          <p:cNvPicPr/>
          <p:nvPr/>
        </p:nvPicPr>
        <p:blipFill>
          <a:blip r:embed="rId1"/>
          <a:stretch/>
        </p:blipFill>
        <p:spPr>
          <a:xfrm>
            <a:off x="6120" y="-28440"/>
            <a:ext cx="9181440" cy="6886080"/>
          </a:xfrm>
          <a:prstGeom prst="rect">
            <a:avLst/>
          </a:prstGeom>
          <a:ln>
            <a:noFill/>
          </a:ln>
        </p:spPr>
      </p:pic>
      <p:sp>
        <p:nvSpPr>
          <p:cNvPr id="48" name="CustomShape 1"/>
          <p:cNvSpPr/>
          <p:nvPr/>
        </p:nvSpPr>
        <p:spPr>
          <a:xfrm>
            <a:off x="299160" y="792000"/>
            <a:ext cx="8595360" cy="5200200"/>
          </a:xfrm>
          <a:prstGeom prst="rect">
            <a:avLst/>
          </a:prstGeom>
          <a:noFill/>
          <a:ln>
            <a:noFill/>
          </a:ln>
        </p:spPr>
        <p:style>
          <a:lnRef idx="0"/>
          <a:fillRef idx="0"/>
          <a:effectRef idx="0"/>
          <a:fontRef idx="minor"/>
        </p:style>
        <p:txBody>
          <a:bodyPr lIns="90000" rIns="90000" tIns="45000" bIns="45000"/>
          <a:p>
            <a:pPr>
              <a:lnSpc>
                <a:spcPct val="100000"/>
              </a:lnSpc>
            </a:pPr>
            <a:r>
              <a:rPr b="1" lang="ru-RU" sz="1600" spc="49" strike="noStrike">
                <a:solidFill>
                  <a:srgbClr val="000000"/>
                </a:solidFill>
                <a:latin typeface="Times New Roman"/>
              </a:rPr>
              <a:t>Более конкретно, алгоритм быстрой сортировки заключается в следующем.</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1)пусть каким-то образом в исходном наборе выделен некий элемент x, который</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принято называть опорным. В простейшем случае в качестве опорного можно</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взять серединный элемент массива</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2) просматривается часть массива, расположенная левее опорного элемента и</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находится первый по порядку элемент ai &gt; x</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3) после этого просматривается часть массива, расположенная правее опорного</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элемента, причем - в обратном порядке, и находится первый по порядку (с</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конца) элемент aj &lt; x</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4) производится перестановка элементов ai и aj</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5) после этого в левой части, начиная с ai отыскивается еще один элемент, больший</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x, а в правой части, начиная с aj отыскивается элемент, меньший х</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6) эти два элемента меняются местами</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7) эти действия (поиск слева и справа с последующим обменом) продолжаются до</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тех пор, пока не будет достигнут опорный элемент x</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8) после этого слева от опорного элемента x будут находиться элементы, меньшие</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опорного, а справа – элементы, большие опорного. При этом обе половины</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скорее всего не будут отсортированными</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9) после этого массив разбивается на правую и левую части и каждая часть</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обрабатывается отдельно по той же самой схеме: определение опорного элемента,</a:t>
            </a:r>
            <a:endParaRPr b="0" lang="ru-RU" sz="1600" spc="-1" strike="noStrike">
              <a:solidFill>
                <a:srgbClr val="000000"/>
              </a:solidFill>
              <a:latin typeface="Times New Roman"/>
            </a:endParaRPr>
          </a:p>
          <a:p>
            <a:pPr>
              <a:lnSpc>
                <a:spcPct val="100000"/>
              </a:lnSpc>
            </a:pPr>
            <a:r>
              <a:rPr b="1" lang="ru-RU" sz="1600" spc="49" strike="noStrike">
                <a:solidFill>
                  <a:srgbClr val="000000"/>
                </a:solidFill>
                <a:latin typeface="Times New Roman"/>
              </a:rPr>
              <a:t>поиск слева и справа соответствующих элементов и их перестановка и т.д. </a:t>
            </a:r>
            <a:endParaRPr b="0" lang="ru-RU" sz="1600" spc="-1" strike="noStrike">
              <a:solidFill>
                <a:srgbClr val="000000"/>
              </a:solidFill>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Picture 4" descr=""/>
          <p:cNvPicPr/>
          <p:nvPr/>
        </p:nvPicPr>
        <p:blipFill>
          <a:blip r:embed="rId1"/>
          <a:stretch/>
        </p:blipFill>
        <p:spPr>
          <a:xfrm>
            <a:off x="0" y="0"/>
            <a:ext cx="9143640" cy="6857640"/>
          </a:xfrm>
          <a:prstGeom prst="rect">
            <a:avLst/>
          </a:prstGeom>
          <a:ln>
            <a:noFill/>
          </a:ln>
        </p:spPr>
      </p:pic>
      <p:pic>
        <p:nvPicPr>
          <p:cNvPr id="50" name="" descr=""/>
          <p:cNvPicPr/>
          <p:nvPr/>
        </p:nvPicPr>
        <p:blipFill>
          <a:blip r:embed="rId2"/>
          <a:stretch/>
        </p:blipFill>
        <p:spPr>
          <a:xfrm>
            <a:off x="12240" y="6480"/>
            <a:ext cx="9131760" cy="6851520"/>
          </a:xfrm>
          <a:prstGeom prst="rect">
            <a:avLst/>
          </a:prstGeom>
          <a:ln>
            <a:noFill/>
          </a:ln>
        </p:spPr>
      </p:pic>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6" presetSubtype="16">
                                  <p:stCondLst>
                                    <p:cond delay="0"/>
                                  </p:stCondLst>
                                  <p:childTnLst>
                                    <p:set>
                                      <p:cBhvr>
                                        <p:cTn id="30" dur="1" fill="hold">
                                          <p:stCondLst>
                                            <p:cond delay="0"/>
                                          </p:stCondLst>
                                        </p:cTn>
                                        <p:tgtEl>
                                          <p:spTgt spid="50"/>
                                        </p:tgtEl>
                                        <p:attrNameLst>
                                          <p:attrName>style.visibility</p:attrName>
                                        </p:attrNameLst>
                                      </p:cBhvr>
                                      <p:to>
                                        <p:strVal val="visible"/>
                                      </p:to>
                                    </p:set>
                                    <p:animEffect filter="circle(in)" transition="in">
                                      <p:cBhvr additive="repl">
                                        <p:cTn id="31" dur="2000"/>
                                        <p:tgtEl>
                                          <p:spTgt spid="5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Picture 4" descr=""/>
          <p:cNvPicPr/>
          <p:nvPr/>
        </p:nvPicPr>
        <p:blipFill>
          <a:blip r:embed="rId1"/>
          <a:stretch/>
        </p:blipFill>
        <p:spPr>
          <a:xfrm>
            <a:off x="0" y="0"/>
            <a:ext cx="9143640" cy="6857640"/>
          </a:xfrm>
          <a:prstGeom prst="rect">
            <a:avLst/>
          </a:prstGeom>
          <a:ln>
            <a:noFill/>
          </a:ln>
        </p:spPr>
      </p:pic>
      <p:sp>
        <p:nvSpPr>
          <p:cNvPr id="52" name="TextShape 1"/>
          <p:cNvSpPr txBox="1"/>
          <p:nvPr/>
        </p:nvSpPr>
        <p:spPr>
          <a:xfrm>
            <a:off x="-72000" y="141480"/>
            <a:ext cx="9266760" cy="3212280"/>
          </a:xfrm>
          <a:prstGeom prst="rect">
            <a:avLst/>
          </a:prstGeom>
          <a:noFill/>
          <a:ln>
            <a:noFill/>
          </a:ln>
        </p:spPr>
        <p:txBody>
          <a:bodyPr lIns="90000" rIns="90000" tIns="45000" bIns="45000"/>
          <a:p>
            <a:r>
              <a:rPr b="0" lang="ru-RU" sz="2600" spc="-1" strike="noStrike">
                <a:latin typeface="Lucida Fax"/>
              </a:rPr>
              <a:t>В целом, оценка трудоемкости метода быстрой сортировки является типичной для улучшенных методов и выражается соотношением (n*log 2 n)/6. Отсюда следует, что данный метод неэффективен при малых n (десятки или сотни элементов), но с ростом n его эффективность резко растет, и при очень больших n метод дает наилучшие показатели среди всех универсальных методов сортировки. </a:t>
            </a:r>
            <a:endParaRPr b="0" lang="ru-RU" sz="2600" spc="-1" strike="noStrike">
              <a:latin typeface="Lucida Fax"/>
            </a:endParaRPr>
          </a:p>
        </p:txBody>
      </p:sp>
      <p:pic>
        <p:nvPicPr>
          <p:cNvPr id="53" name="" descr=""/>
          <p:cNvPicPr/>
          <p:nvPr/>
        </p:nvPicPr>
        <p:blipFill>
          <a:blip r:embed="rId2"/>
          <a:stretch/>
        </p:blipFill>
        <p:spPr>
          <a:xfrm>
            <a:off x="864000" y="4680000"/>
            <a:ext cx="7682400" cy="1008000"/>
          </a:xfrm>
          <a:prstGeom prst="rect">
            <a:avLst/>
          </a:prstGeom>
          <a:ln>
            <a:noFill/>
          </a:ln>
        </p:spPr>
      </p:pic>
      <p:sp>
        <p:nvSpPr>
          <p:cNvPr id="54" name="TextShape 2"/>
          <p:cNvSpPr txBox="1"/>
          <p:nvPr/>
        </p:nvSpPr>
        <p:spPr>
          <a:xfrm>
            <a:off x="1800000" y="5917320"/>
            <a:ext cx="5732640" cy="346680"/>
          </a:xfrm>
          <a:prstGeom prst="rect">
            <a:avLst/>
          </a:prstGeom>
          <a:noFill/>
          <a:ln>
            <a:noFill/>
          </a:ln>
        </p:spPr>
        <p:txBody>
          <a:bodyPr lIns="90000" rIns="90000" tIns="45000" bIns="45000"/>
          <a:p>
            <a:r>
              <a:rPr b="0" lang="ru-RU" sz="1800" spc="-1" strike="noStrike">
                <a:latin typeface="Arial"/>
              </a:rPr>
              <a:t>Средняя трудоемкость метода быстрой соритровки.</a:t>
            </a:r>
            <a:endParaRPr b="0" lang="ru-RU" sz="1800" spc="-1" strike="noStrike">
              <a:latin typeface="Arial"/>
            </a:endParaRPr>
          </a:p>
        </p:txBody>
      </p:sp>
    </p:spTree>
  </p:cSld>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4" presetSubtype="16">
                                  <p:stCondLst>
                                    <p:cond delay="0"/>
                                  </p:stCondLst>
                                  <p:childTnLst>
                                    <p:set>
                                      <p:cBhvr>
                                        <p:cTn id="37" dur="1" fill="hold">
                                          <p:stCondLst>
                                            <p:cond delay="0"/>
                                          </p:stCondLst>
                                        </p:cTn>
                                        <p:tgtEl>
                                          <p:spTgt spid="53"/>
                                        </p:tgtEl>
                                        <p:attrNameLst>
                                          <p:attrName>style.visibility</p:attrName>
                                        </p:attrNameLst>
                                      </p:cBhvr>
                                      <p:to>
                                        <p:strVal val="visible"/>
                                      </p:to>
                                    </p:set>
                                    <p:animEffect filter="box(in)" transition="in">
                                      <p:cBhvr additive="repl">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 presetSubtype="16">
                                  <p:stCondLst>
                                    <p:cond delay="0"/>
                                  </p:stCondLst>
                                  <p:childTnLst>
                                    <p:set>
                                      <p:cBhvr>
                                        <p:cTn id="42" dur="1" fill="hold">
                                          <p:stCondLst>
                                            <p:cond delay="0"/>
                                          </p:stCondLst>
                                        </p:cTn>
                                        <p:tgtEl>
                                          <p:spTgt spid="54">
                                            <p:txEl>
                                              <p:pRg st="0" end="0"/>
                                            </p:txEl>
                                          </p:spTgt>
                                        </p:tgtEl>
                                        <p:attrNameLst>
                                          <p:attrName>style.visibility</p:attrName>
                                        </p:attrNameLst>
                                      </p:cBhvr>
                                      <p:to>
                                        <p:strVal val="visible"/>
                                      </p:to>
                                    </p:set>
                                    <p:animEffect filter="box(in)" transition="in">
                                      <p:cBhvr additive="repl">
                                        <p:cTn id="43" dur="500"/>
                                        <p:tgtEl>
                                          <p:spTgt spid="54">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4" descr=""/>
          <p:cNvPicPr/>
          <p:nvPr/>
        </p:nvPicPr>
        <p:blipFill>
          <a:blip r:embed="rId1"/>
          <a:stretch/>
        </p:blipFill>
        <p:spPr>
          <a:xfrm>
            <a:off x="0" y="0"/>
            <a:ext cx="9143640" cy="6857640"/>
          </a:xfrm>
          <a:prstGeom prst="rect">
            <a:avLst/>
          </a:prstGeom>
          <a:ln>
            <a:noFill/>
          </a:ln>
        </p:spPr>
      </p:pic>
      <p:sp>
        <p:nvSpPr>
          <p:cNvPr id="56" name="TextShape 1"/>
          <p:cNvSpPr txBox="1"/>
          <p:nvPr/>
        </p:nvSpPr>
        <p:spPr>
          <a:xfrm>
            <a:off x="-72000" y="141480"/>
            <a:ext cx="9266760" cy="5767560"/>
          </a:xfrm>
          <a:prstGeom prst="rect">
            <a:avLst/>
          </a:prstGeom>
          <a:noFill/>
          <a:ln>
            <a:noFill/>
          </a:ln>
        </p:spPr>
        <p:txBody>
          <a:bodyPr lIns="90000" rIns="90000" tIns="45000" bIns="45000"/>
          <a:p>
            <a:r>
              <a:rPr b="0" lang="ru-RU" sz="2000" spc="-1" strike="noStrike">
                <a:latin typeface="Lucida Fax"/>
              </a:rPr>
              <a:t>	</a:t>
            </a:r>
            <a:r>
              <a:rPr b="0" lang="ru-RU" sz="2000" spc="-1" strike="noStrike">
                <a:latin typeface="Lucida Fax"/>
              </a:rPr>
              <a:t>К сожалению, есть одна ситуация, когда быстрая сортировка теряет свою эффективность и становится пропорциональной n^2 , т.е. опускается до уровня простых методов. Эта ситуация связана с правилом выбора опорного элемента.</a:t>
            </a:r>
            <a:endParaRPr b="0" lang="ru-RU" sz="2000" spc="-1" strike="noStrike">
              <a:latin typeface="Lucida Fax"/>
            </a:endParaRPr>
          </a:p>
          <a:p>
            <a:r>
              <a:rPr b="0" lang="ru-RU" sz="2000" spc="-1" strike="noStrike">
                <a:latin typeface="Lucida Fax"/>
              </a:rPr>
              <a:t>	</a:t>
            </a:r>
            <a:r>
              <a:rPr b="0" lang="ru-RU" sz="2000" spc="-1" strike="noStrike">
                <a:latin typeface="Lucida Fax"/>
              </a:rPr>
              <a:t>Эффективность метода сильно зависит от выбора опорного элемента, и</a:t>
            </a:r>
            <a:endParaRPr b="0" lang="ru-RU" sz="2000" spc="-1" strike="noStrike">
              <a:latin typeface="Lucida Fax"/>
            </a:endParaRPr>
          </a:p>
          <a:p>
            <a:r>
              <a:rPr b="0" lang="ru-RU" sz="2000" spc="-1" strike="noStrike">
                <a:latin typeface="Lucida Fax"/>
              </a:rPr>
              <a:t>использование простейшего способа выбора (серединный элемент массива) часто приводит к падению эффективности метода. Это связано с тем, что каждое разделение массива на две половины в идеале должно давать примерно равное число элементов слева и справа от опорного элемента или опорный элемент близок к минимальному или максимальному, после попарных перестановок будут получены существенно неравномерные наборы. Если подобная ситуация возникает на каждом шаге работы алгоритма, общая эффективность резко падает. Для устранения этого недостатка надо уметь правильно выбирать опорный элемент.</a:t>
            </a:r>
            <a:endParaRPr b="0" lang="ru-RU" sz="2000" spc="-1" strike="noStrike">
              <a:latin typeface="Lucida Fax"/>
            </a:endParaRPr>
          </a:p>
          <a:p>
            <a:r>
              <a:rPr b="0" lang="ru-RU" sz="2000" spc="-1" strike="noStrike">
                <a:latin typeface="Lucida Fax"/>
              </a:rPr>
              <a:t>	</a:t>
            </a:r>
            <a:r>
              <a:rPr b="0" lang="ru-RU" sz="2000" spc="-1" strike="noStrike">
                <a:latin typeface="Lucida Fax"/>
              </a:rPr>
              <a:t>Наилучшее правило выбора опорного элемента – это так называемая медиана.</a:t>
            </a:r>
            <a:endParaRPr b="0" lang="ru-RU" sz="2000" spc="-1" strike="noStrike">
              <a:latin typeface="Lucida Fax"/>
            </a:endParaRPr>
          </a:p>
          <a:p>
            <a:r>
              <a:rPr b="0" lang="ru-RU" sz="2000" spc="-1" strike="noStrike">
                <a:latin typeface="Lucida Fax"/>
              </a:rPr>
              <a:t>	</a:t>
            </a:r>
            <a:r>
              <a:rPr b="0" lang="ru-RU" sz="2000" spc="-1" strike="noStrike">
                <a:latin typeface="Lucida Fax"/>
              </a:rPr>
              <a:t>Медиана – это средний элемент массива не по расположению, а по значению. </a:t>
            </a:r>
            <a:endParaRPr b="0" lang="ru-RU" sz="2000" spc="-1" strike="noStrike">
              <a:latin typeface="Lucida Fax"/>
            </a:endParaRPr>
          </a:p>
        </p:txBody>
      </p:sp>
    </p:spTree>
  </p:cSld>
  <p:timing>
    <p:tnLst>
      <p:par>
        <p:cTn id="44" dur="indefinite" restart="never" nodeType="tmRoot">
          <p:childTnLst>
            <p:seq>
              <p:cTn id="4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Picture 4" descr=""/>
          <p:cNvPicPr/>
          <p:nvPr/>
        </p:nvPicPr>
        <p:blipFill>
          <a:blip r:embed="rId1"/>
          <a:stretch/>
        </p:blipFill>
        <p:spPr>
          <a:xfrm>
            <a:off x="0" y="0"/>
            <a:ext cx="9143640" cy="6857640"/>
          </a:xfrm>
          <a:prstGeom prst="rect">
            <a:avLst/>
          </a:prstGeom>
          <a:ln>
            <a:noFill/>
          </a:ln>
        </p:spPr>
      </p:pic>
      <p:sp>
        <p:nvSpPr>
          <p:cNvPr id="58" name="TextShape 1"/>
          <p:cNvSpPr txBox="1"/>
          <p:nvPr/>
        </p:nvSpPr>
        <p:spPr>
          <a:xfrm>
            <a:off x="-72000" y="0"/>
            <a:ext cx="9266760" cy="6857640"/>
          </a:xfrm>
          <a:prstGeom prst="rect">
            <a:avLst/>
          </a:prstGeom>
          <a:noFill/>
          <a:ln>
            <a:noFill/>
          </a:ln>
        </p:spPr>
        <p:txBody>
          <a:bodyPr lIns="90000" rIns="90000" tIns="45000" bIns="45000"/>
          <a:p>
            <a:r>
              <a:rPr b="0" lang="ru-RU" sz="2000" spc="-1" strike="noStrike">
                <a:latin typeface="Lucida Fax"/>
              </a:rPr>
              <a:t>	</a:t>
            </a:r>
            <a:r>
              <a:rPr b="0" lang="ru-RU" sz="2000" spc="-1" strike="noStrike">
                <a:latin typeface="Lucida Fax"/>
              </a:rPr>
              <a:t>Пример быстрой сортировки на языке программирования  С++:</a:t>
            </a:r>
            <a:endParaRPr b="0" lang="ru-RU" sz="2000" spc="-1" strike="noStrike">
              <a:latin typeface="Lucida Fax"/>
            </a:endParaRPr>
          </a:p>
          <a:p>
            <a:r>
              <a:rPr b="0" lang="ru-RU" sz="2000" spc="-1" strike="noStrike">
                <a:latin typeface="Lucida Fax"/>
              </a:rPr>
              <a:t>void QuickSort(int *mas, int left, int right)</a:t>
            </a:r>
            <a:endParaRPr b="0" lang="ru-RU" sz="2000" spc="-1" strike="noStrike">
              <a:latin typeface="Lucida Fax"/>
            </a:endParaRPr>
          </a:p>
          <a:p>
            <a:r>
              <a:rPr b="0" lang="ru-RU" sz="2000" spc="-1" strike="noStrike">
                <a:latin typeface="Lucida Fax"/>
              </a:rPr>
              <a:t>{</a:t>
            </a:r>
            <a:r>
              <a:rPr b="0" lang="ru-RU" sz="2000" spc="-1" strike="noStrike">
                <a:latin typeface="Lucida Fax"/>
              </a:rPr>
              <a:t>	</a:t>
            </a:r>
            <a:r>
              <a:rPr b="0" lang="ru-RU" sz="2000" spc="-1" strike="noStrike">
                <a:latin typeface="Lucida Fax"/>
              </a:rPr>
              <a:t>int i, j, m;</a:t>
            </a:r>
            <a:endParaRPr b="0" lang="ru-RU" sz="2000" spc="-1" strike="noStrike">
              <a:latin typeface="Lucida Fax"/>
            </a:endParaRPr>
          </a:p>
          <a:p>
            <a:r>
              <a:rPr b="0" lang="ru-RU" sz="2000" spc="-1" strike="noStrike">
                <a:latin typeface="Lucida Fax"/>
              </a:rPr>
              <a:t>	</a:t>
            </a:r>
            <a:r>
              <a:rPr b="0" lang="ru-RU" sz="2000" spc="-1" strike="noStrike">
                <a:latin typeface="Lucida Fax"/>
              </a:rPr>
              <a:t>i = left;</a:t>
            </a:r>
            <a:endParaRPr b="0" lang="ru-RU" sz="2000" spc="-1" strike="noStrike">
              <a:latin typeface="Lucida Fax"/>
            </a:endParaRPr>
          </a:p>
          <a:p>
            <a:r>
              <a:rPr b="0" lang="ru-RU" sz="2000" spc="-1" strike="noStrike">
                <a:latin typeface="Lucida Fax"/>
              </a:rPr>
              <a:t>	</a:t>
            </a:r>
            <a:r>
              <a:rPr b="0" lang="ru-RU" sz="2000" spc="-1" strike="noStrike">
                <a:latin typeface="Lucida Fax"/>
              </a:rPr>
              <a:t>j = right;</a:t>
            </a:r>
            <a:endParaRPr b="0" lang="ru-RU" sz="2000" spc="-1" strike="noStrike">
              <a:latin typeface="Lucida Fax"/>
            </a:endParaRPr>
          </a:p>
          <a:p>
            <a:r>
              <a:rPr b="0" lang="ru-RU" sz="2000" spc="-1" strike="noStrike">
                <a:latin typeface="Lucida Fax"/>
              </a:rPr>
              <a:t>	</a:t>
            </a:r>
            <a:r>
              <a:rPr b="0" lang="ru-RU" sz="2000" spc="-1" strike="noStrike">
                <a:latin typeface="Lucida Fax"/>
              </a:rPr>
              <a:t>m = mas[(i + j + 1) / 2];</a:t>
            </a:r>
            <a:endParaRPr b="0" lang="ru-RU" sz="2000" spc="-1" strike="noStrike">
              <a:latin typeface="Lucida Fax"/>
            </a:endParaRPr>
          </a:p>
          <a:p>
            <a:r>
              <a:rPr b="0" lang="ru-RU" sz="2000" spc="-1" strike="noStrike">
                <a:latin typeface="Lucida Fax"/>
              </a:rPr>
              <a:t>	</a:t>
            </a:r>
            <a:r>
              <a:rPr b="0" lang="ru-RU" sz="2000" spc="-1" strike="noStrike">
                <a:latin typeface="Lucida Fax"/>
              </a:rPr>
              <a:t>while (i &lt;= j)</a:t>
            </a:r>
            <a:endParaRPr b="0" lang="ru-RU" sz="2000" spc="-1" strike="noStrike">
              <a:latin typeface="Lucida Fax"/>
            </a:endParaRPr>
          </a:p>
          <a:p>
            <a:r>
              <a:rPr b="0" lang="ru-RU" sz="2000" spc="-1" strike="noStrike">
                <a:latin typeface="Lucida Fax"/>
              </a:rPr>
              <a:t>	</a:t>
            </a:r>
            <a:r>
              <a:rPr b="0" lang="ru-RU" sz="2000" spc="-1" strike="noStrike">
                <a:latin typeface="Lucida Fax"/>
              </a:rPr>
              <a:t>{</a:t>
            </a:r>
            <a:r>
              <a:rPr b="0" lang="ru-RU" sz="2000" spc="-1" strike="noStrike">
                <a:latin typeface="Lucida Fax"/>
              </a:rPr>
              <a:t>	</a:t>
            </a:r>
            <a:r>
              <a:rPr b="0" lang="ru-RU" sz="2000" spc="-1" strike="noStrike">
                <a:latin typeface="Lucida Fax"/>
              </a:rPr>
              <a:t>	</a:t>
            </a:r>
            <a:r>
              <a:rPr b="0" lang="ru-RU" sz="2000" spc="-1" strike="noStrike">
                <a:latin typeface="Lucida Fax"/>
              </a:rPr>
              <a:t>while (mas[i] &lt; m)</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i++;</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while (mas[j] &gt; m)</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j--;</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if (i &lt;= j)</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a:t>
            </a:r>
            <a:r>
              <a:rPr b="0" lang="ru-RU" sz="2000" spc="-1" strike="noStrike">
                <a:latin typeface="Lucida Fax"/>
              </a:rPr>
              <a:t>	</a:t>
            </a:r>
            <a:r>
              <a:rPr b="0" lang="ru-RU" sz="2000" spc="-1" strike="noStrike">
                <a:latin typeface="Lucida Fax"/>
              </a:rPr>
              <a:t>int a = mas[i];</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mas[i] = mas[j];</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mas[j] = a;</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i++;</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	</a:t>
            </a:r>
            <a:r>
              <a:rPr b="0" lang="ru-RU" sz="2000" spc="-1" strike="noStrike">
                <a:latin typeface="Lucida Fax"/>
              </a:rPr>
              <a:t>j--;</a:t>
            </a:r>
            <a:r>
              <a:rPr b="0" lang="ru-RU" sz="2000" spc="-1" strike="noStrike">
                <a:latin typeface="Lucida Fax"/>
              </a:rPr>
              <a:t>	</a:t>
            </a:r>
            <a:r>
              <a:rPr b="0" lang="ru-RU" sz="2000" spc="-1" strike="noStrike">
                <a:latin typeface="Lucida Fax"/>
              </a:rPr>
              <a:t>} } </a:t>
            </a:r>
            <a:endParaRPr b="0" lang="ru-RU" sz="2000" spc="-1" strike="noStrike">
              <a:latin typeface="Lucida Fax"/>
            </a:endParaRPr>
          </a:p>
          <a:p>
            <a:r>
              <a:rPr b="0" lang="ru-RU" sz="2000" spc="-1" strike="noStrike">
                <a:latin typeface="Lucida Fax"/>
              </a:rPr>
              <a:t>	</a:t>
            </a:r>
            <a:r>
              <a:rPr b="0" lang="ru-RU" sz="2000" spc="-1" strike="noStrike">
                <a:latin typeface="Lucida Fax"/>
              </a:rPr>
              <a:t>if (left &lt; j)</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QuickSort(mas, left, j);</a:t>
            </a:r>
            <a:endParaRPr b="0" lang="ru-RU" sz="2000" spc="-1" strike="noStrike">
              <a:latin typeface="Lucida Fax"/>
            </a:endParaRPr>
          </a:p>
          <a:p>
            <a:r>
              <a:rPr b="0" lang="ru-RU" sz="2000" spc="-1" strike="noStrike">
                <a:latin typeface="Lucida Fax"/>
              </a:rPr>
              <a:t>	</a:t>
            </a:r>
            <a:r>
              <a:rPr b="0" lang="ru-RU" sz="2000" spc="-1" strike="noStrike">
                <a:latin typeface="Lucida Fax"/>
              </a:rPr>
              <a:t>if (i &lt; right)</a:t>
            </a:r>
            <a:endParaRPr b="0" lang="ru-RU" sz="2000" spc="-1" strike="noStrike">
              <a:latin typeface="Lucida Fax"/>
            </a:endParaRPr>
          </a:p>
          <a:p>
            <a:r>
              <a:rPr b="0" lang="ru-RU" sz="2000" spc="-1" strike="noStrike">
                <a:latin typeface="Lucida Fax"/>
              </a:rPr>
              <a:t>	</a:t>
            </a:r>
            <a:r>
              <a:rPr b="0" lang="ru-RU" sz="2000" spc="-1" strike="noStrike">
                <a:latin typeface="Lucida Fax"/>
              </a:rPr>
              <a:t>	</a:t>
            </a:r>
            <a:r>
              <a:rPr b="0" lang="ru-RU" sz="2000" spc="-1" strike="noStrike">
                <a:latin typeface="Lucida Fax"/>
              </a:rPr>
              <a:t>QuickSort(mas, i, right); }</a:t>
            </a:r>
            <a:endParaRPr b="0" lang="ru-RU" sz="2000" spc="-1" strike="noStrike">
              <a:latin typeface="Lucida Fax"/>
            </a:endParaRPr>
          </a:p>
          <a:p>
            <a:endParaRPr b="0" lang="ru-RU" sz="2000" spc="-1" strike="noStrike">
              <a:latin typeface="Lucida Fax"/>
            </a:endParaRPr>
          </a:p>
        </p:txBody>
      </p:sp>
    </p:spTree>
  </p:cSld>
  <p:timing>
    <p:tnLst>
      <p:par>
        <p:cTn id="46" dur="indefinite" restart="never" nodeType="tmRoot">
          <p:childTnLst>
            <p:seq>
              <p:cTn id="47"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Picture 4" descr=""/>
          <p:cNvPicPr/>
          <p:nvPr/>
        </p:nvPicPr>
        <p:blipFill>
          <a:blip r:embed="rId1"/>
          <a:stretch/>
        </p:blipFill>
        <p:spPr>
          <a:xfrm>
            <a:off x="0" y="0"/>
            <a:ext cx="9143640" cy="6857640"/>
          </a:xfrm>
          <a:prstGeom prst="rect">
            <a:avLst/>
          </a:prstGeom>
          <a:ln>
            <a:noFill/>
          </a:ln>
        </p:spPr>
      </p:pic>
      <p:sp>
        <p:nvSpPr>
          <p:cNvPr id="60" name="TextShape 1"/>
          <p:cNvSpPr txBox="1"/>
          <p:nvPr/>
        </p:nvSpPr>
        <p:spPr>
          <a:xfrm>
            <a:off x="-72000" y="0"/>
            <a:ext cx="9266760" cy="1584360"/>
          </a:xfrm>
          <a:prstGeom prst="rect">
            <a:avLst/>
          </a:prstGeom>
          <a:noFill/>
          <a:ln>
            <a:noFill/>
          </a:ln>
        </p:spPr>
        <p:txBody>
          <a:bodyPr lIns="90000" rIns="90000" tIns="45000" bIns="45000"/>
          <a:p>
            <a:r>
              <a:rPr b="0" lang="ru-RU" sz="2000" spc="-1" strike="noStrike">
                <a:latin typeface="Lucida Fax"/>
              </a:rPr>
              <a:t>	</a:t>
            </a:r>
            <a:r>
              <a:rPr b="0" lang="ru-RU" sz="2000" spc="-1" strike="noStrike">
                <a:latin typeface="Lucida Fax"/>
              </a:rPr>
              <a:t>Результат быстрой сортировки на языке программирования  С++:</a:t>
            </a:r>
            <a:endParaRPr b="0" lang="ru-RU" sz="2000" spc="-1" strike="noStrike">
              <a:latin typeface="Lucida Fax"/>
            </a:endParaRPr>
          </a:p>
          <a:p>
            <a:endParaRPr b="0" lang="ru-RU" sz="2000" spc="-1" strike="noStrike">
              <a:latin typeface="Lucida Fax"/>
            </a:endParaRPr>
          </a:p>
          <a:p>
            <a:r>
              <a:rPr b="0" lang="ru-RU" sz="2000" spc="-1" strike="noStrike">
                <a:latin typeface="Lucida Fax"/>
              </a:rPr>
              <a:t>Входные данные: 23-5-4-63-34-23-61</a:t>
            </a:r>
            <a:endParaRPr b="0" lang="ru-RU" sz="2000" spc="-1" strike="noStrike">
              <a:latin typeface="Lucida Fax"/>
            </a:endParaRPr>
          </a:p>
          <a:p>
            <a:endParaRPr b="0" lang="ru-RU" sz="2000" spc="-1" strike="noStrike">
              <a:latin typeface="Lucida Fax"/>
            </a:endParaRPr>
          </a:p>
          <a:p>
            <a:endParaRPr b="0" lang="ru-RU" sz="2000" spc="-1" strike="noStrike">
              <a:latin typeface="Lucida Fax"/>
            </a:endParaRPr>
          </a:p>
        </p:txBody>
      </p:sp>
      <p:pic>
        <p:nvPicPr>
          <p:cNvPr id="61" name="" descr=""/>
          <p:cNvPicPr/>
          <p:nvPr/>
        </p:nvPicPr>
        <p:blipFill>
          <a:blip r:embed="rId2"/>
          <a:stretch/>
        </p:blipFill>
        <p:spPr>
          <a:xfrm>
            <a:off x="360" y="1152000"/>
            <a:ext cx="9143280" cy="5717520"/>
          </a:xfrm>
          <a:prstGeom prst="rect">
            <a:avLst/>
          </a:prstGeom>
          <a:ln>
            <a:noFill/>
          </a:ln>
        </p:spPr>
      </p:pic>
    </p:spTree>
  </p:cSld>
  <p:timing>
    <p:tnLst>
      <p:par>
        <p:cTn id="48" dur="indefinite" restart="never" nodeType="tmRoot">
          <p:childTnLst>
            <p:seq>
              <p:cTn id="49" dur="indefinite" nodeType="mainSeq">
                <p:childTnLst>
                  <p:par>
                    <p:cTn id="50" fill="hold">
                      <p:stCondLst>
                        <p:cond delay="indefinite"/>
                      </p:stCondLst>
                      <p:childTnLst>
                        <p:par>
                          <p:cTn id="51" fill="hold">
                            <p:stCondLst>
                              <p:cond delay="0"/>
                            </p:stCondLst>
                            <p:childTnLst>
                              <p:par>
                                <p:cTn id="52" nodeType="clickEffect" fill="hold" presetClass="entr" presetID="5" presetSubtype="10">
                                  <p:stCondLst>
                                    <p:cond delay="0"/>
                                  </p:stCondLst>
                                  <p:childTnLst>
                                    <p:set>
                                      <p:cBhvr>
                                        <p:cTn id="53" dur="1" fill="hold">
                                          <p:stCondLst>
                                            <p:cond delay="0"/>
                                          </p:stCondLst>
                                        </p:cTn>
                                        <p:tgtEl>
                                          <p:spTgt spid="61"/>
                                        </p:tgtEl>
                                        <p:attrNameLst>
                                          <p:attrName>style.visibility</p:attrName>
                                        </p:attrNameLst>
                                      </p:cBhvr>
                                      <p:to>
                                        <p:strVal val="visible"/>
                                      </p:to>
                                    </p:set>
                                    <p:animEffect filter="checkerboard(across)" transition="in">
                                      <p:cBhvr additive="repl">
                                        <p:cTn id="54" dur="500"/>
                                        <p:tgtEl>
                                          <p:spTgt spid="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Picture 4" descr=""/>
          <p:cNvPicPr/>
          <p:nvPr/>
        </p:nvPicPr>
        <p:blipFill>
          <a:blip r:embed="rId1"/>
          <a:stretch/>
        </p:blipFill>
        <p:spPr>
          <a:xfrm>
            <a:off x="0" y="0"/>
            <a:ext cx="9143640" cy="6857640"/>
          </a:xfrm>
          <a:prstGeom prst="rect">
            <a:avLst/>
          </a:prstGeom>
          <a:ln>
            <a:noFill/>
          </a:ln>
        </p:spPr>
      </p:pic>
      <p:sp>
        <p:nvSpPr>
          <p:cNvPr id="63" name="CustomShape 1"/>
          <p:cNvSpPr/>
          <p:nvPr/>
        </p:nvSpPr>
        <p:spPr>
          <a:xfrm>
            <a:off x="1008000" y="2376000"/>
            <a:ext cx="7272360" cy="1872000"/>
          </a:xfrm>
          <a:prstGeom prst="horizontalScroll">
            <a:avLst>
              <a:gd name="adj" fmla="val 12500"/>
            </a:avLst>
          </a:prstGeom>
          <a:gradFill rotWithShape="0">
            <a:gsLst>
              <a:gs pos="0">
                <a:srgbClr val="72bf44"/>
              </a:gs>
              <a:gs pos="100000">
                <a:srgbClr val="0066b3"/>
              </a:gs>
            </a:gsLst>
            <a:lin ang="16200000"/>
          </a:gradFill>
          <a:ln>
            <a:solidFill>
              <a:srgbClr val="00b0f0"/>
            </a:solidFill>
            <a:round/>
          </a:ln>
          <a:effectLst>
            <a:glow rad="228600">
              <a:schemeClr val="accent2">
                <a:satMod val="175000"/>
                <a:alpha val="40000"/>
              </a:schemeClr>
            </a:glow>
            <a:outerShdw blurRad="40000" dir="5400000" dist="2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i="1" lang="ru-RU" sz="4400" spc="-1" strike="noStrike">
                <a:solidFill>
                  <a:srgbClr val="000000"/>
                </a:solidFill>
                <a:latin typeface="Bahnschrift Light"/>
              </a:rPr>
              <a:t>Конец</a:t>
            </a:r>
            <a:endParaRPr b="0" i="1" lang="ru-RU" sz="4400" spc="-1" strike="noStrike">
              <a:latin typeface="Bahnschrift Light"/>
            </a:endParaRPr>
          </a:p>
        </p:txBody>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2" presetSubtype="4">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repl">
                                        <p:cTn id="61" dur="500" fill="hold"/>
                                        <p:tgtEl>
                                          <p:spTgt spid="63"/>
                                        </p:tgtEl>
                                        <p:attrNameLst>
                                          <p:attrName>ppt_x</p:attrName>
                                        </p:attrNameLst>
                                      </p:cBhvr>
                                      <p:tavLst>
                                        <p:tav tm="0">
                                          <p:val>
                                            <p:strVal val="#ppt_x"/>
                                          </p:val>
                                        </p:tav>
                                        <p:tav tm="100000">
                                          <p:val>
                                            <p:strVal val="#ppt_x"/>
                                          </p:val>
                                        </p:tav>
                                      </p:tavLst>
                                    </p:anim>
                                    <p:anim calcmode="lin" valueType="num">
                                      <p:cBhvr additive="repl">
                                        <p:cTn id="6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1617</TotalTime>
  <Application>LibreOffice/6.0.5.2$Windows_x86 LibreOffice_project/54c8cbb85f300ac59db32fe8a675ff7683cd5a16</Application>
  <Words>645</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2018-09-17T08:34:38Z</dcterms:created>
  <dc:creator>Ирина Хакимуллина</dc:creator>
  <dc:description/>
  <dc:language>ru-RU</dc:language>
  <cp:lastModifiedBy/>
  <dcterms:modified xsi:type="dcterms:W3CDTF">2018-11-13T19:37:35Z</dcterms:modified>
  <cp:revision>18</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2</vt:i4>
  </property>
  <property fmtid="{D5CDD505-2E9C-101B-9397-08002B2CF9AE}" pid="7" name="Notes">
    <vt:i4>0</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