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74" r:id="rId7"/>
    <p:sldId id="262" r:id="rId8"/>
    <p:sldId id="264" r:id="rId9"/>
    <p:sldId id="263" r:id="rId10"/>
    <p:sldId id="272" r:id="rId11"/>
    <p:sldId id="271" r:id="rId1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000"/>
    <a:srgbClr val="262626"/>
    <a:srgbClr val="B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p:scale>
          <a:sx n="70" d="100"/>
          <a:sy n="70" d="100"/>
        </p:scale>
        <p:origin x="100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15DA1F-F0B2-494D-9577-6DEFBBFA8886}"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387591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5DA1F-F0B2-494D-9577-6DEFBBFA8886}"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219248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5DA1F-F0B2-494D-9577-6DEFBBFA8886}"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414556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15DA1F-F0B2-494D-9577-6DEFBBFA8886}"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198558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5DA1F-F0B2-494D-9577-6DEFBBFA8886}" type="datetimeFigureOut">
              <a:rPr lang="en-ZA" smtClean="0"/>
              <a:t>2023/04/03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71617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15DA1F-F0B2-494D-9577-6DEFBBFA8886}"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278290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15DA1F-F0B2-494D-9577-6DEFBBFA8886}" type="datetimeFigureOut">
              <a:rPr lang="en-ZA" smtClean="0"/>
              <a:t>2023/04/03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38205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15DA1F-F0B2-494D-9577-6DEFBBFA8886}" type="datetimeFigureOut">
              <a:rPr lang="en-ZA" smtClean="0"/>
              <a:t>2023/04/03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22785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5DA1F-F0B2-494D-9577-6DEFBBFA8886}" type="datetimeFigureOut">
              <a:rPr lang="en-ZA" smtClean="0"/>
              <a:t>2023/04/03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388816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5C15DA1F-F0B2-494D-9577-6DEFBBFA8886}"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128192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5C15DA1F-F0B2-494D-9577-6DEFBBFA8886}" type="datetimeFigureOut">
              <a:rPr lang="en-ZA" smtClean="0"/>
              <a:t>2023/04/03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9E6C18F-8CC9-4CF8-931C-A30E4D19EB82}" type="slidenum">
              <a:rPr lang="en-ZA" smtClean="0"/>
              <a:t>‹#›</a:t>
            </a:fld>
            <a:endParaRPr lang="en-ZA"/>
          </a:p>
        </p:txBody>
      </p:sp>
    </p:spTree>
    <p:extLst>
      <p:ext uri="{BB962C8B-B14F-4D97-AF65-F5344CB8AC3E}">
        <p14:creationId xmlns:p14="http://schemas.microsoft.com/office/powerpoint/2010/main" val="378841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5C15DA1F-F0B2-494D-9577-6DEFBBFA8886}" type="datetimeFigureOut">
              <a:rPr lang="en-ZA" smtClean="0"/>
              <a:t>2023/04/03</a:t>
            </a:fld>
            <a:endParaRPr lang="en-ZA"/>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19E6C18F-8CC9-4CF8-931C-A30E4D19EB82}" type="slidenum">
              <a:rPr lang="en-ZA" smtClean="0"/>
              <a:t>‹#›</a:t>
            </a:fld>
            <a:endParaRPr lang="en-ZA"/>
          </a:p>
        </p:txBody>
      </p:sp>
    </p:spTree>
    <p:extLst>
      <p:ext uri="{BB962C8B-B14F-4D97-AF65-F5344CB8AC3E}">
        <p14:creationId xmlns:p14="http://schemas.microsoft.com/office/powerpoint/2010/main" val="3011438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1.jpeg"/><Relationship Id="rId5" Type="http://schemas.openxmlformats.org/officeDocument/2006/relationships/image" Target="../media/image34.svg"/><Relationship Id="rId10" Type="http://schemas.openxmlformats.org/officeDocument/2006/relationships/hyperlink" Target="mailto:thapelokgalegi23@gmail.com" TargetMode="External"/><Relationship Id="rId4" Type="http://schemas.openxmlformats.org/officeDocument/2006/relationships/image" Target="../media/image9.png"/><Relationship Id="rId9" Type="http://schemas.openxmlformats.org/officeDocument/2006/relationships/image" Target="../media/image3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thapelokgalegi23@gmail.com"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a:extLst>
              <a:ext uri="{FF2B5EF4-FFF2-40B4-BE49-F238E27FC236}">
                <a16:creationId xmlns="" xmlns:a16="http://schemas.microsoft.com/office/drawing/2014/main" id="{85E018AA-D8E7-44E3-A83E-FE1AEF3F38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4" y="0"/>
            <a:ext cx="7564222" cy="4909945"/>
          </a:xfrm>
          <a:prstGeom prst="rect">
            <a:avLst/>
          </a:prstGeom>
        </p:spPr>
      </p:pic>
      <p:sp>
        <p:nvSpPr>
          <p:cNvPr id="5" name="Isosceles Triangle 4">
            <a:extLst>
              <a:ext uri="{FF2B5EF4-FFF2-40B4-BE49-F238E27FC236}">
                <a16:creationId xmlns="" xmlns:a16="http://schemas.microsoft.com/office/drawing/2014/main" id="{A0B7E6ED-6DD5-46EC-974E-47D6E966C5EC}"/>
              </a:ext>
            </a:extLst>
          </p:cNvPr>
          <p:cNvSpPr/>
          <p:nvPr/>
        </p:nvSpPr>
        <p:spPr>
          <a:xfrm rot="5400000">
            <a:off x="-7255" y="3222170"/>
            <a:ext cx="4194628" cy="418011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Isosceles Triangle 5">
            <a:extLst>
              <a:ext uri="{FF2B5EF4-FFF2-40B4-BE49-F238E27FC236}">
                <a16:creationId xmlns="" xmlns:a16="http://schemas.microsoft.com/office/drawing/2014/main" id="{5D3076A6-0A04-4179-B471-263694E49EAA}"/>
              </a:ext>
            </a:extLst>
          </p:cNvPr>
          <p:cNvSpPr/>
          <p:nvPr/>
        </p:nvSpPr>
        <p:spPr>
          <a:xfrm rot="16200000" flipH="1">
            <a:off x="3374574" y="3222170"/>
            <a:ext cx="4194628" cy="418011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Isosceles Triangle 6">
            <a:extLst>
              <a:ext uri="{FF2B5EF4-FFF2-40B4-BE49-F238E27FC236}">
                <a16:creationId xmlns="" xmlns:a16="http://schemas.microsoft.com/office/drawing/2014/main" id="{C383B791-C3DA-4C6C-876A-519AA85B7430}"/>
              </a:ext>
            </a:extLst>
          </p:cNvPr>
          <p:cNvSpPr/>
          <p:nvPr/>
        </p:nvSpPr>
        <p:spPr>
          <a:xfrm rot="5400000">
            <a:off x="-2424" y="3472929"/>
            <a:ext cx="1440000" cy="143969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Isosceles Triangle 7">
            <a:extLst>
              <a:ext uri="{FF2B5EF4-FFF2-40B4-BE49-F238E27FC236}">
                <a16:creationId xmlns="" xmlns:a16="http://schemas.microsoft.com/office/drawing/2014/main" id="{F073EBD0-BB2B-4767-82DA-47009FF06D06}"/>
              </a:ext>
            </a:extLst>
          </p:cNvPr>
          <p:cNvSpPr/>
          <p:nvPr/>
        </p:nvSpPr>
        <p:spPr>
          <a:xfrm rot="16200000" flipH="1">
            <a:off x="-4696" y="4192929"/>
            <a:ext cx="1440000" cy="1439694"/>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Isosceles Triangle 8">
            <a:extLst>
              <a:ext uri="{FF2B5EF4-FFF2-40B4-BE49-F238E27FC236}">
                <a16:creationId xmlns="" xmlns:a16="http://schemas.microsoft.com/office/drawing/2014/main" id="{81148F5B-624F-47D8-A10A-0A5D52AC9A32}"/>
              </a:ext>
            </a:extLst>
          </p:cNvPr>
          <p:cNvSpPr/>
          <p:nvPr/>
        </p:nvSpPr>
        <p:spPr>
          <a:xfrm rot="5400000" flipH="1">
            <a:off x="1434998" y="4192929"/>
            <a:ext cx="1440000" cy="143969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Isosceles Triangle 9">
            <a:extLst>
              <a:ext uri="{FF2B5EF4-FFF2-40B4-BE49-F238E27FC236}">
                <a16:creationId xmlns="" xmlns:a16="http://schemas.microsoft.com/office/drawing/2014/main" id="{0067F7DF-978A-4229-BEC1-3C0E04304B59}"/>
              </a:ext>
            </a:extLst>
          </p:cNvPr>
          <p:cNvSpPr/>
          <p:nvPr/>
        </p:nvSpPr>
        <p:spPr>
          <a:xfrm rot="16200000" flipH="1">
            <a:off x="1434998" y="4912929"/>
            <a:ext cx="1440000" cy="1439694"/>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Isosceles Triangle 10">
            <a:extLst>
              <a:ext uri="{FF2B5EF4-FFF2-40B4-BE49-F238E27FC236}">
                <a16:creationId xmlns="" xmlns:a16="http://schemas.microsoft.com/office/drawing/2014/main" id="{753820A9-6400-470C-A06E-19E49D71E280}"/>
              </a:ext>
            </a:extLst>
          </p:cNvPr>
          <p:cNvSpPr/>
          <p:nvPr/>
        </p:nvSpPr>
        <p:spPr>
          <a:xfrm rot="5400000" flipH="1">
            <a:off x="2874910" y="4911514"/>
            <a:ext cx="1440000" cy="143969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Isosceles Triangle 11">
            <a:extLst>
              <a:ext uri="{FF2B5EF4-FFF2-40B4-BE49-F238E27FC236}">
                <a16:creationId xmlns="" xmlns:a16="http://schemas.microsoft.com/office/drawing/2014/main" id="{2914F03D-EC27-4249-8A0B-53F76A323EB2}"/>
              </a:ext>
            </a:extLst>
          </p:cNvPr>
          <p:cNvSpPr/>
          <p:nvPr/>
        </p:nvSpPr>
        <p:spPr>
          <a:xfrm rot="16200000" flipH="1">
            <a:off x="3733733" y="3476285"/>
            <a:ext cx="3872050" cy="3779839"/>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bg2">
                  <a:lumMod val="75000"/>
                </a:schemeClr>
              </a:solidFill>
            </a:endParaRPr>
          </a:p>
        </p:txBody>
      </p:sp>
      <p:sp>
        <p:nvSpPr>
          <p:cNvPr id="13" name="TextBox 12">
            <a:extLst>
              <a:ext uri="{FF2B5EF4-FFF2-40B4-BE49-F238E27FC236}">
                <a16:creationId xmlns="" xmlns:a16="http://schemas.microsoft.com/office/drawing/2014/main" id="{F2ED0EED-A3F2-4E13-8315-547370E6BFD4}"/>
              </a:ext>
            </a:extLst>
          </p:cNvPr>
          <p:cNvSpPr txBox="1"/>
          <p:nvPr/>
        </p:nvSpPr>
        <p:spPr>
          <a:xfrm>
            <a:off x="309513" y="7302230"/>
            <a:ext cx="3618419" cy="1015663"/>
          </a:xfrm>
          <a:prstGeom prst="rect">
            <a:avLst/>
          </a:prstGeom>
          <a:noFill/>
        </p:spPr>
        <p:txBody>
          <a:bodyPr wrap="square" rtlCol="0">
            <a:spAutoFit/>
          </a:bodyPr>
          <a:lstStyle/>
          <a:p>
            <a:r>
              <a:rPr lang="en-ZA" sz="6000" dirty="0">
                <a:solidFill>
                  <a:schemeClr val="bg2">
                    <a:lumMod val="75000"/>
                  </a:schemeClr>
                </a:solidFill>
              </a:rPr>
              <a:t>PROFILE</a:t>
            </a:r>
          </a:p>
        </p:txBody>
      </p:sp>
      <p:sp>
        <p:nvSpPr>
          <p:cNvPr id="15" name="TextBox 14">
            <a:extLst>
              <a:ext uri="{FF2B5EF4-FFF2-40B4-BE49-F238E27FC236}">
                <a16:creationId xmlns="" xmlns:a16="http://schemas.microsoft.com/office/drawing/2014/main" id="{858243CF-2E3A-45DA-80BE-8AE8F5892C05}"/>
              </a:ext>
            </a:extLst>
          </p:cNvPr>
          <p:cNvSpPr txBox="1"/>
          <p:nvPr/>
        </p:nvSpPr>
        <p:spPr>
          <a:xfrm>
            <a:off x="322489" y="6813830"/>
            <a:ext cx="2736850" cy="769441"/>
          </a:xfrm>
          <a:prstGeom prst="rect">
            <a:avLst/>
          </a:prstGeom>
          <a:noFill/>
        </p:spPr>
        <p:txBody>
          <a:bodyPr wrap="square" rtlCol="0">
            <a:spAutoFit/>
          </a:bodyPr>
          <a:lstStyle/>
          <a:p>
            <a:pPr lvl="0"/>
            <a:r>
              <a:rPr lang="en-ZA" sz="4400" dirty="0">
                <a:solidFill>
                  <a:srgbClr val="002060"/>
                </a:solidFill>
              </a:rPr>
              <a:t>COMPANY</a:t>
            </a:r>
          </a:p>
        </p:txBody>
      </p:sp>
      <p:sp>
        <p:nvSpPr>
          <p:cNvPr id="3" name="TextBox 2"/>
          <p:cNvSpPr txBox="1"/>
          <p:nvPr/>
        </p:nvSpPr>
        <p:spPr>
          <a:xfrm>
            <a:off x="3381828" y="8686800"/>
            <a:ext cx="4177847" cy="1754326"/>
          </a:xfrm>
          <a:prstGeom prst="rect">
            <a:avLst/>
          </a:prstGeom>
          <a:noFill/>
        </p:spPr>
        <p:txBody>
          <a:bodyPr wrap="square" rtlCol="0">
            <a:spAutoFit/>
          </a:bodyPr>
          <a:lstStyle/>
          <a:p>
            <a:r>
              <a:rPr lang="en-US" sz="3600" dirty="0" smtClean="0">
                <a:solidFill>
                  <a:srgbClr val="002060"/>
                </a:solidFill>
              </a:rPr>
              <a:t>KAMOTHABO K </a:t>
            </a:r>
          </a:p>
          <a:p>
            <a:r>
              <a:rPr lang="en-US" sz="3600" dirty="0" smtClean="0">
                <a:solidFill>
                  <a:schemeClr val="bg2">
                    <a:lumMod val="10000"/>
                  </a:schemeClr>
                </a:solidFill>
              </a:rPr>
              <a:t>TRADING ENTERPRISE</a:t>
            </a:r>
            <a:endParaRPr lang="en-US" sz="3600" dirty="0">
              <a:solidFill>
                <a:schemeClr val="bg2">
                  <a:lumMod val="10000"/>
                </a:schemeClr>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9927" y="7980269"/>
            <a:ext cx="4379747" cy="2722451"/>
          </a:xfrm>
          <a:prstGeom prst="rect">
            <a:avLst/>
          </a:prstGeom>
        </p:spPr>
      </p:pic>
    </p:spTree>
    <p:extLst>
      <p:ext uri="{BB962C8B-B14F-4D97-AF65-F5344CB8AC3E}">
        <p14:creationId xmlns:p14="http://schemas.microsoft.com/office/powerpoint/2010/main" val="2587891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310675C-2B24-4D09-A060-1E65C4E20F8D}"/>
              </a:ext>
            </a:extLst>
          </p:cNvPr>
          <p:cNvSpPr/>
          <p:nvPr/>
        </p:nvSpPr>
        <p:spPr>
          <a:xfrm>
            <a:off x="3759200" y="0"/>
            <a:ext cx="3800475" cy="1069181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Hexagon 5">
            <a:extLst>
              <a:ext uri="{FF2B5EF4-FFF2-40B4-BE49-F238E27FC236}">
                <a16:creationId xmlns="" xmlns:a16="http://schemas.microsoft.com/office/drawing/2014/main" id="{DF4B5081-4F9C-48C6-A156-0FF21B3A5671}"/>
              </a:ext>
            </a:extLst>
          </p:cNvPr>
          <p:cNvSpPr/>
          <p:nvPr/>
        </p:nvSpPr>
        <p:spPr>
          <a:xfrm rot="5400000">
            <a:off x="2319200" y="1070043"/>
            <a:ext cx="2880000" cy="2880000"/>
          </a:xfrm>
          <a:prstGeom prst="hexagon">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Hexagon 6">
            <a:extLst>
              <a:ext uri="{FF2B5EF4-FFF2-40B4-BE49-F238E27FC236}">
                <a16:creationId xmlns="" xmlns:a16="http://schemas.microsoft.com/office/drawing/2014/main" id="{DE082874-4BF4-4F7F-BED1-FB852C5AAD07}"/>
              </a:ext>
            </a:extLst>
          </p:cNvPr>
          <p:cNvSpPr/>
          <p:nvPr/>
        </p:nvSpPr>
        <p:spPr>
          <a:xfrm rot="5400000">
            <a:off x="3757083" y="3225035"/>
            <a:ext cx="2880000" cy="2880000"/>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 xmlns:a16="http://schemas.microsoft.com/office/drawing/2014/main" id="{9B4CD951-F882-4EB2-8B75-60828D14D300}"/>
              </a:ext>
            </a:extLst>
          </p:cNvPr>
          <p:cNvSpPr/>
          <p:nvPr/>
        </p:nvSpPr>
        <p:spPr>
          <a:xfrm>
            <a:off x="3722688" y="5419725"/>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 xmlns:a16="http://schemas.microsoft.com/office/drawing/2014/main" id="{D2E7C113-8C0D-4EDE-93AD-3ECC2ED64FCB}"/>
              </a:ext>
            </a:extLst>
          </p:cNvPr>
          <p:cNvSpPr txBox="1"/>
          <p:nvPr/>
        </p:nvSpPr>
        <p:spPr>
          <a:xfrm>
            <a:off x="2500056" y="2048378"/>
            <a:ext cx="2557656" cy="1200329"/>
          </a:xfrm>
          <a:prstGeom prst="rect">
            <a:avLst/>
          </a:prstGeom>
          <a:noFill/>
        </p:spPr>
        <p:txBody>
          <a:bodyPr wrap="square" rtlCol="0">
            <a:spAutoFit/>
          </a:bodyPr>
          <a:lstStyle/>
          <a:p>
            <a:pPr algn="just"/>
            <a:r>
              <a:rPr lang="fr-FR" dirty="0" err="1">
                <a:solidFill>
                  <a:schemeClr val="bg1"/>
                </a:solidFill>
              </a:rPr>
              <a:t>We</a:t>
            </a:r>
            <a:r>
              <a:rPr lang="fr-FR" dirty="0">
                <a:solidFill>
                  <a:schemeClr val="bg1"/>
                </a:solidFill>
              </a:rPr>
              <a:t> </a:t>
            </a:r>
            <a:r>
              <a:rPr lang="fr-FR" dirty="0" err="1">
                <a:solidFill>
                  <a:schemeClr val="bg1"/>
                </a:solidFill>
              </a:rPr>
              <a:t>take</a:t>
            </a:r>
            <a:r>
              <a:rPr lang="fr-FR" dirty="0">
                <a:solidFill>
                  <a:schemeClr val="bg1"/>
                </a:solidFill>
              </a:rPr>
              <a:t> </a:t>
            </a:r>
            <a:r>
              <a:rPr lang="fr-FR" dirty="0" err="1">
                <a:solidFill>
                  <a:schemeClr val="bg1"/>
                </a:solidFill>
              </a:rPr>
              <a:t>pride</a:t>
            </a:r>
            <a:r>
              <a:rPr lang="fr-FR" dirty="0">
                <a:solidFill>
                  <a:schemeClr val="bg1"/>
                </a:solidFill>
              </a:rPr>
              <a:t> in </a:t>
            </a:r>
            <a:r>
              <a:rPr lang="fr-FR" dirty="0" err="1">
                <a:solidFill>
                  <a:schemeClr val="bg1"/>
                </a:solidFill>
              </a:rPr>
              <a:t>everything</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we</a:t>
            </a:r>
            <a:r>
              <a:rPr lang="fr-FR" dirty="0">
                <a:solidFill>
                  <a:schemeClr val="bg1"/>
                </a:solidFill>
              </a:rPr>
              <a:t> do and </a:t>
            </a:r>
            <a:r>
              <a:rPr lang="fr-FR" dirty="0" err="1">
                <a:solidFill>
                  <a:schemeClr val="bg1"/>
                </a:solidFill>
              </a:rPr>
              <a:t>act</a:t>
            </a:r>
            <a:r>
              <a:rPr lang="fr-FR" dirty="0">
                <a:solidFill>
                  <a:schemeClr val="bg1"/>
                </a:solidFill>
              </a:rPr>
              <a:t> </a:t>
            </a:r>
            <a:r>
              <a:rPr lang="fr-FR" dirty="0" err="1">
                <a:solidFill>
                  <a:schemeClr val="bg1"/>
                </a:solidFill>
              </a:rPr>
              <a:t>with</a:t>
            </a:r>
            <a:r>
              <a:rPr lang="fr-FR" dirty="0">
                <a:solidFill>
                  <a:schemeClr val="bg1"/>
                </a:solidFill>
              </a:rPr>
              <a:t> </a:t>
            </a:r>
            <a:r>
              <a:rPr lang="fr-FR" dirty="0" err="1">
                <a:solidFill>
                  <a:schemeClr val="bg1"/>
                </a:solidFill>
              </a:rPr>
              <a:t>honesty</a:t>
            </a:r>
            <a:r>
              <a:rPr lang="fr-FR" dirty="0">
                <a:solidFill>
                  <a:schemeClr val="bg1"/>
                </a:solidFill>
              </a:rPr>
              <a:t> and </a:t>
            </a:r>
            <a:r>
              <a:rPr lang="fr-FR" dirty="0" err="1">
                <a:solidFill>
                  <a:schemeClr val="bg1"/>
                </a:solidFill>
              </a:rPr>
              <a:t>integrity</a:t>
            </a:r>
            <a:r>
              <a:rPr lang="fr-FR" i="1" dirty="0">
                <a:solidFill>
                  <a:schemeClr val="bg1"/>
                </a:solidFill>
              </a:rPr>
              <a:t>.</a:t>
            </a:r>
            <a:endParaRPr lang="fr-FR" dirty="0">
              <a:solidFill>
                <a:schemeClr val="bg1"/>
              </a:solidFill>
            </a:endParaRPr>
          </a:p>
        </p:txBody>
      </p:sp>
      <p:grpSp>
        <p:nvGrpSpPr>
          <p:cNvPr id="16" name="Group 10">
            <a:extLst>
              <a:ext uri="{FF2B5EF4-FFF2-40B4-BE49-F238E27FC236}">
                <a16:creationId xmlns="" xmlns:a16="http://schemas.microsoft.com/office/drawing/2014/main" id="{40DEAD19-38AE-4D73-A7CB-113296FA7DD4}"/>
              </a:ext>
            </a:extLst>
          </p:cNvPr>
          <p:cNvGrpSpPr/>
          <p:nvPr/>
        </p:nvGrpSpPr>
        <p:grpSpPr>
          <a:xfrm>
            <a:off x="2318671" y="5380027"/>
            <a:ext cx="2880000" cy="2880000"/>
            <a:chOff x="2318671" y="5380027"/>
            <a:chExt cx="2880000" cy="2880000"/>
          </a:xfrm>
          <a:solidFill>
            <a:schemeClr val="tx1">
              <a:lumMod val="85000"/>
              <a:lumOff val="15000"/>
            </a:schemeClr>
          </a:solidFill>
        </p:grpSpPr>
        <p:sp>
          <p:nvSpPr>
            <p:cNvPr id="17" name="Hexagon 7">
              <a:extLst>
                <a:ext uri="{FF2B5EF4-FFF2-40B4-BE49-F238E27FC236}">
                  <a16:creationId xmlns="" xmlns:a16="http://schemas.microsoft.com/office/drawing/2014/main" id="{54F5991A-96E2-47F9-AB16-65726AC283FD}"/>
                </a:ext>
              </a:extLst>
            </p:cNvPr>
            <p:cNvSpPr/>
            <p:nvPr/>
          </p:nvSpPr>
          <p:spPr>
            <a:xfrm rot="5400000">
              <a:off x="2318671" y="5380027"/>
              <a:ext cx="2880000" cy="288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Oval 9">
              <a:extLst>
                <a:ext uri="{FF2B5EF4-FFF2-40B4-BE49-F238E27FC236}">
                  <a16:creationId xmlns="" xmlns:a16="http://schemas.microsoft.com/office/drawing/2014/main" id="{CF190F59-8DC2-4E7B-8E2B-6E06C80D4B64}"/>
                </a:ext>
              </a:extLst>
            </p:cNvPr>
            <p:cNvSpPr/>
            <p:nvPr/>
          </p:nvSpPr>
          <p:spPr>
            <a:xfrm>
              <a:off x="3733165" y="539686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1688657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Envelope">
            <a:extLst>
              <a:ext uri="{FF2B5EF4-FFF2-40B4-BE49-F238E27FC236}">
                <a16:creationId xmlns="" xmlns:a16="http://schemas.microsoft.com/office/drawing/2014/main" id="{7DBCAD2A-A499-4E39-B333-87BF9984955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24128" y="8860050"/>
            <a:ext cx="360000" cy="360000"/>
          </a:xfrm>
          <a:prstGeom prst="rect">
            <a:avLst/>
          </a:prstGeom>
        </p:spPr>
      </p:pic>
      <p:pic>
        <p:nvPicPr>
          <p:cNvPr id="7" name="Graphic 6" descr="Receiver">
            <a:extLst>
              <a:ext uri="{FF2B5EF4-FFF2-40B4-BE49-F238E27FC236}">
                <a16:creationId xmlns="" xmlns:a16="http://schemas.microsoft.com/office/drawing/2014/main" id="{14D93EFC-7FC2-4212-85B7-8563E24856E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24128" y="8320050"/>
            <a:ext cx="360000" cy="360000"/>
          </a:xfrm>
          <a:prstGeom prst="rect">
            <a:avLst/>
          </a:prstGeom>
        </p:spPr>
      </p:pic>
      <p:pic>
        <p:nvPicPr>
          <p:cNvPr id="11" name="Graphic 10" descr="Marker">
            <a:extLst>
              <a:ext uri="{FF2B5EF4-FFF2-40B4-BE49-F238E27FC236}">
                <a16:creationId xmlns="" xmlns:a16="http://schemas.microsoft.com/office/drawing/2014/main" id="{BCD87890-5CF5-4A80-B06F-EF36F999DB3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524128" y="9378684"/>
            <a:ext cx="360000" cy="360000"/>
          </a:xfrm>
          <a:prstGeom prst="rect">
            <a:avLst/>
          </a:prstGeom>
        </p:spPr>
      </p:pic>
      <p:sp>
        <p:nvSpPr>
          <p:cNvPr id="12" name="TextBox 11">
            <a:extLst>
              <a:ext uri="{FF2B5EF4-FFF2-40B4-BE49-F238E27FC236}">
                <a16:creationId xmlns="" xmlns:a16="http://schemas.microsoft.com/office/drawing/2014/main" id="{F1F4C8D9-4070-40DA-ABE9-7F66429AA0CF}"/>
              </a:ext>
            </a:extLst>
          </p:cNvPr>
          <p:cNvSpPr txBox="1"/>
          <p:nvPr/>
        </p:nvSpPr>
        <p:spPr>
          <a:xfrm>
            <a:off x="913965" y="8346161"/>
            <a:ext cx="2590800" cy="307777"/>
          </a:xfrm>
          <a:prstGeom prst="rect">
            <a:avLst/>
          </a:prstGeom>
          <a:noFill/>
        </p:spPr>
        <p:txBody>
          <a:bodyPr wrap="square" rtlCol="0">
            <a:spAutoFit/>
          </a:bodyPr>
          <a:lstStyle/>
          <a:p>
            <a:pPr algn="just"/>
            <a:r>
              <a:rPr lang="en-US" sz="1400" dirty="0" smtClean="0"/>
              <a:t> </a:t>
            </a:r>
            <a:r>
              <a:rPr lang="en-ZA" sz="1400" dirty="0" smtClean="0"/>
              <a:t>079 </a:t>
            </a:r>
            <a:r>
              <a:rPr lang="en-ZA" sz="1400" dirty="0"/>
              <a:t>016 7155/ 069 423 0615</a:t>
            </a:r>
          </a:p>
        </p:txBody>
      </p:sp>
      <p:sp>
        <p:nvSpPr>
          <p:cNvPr id="13" name="TextBox 12">
            <a:extLst>
              <a:ext uri="{FF2B5EF4-FFF2-40B4-BE49-F238E27FC236}">
                <a16:creationId xmlns="" xmlns:a16="http://schemas.microsoft.com/office/drawing/2014/main" id="{7F5B5B46-676E-4992-8DDF-1661E5CEDB04}"/>
              </a:ext>
            </a:extLst>
          </p:cNvPr>
          <p:cNvSpPr txBox="1"/>
          <p:nvPr/>
        </p:nvSpPr>
        <p:spPr>
          <a:xfrm>
            <a:off x="884128" y="8902147"/>
            <a:ext cx="2590800" cy="523220"/>
          </a:xfrm>
          <a:prstGeom prst="rect">
            <a:avLst/>
          </a:prstGeom>
          <a:noFill/>
        </p:spPr>
        <p:txBody>
          <a:bodyPr wrap="square" rtlCol="0">
            <a:spAutoFit/>
          </a:bodyPr>
          <a:lstStyle/>
          <a:p>
            <a:r>
              <a:rPr lang="en-ZA" sz="1400" dirty="0" smtClean="0"/>
              <a:t> </a:t>
            </a:r>
            <a:r>
              <a:rPr lang="en-ZA" sz="1400" dirty="0">
                <a:hlinkClick r:id="rId10"/>
              </a:rPr>
              <a:t>thapelokgalegi23@gmail.com</a:t>
            </a:r>
            <a:endParaRPr lang="en-ZA" sz="1400" dirty="0"/>
          </a:p>
          <a:p>
            <a:r>
              <a:rPr lang="en-US" sz="1400" dirty="0"/>
              <a:t>	</a:t>
            </a:r>
          </a:p>
        </p:txBody>
      </p:sp>
      <p:sp>
        <p:nvSpPr>
          <p:cNvPr id="14" name="TextBox 13">
            <a:extLst>
              <a:ext uri="{FF2B5EF4-FFF2-40B4-BE49-F238E27FC236}">
                <a16:creationId xmlns="" xmlns:a16="http://schemas.microsoft.com/office/drawing/2014/main" id="{ABB2CCB4-D714-42A4-A4E1-C5A09FB6B1D4}"/>
              </a:ext>
            </a:extLst>
          </p:cNvPr>
          <p:cNvSpPr txBox="1"/>
          <p:nvPr/>
        </p:nvSpPr>
        <p:spPr>
          <a:xfrm>
            <a:off x="901589" y="9369352"/>
            <a:ext cx="3273987" cy="738664"/>
          </a:xfrm>
          <a:prstGeom prst="rect">
            <a:avLst/>
          </a:prstGeom>
          <a:noFill/>
        </p:spPr>
        <p:txBody>
          <a:bodyPr wrap="square" rtlCol="0">
            <a:spAutoFit/>
          </a:bodyPr>
          <a:lstStyle/>
          <a:p>
            <a:r>
              <a:rPr lang="en-US" sz="1400" dirty="0" smtClean="0"/>
              <a:t>HOUSE </a:t>
            </a:r>
            <a:r>
              <a:rPr lang="en-US" sz="1400" dirty="0"/>
              <a:t>NO: </a:t>
            </a:r>
            <a:r>
              <a:rPr lang="en-US" sz="1400" dirty="0" smtClean="0"/>
              <a:t>617</a:t>
            </a:r>
            <a:r>
              <a:rPr lang="en-US" sz="1400" dirty="0" smtClean="0"/>
              <a:t>, MATLOTLENG </a:t>
            </a:r>
            <a:r>
              <a:rPr lang="en-US" sz="1400" dirty="0" smtClean="0"/>
              <a:t>SECTION</a:t>
            </a:r>
            <a:r>
              <a:rPr lang="en-US" sz="1400" dirty="0"/>
              <a:t> ,MORULENG, </a:t>
            </a:r>
            <a:r>
              <a:rPr lang="en-US" sz="1400" dirty="0" smtClean="0"/>
              <a:t>RUSTENBURG, SOUTH AFRICA</a:t>
            </a:r>
            <a:r>
              <a:rPr lang="en-US" sz="1400" dirty="0"/>
              <a:t>	</a:t>
            </a:r>
          </a:p>
        </p:txBody>
      </p:sp>
      <p:sp>
        <p:nvSpPr>
          <p:cNvPr id="17" name="Isosceles Triangle 16">
            <a:extLst>
              <a:ext uri="{FF2B5EF4-FFF2-40B4-BE49-F238E27FC236}">
                <a16:creationId xmlns="" xmlns:a16="http://schemas.microsoft.com/office/drawing/2014/main" id="{1B9CBBD0-4310-42BC-9A4E-5DBEA5425576}"/>
              </a:ext>
            </a:extLst>
          </p:cNvPr>
          <p:cNvSpPr/>
          <p:nvPr/>
        </p:nvSpPr>
        <p:spPr>
          <a:xfrm rot="16200000" flipH="1">
            <a:off x="3370031" y="3222170"/>
            <a:ext cx="4194628" cy="418011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Isosceles Triangle 17">
            <a:extLst>
              <a:ext uri="{FF2B5EF4-FFF2-40B4-BE49-F238E27FC236}">
                <a16:creationId xmlns="" xmlns:a16="http://schemas.microsoft.com/office/drawing/2014/main" id="{55282B8D-6E03-477A-B67D-922D3C5DA258}"/>
              </a:ext>
            </a:extLst>
          </p:cNvPr>
          <p:cNvSpPr/>
          <p:nvPr/>
        </p:nvSpPr>
        <p:spPr>
          <a:xfrm rot="5400000">
            <a:off x="-11798" y="3222170"/>
            <a:ext cx="4194628" cy="418011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Isosceles Triangle 18">
            <a:extLst>
              <a:ext uri="{FF2B5EF4-FFF2-40B4-BE49-F238E27FC236}">
                <a16:creationId xmlns="" xmlns:a16="http://schemas.microsoft.com/office/drawing/2014/main" id="{25305876-140D-4ADB-B359-C4D6DCB3BC04}"/>
              </a:ext>
            </a:extLst>
          </p:cNvPr>
          <p:cNvSpPr/>
          <p:nvPr/>
        </p:nvSpPr>
        <p:spPr>
          <a:xfrm rot="16200000" flipH="1">
            <a:off x="6119828" y="3472929"/>
            <a:ext cx="1440000" cy="1439694"/>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Isosceles Triangle 19">
            <a:extLst>
              <a:ext uri="{FF2B5EF4-FFF2-40B4-BE49-F238E27FC236}">
                <a16:creationId xmlns="" xmlns:a16="http://schemas.microsoft.com/office/drawing/2014/main" id="{D3E874D8-3726-4015-87FC-4BF6674502CC}"/>
              </a:ext>
            </a:extLst>
          </p:cNvPr>
          <p:cNvSpPr/>
          <p:nvPr/>
        </p:nvSpPr>
        <p:spPr>
          <a:xfrm rot="5400000">
            <a:off x="6122100" y="4192929"/>
            <a:ext cx="1440000" cy="143969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Isosceles Triangle 20">
            <a:extLst>
              <a:ext uri="{FF2B5EF4-FFF2-40B4-BE49-F238E27FC236}">
                <a16:creationId xmlns="" xmlns:a16="http://schemas.microsoft.com/office/drawing/2014/main" id="{718CCCFE-5200-4D97-B1CB-D117B46AA5FC}"/>
              </a:ext>
            </a:extLst>
          </p:cNvPr>
          <p:cNvSpPr/>
          <p:nvPr/>
        </p:nvSpPr>
        <p:spPr>
          <a:xfrm rot="16200000">
            <a:off x="4682406" y="4192929"/>
            <a:ext cx="1440000" cy="1439694"/>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Isosceles Triangle 21">
            <a:extLst>
              <a:ext uri="{FF2B5EF4-FFF2-40B4-BE49-F238E27FC236}">
                <a16:creationId xmlns="" xmlns:a16="http://schemas.microsoft.com/office/drawing/2014/main" id="{9B390661-0259-4535-BC16-1E8D7528DF56}"/>
              </a:ext>
            </a:extLst>
          </p:cNvPr>
          <p:cNvSpPr/>
          <p:nvPr/>
        </p:nvSpPr>
        <p:spPr>
          <a:xfrm rot="5400000">
            <a:off x="4682406" y="4912929"/>
            <a:ext cx="1440000" cy="143969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Isosceles Triangle 22">
            <a:extLst>
              <a:ext uri="{FF2B5EF4-FFF2-40B4-BE49-F238E27FC236}">
                <a16:creationId xmlns="" xmlns:a16="http://schemas.microsoft.com/office/drawing/2014/main" id="{17C11DAF-E25C-469D-93FF-87E79EFEC35C}"/>
              </a:ext>
            </a:extLst>
          </p:cNvPr>
          <p:cNvSpPr/>
          <p:nvPr/>
        </p:nvSpPr>
        <p:spPr>
          <a:xfrm rot="16200000">
            <a:off x="3242494" y="4911514"/>
            <a:ext cx="1440000" cy="1439694"/>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Isosceles Triangle 23">
            <a:extLst>
              <a:ext uri="{FF2B5EF4-FFF2-40B4-BE49-F238E27FC236}">
                <a16:creationId xmlns="" xmlns:a16="http://schemas.microsoft.com/office/drawing/2014/main" id="{ED563BDE-E771-40DF-A799-329B72AC48B2}"/>
              </a:ext>
            </a:extLst>
          </p:cNvPr>
          <p:cNvSpPr/>
          <p:nvPr/>
        </p:nvSpPr>
        <p:spPr>
          <a:xfrm rot="5400000">
            <a:off x="-48379" y="3476285"/>
            <a:ext cx="3872050" cy="3779839"/>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TextBox 24"/>
          <p:cNvSpPr txBox="1"/>
          <p:nvPr/>
        </p:nvSpPr>
        <p:spPr>
          <a:xfrm>
            <a:off x="4336869" y="8686800"/>
            <a:ext cx="3222806" cy="1754326"/>
          </a:xfrm>
          <a:prstGeom prst="rect">
            <a:avLst/>
          </a:prstGeom>
          <a:noFill/>
        </p:spPr>
        <p:txBody>
          <a:bodyPr wrap="square" rtlCol="0">
            <a:spAutoFit/>
          </a:bodyPr>
          <a:lstStyle/>
          <a:p>
            <a:r>
              <a:rPr lang="en-US" sz="3600" dirty="0" smtClean="0">
                <a:solidFill>
                  <a:srgbClr val="002060"/>
                </a:solidFill>
              </a:rPr>
              <a:t>KAMOTHABO K </a:t>
            </a:r>
          </a:p>
          <a:p>
            <a:r>
              <a:rPr lang="en-US" sz="3600" dirty="0" smtClean="0">
                <a:solidFill>
                  <a:schemeClr val="bg2">
                    <a:lumMod val="10000"/>
                  </a:schemeClr>
                </a:solidFill>
              </a:rPr>
              <a:t>TRADING ENTERPRISE</a:t>
            </a:r>
            <a:endParaRPr lang="en-US" sz="3600" dirty="0">
              <a:solidFill>
                <a:schemeClr val="bg2">
                  <a:lumMod val="10000"/>
                </a:schemeClr>
              </a:solidFill>
            </a:endParaRPr>
          </a:p>
        </p:txBody>
      </p:sp>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76763" y="8365341"/>
            <a:ext cx="3582912" cy="2217948"/>
          </a:xfrm>
          <a:prstGeom prst="rect">
            <a:avLst/>
          </a:prstGeom>
        </p:spPr>
      </p:pic>
    </p:spTree>
    <p:extLst>
      <p:ext uri="{BB962C8B-B14F-4D97-AF65-F5344CB8AC3E}">
        <p14:creationId xmlns:p14="http://schemas.microsoft.com/office/powerpoint/2010/main" val="423585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310675C-2B24-4D09-A060-1E65C4E20F8D}"/>
              </a:ext>
            </a:extLst>
          </p:cNvPr>
          <p:cNvSpPr/>
          <p:nvPr/>
        </p:nvSpPr>
        <p:spPr>
          <a:xfrm>
            <a:off x="3759200" y="0"/>
            <a:ext cx="3800475" cy="1069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Hexagon 5">
            <a:extLst>
              <a:ext uri="{FF2B5EF4-FFF2-40B4-BE49-F238E27FC236}">
                <a16:creationId xmlns="" xmlns:a16="http://schemas.microsoft.com/office/drawing/2014/main" id="{DF4B5081-4F9C-48C6-A156-0FF21B3A5671}"/>
              </a:ext>
            </a:extLst>
          </p:cNvPr>
          <p:cNvSpPr/>
          <p:nvPr/>
        </p:nvSpPr>
        <p:spPr>
          <a:xfrm rot="5400000">
            <a:off x="2319200" y="1070043"/>
            <a:ext cx="2880000" cy="2880000"/>
          </a:xfrm>
          <a:prstGeom prst="hexagon">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Hexagon 6">
            <a:extLst>
              <a:ext uri="{FF2B5EF4-FFF2-40B4-BE49-F238E27FC236}">
                <a16:creationId xmlns="" xmlns:a16="http://schemas.microsoft.com/office/drawing/2014/main" id="{DE082874-4BF4-4F7F-BED1-FB852C5AAD07}"/>
              </a:ext>
            </a:extLst>
          </p:cNvPr>
          <p:cNvSpPr/>
          <p:nvPr/>
        </p:nvSpPr>
        <p:spPr>
          <a:xfrm rot="5400000">
            <a:off x="3757083" y="3225035"/>
            <a:ext cx="2880000" cy="2880000"/>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Oval 8">
            <a:extLst>
              <a:ext uri="{FF2B5EF4-FFF2-40B4-BE49-F238E27FC236}">
                <a16:creationId xmlns="" xmlns:a16="http://schemas.microsoft.com/office/drawing/2014/main" id="{9B4CD951-F882-4EB2-8B75-60828D14D300}"/>
              </a:ext>
            </a:extLst>
          </p:cNvPr>
          <p:cNvSpPr/>
          <p:nvPr/>
        </p:nvSpPr>
        <p:spPr>
          <a:xfrm>
            <a:off x="3722688" y="5419725"/>
            <a:ext cx="45719" cy="4571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1" name="Group 10">
            <a:extLst>
              <a:ext uri="{FF2B5EF4-FFF2-40B4-BE49-F238E27FC236}">
                <a16:creationId xmlns="" xmlns:a16="http://schemas.microsoft.com/office/drawing/2014/main" id="{D3F3D1A8-ABD6-4D97-BBE4-F6FBC9B654C6}"/>
              </a:ext>
            </a:extLst>
          </p:cNvPr>
          <p:cNvGrpSpPr/>
          <p:nvPr/>
        </p:nvGrpSpPr>
        <p:grpSpPr>
          <a:xfrm>
            <a:off x="2318671" y="5380027"/>
            <a:ext cx="2880000" cy="2880000"/>
            <a:chOff x="2318671" y="5380027"/>
            <a:chExt cx="2880000" cy="2880000"/>
          </a:xfrm>
          <a:solidFill>
            <a:schemeClr val="tx1">
              <a:lumMod val="85000"/>
              <a:lumOff val="15000"/>
            </a:schemeClr>
          </a:solidFill>
        </p:grpSpPr>
        <p:sp>
          <p:nvSpPr>
            <p:cNvPr id="8" name="Hexagon 7">
              <a:extLst>
                <a:ext uri="{FF2B5EF4-FFF2-40B4-BE49-F238E27FC236}">
                  <a16:creationId xmlns="" xmlns:a16="http://schemas.microsoft.com/office/drawing/2014/main" id="{F36998E7-0BB0-44D8-83F6-5F9FA89EAED3}"/>
                </a:ext>
              </a:extLst>
            </p:cNvPr>
            <p:cNvSpPr/>
            <p:nvPr/>
          </p:nvSpPr>
          <p:spPr>
            <a:xfrm rot="5400000">
              <a:off x="2318671" y="5380027"/>
              <a:ext cx="2880000" cy="288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Oval 9">
              <a:extLst>
                <a:ext uri="{FF2B5EF4-FFF2-40B4-BE49-F238E27FC236}">
                  <a16:creationId xmlns="" xmlns:a16="http://schemas.microsoft.com/office/drawing/2014/main" id="{BBA269A9-E6E9-4EA2-9C73-500E403928C9}"/>
                </a:ext>
              </a:extLst>
            </p:cNvPr>
            <p:cNvSpPr/>
            <p:nvPr/>
          </p:nvSpPr>
          <p:spPr>
            <a:xfrm>
              <a:off x="3733165" y="5396865"/>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12" name="TextBox 11">
            <a:extLst>
              <a:ext uri="{FF2B5EF4-FFF2-40B4-BE49-F238E27FC236}">
                <a16:creationId xmlns="" xmlns:a16="http://schemas.microsoft.com/office/drawing/2014/main" id="{CAF79BD5-8564-41EB-878F-4CB3CEEE2238}"/>
              </a:ext>
            </a:extLst>
          </p:cNvPr>
          <p:cNvSpPr txBox="1"/>
          <p:nvPr/>
        </p:nvSpPr>
        <p:spPr>
          <a:xfrm>
            <a:off x="2542540" y="2024911"/>
            <a:ext cx="2557932" cy="1200329"/>
          </a:xfrm>
          <a:prstGeom prst="rect">
            <a:avLst/>
          </a:prstGeom>
          <a:noFill/>
        </p:spPr>
        <p:txBody>
          <a:bodyPr wrap="square" rtlCol="0">
            <a:spAutoFit/>
          </a:bodyPr>
          <a:lstStyle/>
          <a:p>
            <a:pPr algn="just"/>
            <a:r>
              <a:rPr lang="fr-FR" dirty="0" err="1" smtClean="0">
                <a:solidFill>
                  <a:schemeClr val="bg1"/>
                </a:solidFill>
              </a:rPr>
              <a:t>We</a:t>
            </a:r>
            <a:r>
              <a:rPr lang="fr-FR" dirty="0">
                <a:solidFill>
                  <a:schemeClr val="bg1"/>
                </a:solidFill>
              </a:rPr>
              <a:t> </a:t>
            </a:r>
            <a:r>
              <a:rPr lang="fr-FR" dirty="0" err="1" smtClean="0">
                <a:solidFill>
                  <a:schemeClr val="bg1"/>
                </a:solidFill>
              </a:rPr>
              <a:t>take</a:t>
            </a:r>
            <a:r>
              <a:rPr lang="fr-FR" dirty="0" smtClean="0">
                <a:solidFill>
                  <a:schemeClr val="bg1"/>
                </a:solidFill>
              </a:rPr>
              <a:t> </a:t>
            </a:r>
            <a:r>
              <a:rPr lang="fr-FR" dirty="0" err="1">
                <a:solidFill>
                  <a:schemeClr val="bg1"/>
                </a:solidFill>
              </a:rPr>
              <a:t>pride</a:t>
            </a:r>
            <a:r>
              <a:rPr lang="fr-FR" dirty="0">
                <a:solidFill>
                  <a:schemeClr val="bg1"/>
                </a:solidFill>
              </a:rPr>
              <a:t> in </a:t>
            </a:r>
            <a:r>
              <a:rPr lang="fr-FR" dirty="0" err="1">
                <a:solidFill>
                  <a:schemeClr val="bg1"/>
                </a:solidFill>
              </a:rPr>
              <a:t>everything</a:t>
            </a:r>
            <a:r>
              <a:rPr lang="fr-FR" dirty="0">
                <a:solidFill>
                  <a:schemeClr val="bg1"/>
                </a:solidFill>
              </a:rPr>
              <a:t> </a:t>
            </a:r>
            <a:r>
              <a:rPr lang="fr-FR" dirty="0" err="1">
                <a:solidFill>
                  <a:schemeClr val="bg1"/>
                </a:solidFill>
              </a:rPr>
              <a:t>that</a:t>
            </a:r>
            <a:r>
              <a:rPr lang="fr-FR" dirty="0">
                <a:solidFill>
                  <a:schemeClr val="bg1"/>
                </a:solidFill>
              </a:rPr>
              <a:t> </a:t>
            </a:r>
            <a:r>
              <a:rPr lang="fr-FR" dirty="0" err="1">
                <a:solidFill>
                  <a:schemeClr val="bg1"/>
                </a:solidFill>
              </a:rPr>
              <a:t>we</a:t>
            </a:r>
            <a:r>
              <a:rPr lang="fr-FR" dirty="0">
                <a:solidFill>
                  <a:schemeClr val="bg1"/>
                </a:solidFill>
              </a:rPr>
              <a:t> do and </a:t>
            </a:r>
            <a:r>
              <a:rPr lang="fr-FR" dirty="0" err="1">
                <a:solidFill>
                  <a:schemeClr val="bg1"/>
                </a:solidFill>
              </a:rPr>
              <a:t>act</a:t>
            </a:r>
            <a:r>
              <a:rPr lang="fr-FR" dirty="0">
                <a:solidFill>
                  <a:schemeClr val="bg1"/>
                </a:solidFill>
              </a:rPr>
              <a:t> </a:t>
            </a:r>
            <a:r>
              <a:rPr lang="fr-FR" dirty="0" err="1">
                <a:solidFill>
                  <a:schemeClr val="bg1"/>
                </a:solidFill>
              </a:rPr>
              <a:t>with</a:t>
            </a:r>
            <a:r>
              <a:rPr lang="fr-FR" dirty="0">
                <a:solidFill>
                  <a:schemeClr val="bg1"/>
                </a:solidFill>
              </a:rPr>
              <a:t> </a:t>
            </a:r>
            <a:r>
              <a:rPr lang="fr-FR" dirty="0" err="1">
                <a:solidFill>
                  <a:schemeClr val="bg1"/>
                </a:solidFill>
              </a:rPr>
              <a:t>honesty</a:t>
            </a:r>
            <a:r>
              <a:rPr lang="fr-FR" dirty="0">
                <a:solidFill>
                  <a:schemeClr val="bg1"/>
                </a:solidFill>
              </a:rPr>
              <a:t> and </a:t>
            </a:r>
            <a:r>
              <a:rPr lang="fr-FR" dirty="0" err="1">
                <a:solidFill>
                  <a:schemeClr val="bg1"/>
                </a:solidFill>
              </a:rPr>
              <a:t>integrity</a:t>
            </a:r>
            <a:r>
              <a:rPr lang="fr-FR" i="1" dirty="0">
                <a:solidFill>
                  <a:schemeClr val="bg1"/>
                </a:solidFill>
              </a:rPr>
              <a:t>.</a:t>
            </a:r>
            <a:endParaRPr lang="fr-FR" dirty="0">
              <a:solidFill>
                <a:schemeClr val="bg1"/>
              </a:solidFill>
            </a:endParaRPr>
          </a:p>
        </p:txBody>
      </p:sp>
    </p:spTree>
    <p:extLst>
      <p:ext uri="{BB962C8B-B14F-4D97-AF65-F5344CB8AC3E}">
        <p14:creationId xmlns:p14="http://schemas.microsoft.com/office/powerpoint/2010/main" val="3236291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2C78AD0-3DAE-4573-B1B3-EC57F127B8A6}"/>
              </a:ext>
            </a:extLst>
          </p:cNvPr>
          <p:cNvSpPr txBox="1"/>
          <p:nvPr/>
        </p:nvSpPr>
        <p:spPr>
          <a:xfrm>
            <a:off x="573211" y="755515"/>
            <a:ext cx="3365770" cy="707886"/>
          </a:xfrm>
          <a:prstGeom prst="rect">
            <a:avLst/>
          </a:prstGeom>
          <a:noFill/>
        </p:spPr>
        <p:txBody>
          <a:bodyPr wrap="square" rtlCol="0">
            <a:spAutoFit/>
          </a:bodyPr>
          <a:lstStyle/>
          <a:p>
            <a:r>
              <a:rPr lang="en-ZA" sz="4000" b="1" dirty="0">
                <a:solidFill>
                  <a:schemeClr val="bg1"/>
                </a:solidFill>
              </a:rPr>
              <a:t>CONTENTS</a:t>
            </a:r>
          </a:p>
        </p:txBody>
      </p:sp>
      <p:graphicFrame>
        <p:nvGraphicFramePr>
          <p:cNvPr id="5" name="Table 4">
            <a:extLst>
              <a:ext uri="{FF2B5EF4-FFF2-40B4-BE49-F238E27FC236}">
                <a16:creationId xmlns="" xmlns:a16="http://schemas.microsoft.com/office/drawing/2014/main" id="{13F7700C-6675-4405-8F3A-D32BCAB15277}"/>
              </a:ext>
            </a:extLst>
          </p:cNvPr>
          <p:cNvGraphicFramePr>
            <a:graphicFrameLocks noGrp="1"/>
          </p:cNvGraphicFramePr>
          <p:nvPr>
            <p:extLst>
              <p:ext uri="{D42A27DB-BD31-4B8C-83A1-F6EECF244321}">
                <p14:modId xmlns:p14="http://schemas.microsoft.com/office/powerpoint/2010/main" val="3642221640"/>
              </p:ext>
            </p:extLst>
          </p:nvPr>
        </p:nvGraphicFramePr>
        <p:xfrm>
          <a:off x="723261" y="1603207"/>
          <a:ext cx="5039784" cy="1909194"/>
        </p:xfrm>
        <a:graphic>
          <a:graphicData uri="http://schemas.openxmlformats.org/drawingml/2006/table">
            <a:tbl>
              <a:tblPr firstRow="1" bandRow="1">
                <a:tableStyleId>{2D5ABB26-0587-4C30-8999-92F81FD0307C}</a:tableStyleId>
              </a:tblPr>
              <a:tblGrid>
                <a:gridCol w="4311121">
                  <a:extLst>
                    <a:ext uri="{9D8B030D-6E8A-4147-A177-3AD203B41FA5}">
                      <a16:colId xmlns="" xmlns:a16="http://schemas.microsoft.com/office/drawing/2014/main" val="1453499940"/>
                    </a:ext>
                  </a:extLst>
                </a:gridCol>
                <a:gridCol w="728663">
                  <a:extLst>
                    <a:ext uri="{9D8B030D-6E8A-4147-A177-3AD203B41FA5}">
                      <a16:colId xmlns="" xmlns:a16="http://schemas.microsoft.com/office/drawing/2014/main" val="1064854688"/>
                    </a:ext>
                  </a:extLst>
                </a:gridCol>
              </a:tblGrid>
              <a:tr h="135916">
                <a:tc>
                  <a:txBody>
                    <a:bodyPr/>
                    <a:lstStyle/>
                    <a:p>
                      <a:pPr marL="0" marR="0" indent="0" algn="l" defTabSz="755934" rtl="0" eaLnBrk="1" fontAlgn="auto" latinLnBrk="0" hangingPunct="1">
                        <a:lnSpc>
                          <a:spcPct val="100000"/>
                        </a:lnSpc>
                        <a:spcBef>
                          <a:spcPts val="0"/>
                        </a:spcBef>
                        <a:spcAft>
                          <a:spcPts val="0"/>
                        </a:spcAft>
                        <a:buClrTx/>
                        <a:buSzTx/>
                        <a:buFontTx/>
                        <a:buNone/>
                        <a:tabLst/>
                        <a:defRPr/>
                      </a:pPr>
                      <a:r>
                        <a:rPr lang="en-ZA" sz="1488" kern="1200" dirty="0" smtClean="0">
                          <a:solidFill>
                            <a:schemeClr val="bg1">
                              <a:lumMod val="75000"/>
                            </a:schemeClr>
                          </a:solidFill>
                          <a:latin typeface="+mn-lt"/>
                          <a:ea typeface="+mn-ea"/>
                          <a:cs typeface="+mn-cs"/>
                        </a:rPr>
                        <a:t>ABOUT</a:t>
                      </a:r>
                      <a:r>
                        <a:rPr lang="en-ZA" sz="1488" kern="1200" baseline="0" dirty="0" smtClean="0">
                          <a:solidFill>
                            <a:schemeClr val="bg1">
                              <a:lumMod val="75000"/>
                            </a:schemeClr>
                          </a:solidFill>
                          <a:latin typeface="+mn-lt"/>
                          <a:ea typeface="+mn-ea"/>
                          <a:cs typeface="+mn-cs"/>
                        </a:rPr>
                        <a:t> US</a:t>
                      </a:r>
                      <a:endParaRPr lang="en-ZA" sz="1488" kern="1200" dirty="0" smtClean="0">
                        <a:solidFill>
                          <a:schemeClr val="bg1">
                            <a:lumMod val="75000"/>
                          </a:schemeClr>
                        </a:solidFill>
                        <a:latin typeface="+mn-lt"/>
                        <a:ea typeface="+mn-ea"/>
                        <a:cs typeface="+mn-cs"/>
                      </a:endParaRPr>
                    </a:p>
                  </a:txBody>
                  <a:tcPr>
                    <a:lnR>
                      <a:noFill/>
                    </a:lnR>
                    <a:lnB w="12700" cap="flat" cmpd="sng" algn="ctr">
                      <a:solidFill>
                        <a:schemeClr val="bg1">
                          <a:lumMod val="85000"/>
                        </a:schemeClr>
                      </a:solidFill>
                      <a:prstDash val="solid"/>
                      <a:round/>
                      <a:headEnd type="none" w="med" len="med"/>
                      <a:tailEnd type="none" w="med" len="med"/>
                    </a:lnB>
                  </a:tcPr>
                </a:tc>
                <a:tc>
                  <a:txBody>
                    <a:bodyPr/>
                    <a:lstStyle/>
                    <a:p>
                      <a:pPr algn="ctr"/>
                      <a:r>
                        <a:rPr lang="en-ZA" dirty="0">
                          <a:solidFill>
                            <a:schemeClr val="bg1">
                              <a:lumMod val="85000"/>
                            </a:schemeClr>
                          </a:solidFill>
                        </a:rPr>
                        <a:t>01</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21502829"/>
                  </a:ext>
                </a:extLst>
              </a:tr>
              <a:tr h="135916">
                <a:tc>
                  <a:txBody>
                    <a:bodyPr/>
                    <a:lstStyle/>
                    <a:p>
                      <a:pPr marL="0" algn="l" defTabSz="755934" rtl="0" eaLnBrk="1" latinLnBrk="0" hangingPunct="1"/>
                      <a:r>
                        <a:rPr lang="en-ZA" dirty="0" smtClean="0">
                          <a:solidFill>
                            <a:schemeClr val="bg1">
                              <a:lumMod val="75000"/>
                            </a:schemeClr>
                          </a:solidFill>
                        </a:rPr>
                        <a:t>COMPANY</a:t>
                      </a:r>
                      <a:r>
                        <a:rPr lang="en-ZA" baseline="0" dirty="0" smtClean="0">
                          <a:solidFill>
                            <a:schemeClr val="bg1">
                              <a:lumMod val="75000"/>
                            </a:schemeClr>
                          </a:solidFill>
                        </a:rPr>
                        <a:t> DETAILS</a:t>
                      </a:r>
                      <a:endParaRPr lang="en-ZA" sz="1488" kern="1200" dirty="0">
                        <a:solidFill>
                          <a:schemeClr val="bg1">
                            <a:lumMod val="75000"/>
                          </a:schemeClr>
                        </a:solidFill>
                        <a:latin typeface="+mn-lt"/>
                        <a:ea typeface="+mn-ea"/>
                        <a:cs typeface="+mn-cs"/>
                      </a:endParaRPr>
                    </a:p>
                  </a:txBody>
                  <a:tcPr>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algn="ctr" defTabSz="755934" rtl="0" eaLnBrk="1" latinLnBrk="0" hangingPunct="1"/>
                      <a:r>
                        <a:rPr lang="en-ZA" sz="1488" kern="1200" dirty="0">
                          <a:solidFill>
                            <a:schemeClr val="bg1">
                              <a:lumMod val="85000"/>
                            </a:schemeClr>
                          </a:solidFill>
                          <a:latin typeface="+mn-lt"/>
                          <a:ea typeface="+mn-ea"/>
                          <a:cs typeface="+mn-cs"/>
                        </a:rPr>
                        <a:t>02</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55876636"/>
                  </a:ext>
                </a:extLst>
              </a:tr>
              <a:tr h="135916">
                <a:tc>
                  <a:txBody>
                    <a:bodyPr/>
                    <a:lstStyle/>
                    <a:p>
                      <a:pPr marL="0" marR="0" indent="0" algn="l" defTabSz="755934" rtl="0" eaLnBrk="1" fontAlgn="auto" latinLnBrk="0" hangingPunct="1">
                        <a:lnSpc>
                          <a:spcPct val="100000"/>
                        </a:lnSpc>
                        <a:spcBef>
                          <a:spcPts val="0"/>
                        </a:spcBef>
                        <a:spcAft>
                          <a:spcPts val="0"/>
                        </a:spcAft>
                        <a:buClrTx/>
                        <a:buSzTx/>
                        <a:buFontTx/>
                        <a:buNone/>
                        <a:tabLst/>
                        <a:defRPr/>
                      </a:pPr>
                      <a:r>
                        <a:rPr lang="en-ZA" sz="1488" kern="1200" dirty="0" smtClean="0">
                          <a:solidFill>
                            <a:schemeClr val="bg1">
                              <a:lumMod val="75000"/>
                            </a:schemeClr>
                          </a:solidFill>
                          <a:latin typeface="+mn-lt"/>
                          <a:ea typeface="+mn-ea"/>
                          <a:cs typeface="+mn-cs"/>
                        </a:rPr>
                        <a:t>MISSION</a:t>
                      </a:r>
                      <a:r>
                        <a:rPr lang="en-ZA" sz="1488" kern="1200" baseline="0" dirty="0" smtClean="0">
                          <a:solidFill>
                            <a:schemeClr val="bg1">
                              <a:lumMod val="75000"/>
                            </a:schemeClr>
                          </a:solidFill>
                          <a:latin typeface="+mn-lt"/>
                          <a:ea typeface="+mn-ea"/>
                          <a:cs typeface="+mn-cs"/>
                        </a:rPr>
                        <a:t> &amp; VISSION</a:t>
                      </a:r>
                      <a:endParaRPr lang="en-ZA" sz="1488" kern="1200" dirty="0" smtClean="0">
                        <a:solidFill>
                          <a:schemeClr val="bg1">
                            <a:lumMod val="75000"/>
                          </a:schemeClr>
                        </a:solidFill>
                        <a:latin typeface="+mn-lt"/>
                        <a:ea typeface="+mn-ea"/>
                        <a:cs typeface="+mn-cs"/>
                      </a:endParaRPr>
                    </a:p>
                  </a:txBody>
                  <a:tcPr>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algn="ctr" defTabSz="755934" rtl="0" eaLnBrk="1" latinLnBrk="0" hangingPunct="1"/>
                      <a:r>
                        <a:rPr lang="en-ZA" sz="1488" kern="1200" dirty="0">
                          <a:solidFill>
                            <a:schemeClr val="bg1">
                              <a:lumMod val="85000"/>
                            </a:schemeClr>
                          </a:solidFill>
                          <a:latin typeface="+mn-lt"/>
                          <a:ea typeface="+mn-ea"/>
                          <a:cs typeface="+mn-cs"/>
                        </a:rPr>
                        <a:t>03</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77837590"/>
                  </a:ext>
                </a:extLst>
              </a:tr>
              <a:tr h="135916">
                <a:tc>
                  <a:txBody>
                    <a:bodyPr/>
                    <a:lstStyle/>
                    <a:p>
                      <a:pPr marL="0" algn="l" defTabSz="755934" rtl="0" eaLnBrk="1" latinLnBrk="0" hangingPunct="1"/>
                      <a:r>
                        <a:rPr lang="en-ZA" sz="1488" kern="1200" dirty="0" smtClean="0">
                          <a:solidFill>
                            <a:schemeClr val="bg1">
                              <a:lumMod val="75000"/>
                            </a:schemeClr>
                          </a:solidFill>
                          <a:latin typeface="+mn-lt"/>
                          <a:ea typeface="+mn-ea"/>
                          <a:cs typeface="+mn-cs"/>
                        </a:rPr>
                        <a:t>CONSULTING</a:t>
                      </a:r>
                      <a:r>
                        <a:rPr lang="en-ZA" sz="1488" kern="1200" baseline="0" dirty="0" smtClean="0">
                          <a:solidFill>
                            <a:schemeClr val="bg1">
                              <a:lumMod val="75000"/>
                            </a:schemeClr>
                          </a:solidFill>
                          <a:latin typeface="+mn-lt"/>
                          <a:ea typeface="+mn-ea"/>
                          <a:cs typeface="+mn-cs"/>
                        </a:rPr>
                        <a:t> SERVICES</a:t>
                      </a:r>
                      <a:endParaRPr lang="en-ZA" sz="1488" kern="1200" dirty="0">
                        <a:solidFill>
                          <a:schemeClr val="bg1">
                            <a:lumMod val="75000"/>
                          </a:schemeClr>
                        </a:solidFill>
                        <a:latin typeface="+mn-lt"/>
                        <a:ea typeface="+mn-ea"/>
                        <a:cs typeface="+mn-cs"/>
                      </a:endParaRPr>
                    </a:p>
                  </a:txBody>
                  <a:tcPr>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algn="ctr" defTabSz="755934" rtl="0" eaLnBrk="1" latinLnBrk="0" hangingPunct="1"/>
                      <a:r>
                        <a:rPr lang="en-ZA" sz="1488" kern="1200" dirty="0">
                          <a:solidFill>
                            <a:schemeClr val="bg1">
                              <a:lumMod val="85000"/>
                            </a:schemeClr>
                          </a:solidFill>
                          <a:latin typeface="+mn-lt"/>
                          <a:ea typeface="+mn-ea"/>
                          <a:cs typeface="+mn-cs"/>
                        </a:rPr>
                        <a:t>04</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48572978"/>
                  </a:ext>
                </a:extLst>
              </a:tr>
              <a:tr h="135916">
                <a:tc>
                  <a:txBody>
                    <a:bodyPr/>
                    <a:lstStyle/>
                    <a:p>
                      <a:pPr marL="0" marR="0" indent="0" algn="l" defTabSz="755934" rtl="0" eaLnBrk="1" fontAlgn="auto" latinLnBrk="0" hangingPunct="1">
                        <a:lnSpc>
                          <a:spcPct val="100000"/>
                        </a:lnSpc>
                        <a:spcBef>
                          <a:spcPts val="0"/>
                        </a:spcBef>
                        <a:spcAft>
                          <a:spcPts val="0"/>
                        </a:spcAft>
                        <a:buClrTx/>
                        <a:buSzTx/>
                        <a:buFontTx/>
                        <a:buNone/>
                        <a:tabLst/>
                        <a:defRPr/>
                      </a:pPr>
                      <a:r>
                        <a:rPr lang="en-ZA" sz="1488" kern="1200" dirty="0" smtClean="0">
                          <a:solidFill>
                            <a:schemeClr val="bg1">
                              <a:lumMod val="75000"/>
                            </a:schemeClr>
                          </a:solidFill>
                          <a:latin typeface="+mn-lt"/>
                          <a:ea typeface="+mn-ea"/>
                          <a:cs typeface="+mn-cs"/>
                        </a:rPr>
                        <a:t>COMPANY</a:t>
                      </a:r>
                      <a:r>
                        <a:rPr lang="en-ZA" sz="1488" kern="1200" baseline="0" dirty="0" smtClean="0">
                          <a:solidFill>
                            <a:schemeClr val="bg1">
                              <a:lumMod val="75000"/>
                            </a:schemeClr>
                          </a:solidFill>
                          <a:latin typeface="+mn-lt"/>
                          <a:ea typeface="+mn-ea"/>
                          <a:cs typeface="+mn-cs"/>
                        </a:rPr>
                        <a:t> ORGANOGRAM</a:t>
                      </a:r>
                      <a:endParaRPr lang="en-ZA" sz="1488" kern="1200" dirty="0" smtClean="0">
                        <a:solidFill>
                          <a:schemeClr val="bg1">
                            <a:lumMod val="75000"/>
                          </a:schemeClr>
                        </a:solidFill>
                        <a:latin typeface="+mn-lt"/>
                        <a:ea typeface="+mn-ea"/>
                        <a:cs typeface="+mn-cs"/>
                      </a:endParaRPr>
                    </a:p>
                  </a:txBody>
                  <a:tcPr>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algn="ctr" defTabSz="755934" rtl="0" eaLnBrk="1" latinLnBrk="0" hangingPunct="1"/>
                      <a:r>
                        <a:rPr lang="en-ZA" sz="1488" kern="1200" dirty="0">
                          <a:solidFill>
                            <a:schemeClr val="bg1">
                              <a:lumMod val="85000"/>
                            </a:schemeClr>
                          </a:solidFill>
                          <a:latin typeface="+mn-lt"/>
                          <a:ea typeface="+mn-ea"/>
                          <a:cs typeface="+mn-cs"/>
                        </a:rPr>
                        <a:t>05</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46366909"/>
                  </a:ext>
                </a:extLst>
              </a:tr>
              <a:tr h="140626">
                <a:tc>
                  <a:txBody>
                    <a:bodyPr/>
                    <a:lstStyle/>
                    <a:p>
                      <a:pPr marL="0" algn="l" defTabSz="755934" rtl="0" eaLnBrk="1" latinLnBrk="0" hangingPunct="1"/>
                      <a:r>
                        <a:rPr lang="en-ZA" sz="1488" kern="1200" dirty="0" smtClean="0">
                          <a:solidFill>
                            <a:schemeClr val="bg1">
                              <a:lumMod val="75000"/>
                            </a:schemeClr>
                          </a:solidFill>
                          <a:latin typeface="+mn-lt"/>
                          <a:ea typeface="+mn-ea"/>
                          <a:cs typeface="+mn-cs"/>
                        </a:rPr>
                        <a:t>OUR</a:t>
                      </a:r>
                      <a:r>
                        <a:rPr lang="en-ZA" sz="1488" kern="1200" baseline="0" dirty="0" smtClean="0">
                          <a:solidFill>
                            <a:schemeClr val="bg1">
                              <a:lumMod val="75000"/>
                            </a:schemeClr>
                          </a:solidFill>
                          <a:latin typeface="+mn-lt"/>
                          <a:ea typeface="+mn-ea"/>
                          <a:cs typeface="+mn-cs"/>
                        </a:rPr>
                        <a:t> </a:t>
                      </a:r>
                      <a:r>
                        <a:rPr lang="en-ZA" sz="1488" kern="1200" dirty="0" smtClean="0">
                          <a:solidFill>
                            <a:schemeClr val="bg1">
                              <a:lumMod val="75000"/>
                            </a:schemeClr>
                          </a:solidFill>
                          <a:latin typeface="+mn-lt"/>
                          <a:ea typeface="+mn-ea"/>
                          <a:cs typeface="+mn-cs"/>
                        </a:rPr>
                        <a:t>SERVICES</a:t>
                      </a:r>
                      <a:endParaRPr lang="en-ZA" sz="1488" kern="1200" dirty="0">
                        <a:solidFill>
                          <a:schemeClr val="bg1">
                            <a:lumMod val="75000"/>
                          </a:schemeClr>
                        </a:solidFill>
                        <a:latin typeface="+mn-lt"/>
                        <a:ea typeface="+mn-ea"/>
                        <a:cs typeface="+mn-cs"/>
                      </a:endParaRPr>
                    </a:p>
                  </a:txBody>
                  <a:tcPr>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algn="ctr" defTabSz="755934" rtl="0" eaLnBrk="1" latinLnBrk="0" hangingPunct="1"/>
                      <a:r>
                        <a:rPr lang="en-ZA" sz="1488" kern="1200" dirty="0" smtClean="0">
                          <a:solidFill>
                            <a:schemeClr val="bg1">
                              <a:lumMod val="85000"/>
                            </a:schemeClr>
                          </a:solidFill>
                          <a:latin typeface="+mn-lt"/>
                          <a:ea typeface="+mn-ea"/>
                          <a:cs typeface="+mn-cs"/>
                        </a:rPr>
                        <a:t>06</a:t>
                      </a:r>
                      <a:endParaRPr lang="en-ZA" sz="1488" kern="1200" dirty="0">
                        <a:solidFill>
                          <a:schemeClr val="bg1">
                            <a:lumMod val="85000"/>
                          </a:schemeClr>
                        </a:solidFill>
                        <a:latin typeface="+mn-lt"/>
                        <a:ea typeface="+mn-ea"/>
                        <a:cs typeface="+mn-cs"/>
                      </a:endParaRP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285535440"/>
                  </a:ext>
                </a:extLst>
              </a:tr>
            </a:tbl>
          </a:graphicData>
        </a:graphic>
      </p:graphicFrame>
    </p:spTree>
    <p:extLst>
      <p:ext uri="{BB962C8B-B14F-4D97-AF65-F5344CB8AC3E}">
        <p14:creationId xmlns:p14="http://schemas.microsoft.com/office/powerpoint/2010/main" val="3212692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E8B61C44-E7A2-4549-8A4E-643EE25E17C7}"/>
              </a:ext>
            </a:extLst>
          </p:cNvPr>
          <p:cNvGrpSpPr/>
          <p:nvPr/>
        </p:nvGrpSpPr>
        <p:grpSpPr>
          <a:xfrm>
            <a:off x="292100" y="203200"/>
            <a:ext cx="7267575" cy="603500"/>
            <a:chOff x="292100" y="203200"/>
            <a:chExt cx="7267575" cy="603500"/>
          </a:xfrm>
        </p:grpSpPr>
        <p:sp>
          <p:nvSpPr>
            <p:cNvPr id="4" name="Oval 3">
              <a:extLst>
                <a:ext uri="{FF2B5EF4-FFF2-40B4-BE49-F238E27FC236}">
                  <a16:creationId xmlns="" xmlns:a16="http://schemas.microsoft.com/office/drawing/2014/main" id="{FC27A3E2-089C-4C65-94E3-ABBC7DF7D40B}"/>
                </a:ext>
              </a:extLst>
            </p:cNvPr>
            <p:cNvSpPr/>
            <p:nvPr/>
          </p:nvSpPr>
          <p:spPr>
            <a:xfrm>
              <a:off x="292100" y="266700"/>
              <a:ext cx="540000" cy="54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01</a:t>
              </a:r>
            </a:p>
          </p:txBody>
        </p:sp>
        <p:sp>
          <p:nvSpPr>
            <p:cNvPr id="7" name="Rectangle 6">
              <a:extLst>
                <a:ext uri="{FF2B5EF4-FFF2-40B4-BE49-F238E27FC236}">
                  <a16:creationId xmlns="" xmlns:a16="http://schemas.microsoft.com/office/drawing/2014/main" id="{16954E30-1E9C-466C-A837-40D37F7898B5}"/>
                </a:ext>
              </a:extLst>
            </p:cNvPr>
            <p:cNvSpPr/>
            <p:nvPr/>
          </p:nvSpPr>
          <p:spPr>
            <a:xfrm>
              <a:off x="832100" y="513840"/>
              <a:ext cx="6727575" cy="4571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extBox 7">
              <a:extLst>
                <a:ext uri="{FF2B5EF4-FFF2-40B4-BE49-F238E27FC236}">
                  <a16:creationId xmlns="" xmlns:a16="http://schemas.microsoft.com/office/drawing/2014/main" id="{59FAB79A-69BC-4E7C-819E-AD0EDEBC297A}"/>
                </a:ext>
              </a:extLst>
            </p:cNvPr>
            <p:cNvSpPr txBox="1"/>
            <p:nvPr/>
          </p:nvSpPr>
          <p:spPr>
            <a:xfrm>
              <a:off x="832100" y="203200"/>
              <a:ext cx="6165600" cy="369332"/>
            </a:xfrm>
            <a:prstGeom prst="rect">
              <a:avLst/>
            </a:prstGeom>
            <a:noFill/>
          </p:spPr>
          <p:txBody>
            <a:bodyPr wrap="square" rtlCol="0">
              <a:spAutoFit/>
            </a:bodyPr>
            <a:lstStyle/>
            <a:p>
              <a:r>
                <a:rPr lang="en-ZA" dirty="0" smtClean="0">
                  <a:solidFill>
                    <a:srgbClr val="002060"/>
                  </a:solidFill>
                </a:rPr>
                <a:t>KAMOTHABO K </a:t>
              </a:r>
              <a:r>
                <a:rPr lang="en-ZA" dirty="0" smtClean="0">
                  <a:solidFill>
                    <a:schemeClr val="bg2">
                      <a:lumMod val="50000"/>
                    </a:schemeClr>
                  </a:solidFill>
                </a:rPr>
                <a:t>TRADING ENTERPRISE</a:t>
              </a:r>
              <a:r>
                <a:rPr lang="en-ZA" dirty="0" smtClean="0">
                  <a:solidFill>
                    <a:schemeClr val="bg2">
                      <a:lumMod val="50000"/>
                    </a:schemeClr>
                  </a:solidFill>
                </a:rPr>
                <a:t> </a:t>
              </a:r>
              <a:endParaRPr lang="en-ZA" dirty="0">
                <a:solidFill>
                  <a:schemeClr val="bg2">
                    <a:lumMod val="50000"/>
                  </a:schemeClr>
                </a:solidFill>
              </a:endParaRPr>
            </a:p>
          </p:txBody>
        </p:sp>
      </p:grpSp>
      <p:sp>
        <p:nvSpPr>
          <p:cNvPr id="9" name="Right Triangle 8">
            <a:extLst>
              <a:ext uri="{FF2B5EF4-FFF2-40B4-BE49-F238E27FC236}">
                <a16:creationId xmlns="" xmlns:a16="http://schemas.microsoft.com/office/drawing/2014/main" id="{073DE418-7DDF-4578-96DA-56AEBDC638F6}"/>
              </a:ext>
            </a:extLst>
          </p:cNvPr>
          <p:cNvSpPr/>
          <p:nvPr/>
        </p:nvSpPr>
        <p:spPr>
          <a:xfrm>
            <a:off x="0" y="6642100"/>
            <a:ext cx="8636000" cy="4049713"/>
          </a:xfrm>
          <a:prstGeom prst="rtTriangle">
            <a:avLst/>
          </a:prstGeom>
          <a:blipFill dpi="0" rotWithShape="1">
            <a:blip r:embed="rId2">
              <a:extLst>
                <a:ext uri="{28A0092B-C50C-407E-A947-70E740481C1C}">
                  <a14:useLocalDpi xmlns:a14="http://schemas.microsoft.com/office/drawing/2010/main" val="0"/>
                </a:ext>
              </a:extLst>
            </a:blip>
            <a:srcRect/>
            <a:stretch>
              <a:fillRect t="10000" r="4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Isosceles Triangle 10">
            <a:extLst>
              <a:ext uri="{FF2B5EF4-FFF2-40B4-BE49-F238E27FC236}">
                <a16:creationId xmlns="" xmlns:a16="http://schemas.microsoft.com/office/drawing/2014/main" id="{B607F5F0-CF67-47D4-A58F-AAC5710B8598}"/>
              </a:ext>
            </a:extLst>
          </p:cNvPr>
          <p:cNvSpPr/>
          <p:nvPr/>
        </p:nvSpPr>
        <p:spPr>
          <a:xfrm rot="5400000" flipH="1">
            <a:off x="-2558" y="6606557"/>
            <a:ext cx="1495607" cy="14803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ight Triangle 11">
            <a:extLst>
              <a:ext uri="{FF2B5EF4-FFF2-40B4-BE49-F238E27FC236}">
                <a16:creationId xmlns="" xmlns:a16="http://schemas.microsoft.com/office/drawing/2014/main" id="{1DE89E98-87AC-4D99-945D-ABC6319C0495}"/>
              </a:ext>
            </a:extLst>
          </p:cNvPr>
          <p:cNvSpPr/>
          <p:nvPr/>
        </p:nvSpPr>
        <p:spPr>
          <a:xfrm>
            <a:off x="4775200" y="8884920"/>
            <a:ext cx="3860800" cy="1819866"/>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TextBox 12">
            <a:extLst>
              <a:ext uri="{FF2B5EF4-FFF2-40B4-BE49-F238E27FC236}">
                <a16:creationId xmlns="" xmlns:a16="http://schemas.microsoft.com/office/drawing/2014/main" id="{D357F231-89AA-4DD1-9680-F13733C960D1}"/>
              </a:ext>
            </a:extLst>
          </p:cNvPr>
          <p:cNvSpPr txBox="1"/>
          <p:nvPr/>
        </p:nvSpPr>
        <p:spPr>
          <a:xfrm>
            <a:off x="562100" y="994011"/>
            <a:ext cx="4435813" cy="584775"/>
          </a:xfrm>
          <a:prstGeom prst="rect">
            <a:avLst/>
          </a:prstGeom>
          <a:noFill/>
        </p:spPr>
        <p:txBody>
          <a:bodyPr wrap="square" rtlCol="0">
            <a:spAutoFit/>
          </a:bodyPr>
          <a:lstStyle/>
          <a:p>
            <a:r>
              <a:rPr lang="en-ZA" sz="3200" dirty="0">
                <a:solidFill>
                  <a:srgbClr val="262626"/>
                </a:solidFill>
              </a:rPr>
              <a:t>ABOUT US</a:t>
            </a:r>
          </a:p>
        </p:txBody>
      </p:sp>
      <p:sp>
        <p:nvSpPr>
          <p:cNvPr id="14" name="TextBox 13">
            <a:extLst>
              <a:ext uri="{FF2B5EF4-FFF2-40B4-BE49-F238E27FC236}">
                <a16:creationId xmlns="" xmlns:a16="http://schemas.microsoft.com/office/drawing/2014/main" id="{71B8FC32-CF53-44FA-B4AA-444E3684FE67}"/>
              </a:ext>
            </a:extLst>
          </p:cNvPr>
          <p:cNvSpPr txBox="1"/>
          <p:nvPr/>
        </p:nvSpPr>
        <p:spPr>
          <a:xfrm>
            <a:off x="479169" y="1923774"/>
            <a:ext cx="6406368" cy="2893100"/>
          </a:xfrm>
          <a:prstGeom prst="rect">
            <a:avLst/>
          </a:prstGeom>
          <a:noFill/>
        </p:spPr>
        <p:txBody>
          <a:bodyPr wrap="square" rtlCol="0">
            <a:spAutoFit/>
          </a:bodyPr>
          <a:lstStyle/>
          <a:p>
            <a:pPr algn="just"/>
            <a:r>
              <a:rPr lang="fr-FR" sz="1400" dirty="0" smtClean="0"/>
              <a:t>KAMOTHABO K TRADING ENTERPRISE</a:t>
            </a:r>
            <a:r>
              <a:rPr lang="fr-FR" sz="1400" dirty="0" smtClean="0"/>
              <a:t> </a:t>
            </a:r>
            <a:r>
              <a:rPr lang="fr-FR" sz="1400" dirty="0" smtClean="0"/>
              <a:t>(PTY) LTD </a:t>
            </a:r>
            <a:r>
              <a:rPr lang="fr-FR" sz="1400" dirty="0" err="1" smtClean="0"/>
              <a:t>is</a:t>
            </a:r>
            <a:r>
              <a:rPr lang="fr-FR" sz="1400" dirty="0" smtClean="0"/>
              <a:t> a </a:t>
            </a:r>
            <a:r>
              <a:rPr lang="fr-FR" sz="1400" dirty="0" err="1" smtClean="0"/>
              <a:t>company</a:t>
            </a:r>
            <a:r>
              <a:rPr lang="fr-FR" sz="1400" dirty="0" smtClean="0"/>
              <a:t> </a:t>
            </a:r>
            <a:r>
              <a:rPr lang="fr-FR" sz="1400" dirty="0" err="1" smtClean="0"/>
              <a:t>from</a:t>
            </a:r>
            <a:r>
              <a:rPr lang="fr-FR" sz="1400" dirty="0" smtClean="0"/>
              <a:t> </a:t>
            </a:r>
            <a:r>
              <a:rPr lang="fr-FR" sz="1400" dirty="0" err="1"/>
              <a:t>M</a:t>
            </a:r>
            <a:r>
              <a:rPr lang="fr-FR" sz="1400" dirty="0" err="1" smtClean="0"/>
              <a:t>oruleng</a:t>
            </a:r>
            <a:r>
              <a:rPr lang="fr-FR" sz="1400" dirty="0" smtClean="0"/>
              <a:t> village. The </a:t>
            </a:r>
            <a:r>
              <a:rPr lang="fr-FR" sz="1400" dirty="0" err="1" smtClean="0"/>
              <a:t>founder</a:t>
            </a:r>
            <a:r>
              <a:rPr lang="fr-FR" sz="1400" dirty="0" smtClean="0"/>
              <a:t> of the </a:t>
            </a:r>
            <a:r>
              <a:rPr lang="fr-FR" sz="1400" dirty="0" err="1" smtClean="0"/>
              <a:t>the</a:t>
            </a:r>
            <a:r>
              <a:rPr lang="fr-FR" sz="1400" dirty="0" smtClean="0"/>
              <a:t> </a:t>
            </a:r>
            <a:r>
              <a:rPr lang="fr-FR" sz="1400" dirty="0" err="1" smtClean="0"/>
              <a:t>comapany</a:t>
            </a:r>
            <a:r>
              <a:rPr lang="fr-FR" sz="1400" dirty="0" smtClean="0"/>
              <a:t> </a:t>
            </a:r>
            <a:r>
              <a:rPr lang="fr-FR" sz="1400" dirty="0" err="1" smtClean="0"/>
              <a:t>is</a:t>
            </a:r>
            <a:r>
              <a:rPr lang="fr-FR" sz="1400" dirty="0" smtClean="0"/>
              <a:t> a </a:t>
            </a:r>
            <a:r>
              <a:rPr lang="fr-FR" sz="1400" dirty="0" err="1" smtClean="0"/>
              <a:t>dynamic</a:t>
            </a:r>
            <a:r>
              <a:rPr lang="fr-FR" sz="1400" dirty="0" smtClean="0"/>
              <a:t> </a:t>
            </a:r>
            <a:r>
              <a:rPr lang="fr-FR" sz="1400" dirty="0" err="1" smtClean="0"/>
              <a:t>orientated</a:t>
            </a:r>
            <a:r>
              <a:rPr lang="fr-FR" sz="1400" dirty="0" smtClean="0"/>
              <a:t> black </a:t>
            </a:r>
            <a:r>
              <a:rPr lang="fr-FR" sz="1400" dirty="0" err="1" smtClean="0"/>
              <a:t>who</a:t>
            </a:r>
            <a:r>
              <a:rPr lang="fr-FR" sz="1400" dirty="0" smtClean="0"/>
              <a:t> </a:t>
            </a:r>
            <a:r>
              <a:rPr lang="fr-FR" sz="1400" dirty="0" err="1" smtClean="0"/>
              <a:t>is</a:t>
            </a:r>
            <a:r>
              <a:rPr lang="fr-FR" sz="1400" dirty="0" smtClean="0"/>
              <a:t> able to </a:t>
            </a:r>
            <a:r>
              <a:rPr lang="fr-FR" sz="1400" dirty="0" err="1" smtClean="0"/>
              <a:t>grow</a:t>
            </a:r>
            <a:r>
              <a:rPr lang="fr-FR" sz="1400" dirty="0" smtClean="0"/>
              <a:t> the </a:t>
            </a:r>
            <a:r>
              <a:rPr lang="fr-FR" sz="1400" dirty="0" err="1" smtClean="0"/>
              <a:t>company</a:t>
            </a:r>
            <a:r>
              <a:rPr lang="fr-FR" sz="1400" dirty="0" smtClean="0"/>
              <a:t> </a:t>
            </a:r>
            <a:r>
              <a:rPr lang="fr-FR" sz="1400" dirty="0" err="1" smtClean="0"/>
              <a:t>globally</a:t>
            </a:r>
            <a:r>
              <a:rPr lang="fr-FR" sz="1400" dirty="0" smtClean="0"/>
              <a:t>. The </a:t>
            </a:r>
            <a:r>
              <a:rPr lang="fr-FR" sz="1400" dirty="0" err="1" smtClean="0"/>
              <a:t>directors</a:t>
            </a:r>
            <a:r>
              <a:rPr lang="fr-FR" sz="1400" dirty="0" smtClean="0"/>
              <a:t> of the </a:t>
            </a:r>
            <a:r>
              <a:rPr lang="fr-FR" sz="1400" dirty="0" err="1" smtClean="0"/>
              <a:t>comapny</a:t>
            </a:r>
            <a:r>
              <a:rPr lang="fr-FR" sz="1400" dirty="0" smtClean="0"/>
              <a:t> are goal </a:t>
            </a:r>
            <a:r>
              <a:rPr lang="fr-FR" sz="1400" dirty="0" err="1" smtClean="0"/>
              <a:t>driven</a:t>
            </a:r>
            <a:r>
              <a:rPr lang="fr-FR" sz="1400" dirty="0" smtClean="0"/>
              <a:t> </a:t>
            </a:r>
            <a:r>
              <a:rPr lang="fr-FR" sz="1400" dirty="0" smtClean="0"/>
              <a:t>and are </a:t>
            </a:r>
            <a:r>
              <a:rPr lang="fr-FR" sz="1400" dirty="0" err="1" smtClean="0"/>
              <a:t>passionate</a:t>
            </a:r>
            <a:r>
              <a:rPr lang="fr-FR" sz="1400" dirty="0" smtClean="0"/>
              <a:t> .</a:t>
            </a:r>
          </a:p>
          <a:p>
            <a:pPr algn="just"/>
            <a:endParaRPr lang="fr-FR" sz="1400" dirty="0" smtClean="0"/>
          </a:p>
          <a:p>
            <a:pPr algn="just"/>
            <a:r>
              <a:rPr lang="fr-FR" sz="1400" dirty="0" smtClean="0"/>
              <a:t>The </a:t>
            </a:r>
            <a:r>
              <a:rPr lang="fr-FR" sz="1400" dirty="0" err="1" smtClean="0"/>
              <a:t>aim</a:t>
            </a:r>
            <a:r>
              <a:rPr lang="fr-FR" sz="1400" dirty="0" smtClean="0"/>
              <a:t> </a:t>
            </a:r>
            <a:r>
              <a:rPr lang="fr-FR" sz="1400" dirty="0" err="1" smtClean="0"/>
              <a:t>is</a:t>
            </a:r>
            <a:r>
              <a:rPr lang="fr-FR" sz="1400" dirty="0" smtClean="0"/>
              <a:t> to </a:t>
            </a:r>
            <a:r>
              <a:rPr lang="fr-FR" sz="1400" dirty="0" err="1" smtClean="0"/>
              <a:t>assist</a:t>
            </a:r>
            <a:r>
              <a:rPr lang="fr-FR" sz="1400" dirty="0" smtClean="0"/>
              <a:t> to </a:t>
            </a:r>
            <a:r>
              <a:rPr lang="fr-FR" sz="1400" dirty="0" err="1" smtClean="0"/>
              <a:t>fight</a:t>
            </a:r>
            <a:r>
              <a:rPr lang="fr-FR" sz="1400" dirty="0" smtClean="0"/>
              <a:t> </a:t>
            </a:r>
            <a:r>
              <a:rPr lang="fr-FR" sz="1400" dirty="0" err="1" smtClean="0"/>
              <a:t>youth</a:t>
            </a:r>
            <a:r>
              <a:rPr lang="fr-FR" sz="1400" dirty="0" smtClean="0"/>
              <a:t> </a:t>
            </a:r>
            <a:r>
              <a:rPr lang="fr-FR" sz="1400" dirty="0" err="1" smtClean="0"/>
              <a:t>employment</a:t>
            </a:r>
            <a:r>
              <a:rPr lang="fr-FR" sz="1400" dirty="0" smtClean="0"/>
              <a:t> &amp; </a:t>
            </a:r>
            <a:r>
              <a:rPr lang="fr-FR" sz="1400" dirty="0" err="1" smtClean="0"/>
              <a:t>be</a:t>
            </a:r>
            <a:r>
              <a:rPr lang="fr-FR" sz="1400" dirty="0" smtClean="0"/>
              <a:t> able to </a:t>
            </a:r>
            <a:r>
              <a:rPr lang="fr-FR" sz="1400" dirty="0" err="1" smtClean="0"/>
              <a:t>assist</a:t>
            </a:r>
            <a:r>
              <a:rPr lang="fr-FR" sz="1400" dirty="0" smtClean="0"/>
              <a:t> the </a:t>
            </a:r>
            <a:r>
              <a:rPr lang="fr-FR" sz="1400" dirty="0" err="1" smtClean="0"/>
              <a:t>youth</a:t>
            </a:r>
            <a:r>
              <a:rPr lang="fr-FR" sz="1400" dirty="0" smtClean="0"/>
              <a:t> by </a:t>
            </a:r>
            <a:r>
              <a:rPr lang="fr-FR" sz="1400" dirty="0" err="1" smtClean="0"/>
              <a:t>providing</a:t>
            </a:r>
            <a:r>
              <a:rPr lang="fr-FR" sz="1400" dirty="0" smtClean="0"/>
              <a:t>, </a:t>
            </a:r>
            <a:r>
              <a:rPr lang="fr-FR" sz="1400" dirty="0" err="1" smtClean="0"/>
              <a:t>skills</a:t>
            </a:r>
            <a:r>
              <a:rPr lang="fr-FR" sz="1400" dirty="0" smtClean="0"/>
              <a:t> &amp; </a:t>
            </a:r>
            <a:r>
              <a:rPr lang="fr-FR" sz="1400" dirty="0" err="1" smtClean="0"/>
              <a:t>empowering</a:t>
            </a:r>
            <a:r>
              <a:rPr lang="fr-FR" sz="1400" dirty="0" smtClean="0"/>
              <a:t> </a:t>
            </a:r>
            <a:r>
              <a:rPr lang="fr-FR" sz="1400" dirty="0" err="1" smtClean="0"/>
              <a:t>them</a:t>
            </a:r>
            <a:r>
              <a:rPr lang="fr-FR" sz="1400" dirty="0" smtClean="0"/>
              <a:t> to </a:t>
            </a:r>
            <a:r>
              <a:rPr lang="fr-FR" sz="1400" dirty="0" err="1" smtClean="0"/>
              <a:t>reach</a:t>
            </a:r>
            <a:r>
              <a:rPr lang="fr-FR" sz="1400" dirty="0" smtClean="0"/>
              <a:t> </a:t>
            </a:r>
            <a:r>
              <a:rPr lang="fr-FR" sz="1400" dirty="0" err="1" smtClean="0"/>
              <a:t>their</a:t>
            </a:r>
            <a:r>
              <a:rPr lang="fr-FR" sz="1400" dirty="0" smtClean="0"/>
              <a:t> goals. Our ambition </a:t>
            </a:r>
            <a:r>
              <a:rPr lang="fr-FR" sz="1400" dirty="0" err="1" smtClean="0"/>
              <a:t>is</a:t>
            </a:r>
            <a:r>
              <a:rPr lang="fr-FR" sz="1400" dirty="0" smtClean="0"/>
              <a:t> to </a:t>
            </a:r>
            <a:r>
              <a:rPr lang="fr-FR" sz="1400" dirty="0" err="1" smtClean="0"/>
              <a:t>see</a:t>
            </a:r>
            <a:r>
              <a:rPr lang="fr-FR" sz="1400" dirty="0" smtClean="0"/>
              <a:t> the </a:t>
            </a:r>
            <a:r>
              <a:rPr lang="fr-FR" sz="1400" dirty="0" err="1" smtClean="0"/>
              <a:t>company</a:t>
            </a:r>
            <a:r>
              <a:rPr lang="fr-FR" sz="1400" dirty="0" smtClean="0"/>
              <a:t> </a:t>
            </a:r>
            <a:r>
              <a:rPr lang="fr-FR" sz="1400" dirty="0" err="1" smtClean="0"/>
              <a:t>growing</a:t>
            </a:r>
            <a:r>
              <a:rPr lang="fr-FR" sz="1400" dirty="0" smtClean="0"/>
              <a:t> and been </a:t>
            </a:r>
            <a:r>
              <a:rPr lang="fr-FR" sz="1400" dirty="0" err="1" smtClean="0"/>
              <a:t>listed</a:t>
            </a:r>
            <a:r>
              <a:rPr lang="fr-FR" sz="1400" dirty="0" smtClean="0"/>
              <a:t> in the JSE. The </a:t>
            </a:r>
            <a:r>
              <a:rPr lang="fr-FR" sz="1400" dirty="0" err="1" smtClean="0"/>
              <a:t>founder</a:t>
            </a:r>
            <a:r>
              <a:rPr lang="fr-FR" sz="1400" dirty="0" smtClean="0"/>
              <a:t> has </a:t>
            </a:r>
            <a:r>
              <a:rPr lang="fr-FR" sz="1400" dirty="0" err="1" smtClean="0"/>
              <a:t>numerous</a:t>
            </a:r>
            <a:r>
              <a:rPr lang="fr-FR" sz="1400" dirty="0" smtClean="0"/>
              <a:t> </a:t>
            </a:r>
            <a:r>
              <a:rPr lang="fr-FR" sz="1400" dirty="0" err="1" smtClean="0"/>
              <a:t>skills</a:t>
            </a:r>
            <a:r>
              <a:rPr lang="fr-FR" sz="1400" dirty="0" smtClean="0"/>
              <a:t> and </a:t>
            </a:r>
            <a:r>
              <a:rPr lang="fr-FR" sz="1400" dirty="0" err="1" smtClean="0"/>
              <a:t>is</a:t>
            </a:r>
            <a:r>
              <a:rPr lang="fr-FR" sz="1400" dirty="0" smtClean="0"/>
              <a:t> a </a:t>
            </a:r>
            <a:r>
              <a:rPr lang="fr-FR" sz="1400" dirty="0" err="1" smtClean="0"/>
              <a:t>very</a:t>
            </a:r>
            <a:r>
              <a:rPr lang="fr-FR" sz="1400" dirty="0" smtClean="0"/>
              <a:t> hard </a:t>
            </a:r>
            <a:r>
              <a:rPr lang="fr-FR" sz="1400" dirty="0" err="1" smtClean="0"/>
              <a:t>working</a:t>
            </a:r>
            <a:r>
              <a:rPr lang="fr-FR" sz="1400" dirty="0" smtClean="0"/>
              <a:t> </a:t>
            </a:r>
            <a:r>
              <a:rPr lang="fr-FR" sz="1400" dirty="0" err="1" smtClean="0"/>
              <a:t>individual</a:t>
            </a:r>
            <a:r>
              <a:rPr lang="fr-FR" sz="1400" dirty="0" smtClean="0"/>
              <a:t>, </a:t>
            </a:r>
            <a:r>
              <a:rPr lang="fr-FR" sz="1400" dirty="0" err="1" smtClean="0"/>
              <a:t>who</a:t>
            </a:r>
            <a:r>
              <a:rPr lang="fr-FR" sz="1400" dirty="0" smtClean="0"/>
              <a:t> loves to </a:t>
            </a:r>
            <a:r>
              <a:rPr lang="fr-FR" sz="1400" dirty="0" err="1" smtClean="0"/>
              <a:t>empower</a:t>
            </a:r>
            <a:r>
              <a:rPr lang="fr-FR" sz="1400" dirty="0"/>
              <a:t> </a:t>
            </a:r>
            <a:r>
              <a:rPr lang="fr-FR" sz="1400" dirty="0" err="1" smtClean="0"/>
              <a:t>other</a:t>
            </a:r>
            <a:r>
              <a:rPr lang="fr-FR" sz="1400" dirty="0" smtClean="0"/>
              <a:t> people &amp; </a:t>
            </a:r>
            <a:r>
              <a:rPr lang="fr-FR" sz="1400" dirty="0" err="1" smtClean="0"/>
              <a:t>his</a:t>
            </a:r>
            <a:r>
              <a:rPr lang="fr-FR" sz="1400" dirty="0" smtClean="0"/>
              <a:t> </a:t>
            </a:r>
            <a:r>
              <a:rPr lang="fr-FR" sz="1400" dirty="0" err="1" smtClean="0"/>
              <a:t>keen</a:t>
            </a:r>
            <a:r>
              <a:rPr lang="fr-FR" sz="1400" dirty="0" smtClean="0"/>
              <a:t> to help </a:t>
            </a:r>
            <a:r>
              <a:rPr lang="fr-FR" sz="1400" dirty="0" err="1" smtClean="0"/>
              <a:t>those</a:t>
            </a:r>
            <a:r>
              <a:rPr lang="fr-FR" sz="1400" dirty="0" smtClean="0"/>
              <a:t> </a:t>
            </a:r>
            <a:r>
              <a:rPr lang="fr-FR" sz="1400" dirty="0" err="1" smtClean="0"/>
              <a:t>who</a:t>
            </a:r>
            <a:r>
              <a:rPr lang="fr-FR" sz="1400" dirty="0" smtClean="0"/>
              <a:t> are in </a:t>
            </a:r>
            <a:r>
              <a:rPr lang="fr-FR" sz="1400" dirty="0" err="1" smtClean="0"/>
              <a:t>need</a:t>
            </a:r>
            <a:r>
              <a:rPr lang="fr-FR" sz="1400" dirty="0" smtClean="0"/>
              <a:t>.</a:t>
            </a:r>
          </a:p>
          <a:p>
            <a:pPr algn="just"/>
            <a:endParaRPr lang="fr-FR" sz="1400" dirty="0"/>
          </a:p>
          <a:p>
            <a:pPr algn="just"/>
            <a:endParaRPr lang="fr-FR" sz="1400" dirty="0" smtClean="0"/>
          </a:p>
          <a:p>
            <a:pPr algn="just"/>
            <a:r>
              <a:rPr lang="fr-FR" sz="1400" dirty="0" err="1" smtClean="0">
                <a:solidFill>
                  <a:srgbClr val="0070C0"/>
                </a:solidFill>
              </a:rPr>
              <a:t>We</a:t>
            </a:r>
            <a:r>
              <a:rPr lang="fr-FR" sz="1400" dirty="0" smtClean="0">
                <a:solidFill>
                  <a:srgbClr val="0070C0"/>
                </a:solidFill>
              </a:rPr>
              <a:t> </a:t>
            </a:r>
            <a:r>
              <a:rPr lang="fr-FR" sz="1400" dirty="0" err="1" smtClean="0">
                <a:solidFill>
                  <a:srgbClr val="0070C0"/>
                </a:solidFill>
              </a:rPr>
              <a:t>take</a:t>
            </a:r>
            <a:r>
              <a:rPr lang="fr-FR" sz="1400" dirty="0" smtClean="0">
                <a:solidFill>
                  <a:srgbClr val="0070C0"/>
                </a:solidFill>
              </a:rPr>
              <a:t> </a:t>
            </a:r>
            <a:r>
              <a:rPr lang="fr-FR" sz="1400" dirty="0" err="1" smtClean="0">
                <a:solidFill>
                  <a:srgbClr val="0070C0"/>
                </a:solidFill>
              </a:rPr>
              <a:t>pride</a:t>
            </a:r>
            <a:r>
              <a:rPr lang="fr-FR" sz="1400" dirty="0" smtClean="0">
                <a:solidFill>
                  <a:srgbClr val="0070C0"/>
                </a:solidFill>
              </a:rPr>
              <a:t> in </a:t>
            </a:r>
            <a:r>
              <a:rPr lang="fr-FR" sz="1400" dirty="0" err="1" smtClean="0">
                <a:solidFill>
                  <a:srgbClr val="0070C0"/>
                </a:solidFill>
              </a:rPr>
              <a:t>everything</a:t>
            </a:r>
            <a:r>
              <a:rPr lang="fr-FR" sz="1400" dirty="0" smtClean="0">
                <a:solidFill>
                  <a:srgbClr val="0070C0"/>
                </a:solidFill>
              </a:rPr>
              <a:t> </a:t>
            </a:r>
            <a:r>
              <a:rPr lang="fr-FR" sz="1400" dirty="0" err="1" smtClean="0">
                <a:solidFill>
                  <a:srgbClr val="0070C0"/>
                </a:solidFill>
              </a:rPr>
              <a:t>that</a:t>
            </a:r>
            <a:r>
              <a:rPr lang="fr-FR" sz="1400" dirty="0" smtClean="0">
                <a:solidFill>
                  <a:srgbClr val="0070C0"/>
                </a:solidFill>
              </a:rPr>
              <a:t> </a:t>
            </a:r>
            <a:r>
              <a:rPr lang="fr-FR" sz="1400" dirty="0" err="1" smtClean="0">
                <a:solidFill>
                  <a:srgbClr val="0070C0"/>
                </a:solidFill>
              </a:rPr>
              <a:t>we</a:t>
            </a:r>
            <a:r>
              <a:rPr lang="fr-FR" sz="1400" dirty="0" smtClean="0">
                <a:solidFill>
                  <a:srgbClr val="0070C0"/>
                </a:solidFill>
              </a:rPr>
              <a:t> do and </a:t>
            </a:r>
            <a:r>
              <a:rPr lang="fr-FR" sz="1400" dirty="0" err="1" smtClean="0">
                <a:solidFill>
                  <a:srgbClr val="0070C0"/>
                </a:solidFill>
              </a:rPr>
              <a:t>act</a:t>
            </a:r>
            <a:r>
              <a:rPr lang="fr-FR" sz="1400" dirty="0" smtClean="0">
                <a:solidFill>
                  <a:srgbClr val="0070C0"/>
                </a:solidFill>
              </a:rPr>
              <a:t> </a:t>
            </a:r>
            <a:r>
              <a:rPr lang="fr-FR" sz="1400" dirty="0" err="1" smtClean="0">
                <a:solidFill>
                  <a:srgbClr val="0070C0"/>
                </a:solidFill>
              </a:rPr>
              <a:t>with</a:t>
            </a:r>
            <a:r>
              <a:rPr lang="fr-FR" sz="1400" dirty="0" smtClean="0">
                <a:solidFill>
                  <a:srgbClr val="0070C0"/>
                </a:solidFill>
              </a:rPr>
              <a:t> </a:t>
            </a:r>
            <a:r>
              <a:rPr lang="fr-FR" sz="1400" dirty="0" err="1" smtClean="0">
                <a:solidFill>
                  <a:srgbClr val="0070C0"/>
                </a:solidFill>
              </a:rPr>
              <a:t>honesty</a:t>
            </a:r>
            <a:r>
              <a:rPr lang="fr-FR" sz="1400" dirty="0" smtClean="0">
                <a:solidFill>
                  <a:srgbClr val="0070C0"/>
                </a:solidFill>
              </a:rPr>
              <a:t> and </a:t>
            </a:r>
            <a:r>
              <a:rPr lang="fr-FR" sz="1400" dirty="0" err="1" smtClean="0">
                <a:solidFill>
                  <a:srgbClr val="0070C0"/>
                </a:solidFill>
              </a:rPr>
              <a:t>integrity</a:t>
            </a:r>
            <a:r>
              <a:rPr lang="fr-FR" sz="1400" i="1" dirty="0" smtClean="0">
                <a:solidFill>
                  <a:srgbClr val="0070C0"/>
                </a:solidFill>
              </a:rPr>
              <a:t>.</a:t>
            </a:r>
            <a:endParaRPr lang="fr-FR" sz="1400" dirty="0"/>
          </a:p>
        </p:txBody>
      </p:sp>
    </p:spTree>
    <p:extLst>
      <p:ext uri="{BB962C8B-B14F-4D97-AF65-F5344CB8AC3E}">
        <p14:creationId xmlns:p14="http://schemas.microsoft.com/office/powerpoint/2010/main" val="91747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a:extLst>
              <a:ext uri="{FF2B5EF4-FFF2-40B4-BE49-F238E27FC236}">
                <a16:creationId xmlns="" xmlns:a16="http://schemas.microsoft.com/office/drawing/2014/main" id="{06F12AB9-6296-4162-BA3A-6BB135C6E2A7}"/>
              </a:ext>
            </a:extLst>
          </p:cNvPr>
          <p:cNvSpPr/>
          <p:nvPr/>
        </p:nvSpPr>
        <p:spPr>
          <a:xfrm rot="5400000">
            <a:off x="2119" y="1431509"/>
            <a:ext cx="1440000" cy="1439694"/>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Isosceles Triangle 13">
            <a:extLst>
              <a:ext uri="{FF2B5EF4-FFF2-40B4-BE49-F238E27FC236}">
                <a16:creationId xmlns="" xmlns:a16="http://schemas.microsoft.com/office/drawing/2014/main" id="{C4D0F46B-C36B-45FF-A96D-DEED07442E0B}"/>
              </a:ext>
            </a:extLst>
          </p:cNvPr>
          <p:cNvSpPr/>
          <p:nvPr/>
        </p:nvSpPr>
        <p:spPr>
          <a:xfrm rot="16200000" flipH="1">
            <a:off x="-153" y="2151509"/>
            <a:ext cx="1440000" cy="143969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Isosceles Triangle 14">
            <a:extLst>
              <a:ext uri="{FF2B5EF4-FFF2-40B4-BE49-F238E27FC236}">
                <a16:creationId xmlns="" xmlns:a16="http://schemas.microsoft.com/office/drawing/2014/main" id="{37CA496E-5154-49A2-ACFF-0E2E4D1BDA72}"/>
              </a:ext>
            </a:extLst>
          </p:cNvPr>
          <p:cNvSpPr/>
          <p:nvPr/>
        </p:nvSpPr>
        <p:spPr>
          <a:xfrm rot="5400000" flipH="1">
            <a:off x="1439541" y="2151509"/>
            <a:ext cx="1440000" cy="1439694"/>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Isosceles Triangle 15">
            <a:extLst>
              <a:ext uri="{FF2B5EF4-FFF2-40B4-BE49-F238E27FC236}">
                <a16:creationId xmlns="" xmlns:a16="http://schemas.microsoft.com/office/drawing/2014/main" id="{C0EB721D-BC84-4D4B-A7FF-C950F0647C29}"/>
              </a:ext>
            </a:extLst>
          </p:cNvPr>
          <p:cNvSpPr/>
          <p:nvPr/>
        </p:nvSpPr>
        <p:spPr>
          <a:xfrm rot="16200000" flipH="1">
            <a:off x="1439541" y="2871509"/>
            <a:ext cx="1440000" cy="143969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Isosceles Triangle 16">
            <a:extLst>
              <a:ext uri="{FF2B5EF4-FFF2-40B4-BE49-F238E27FC236}">
                <a16:creationId xmlns="" xmlns:a16="http://schemas.microsoft.com/office/drawing/2014/main" id="{4125025F-F0CF-4965-96A1-B0ECE3344E58}"/>
              </a:ext>
            </a:extLst>
          </p:cNvPr>
          <p:cNvSpPr/>
          <p:nvPr/>
        </p:nvSpPr>
        <p:spPr>
          <a:xfrm rot="5400000" flipH="1">
            <a:off x="2879453" y="2870094"/>
            <a:ext cx="1440000" cy="1439694"/>
          </a:xfrm>
          <a:prstGeom prst="triangle">
            <a:avLst/>
          </a:prstGeom>
          <a:solidFill>
            <a:srgbClr val="F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4" name="Group 3">
            <a:extLst>
              <a:ext uri="{FF2B5EF4-FFF2-40B4-BE49-F238E27FC236}">
                <a16:creationId xmlns="" xmlns:a16="http://schemas.microsoft.com/office/drawing/2014/main" id="{BDA79D6B-DB7B-464E-8A5D-DC0F1F4DF0BE}"/>
              </a:ext>
            </a:extLst>
          </p:cNvPr>
          <p:cNvGrpSpPr/>
          <p:nvPr/>
        </p:nvGrpSpPr>
        <p:grpSpPr>
          <a:xfrm>
            <a:off x="292100" y="266700"/>
            <a:ext cx="7267575" cy="540000"/>
            <a:chOff x="292100" y="266700"/>
            <a:chExt cx="7267575" cy="540000"/>
          </a:xfrm>
        </p:grpSpPr>
        <p:sp>
          <p:nvSpPr>
            <p:cNvPr id="5" name="Oval 4">
              <a:extLst>
                <a:ext uri="{FF2B5EF4-FFF2-40B4-BE49-F238E27FC236}">
                  <a16:creationId xmlns="" xmlns:a16="http://schemas.microsoft.com/office/drawing/2014/main" id="{5615DC19-59D2-40A1-BC3C-7CBEA5D6BD0B}"/>
                </a:ext>
              </a:extLst>
            </p:cNvPr>
            <p:cNvSpPr/>
            <p:nvPr/>
          </p:nvSpPr>
          <p:spPr>
            <a:xfrm>
              <a:off x="292100" y="266700"/>
              <a:ext cx="540000" cy="54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smtClean="0"/>
                <a:t>02</a:t>
              </a:r>
              <a:endParaRPr lang="en-ZA" sz="1400" dirty="0"/>
            </a:p>
          </p:txBody>
        </p:sp>
        <p:sp>
          <p:nvSpPr>
            <p:cNvPr id="6" name="Rectangle 5">
              <a:extLst>
                <a:ext uri="{FF2B5EF4-FFF2-40B4-BE49-F238E27FC236}">
                  <a16:creationId xmlns="" xmlns:a16="http://schemas.microsoft.com/office/drawing/2014/main" id="{87666768-ACCC-4337-8F50-DAE2D54DD684}"/>
                </a:ext>
              </a:extLst>
            </p:cNvPr>
            <p:cNvSpPr/>
            <p:nvPr/>
          </p:nvSpPr>
          <p:spPr>
            <a:xfrm>
              <a:off x="832100" y="513840"/>
              <a:ext cx="6727575" cy="4571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11" name="Hexagon 10">
            <a:extLst>
              <a:ext uri="{FF2B5EF4-FFF2-40B4-BE49-F238E27FC236}">
                <a16:creationId xmlns="" xmlns:a16="http://schemas.microsoft.com/office/drawing/2014/main" id="{D5DFCFAA-6B77-455A-9551-4AFFFE13EF40}"/>
              </a:ext>
            </a:extLst>
          </p:cNvPr>
          <p:cNvSpPr/>
          <p:nvPr/>
        </p:nvSpPr>
        <p:spPr>
          <a:xfrm>
            <a:off x="2225496" y="1789941"/>
            <a:ext cx="2520000" cy="2520000"/>
          </a:xfrm>
          <a:prstGeom prst="hexagon">
            <a:avLst/>
          </a:prstGeom>
          <a:blipFill>
            <a:blip r:embed="rId2"/>
            <a:stretch>
              <a:fillRect l="-20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TextBox 11">
            <a:extLst>
              <a:ext uri="{FF2B5EF4-FFF2-40B4-BE49-F238E27FC236}">
                <a16:creationId xmlns="" xmlns:a16="http://schemas.microsoft.com/office/drawing/2014/main" id="{FF6A459C-B5EA-48B4-B51A-20FBE159916F}"/>
              </a:ext>
            </a:extLst>
          </p:cNvPr>
          <p:cNvSpPr txBox="1"/>
          <p:nvPr/>
        </p:nvSpPr>
        <p:spPr>
          <a:xfrm>
            <a:off x="482963" y="4688872"/>
            <a:ext cx="6518973" cy="584775"/>
          </a:xfrm>
          <a:prstGeom prst="rect">
            <a:avLst/>
          </a:prstGeom>
          <a:noFill/>
        </p:spPr>
        <p:txBody>
          <a:bodyPr wrap="square" rtlCol="0">
            <a:spAutoFit/>
          </a:bodyPr>
          <a:lstStyle/>
          <a:p>
            <a:r>
              <a:rPr lang="en-ZA" sz="3200" dirty="0" smtClean="0">
                <a:solidFill>
                  <a:srgbClr val="262626"/>
                </a:solidFill>
              </a:rPr>
              <a:t>COMPANY DETAILS</a:t>
            </a:r>
            <a:endParaRPr lang="en-ZA" sz="3200" dirty="0">
              <a:solidFill>
                <a:srgbClr val="262626"/>
              </a:solidFill>
            </a:endParaRPr>
          </a:p>
        </p:txBody>
      </p:sp>
      <p:sp>
        <p:nvSpPr>
          <p:cNvPr id="13" name="TextBox 12">
            <a:extLst>
              <a:ext uri="{FF2B5EF4-FFF2-40B4-BE49-F238E27FC236}">
                <a16:creationId xmlns="" xmlns:a16="http://schemas.microsoft.com/office/drawing/2014/main" id="{8D2920EC-7CEE-4ED8-B663-FEF8DBF95310}"/>
              </a:ext>
            </a:extLst>
          </p:cNvPr>
          <p:cNvSpPr txBox="1"/>
          <p:nvPr/>
        </p:nvSpPr>
        <p:spPr>
          <a:xfrm>
            <a:off x="510119" y="5286299"/>
            <a:ext cx="6436178" cy="5262979"/>
          </a:xfrm>
          <a:prstGeom prst="rect">
            <a:avLst/>
          </a:prstGeom>
          <a:noFill/>
        </p:spPr>
        <p:txBody>
          <a:bodyPr wrap="square" rtlCol="0">
            <a:spAutoFit/>
          </a:bodyPr>
          <a:lstStyle/>
          <a:p>
            <a:pPr algn="just"/>
            <a:r>
              <a:rPr lang="en-ZA" b="1" u="sng" dirty="0" smtClean="0"/>
              <a:t>Business  Address </a:t>
            </a:r>
            <a:endParaRPr lang="en-ZA" sz="1400" dirty="0" smtClean="0"/>
          </a:p>
          <a:p>
            <a:pPr algn="just"/>
            <a:endParaRPr lang="en-ZA" dirty="0"/>
          </a:p>
          <a:p>
            <a:pPr algn="just"/>
            <a:r>
              <a:rPr lang="en-ZA" sz="1400" dirty="0" smtClean="0"/>
              <a:t>North West</a:t>
            </a:r>
          </a:p>
          <a:p>
            <a:pPr algn="just"/>
            <a:r>
              <a:rPr lang="en-ZA" sz="1400" dirty="0" err="1" smtClean="0"/>
              <a:t>Moruleng</a:t>
            </a:r>
            <a:r>
              <a:rPr lang="en-ZA" sz="1400" dirty="0" smtClean="0"/>
              <a:t> </a:t>
            </a:r>
            <a:r>
              <a:rPr lang="en-ZA" sz="1400" dirty="0" err="1" smtClean="0"/>
              <a:t>Matlotleng</a:t>
            </a:r>
            <a:r>
              <a:rPr lang="en-ZA" sz="1400" dirty="0" smtClean="0"/>
              <a:t> Section</a:t>
            </a:r>
          </a:p>
          <a:p>
            <a:pPr algn="just"/>
            <a:r>
              <a:rPr lang="en-ZA" sz="1400" dirty="0" smtClean="0"/>
              <a:t>House no 617</a:t>
            </a:r>
          </a:p>
          <a:p>
            <a:pPr algn="just"/>
            <a:endParaRPr lang="en-ZA" sz="1400" dirty="0"/>
          </a:p>
          <a:p>
            <a:pPr algn="just"/>
            <a:endParaRPr lang="en-ZA" sz="1400" dirty="0" smtClean="0"/>
          </a:p>
          <a:p>
            <a:pPr algn="just"/>
            <a:endParaRPr lang="en-ZA" sz="1400" dirty="0"/>
          </a:p>
          <a:p>
            <a:pPr algn="just"/>
            <a:endParaRPr lang="en-ZA" sz="1400" dirty="0" smtClean="0"/>
          </a:p>
          <a:p>
            <a:pPr algn="just"/>
            <a:endParaRPr lang="en-ZA" sz="1400" dirty="0"/>
          </a:p>
          <a:p>
            <a:pPr algn="just"/>
            <a:r>
              <a:rPr lang="en-ZA" sz="1400" dirty="0" smtClean="0"/>
              <a:t>Director Name	: Macdonald </a:t>
            </a:r>
            <a:r>
              <a:rPr lang="en-ZA" sz="1400" dirty="0" err="1" smtClean="0"/>
              <a:t>Thapelo</a:t>
            </a:r>
            <a:r>
              <a:rPr lang="en-ZA" sz="1400" dirty="0" smtClean="0"/>
              <a:t> </a:t>
            </a:r>
            <a:r>
              <a:rPr lang="en-ZA" sz="1400" dirty="0" err="1" smtClean="0"/>
              <a:t>Kgalegi</a:t>
            </a:r>
            <a:endParaRPr lang="en-ZA" sz="1400" dirty="0" smtClean="0"/>
          </a:p>
          <a:p>
            <a:pPr algn="just"/>
            <a:r>
              <a:rPr lang="en-ZA" sz="1400" dirty="0" smtClean="0"/>
              <a:t>Cell No		: 079 016 7155/ 069 423 0615</a:t>
            </a:r>
          </a:p>
          <a:p>
            <a:pPr algn="just"/>
            <a:r>
              <a:rPr lang="en-ZA" sz="1400" dirty="0" smtClean="0"/>
              <a:t>Email Address	: </a:t>
            </a:r>
            <a:r>
              <a:rPr lang="en-ZA" sz="1400" dirty="0" smtClean="0">
                <a:hlinkClick r:id="rId3"/>
              </a:rPr>
              <a:t>thapelokgalegi23@gmail.com</a:t>
            </a:r>
            <a:endParaRPr lang="en-ZA" sz="1400" dirty="0" smtClean="0"/>
          </a:p>
          <a:p>
            <a:pPr algn="just"/>
            <a:endParaRPr lang="en-ZA" sz="1400" dirty="0"/>
          </a:p>
          <a:p>
            <a:pPr algn="just"/>
            <a:endParaRPr lang="en-ZA" sz="1400" dirty="0" smtClean="0"/>
          </a:p>
          <a:p>
            <a:pPr algn="just"/>
            <a:endParaRPr lang="en-ZA" sz="1400" dirty="0"/>
          </a:p>
          <a:p>
            <a:pPr algn="just"/>
            <a:endParaRPr lang="en-ZA" sz="1400" dirty="0" smtClean="0"/>
          </a:p>
          <a:p>
            <a:pPr algn="just"/>
            <a:r>
              <a:rPr lang="en-ZA" sz="1400" dirty="0" smtClean="0"/>
              <a:t>Company </a:t>
            </a:r>
            <a:r>
              <a:rPr lang="en-ZA" sz="1400" dirty="0" err="1" smtClean="0"/>
              <a:t>Reg</a:t>
            </a:r>
            <a:r>
              <a:rPr lang="en-ZA" sz="1400" dirty="0" smtClean="0"/>
              <a:t> 	: </a:t>
            </a:r>
            <a:r>
              <a:rPr lang="en-US" sz="1400" b="1" dirty="0"/>
              <a:t>2023 / 655764 / </a:t>
            </a:r>
            <a:r>
              <a:rPr lang="en-US" sz="1400" b="1" dirty="0" smtClean="0"/>
              <a:t>07  </a:t>
            </a:r>
          </a:p>
          <a:p>
            <a:pPr algn="just"/>
            <a:r>
              <a:rPr lang="en-US" sz="1400" dirty="0" smtClean="0"/>
              <a:t>Tax reference	: </a:t>
            </a:r>
            <a:r>
              <a:rPr lang="en-US" sz="1400" b="1" dirty="0" smtClean="0"/>
              <a:t>9786714189</a:t>
            </a:r>
          </a:p>
          <a:p>
            <a:pPr algn="just"/>
            <a:endParaRPr lang="en-US" sz="1400" b="1" dirty="0"/>
          </a:p>
          <a:p>
            <a:pPr algn="ctr"/>
            <a:r>
              <a:rPr lang="en-US" sz="4000" b="1" dirty="0" smtClean="0"/>
              <a:t>“Goal driven”</a:t>
            </a:r>
            <a:endParaRPr lang="en-ZA" sz="4000" dirty="0"/>
          </a:p>
        </p:txBody>
      </p:sp>
      <p:sp>
        <p:nvSpPr>
          <p:cNvPr id="18" name="TextBox 17">
            <a:extLst>
              <a:ext uri="{FF2B5EF4-FFF2-40B4-BE49-F238E27FC236}">
                <a16:creationId xmlns="" xmlns:a16="http://schemas.microsoft.com/office/drawing/2014/main" id="{8EDAC3A1-CBD9-47CA-8295-0CB17A1D6033}"/>
              </a:ext>
            </a:extLst>
          </p:cNvPr>
          <p:cNvSpPr txBox="1"/>
          <p:nvPr/>
        </p:nvSpPr>
        <p:spPr>
          <a:xfrm>
            <a:off x="832100" y="203200"/>
            <a:ext cx="6165600" cy="646331"/>
          </a:xfrm>
          <a:prstGeom prst="rect">
            <a:avLst/>
          </a:prstGeom>
          <a:noFill/>
        </p:spPr>
        <p:txBody>
          <a:bodyPr wrap="square" rtlCol="0">
            <a:spAutoFit/>
          </a:bodyPr>
          <a:lstStyle/>
          <a:p>
            <a:r>
              <a:rPr lang="en-ZA" dirty="0">
                <a:solidFill>
                  <a:srgbClr val="002060"/>
                </a:solidFill>
              </a:rPr>
              <a:t>KAMOTHABO K </a:t>
            </a:r>
            <a:r>
              <a:rPr lang="en-ZA" dirty="0">
                <a:solidFill>
                  <a:schemeClr val="bg2">
                    <a:lumMod val="50000"/>
                  </a:schemeClr>
                </a:solidFill>
              </a:rPr>
              <a:t>TRADING ENTERPRISE </a:t>
            </a:r>
          </a:p>
          <a:p>
            <a:endParaRPr lang="en-ZA" dirty="0">
              <a:solidFill>
                <a:srgbClr val="BC0000"/>
              </a:solidFill>
            </a:endParaRPr>
          </a:p>
        </p:txBody>
      </p:sp>
    </p:spTree>
    <p:extLst>
      <p:ext uri="{BB962C8B-B14F-4D97-AF65-F5344CB8AC3E}">
        <p14:creationId xmlns:p14="http://schemas.microsoft.com/office/powerpoint/2010/main" val="413513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E8B61C44-E7A2-4549-8A4E-643EE25E17C7}"/>
              </a:ext>
            </a:extLst>
          </p:cNvPr>
          <p:cNvGrpSpPr/>
          <p:nvPr/>
        </p:nvGrpSpPr>
        <p:grpSpPr>
          <a:xfrm>
            <a:off x="292100" y="203200"/>
            <a:ext cx="7267575" cy="603500"/>
            <a:chOff x="292100" y="203200"/>
            <a:chExt cx="7267575" cy="603500"/>
          </a:xfrm>
        </p:grpSpPr>
        <p:sp>
          <p:nvSpPr>
            <p:cNvPr id="4" name="Oval 3">
              <a:extLst>
                <a:ext uri="{FF2B5EF4-FFF2-40B4-BE49-F238E27FC236}">
                  <a16:creationId xmlns="" xmlns:a16="http://schemas.microsoft.com/office/drawing/2014/main" id="{FC27A3E2-089C-4C65-94E3-ABBC7DF7D40B}"/>
                </a:ext>
              </a:extLst>
            </p:cNvPr>
            <p:cNvSpPr/>
            <p:nvPr/>
          </p:nvSpPr>
          <p:spPr>
            <a:xfrm>
              <a:off x="292100" y="266700"/>
              <a:ext cx="540000" cy="54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smtClean="0"/>
                <a:t>03</a:t>
              </a:r>
              <a:endParaRPr lang="en-ZA" sz="1400" dirty="0"/>
            </a:p>
          </p:txBody>
        </p:sp>
        <p:sp>
          <p:nvSpPr>
            <p:cNvPr id="7" name="Rectangle 6">
              <a:extLst>
                <a:ext uri="{FF2B5EF4-FFF2-40B4-BE49-F238E27FC236}">
                  <a16:creationId xmlns="" xmlns:a16="http://schemas.microsoft.com/office/drawing/2014/main" id="{16954E30-1E9C-466C-A837-40D37F7898B5}"/>
                </a:ext>
              </a:extLst>
            </p:cNvPr>
            <p:cNvSpPr/>
            <p:nvPr/>
          </p:nvSpPr>
          <p:spPr>
            <a:xfrm>
              <a:off x="832100" y="513840"/>
              <a:ext cx="6727575" cy="4571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extBox 7">
              <a:extLst>
                <a:ext uri="{FF2B5EF4-FFF2-40B4-BE49-F238E27FC236}">
                  <a16:creationId xmlns="" xmlns:a16="http://schemas.microsoft.com/office/drawing/2014/main" id="{59FAB79A-69BC-4E7C-819E-AD0EDEBC297A}"/>
                </a:ext>
              </a:extLst>
            </p:cNvPr>
            <p:cNvSpPr txBox="1"/>
            <p:nvPr/>
          </p:nvSpPr>
          <p:spPr>
            <a:xfrm>
              <a:off x="832100" y="203200"/>
              <a:ext cx="6165600" cy="369332"/>
            </a:xfrm>
            <a:prstGeom prst="rect">
              <a:avLst/>
            </a:prstGeom>
            <a:noFill/>
          </p:spPr>
          <p:txBody>
            <a:bodyPr wrap="square" rtlCol="0">
              <a:spAutoFit/>
            </a:bodyPr>
            <a:lstStyle/>
            <a:p>
              <a:r>
                <a:rPr lang="en-ZA" dirty="0">
                  <a:solidFill>
                    <a:srgbClr val="002060"/>
                  </a:solidFill>
                </a:rPr>
                <a:t>KAMOTHABO K </a:t>
              </a:r>
              <a:r>
                <a:rPr lang="en-ZA" dirty="0">
                  <a:solidFill>
                    <a:schemeClr val="bg2">
                      <a:lumMod val="50000"/>
                    </a:schemeClr>
                  </a:solidFill>
                </a:rPr>
                <a:t>TRADING ENTERPRISE </a:t>
              </a:r>
              <a:endParaRPr lang="en-ZA" dirty="0">
                <a:solidFill>
                  <a:schemeClr val="bg2">
                    <a:lumMod val="50000"/>
                  </a:schemeClr>
                </a:solidFill>
              </a:endParaRPr>
            </a:p>
          </p:txBody>
        </p:sp>
      </p:grpSp>
      <p:sp>
        <p:nvSpPr>
          <p:cNvPr id="9" name="Right Triangle 8">
            <a:extLst>
              <a:ext uri="{FF2B5EF4-FFF2-40B4-BE49-F238E27FC236}">
                <a16:creationId xmlns="" xmlns:a16="http://schemas.microsoft.com/office/drawing/2014/main" id="{073DE418-7DDF-4578-96DA-56AEBDC638F6}"/>
              </a:ext>
            </a:extLst>
          </p:cNvPr>
          <p:cNvSpPr/>
          <p:nvPr/>
        </p:nvSpPr>
        <p:spPr>
          <a:xfrm>
            <a:off x="0" y="6642100"/>
            <a:ext cx="8636000" cy="4049713"/>
          </a:xfrm>
          <a:prstGeom prst="rtTriangle">
            <a:avLst/>
          </a:prstGeom>
          <a:blipFill dpi="0" rotWithShape="1">
            <a:blip r:embed="rId2">
              <a:extLst>
                <a:ext uri="{28A0092B-C50C-407E-A947-70E740481C1C}">
                  <a14:useLocalDpi xmlns:a14="http://schemas.microsoft.com/office/drawing/2010/main" val="0"/>
                </a:ext>
              </a:extLst>
            </a:blip>
            <a:srcRect/>
            <a:stretch>
              <a:fillRect t="10000" r="4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Isosceles Triangle 10">
            <a:extLst>
              <a:ext uri="{FF2B5EF4-FFF2-40B4-BE49-F238E27FC236}">
                <a16:creationId xmlns="" xmlns:a16="http://schemas.microsoft.com/office/drawing/2014/main" id="{B607F5F0-CF67-47D4-A58F-AAC5710B8598}"/>
              </a:ext>
            </a:extLst>
          </p:cNvPr>
          <p:cNvSpPr/>
          <p:nvPr/>
        </p:nvSpPr>
        <p:spPr>
          <a:xfrm rot="5400000" flipH="1">
            <a:off x="-2558" y="6606557"/>
            <a:ext cx="1495607" cy="14803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ight Triangle 11">
            <a:extLst>
              <a:ext uri="{FF2B5EF4-FFF2-40B4-BE49-F238E27FC236}">
                <a16:creationId xmlns="" xmlns:a16="http://schemas.microsoft.com/office/drawing/2014/main" id="{1DE89E98-87AC-4D99-945D-ABC6319C0495}"/>
              </a:ext>
            </a:extLst>
          </p:cNvPr>
          <p:cNvSpPr/>
          <p:nvPr/>
        </p:nvSpPr>
        <p:spPr>
          <a:xfrm>
            <a:off x="4775200" y="8884920"/>
            <a:ext cx="3860800" cy="1819866"/>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TextBox 12">
            <a:extLst>
              <a:ext uri="{FF2B5EF4-FFF2-40B4-BE49-F238E27FC236}">
                <a16:creationId xmlns="" xmlns:a16="http://schemas.microsoft.com/office/drawing/2014/main" id="{D357F231-89AA-4DD1-9680-F13733C960D1}"/>
              </a:ext>
            </a:extLst>
          </p:cNvPr>
          <p:cNvSpPr txBox="1"/>
          <p:nvPr/>
        </p:nvSpPr>
        <p:spPr>
          <a:xfrm>
            <a:off x="568124" y="1186608"/>
            <a:ext cx="4435813" cy="584775"/>
          </a:xfrm>
          <a:prstGeom prst="rect">
            <a:avLst/>
          </a:prstGeom>
          <a:noFill/>
        </p:spPr>
        <p:txBody>
          <a:bodyPr wrap="square" rtlCol="0">
            <a:spAutoFit/>
          </a:bodyPr>
          <a:lstStyle/>
          <a:p>
            <a:r>
              <a:rPr lang="en-ZA" sz="3200" dirty="0" smtClean="0">
                <a:solidFill>
                  <a:srgbClr val="262626"/>
                </a:solidFill>
              </a:rPr>
              <a:t>MISSION &amp; VISION</a:t>
            </a:r>
            <a:endParaRPr lang="en-ZA" sz="3200" dirty="0">
              <a:solidFill>
                <a:srgbClr val="262626"/>
              </a:solidFill>
            </a:endParaRPr>
          </a:p>
        </p:txBody>
      </p:sp>
      <p:sp>
        <p:nvSpPr>
          <p:cNvPr id="15" name="TextBox 14">
            <a:extLst>
              <a:ext uri="{FF2B5EF4-FFF2-40B4-BE49-F238E27FC236}">
                <a16:creationId xmlns="" xmlns:a16="http://schemas.microsoft.com/office/drawing/2014/main" id="{AB828141-7355-42B2-9B32-2D7A0DF0BC5D}"/>
              </a:ext>
            </a:extLst>
          </p:cNvPr>
          <p:cNvSpPr txBox="1"/>
          <p:nvPr/>
        </p:nvSpPr>
        <p:spPr>
          <a:xfrm>
            <a:off x="562100" y="2432574"/>
            <a:ext cx="2136628" cy="369332"/>
          </a:xfrm>
          <a:prstGeom prst="rect">
            <a:avLst/>
          </a:prstGeom>
          <a:noFill/>
        </p:spPr>
        <p:txBody>
          <a:bodyPr wrap="square" rtlCol="0">
            <a:spAutoFit/>
          </a:bodyPr>
          <a:lstStyle/>
          <a:p>
            <a:r>
              <a:rPr lang="en-ZA" dirty="0">
                <a:solidFill>
                  <a:srgbClr val="262626"/>
                </a:solidFill>
              </a:rPr>
              <a:t>MISSION</a:t>
            </a:r>
          </a:p>
        </p:txBody>
      </p:sp>
      <p:sp>
        <p:nvSpPr>
          <p:cNvPr id="16" name="TextBox 15">
            <a:extLst>
              <a:ext uri="{FF2B5EF4-FFF2-40B4-BE49-F238E27FC236}">
                <a16:creationId xmlns="" xmlns:a16="http://schemas.microsoft.com/office/drawing/2014/main" id="{552D76A7-F60A-4649-91A7-EB2AABE1961A}"/>
              </a:ext>
            </a:extLst>
          </p:cNvPr>
          <p:cNvSpPr txBox="1"/>
          <p:nvPr/>
        </p:nvSpPr>
        <p:spPr>
          <a:xfrm>
            <a:off x="189877" y="2889954"/>
            <a:ext cx="2881073" cy="3046988"/>
          </a:xfrm>
          <a:prstGeom prst="rect">
            <a:avLst/>
          </a:prstGeom>
          <a:noFill/>
        </p:spPr>
        <p:txBody>
          <a:bodyPr wrap="square" rtlCol="0">
            <a:spAutoFit/>
          </a:bodyPr>
          <a:lstStyle/>
          <a:p>
            <a:pPr marL="171450" indent="-171450" algn="just">
              <a:buFont typeface="Arial" panose="020B0604020202020204" pitchFamily="34" charset="0"/>
              <a:buChar char="•"/>
            </a:pPr>
            <a:r>
              <a:rPr lang="fr-FR" sz="1200" dirty="0" smtClean="0"/>
              <a:t>To </a:t>
            </a:r>
            <a:r>
              <a:rPr lang="fr-FR" sz="1200" dirty="0" err="1" smtClean="0"/>
              <a:t>ensure</a:t>
            </a:r>
            <a:r>
              <a:rPr lang="fr-FR" sz="1200" dirty="0" smtClean="0"/>
              <a:t> </a:t>
            </a:r>
            <a:r>
              <a:rPr lang="fr-FR" sz="1200" dirty="0" err="1" smtClean="0"/>
              <a:t>our</a:t>
            </a:r>
            <a:r>
              <a:rPr lang="fr-FR" sz="1200" dirty="0" smtClean="0"/>
              <a:t> clients are </a:t>
            </a:r>
            <a:r>
              <a:rPr lang="fr-FR" sz="1200" dirty="0" err="1" smtClean="0"/>
              <a:t>satisfied</a:t>
            </a:r>
            <a:r>
              <a:rPr lang="fr-FR" sz="1200" dirty="0" smtClean="0"/>
              <a:t> </a:t>
            </a:r>
            <a:r>
              <a:rPr lang="fr-FR" sz="1200" dirty="0" err="1" smtClean="0"/>
              <a:t>with</a:t>
            </a:r>
            <a:r>
              <a:rPr lang="fr-FR" sz="1200" dirty="0" smtClean="0"/>
              <a:t> </a:t>
            </a:r>
            <a:r>
              <a:rPr lang="fr-FR" sz="1200" dirty="0" err="1" smtClean="0"/>
              <a:t>our</a:t>
            </a:r>
            <a:r>
              <a:rPr lang="fr-FR" sz="1200" dirty="0" smtClean="0"/>
              <a:t> </a:t>
            </a:r>
            <a:r>
              <a:rPr lang="fr-FR" sz="1200" dirty="0" err="1" smtClean="0"/>
              <a:t>work</a:t>
            </a:r>
            <a:endParaRPr lang="fr-FR" sz="1200" dirty="0" smtClean="0"/>
          </a:p>
          <a:p>
            <a:pPr marL="171450" indent="-171450" algn="just">
              <a:buFont typeface="Arial" panose="020B0604020202020204" pitchFamily="34" charset="0"/>
              <a:buChar char="•"/>
            </a:pPr>
            <a:r>
              <a:rPr lang="fr-FR" sz="1200" dirty="0" smtClean="0"/>
              <a:t>To </a:t>
            </a:r>
            <a:r>
              <a:rPr lang="fr-FR" sz="1200" dirty="0" err="1" smtClean="0"/>
              <a:t>ensure</a:t>
            </a:r>
            <a:r>
              <a:rPr lang="fr-FR" sz="1200" dirty="0" smtClean="0"/>
              <a:t> the participation of the clients &amp; </a:t>
            </a:r>
            <a:r>
              <a:rPr lang="fr-FR" sz="1200" dirty="0" err="1" smtClean="0"/>
              <a:t>communities</a:t>
            </a:r>
            <a:r>
              <a:rPr lang="fr-FR" sz="1200" dirty="0" smtClean="0"/>
              <a:t> as </a:t>
            </a:r>
            <a:r>
              <a:rPr lang="fr-FR" sz="1200" dirty="0" err="1" smtClean="0"/>
              <a:t>concerned</a:t>
            </a:r>
            <a:endParaRPr lang="fr-FR" sz="1200" dirty="0" smtClean="0"/>
          </a:p>
          <a:p>
            <a:pPr marL="171450" indent="-171450" algn="just">
              <a:buFont typeface="Arial" panose="020B0604020202020204" pitchFamily="34" charset="0"/>
              <a:buChar char="•"/>
            </a:pPr>
            <a:r>
              <a:rPr lang="fr-FR" sz="1200" dirty="0" smtClean="0"/>
              <a:t>To </a:t>
            </a:r>
            <a:r>
              <a:rPr lang="fr-FR" sz="1200" dirty="0" err="1" smtClean="0"/>
              <a:t>achieve</a:t>
            </a:r>
            <a:r>
              <a:rPr lang="fr-FR" sz="1200" dirty="0" smtClean="0"/>
              <a:t> the best </a:t>
            </a:r>
            <a:r>
              <a:rPr lang="fr-FR" sz="1200" dirty="0" err="1" smtClean="0"/>
              <a:t>reults</a:t>
            </a:r>
            <a:r>
              <a:rPr lang="fr-FR" sz="1200" dirty="0" smtClean="0"/>
              <a:t> </a:t>
            </a:r>
            <a:r>
              <a:rPr lang="fr-FR" sz="1200" dirty="0" err="1" smtClean="0"/>
              <a:t>through</a:t>
            </a:r>
            <a:r>
              <a:rPr lang="fr-FR" sz="1200" dirty="0" smtClean="0"/>
              <a:t> </a:t>
            </a:r>
            <a:r>
              <a:rPr lang="fr-FR" sz="1200" dirty="0" err="1" smtClean="0"/>
              <a:t>ongoing</a:t>
            </a:r>
            <a:r>
              <a:rPr lang="fr-FR" sz="1200" dirty="0" smtClean="0"/>
              <a:t> </a:t>
            </a:r>
            <a:r>
              <a:rPr lang="fr-FR" sz="1200" dirty="0" err="1" smtClean="0"/>
              <a:t>commitment</a:t>
            </a:r>
            <a:r>
              <a:rPr lang="fr-FR" sz="1200" dirty="0" smtClean="0"/>
              <a:t> for the </a:t>
            </a:r>
            <a:r>
              <a:rPr lang="fr-FR" sz="1200" dirty="0" err="1" smtClean="0"/>
              <a:t>companies</a:t>
            </a:r>
            <a:r>
              <a:rPr lang="fr-FR" sz="1200" dirty="0" smtClean="0"/>
              <a:t> </a:t>
            </a:r>
            <a:r>
              <a:rPr lang="fr-FR" sz="1200" dirty="0" err="1" smtClean="0"/>
              <a:t>core</a:t>
            </a:r>
            <a:r>
              <a:rPr lang="fr-FR" sz="1200" dirty="0" smtClean="0"/>
              <a:t> business</a:t>
            </a:r>
          </a:p>
          <a:p>
            <a:pPr marL="171450" indent="-171450" algn="just">
              <a:buFont typeface="Arial" panose="020B0604020202020204" pitchFamily="34" charset="0"/>
              <a:buChar char="•"/>
            </a:pPr>
            <a:r>
              <a:rPr lang="fr-FR" sz="1200" dirty="0" smtClean="0"/>
              <a:t>To </a:t>
            </a:r>
            <a:r>
              <a:rPr lang="fr-FR" sz="1200" dirty="0" err="1" smtClean="0"/>
              <a:t>create</a:t>
            </a:r>
            <a:r>
              <a:rPr lang="fr-FR" sz="1200" dirty="0" smtClean="0"/>
              <a:t> jobs and </a:t>
            </a:r>
            <a:r>
              <a:rPr lang="fr-FR" sz="1200" dirty="0" err="1" smtClean="0"/>
              <a:t>empower</a:t>
            </a:r>
            <a:r>
              <a:rPr lang="fr-FR" sz="1200" dirty="0" smtClean="0"/>
              <a:t> local </a:t>
            </a:r>
            <a:r>
              <a:rPr lang="fr-FR" sz="1200" dirty="0" err="1" smtClean="0"/>
              <a:t>communities</a:t>
            </a:r>
            <a:endParaRPr lang="fr-FR" sz="1200" dirty="0" smtClean="0"/>
          </a:p>
          <a:p>
            <a:pPr marL="171450" indent="-171450" algn="just">
              <a:buFont typeface="Arial" panose="020B0604020202020204" pitchFamily="34" charset="0"/>
              <a:buChar char="•"/>
            </a:pPr>
            <a:r>
              <a:rPr lang="fr-FR" sz="1200" dirty="0" smtClean="0"/>
              <a:t>To </a:t>
            </a:r>
            <a:r>
              <a:rPr lang="fr-FR" sz="1200" dirty="0" err="1" smtClean="0"/>
              <a:t>being</a:t>
            </a:r>
            <a:r>
              <a:rPr lang="fr-FR" sz="1200" dirty="0" smtClean="0"/>
              <a:t> the </a:t>
            </a:r>
            <a:r>
              <a:rPr lang="fr-FR" sz="1200" dirty="0" err="1" smtClean="0"/>
              <a:t>preferred</a:t>
            </a:r>
            <a:r>
              <a:rPr lang="fr-FR" sz="1200" dirty="0" smtClean="0"/>
              <a:t> construction </a:t>
            </a:r>
            <a:r>
              <a:rPr lang="fr-FR" sz="1200" dirty="0" err="1" smtClean="0"/>
              <a:t>company</a:t>
            </a:r>
            <a:r>
              <a:rPr lang="fr-FR" sz="1200" dirty="0" smtClean="0"/>
              <a:t> in South </a:t>
            </a:r>
            <a:r>
              <a:rPr lang="fr-FR" sz="1200" dirty="0" err="1" smtClean="0"/>
              <a:t>Africa</a:t>
            </a:r>
            <a:endParaRPr lang="fr-FR" sz="1200" dirty="0" smtClean="0"/>
          </a:p>
          <a:p>
            <a:pPr marL="171450" indent="-171450" algn="just">
              <a:buFont typeface="Arial" panose="020B0604020202020204" pitchFamily="34" charset="0"/>
              <a:buChar char="•"/>
            </a:pPr>
            <a:r>
              <a:rPr lang="fr-FR" sz="1200" dirty="0" smtClean="0"/>
              <a:t>To </a:t>
            </a:r>
            <a:r>
              <a:rPr lang="fr-FR" sz="1200" dirty="0" err="1" smtClean="0"/>
              <a:t>professionally</a:t>
            </a:r>
            <a:r>
              <a:rPr lang="fr-FR" sz="1200" dirty="0" smtClean="0"/>
              <a:t> </a:t>
            </a:r>
            <a:r>
              <a:rPr lang="fr-FR" sz="1200" dirty="0" err="1" smtClean="0"/>
              <a:t>conduct</a:t>
            </a:r>
            <a:r>
              <a:rPr lang="fr-FR" sz="1200" dirty="0" smtClean="0"/>
              <a:t> and </a:t>
            </a:r>
            <a:r>
              <a:rPr lang="fr-FR" sz="1200" dirty="0" err="1" smtClean="0"/>
              <a:t>establish</a:t>
            </a:r>
            <a:r>
              <a:rPr lang="fr-FR" sz="1200" dirty="0" smtClean="0"/>
              <a:t> </a:t>
            </a:r>
            <a:r>
              <a:rPr lang="fr-FR" sz="1200" dirty="0" err="1" smtClean="0"/>
              <a:t>track</a:t>
            </a:r>
            <a:r>
              <a:rPr lang="fr-FR" sz="1200" dirty="0" smtClean="0"/>
              <a:t> record in the </a:t>
            </a:r>
            <a:r>
              <a:rPr lang="fr-FR" sz="1200" dirty="0" err="1" smtClean="0"/>
              <a:t>industry</a:t>
            </a:r>
            <a:r>
              <a:rPr lang="fr-FR" sz="1200" dirty="0" smtClean="0"/>
              <a:t> </a:t>
            </a:r>
            <a:r>
              <a:rPr lang="fr-FR" sz="1200" dirty="0" err="1" smtClean="0"/>
              <a:t>excellency</a:t>
            </a:r>
            <a:endParaRPr lang="fr-FR" sz="1200" dirty="0" smtClean="0"/>
          </a:p>
          <a:p>
            <a:pPr marL="171450" indent="-171450" algn="just">
              <a:buFont typeface="Arial" panose="020B0604020202020204" pitchFamily="34" charset="0"/>
              <a:buChar char="•"/>
            </a:pPr>
            <a:r>
              <a:rPr lang="fr-FR" sz="1200" dirty="0" smtClean="0"/>
              <a:t>To </a:t>
            </a:r>
            <a:r>
              <a:rPr lang="fr-FR" sz="1200" dirty="0" err="1" smtClean="0"/>
              <a:t>being</a:t>
            </a:r>
            <a:r>
              <a:rPr lang="fr-FR" sz="1200" dirty="0" smtClean="0"/>
              <a:t> a </a:t>
            </a:r>
            <a:r>
              <a:rPr lang="fr-FR" sz="1200" dirty="0" err="1" smtClean="0"/>
              <a:t>disreable</a:t>
            </a:r>
            <a:r>
              <a:rPr lang="fr-FR" sz="1200" dirty="0" smtClean="0"/>
              <a:t> place of </a:t>
            </a:r>
            <a:r>
              <a:rPr lang="fr-FR" sz="1200" dirty="0" err="1" smtClean="0"/>
              <a:t>work</a:t>
            </a:r>
            <a:r>
              <a:rPr lang="fr-FR" sz="1200" dirty="0" smtClean="0"/>
              <a:t>, a </a:t>
            </a:r>
            <a:r>
              <a:rPr lang="fr-FR" sz="1200" dirty="0" err="1" smtClean="0"/>
              <a:t>natural</a:t>
            </a:r>
            <a:r>
              <a:rPr lang="fr-FR" sz="1200" dirty="0" smtClean="0"/>
              <a:t> home for </a:t>
            </a:r>
            <a:r>
              <a:rPr lang="fr-FR" sz="1200" dirty="0" err="1" smtClean="0"/>
              <a:t>creativity</a:t>
            </a:r>
            <a:r>
              <a:rPr lang="fr-FR" sz="1200" dirty="0" smtClean="0"/>
              <a:t>, </a:t>
            </a:r>
            <a:r>
              <a:rPr lang="fr-FR" sz="1200" dirty="0" err="1" smtClean="0"/>
              <a:t>enthusiasms</a:t>
            </a:r>
            <a:r>
              <a:rPr lang="fr-FR" sz="1200" dirty="0" smtClean="0"/>
              <a:t> &amp; </a:t>
            </a:r>
            <a:r>
              <a:rPr lang="fr-FR" sz="1200" dirty="0" err="1" smtClean="0"/>
              <a:t>personal</a:t>
            </a:r>
            <a:r>
              <a:rPr lang="fr-FR" sz="1200" dirty="0" smtClean="0"/>
              <a:t> </a:t>
            </a:r>
            <a:r>
              <a:rPr lang="fr-FR" sz="1200" dirty="0" err="1" smtClean="0"/>
              <a:t>safety</a:t>
            </a:r>
            <a:endParaRPr lang="fr-FR" sz="1200" dirty="0" smtClean="0"/>
          </a:p>
        </p:txBody>
      </p:sp>
      <p:sp>
        <p:nvSpPr>
          <p:cNvPr id="17" name="TextBox 16">
            <a:extLst>
              <a:ext uri="{FF2B5EF4-FFF2-40B4-BE49-F238E27FC236}">
                <a16:creationId xmlns="" xmlns:a16="http://schemas.microsoft.com/office/drawing/2014/main" id="{33C82505-52D9-43B2-A7C5-F309E2930BD5}"/>
              </a:ext>
            </a:extLst>
          </p:cNvPr>
          <p:cNvSpPr txBox="1"/>
          <p:nvPr/>
        </p:nvSpPr>
        <p:spPr>
          <a:xfrm>
            <a:off x="4195887" y="2520622"/>
            <a:ext cx="3024911" cy="369332"/>
          </a:xfrm>
          <a:prstGeom prst="rect">
            <a:avLst/>
          </a:prstGeom>
          <a:noFill/>
        </p:spPr>
        <p:txBody>
          <a:bodyPr wrap="square" rtlCol="0">
            <a:spAutoFit/>
          </a:bodyPr>
          <a:lstStyle/>
          <a:p>
            <a:r>
              <a:rPr lang="en-ZA" dirty="0">
                <a:solidFill>
                  <a:srgbClr val="262626"/>
                </a:solidFill>
              </a:rPr>
              <a:t>VISION</a:t>
            </a:r>
          </a:p>
        </p:txBody>
      </p:sp>
      <p:sp>
        <p:nvSpPr>
          <p:cNvPr id="18" name="TextBox 17">
            <a:extLst>
              <a:ext uri="{FF2B5EF4-FFF2-40B4-BE49-F238E27FC236}">
                <a16:creationId xmlns="" xmlns:a16="http://schemas.microsoft.com/office/drawing/2014/main" id="{20CE4FA2-6DAC-4DC5-8FAB-184C46026AB7}"/>
              </a:ext>
            </a:extLst>
          </p:cNvPr>
          <p:cNvSpPr txBox="1"/>
          <p:nvPr/>
        </p:nvSpPr>
        <p:spPr>
          <a:xfrm>
            <a:off x="4010297" y="2929335"/>
            <a:ext cx="2987403" cy="1754326"/>
          </a:xfrm>
          <a:prstGeom prst="rect">
            <a:avLst/>
          </a:prstGeom>
          <a:noFill/>
        </p:spPr>
        <p:txBody>
          <a:bodyPr wrap="square" rtlCol="0">
            <a:spAutoFit/>
          </a:bodyPr>
          <a:lstStyle/>
          <a:p>
            <a:pPr marL="171450" indent="-171450" algn="just">
              <a:buFont typeface="Arial" panose="020B0604020202020204" pitchFamily="34" charset="0"/>
              <a:buChar char="•"/>
            </a:pPr>
            <a:r>
              <a:rPr lang="fr-FR" sz="1200" dirty="0" smtClean="0"/>
              <a:t>To </a:t>
            </a:r>
            <a:r>
              <a:rPr lang="fr-FR" sz="1200" dirty="0" err="1" smtClean="0"/>
              <a:t>ensure</a:t>
            </a:r>
            <a:r>
              <a:rPr lang="fr-FR" sz="1200" dirty="0" smtClean="0"/>
              <a:t> the nation by </a:t>
            </a:r>
            <a:r>
              <a:rPr lang="fr-FR" sz="1200" dirty="0" err="1" smtClean="0"/>
              <a:t>our</a:t>
            </a:r>
            <a:r>
              <a:rPr lang="fr-FR" sz="1200" dirty="0" smtClean="0"/>
              <a:t> </a:t>
            </a:r>
            <a:r>
              <a:rPr lang="fr-FR" sz="1200" dirty="0" err="1" smtClean="0"/>
              <a:t>role</a:t>
            </a:r>
            <a:r>
              <a:rPr lang="fr-FR" sz="1200" dirty="0" smtClean="0"/>
              <a:t> as a </a:t>
            </a:r>
            <a:r>
              <a:rPr lang="fr-FR" sz="1200" dirty="0" err="1" smtClean="0"/>
              <a:t>creator</a:t>
            </a:r>
            <a:r>
              <a:rPr lang="fr-FR" sz="1200" dirty="0" smtClean="0"/>
              <a:t> of jobs &amp; to </a:t>
            </a:r>
            <a:r>
              <a:rPr lang="fr-FR" sz="1200" dirty="0" err="1" smtClean="0"/>
              <a:t>get</a:t>
            </a:r>
            <a:r>
              <a:rPr lang="fr-FR" sz="1200" dirty="0" smtClean="0"/>
              <a:t> Black businesses to </a:t>
            </a:r>
            <a:r>
              <a:rPr lang="fr-FR" sz="1200" dirty="0" err="1" smtClean="0"/>
              <a:t>maintain</a:t>
            </a:r>
            <a:r>
              <a:rPr lang="fr-FR" sz="1200" dirty="0" smtClean="0"/>
              <a:t> </a:t>
            </a:r>
            <a:r>
              <a:rPr lang="fr-FR" sz="1200" dirty="0" err="1" smtClean="0"/>
              <a:t>economic</a:t>
            </a:r>
            <a:r>
              <a:rPr lang="fr-FR" sz="1200" dirty="0" smtClean="0"/>
              <a:t> </a:t>
            </a:r>
            <a:r>
              <a:rPr lang="fr-FR" sz="1200" dirty="0" err="1" smtClean="0"/>
              <a:t>stream</a:t>
            </a:r>
            <a:r>
              <a:rPr lang="fr-FR" sz="1200" dirty="0" smtClean="0"/>
              <a:t>.</a:t>
            </a:r>
          </a:p>
          <a:p>
            <a:pPr marL="171450" indent="-171450" algn="just">
              <a:buFont typeface="Arial" panose="020B0604020202020204" pitchFamily="34" charset="0"/>
              <a:buChar char="•"/>
            </a:pPr>
            <a:r>
              <a:rPr lang="fr-FR" sz="1200" dirty="0" smtClean="0"/>
              <a:t>To </a:t>
            </a:r>
            <a:r>
              <a:rPr lang="fr-FR" sz="1200" dirty="0" err="1" smtClean="0"/>
              <a:t>develop</a:t>
            </a:r>
            <a:r>
              <a:rPr lang="fr-FR" sz="1200" dirty="0" smtClean="0"/>
              <a:t> training &amp; </a:t>
            </a:r>
            <a:r>
              <a:rPr lang="fr-FR" sz="1200" dirty="0" err="1" smtClean="0"/>
              <a:t>upgrading</a:t>
            </a:r>
            <a:r>
              <a:rPr lang="fr-FR" sz="1200" dirty="0" smtClean="0"/>
              <a:t> </a:t>
            </a:r>
            <a:r>
              <a:rPr lang="fr-FR" sz="1200" dirty="0" err="1" smtClean="0"/>
              <a:t>education</a:t>
            </a:r>
            <a:r>
              <a:rPr lang="fr-FR" sz="1200" dirty="0" smtClean="0"/>
              <a:t> programs for the </a:t>
            </a:r>
            <a:r>
              <a:rPr lang="fr-FR" sz="1200" dirty="0" err="1" smtClean="0"/>
              <a:t>transferring</a:t>
            </a:r>
            <a:r>
              <a:rPr lang="fr-FR" sz="1200" dirty="0" smtClean="0"/>
              <a:t> of </a:t>
            </a:r>
            <a:r>
              <a:rPr lang="fr-FR" sz="1200" dirty="0" err="1" smtClean="0"/>
              <a:t>skills</a:t>
            </a:r>
            <a:r>
              <a:rPr lang="fr-FR" sz="1200" dirty="0" smtClean="0"/>
              <a:t>, </a:t>
            </a:r>
            <a:r>
              <a:rPr lang="fr-FR" sz="1200" dirty="0" err="1" smtClean="0"/>
              <a:t>technology</a:t>
            </a:r>
            <a:r>
              <a:rPr lang="fr-FR" sz="1200" dirty="0" smtClean="0"/>
              <a:t> expertise &amp; </a:t>
            </a:r>
            <a:r>
              <a:rPr lang="fr-FR" sz="1200" dirty="0" err="1" smtClean="0"/>
              <a:t>experience</a:t>
            </a:r>
            <a:endParaRPr lang="fr-FR" sz="1200" dirty="0" smtClean="0"/>
          </a:p>
          <a:p>
            <a:pPr marL="171450" indent="-171450" algn="just">
              <a:buFont typeface="Arial" panose="020B0604020202020204" pitchFamily="34" charset="0"/>
              <a:buChar char="•"/>
            </a:pPr>
            <a:r>
              <a:rPr lang="fr-FR" sz="1200" dirty="0" smtClean="0"/>
              <a:t>To </a:t>
            </a:r>
            <a:r>
              <a:rPr lang="fr-FR" sz="1200" dirty="0" err="1" smtClean="0"/>
              <a:t>assist</a:t>
            </a:r>
            <a:r>
              <a:rPr lang="fr-FR" sz="1200" dirty="0" smtClean="0"/>
              <a:t> local </a:t>
            </a:r>
            <a:r>
              <a:rPr lang="fr-FR" sz="1200" dirty="0" err="1" smtClean="0"/>
              <a:t>communities</a:t>
            </a:r>
            <a:r>
              <a:rPr lang="fr-FR" sz="1200" dirty="0" smtClean="0"/>
              <a:t> by </a:t>
            </a:r>
            <a:r>
              <a:rPr lang="fr-FR" sz="1200" dirty="0" err="1" smtClean="0"/>
              <a:t>empowering</a:t>
            </a:r>
            <a:r>
              <a:rPr lang="fr-FR" sz="1200" dirty="0" smtClean="0"/>
              <a:t> </a:t>
            </a:r>
            <a:r>
              <a:rPr lang="fr-FR" sz="1200" dirty="0" err="1" smtClean="0"/>
              <a:t>youth</a:t>
            </a:r>
            <a:r>
              <a:rPr lang="fr-FR" sz="1200" dirty="0" smtClean="0"/>
              <a:t> </a:t>
            </a:r>
            <a:r>
              <a:rPr lang="fr-FR" sz="1200" dirty="0" err="1" smtClean="0"/>
              <a:t>through</a:t>
            </a:r>
            <a:r>
              <a:rPr lang="fr-FR" sz="1200" dirty="0" smtClean="0"/>
              <a:t> </a:t>
            </a:r>
            <a:r>
              <a:rPr lang="fr-FR" sz="1200" dirty="0" err="1" smtClean="0"/>
              <a:t>various</a:t>
            </a:r>
            <a:r>
              <a:rPr lang="fr-FR" sz="1200" dirty="0" smtClean="0"/>
              <a:t> </a:t>
            </a:r>
            <a:r>
              <a:rPr lang="fr-FR" sz="1200" dirty="0" err="1" smtClean="0"/>
              <a:t>skills</a:t>
            </a:r>
            <a:r>
              <a:rPr lang="fr-FR" sz="1200" dirty="0" smtClean="0"/>
              <a:t> training</a:t>
            </a:r>
            <a:endParaRPr lang="fr-FR" sz="1200" dirty="0" smtClean="0"/>
          </a:p>
        </p:txBody>
      </p:sp>
    </p:spTree>
    <p:extLst>
      <p:ext uri="{BB962C8B-B14F-4D97-AF65-F5344CB8AC3E}">
        <p14:creationId xmlns:p14="http://schemas.microsoft.com/office/powerpoint/2010/main" val="2929317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0FD135DC-AFEE-4CB1-AB6C-2D1697371F84}"/>
              </a:ext>
            </a:extLst>
          </p:cNvPr>
          <p:cNvSpPr/>
          <p:nvPr/>
        </p:nvSpPr>
        <p:spPr>
          <a:xfrm>
            <a:off x="26421" y="8165881"/>
            <a:ext cx="7559675" cy="160629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Isosceles Triangle 9">
            <a:extLst>
              <a:ext uri="{FF2B5EF4-FFF2-40B4-BE49-F238E27FC236}">
                <a16:creationId xmlns="" xmlns:a16="http://schemas.microsoft.com/office/drawing/2014/main" id="{FA930B82-149B-436A-895F-7E9BA315ADE6}"/>
              </a:ext>
            </a:extLst>
          </p:cNvPr>
          <p:cNvSpPr/>
          <p:nvPr/>
        </p:nvSpPr>
        <p:spPr>
          <a:xfrm rot="16200000">
            <a:off x="5159794" y="1071187"/>
            <a:ext cx="3053060" cy="174670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ight Triangle 8">
            <a:extLst>
              <a:ext uri="{FF2B5EF4-FFF2-40B4-BE49-F238E27FC236}">
                <a16:creationId xmlns="" xmlns:a16="http://schemas.microsoft.com/office/drawing/2014/main" id="{DAF366F7-9ECE-4E06-ADA0-5071BA8B2B7E}"/>
              </a:ext>
            </a:extLst>
          </p:cNvPr>
          <p:cNvSpPr/>
          <p:nvPr/>
        </p:nvSpPr>
        <p:spPr>
          <a:xfrm flipH="1">
            <a:off x="6735763" y="3523947"/>
            <a:ext cx="823912" cy="2551415"/>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Pentagon 7">
            <a:extLst>
              <a:ext uri="{FF2B5EF4-FFF2-40B4-BE49-F238E27FC236}">
                <a16:creationId xmlns="" xmlns:a16="http://schemas.microsoft.com/office/drawing/2014/main" id="{987F1D83-74BF-4574-9529-0B78943252CE}"/>
              </a:ext>
            </a:extLst>
          </p:cNvPr>
          <p:cNvSpPr/>
          <p:nvPr/>
        </p:nvSpPr>
        <p:spPr>
          <a:xfrm>
            <a:off x="3997234" y="1901371"/>
            <a:ext cx="3562442" cy="4165601"/>
          </a:xfrm>
          <a:prstGeom prst="pentagon">
            <a:avLst/>
          </a:prstGeom>
          <a:blipFill dpi="0" rotWithShape="0">
            <a:blip r:embed="rId2"/>
            <a:srcRect/>
            <a:stretch>
              <a:fillRect r="-15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TextBox 10">
            <a:extLst>
              <a:ext uri="{FF2B5EF4-FFF2-40B4-BE49-F238E27FC236}">
                <a16:creationId xmlns="" xmlns:a16="http://schemas.microsoft.com/office/drawing/2014/main" id="{2C58487C-7C15-4CB4-8001-390355429972}"/>
              </a:ext>
            </a:extLst>
          </p:cNvPr>
          <p:cNvSpPr txBox="1"/>
          <p:nvPr/>
        </p:nvSpPr>
        <p:spPr>
          <a:xfrm>
            <a:off x="309393" y="1063637"/>
            <a:ext cx="4435813" cy="584775"/>
          </a:xfrm>
          <a:prstGeom prst="rect">
            <a:avLst/>
          </a:prstGeom>
          <a:noFill/>
        </p:spPr>
        <p:txBody>
          <a:bodyPr wrap="square" rtlCol="0">
            <a:spAutoFit/>
          </a:bodyPr>
          <a:lstStyle/>
          <a:p>
            <a:r>
              <a:rPr lang="en-ZA" sz="3200" dirty="0" smtClean="0">
                <a:solidFill>
                  <a:srgbClr val="262626"/>
                </a:solidFill>
              </a:rPr>
              <a:t>CONSULTING SERVICES</a:t>
            </a:r>
            <a:endParaRPr lang="en-ZA" sz="3200" dirty="0">
              <a:solidFill>
                <a:srgbClr val="262626"/>
              </a:solidFill>
            </a:endParaRPr>
          </a:p>
        </p:txBody>
      </p:sp>
      <p:sp>
        <p:nvSpPr>
          <p:cNvPr id="13" name="Pentagon 12">
            <a:extLst>
              <a:ext uri="{FF2B5EF4-FFF2-40B4-BE49-F238E27FC236}">
                <a16:creationId xmlns="" xmlns:a16="http://schemas.microsoft.com/office/drawing/2014/main" id="{B41BD4EF-AEF8-4258-914E-6F765F06B085}"/>
              </a:ext>
            </a:extLst>
          </p:cNvPr>
          <p:cNvSpPr/>
          <p:nvPr/>
        </p:nvSpPr>
        <p:spPr>
          <a:xfrm>
            <a:off x="26421" y="7181517"/>
            <a:ext cx="2500879" cy="2548672"/>
          </a:xfrm>
          <a:prstGeom prst="pentagon">
            <a:avLst/>
          </a:prstGeom>
          <a:blipFill>
            <a:blip r:embed="rId3"/>
            <a:stretch>
              <a:fillRect r="-15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TextBox 14">
            <a:extLst>
              <a:ext uri="{FF2B5EF4-FFF2-40B4-BE49-F238E27FC236}">
                <a16:creationId xmlns="" xmlns:a16="http://schemas.microsoft.com/office/drawing/2014/main" id="{6DC064C6-EB6A-43F6-A151-F7F36B547EAD}"/>
              </a:ext>
            </a:extLst>
          </p:cNvPr>
          <p:cNvSpPr txBox="1"/>
          <p:nvPr/>
        </p:nvSpPr>
        <p:spPr>
          <a:xfrm>
            <a:off x="2674904" y="6182636"/>
            <a:ext cx="4595211" cy="1477328"/>
          </a:xfrm>
          <a:prstGeom prst="rect">
            <a:avLst/>
          </a:prstGeom>
          <a:noFill/>
        </p:spPr>
        <p:txBody>
          <a:bodyPr wrap="square" rtlCol="0">
            <a:spAutoFit/>
          </a:bodyPr>
          <a:lstStyle/>
          <a:p>
            <a:pPr algn="just"/>
            <a:r>
              <a:rPr lang="fr-FR" i="1" dirty="0">
                <a:solidFill>
                  <a:schemeClr val="bg1"/>
                </a:solidFill>
              </a:rPr>
              <a:t>La douleur elle-même est l'amour de la douleur, les principaux problèmes écologiques, mais je donne ce genre de temps pour retomber, de sorte qu'une grande douleur et douleur. Afin que pour la plupart,</a:t>
            </a:r>
            <a:endParaRPr lang="en-ZA" i="1" dirty="0">
              <a:solidFill>
                <a:schemeClr val="bg1"/>
              </a:solidFill>
            </a:endParaRPr>
          </a:p>
        </p:txBody>
      </p:sp>
      <p:grpSp>
        <p:nvGrpSpPr>
          <p:cNvPr id="16" name="Group 15">
            <a:extLst>
              <a:ext uri="{FF2B5EF4-FFF2-40B4-BE49-F238E27FC236}">
                <a16:creationId xmlns="" xmlns:a16="http://schemas.microsoft.com/office/drawing/2014/main" id="{E8B61C44-E7A2-4549-8A4E-643EE25E17C7}"/>
              </a:ext>
            </a:extLst>
          </p:cNvPr>
          <p:cNvGrpSpPr/>
          <p:nvPr/>
        </p:nvGrpSpPr>
        <p:grpSpPr>
          <a:xfrm>
            <a:off x="172470" y="222923"/>
            <a:ext cx="6972913" cy="603500"/>
            <a:chOff x="292100" y="203200"/>
            <a:chExt cx="7267575" cy="603500"/>
          </a:xfrm>
        </p:grpSpPr>
        <p:sp>
          <p:nvSpPr>
            <p:cNvPr id="18" name="Oval 17">
              <a:extLst>
                <a:ext uri="{FF2B5EF4-FFF2-40B4-BE49-F238E27FC236}">
                  <a16:creationId xmlns="" xmlns:a16="http://schemas.microsoft.com/office/drawing/2014/main" id="{FC27A3E2-089C-4C65-94E3-ABBC7DF7D40B}"/>
                </a:ext>
              </a:extLst>
            </p:cNvPr>
            <p:cNvSpPr/>
            <p:nvPr/>
          </p:nvSpPr>
          <p:spPr>
            <a:xfrm>
              <a:off x="292100" y="266700"/>
              <a:ext cx="540000" cy="54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smtClean="0"/>
                <a:t>04</a:t>
              </a:r>
              <a:endParaRPr lang="en-ZA" sz="1400" dirty="0"/>
            </a:p>
          </p:txBody>
        </p:sp>
        <p:sp>
          <p:nvSpPr>
            <p:cNvPr id="19" name="Rectangle 18">
              <a:extLst>
                <a:ext uri="{FF2B5EF4-FFF2-40B4-BE49-F238E27FC236}">
                  <a16:creationId xmlns="" xmlns:a16="http://schemas.microsoft.com/office/drawing/2014/main" id="{16954E30-1E9C-466C-A837-40D37F7898B5}"/>
                </a:ext>
              </a:extLst>
            </p:cNvPr>
            <p:cNvSpPr/>
            <p:nvPr/>
          </p:nvSpPr>
          <p:spPr>
            <a:xfrm>
              <a:off x="832100" y="513840"/>
              <a:ext cx="6727575" cy="4571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 xmlns:a16="http://schemas.microsoft.com/office/drawing/2014/main" id="{59FAB79A-69BC-4E7C-819E-AD0EDEBC297A}"/>
                </a:ext>
              </a:extLst>
            </p:cNvPr>
            <p:cNvSpPr txBox="1"/>
            <p:nvPr/>
          </p:nvSpPr>
          <p:spPr>
            <a:xfrm>
              <a:off x="832100" y="203200"/>
              <a:ext cx="6165600" cy="369332"/>
            </a:xfrm>
            <a:prstGeom prst="rect">
              <a:avLst/>
            </a:prstGeom>
            <a:noFill/>
          </p:spPr>
          <p:txBody>
            <a:bodyPr wrap="square" rtlCol="0">
              <a:spAutoFit/>
            </a:bodyPr>
            <a:lstStyle/>
            <a:p>
              <a:r>
                <a:rPr lang="en-ZA" dirty="0">
                  <a:solidFill>
                    <a:srgbClr val="002060"/>
                  </a:solidFill>
                </a:rPr>
                <a:t>KAMOTHABO K </a:t>
              </a:r>
              <a:r>
                <a:rPr lang="en-ZA" dirty="0">
                  <a:solidFill>
                    <a:schemeClr val="bg2">
                      <a:lumMod val="50000"/>
                    </a:schemeClr>
                  </a:solidFill>
                </a:rPr>
                <a:t>TRADING ENTERPRISE </a:t>
              </a:r>
              <a:endParaRPr lang="en-ZA" dirty="0">
                <a:solidFill>
                  <a:schemeClr val="bg2">
                    <a:lumMod val="50000"/>
                  </a:schemeClr>
                </a:solidFill>
              </a:endParaRPr>
            </a:p>
          </p:txBody>
        </p:sp>
      </p:grpSp>
      <p:sp>
        <p:nvSpPr>
          <p:cNvPr id="2" name="TextBox 1"/>
          <p:cNvSpPr txBox="1"/>
          <p:nvPr/>
        </p:nvSpPr>
        <p:spPr>
          <a:xfrm>
            <a:off x="172470" y="2396984"/>
            <a:ext cx="3970813" cy="378565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Mining</a:t>
            </a:r>
          </a:p>
          <a:p>
            <a:pPr marL="285750" indent="-285750">
              <a:buFont typeface="Arial" panose="020B0604020202020204" pitchFamily="34" charset="0"/>
              <a:buChar char="•"/>
            </a:pPr>
            <a:r>
              <a:rPr lang="en-US" dirty="0" smtClean="0"/>
              <a:t>Plants</a:t>
            </a:r>
          </a:p>
          <a:p>
            <a:pPr marL="285750" indent="-285750">
              <a:buFont typeface="Arial" panose="020B0604020202020204" pitchFamily="34" charset="0"/>
              <a:buChar char="•"/>
            </a:pPr>
            <a:r>
              <a:rPr lang="en-US" dirty="0" smtClean="0"/>
              <a:t>Government Sectors </a:t>
            </a:r>
          </a:p>
          <a:p>
            <a:pPr marL="285750" indent="-285750">
              <a:buFont typeface="Arial" panose="020B0604020202020204" pitchFamily="34" charset="0"/>
              <a:buChar char="•"/>
            </a:pPr>
            <a:r>
              <a:rPr lang="en-US" dirty="0" smtClean="0"/>
              <a:t>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a:p>
            <a:r>
              <a:rPr lang="en-US" sz="2400" b="1" u="sng" dirty="0" smtClean="0"/>
              <a:t>Head Office:</a:t>
            </a:r>
          </a:p>
          <a:p>
            <a:endParaRPr lang="en-US" dirty="0"/>
          </a:p>
          <a:p>
            <a:r>
              <a:rPr lang="en-US" dirty="0" smtClean="0"/>
              <a:t>North west</a:t>
            </a:r>
          </a:p>
          <a:p>
            <a:r>
              <a:rPr lang="en-US" dirty="0" err="1" smtClean="0"/>
              <a:t>Moruleng</a:t>
            </a:r>
            <a:r>
              <a:rPr lang="en-US" dirty="0" smtClean="0"/>
              <a:t> </a:t>
            </a:r>
            <a:r>
              <a:rPr lang="en-US" dirty="0" err="1" smtClean="0"/>
              <a:t>Matlotleng</a:t>
            </a:r>
            <a:r>
              <a:rPr lang="en-US" dirty="0" smtClean="0"/>
              <a:t> Section</a:t>
            </a:r>
          </a:p>
          <a:p>
            <a:r>
              <a:rPr lang="en-US" dirty="0" smtClean="0"/>
              <a:t>House No 617</a:t>
            </a:r>
          </a:p>
          <a:p>
            <a:r>
              <a:rPr lang="en-US" dirty="0" smtClean="0"/>
              <a:t>0318</a:t>
            </a:r>
          </a:p>
        </p:txBody>
      </p:sp>
    </p:spTree>
    <p:extLst>
      <p:ext uri="{BB962C8B-B14F-4D97-AF65-F5344CB8AC3E}">
        <p14:creationId xmlns:p14="http://schemas.microsoft.com/office/powerpoint/2010/main" val="1098112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5C25F16A-EAD2-4D9E-9E2C-C926A5A72366}"/>
              </a:ext>
            </a:extLst>
          </p:cNvPr>
          <p:cNvSpPr txBox="1"/>
          <p:nvPr/>
        </p:nvSpPr>
        <p:spPr>
          <a:xfrm>
            <a:off x="397932" y="903051"/>
            <a:ext cx="5926667" cy="584775"/>
          </a:xfrm>
          <a:prstGeom prst="rect">
            <a:avLst/>
          </a:prstGeom>
          <a:noFill/>
        </p:spPr>
        <p:txBody>
          <a:bodyPr wrap="square" rtlCol="0">
            <a:spAutoFit/>
          </a:bodyPr>
          <a:lstStyle/>
          <a:p>
            <a:r>
              <a:rPr lang="en-ZA" sz="3200" dirty="0" smtClean="0">
                <a:solidFill>
                  <a:srgbClr val="262626"/>
                </a:solidFill>
              </a:rPr>
              <a:t>COMPANY ORGANOGRAM</a:t>
            </a:r>
            <a:endParaRPr lang="en-ZA" sz="3200" dirty="0">
              <a:solidFill>
                <a:srgbClr val="262626"/>
              </a:solidFill>
            </a:endParaRPr>
          </a:p>
        </p:txBody>
      </p:sp>
      <p:sp>
        <p:nvSpPr>
          <p:cNvPr id="7" name="Rectangle 6"/>
          <p:cNvSpPr/>
          <p:nvPr/>
        </p:nvSpPr>
        <p:spPr>
          <a:xfrm>
            <a:off x="2455817" y="1685109"/>
            <a:ext cx="2521132"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MANAGING DIRECTOR</a:t>
            </a:r>
            <a:endParaRPr lang="en-US" dirty="0"/>
          </a:p>
        </p:txBody>
      </p:sp>
      <p:sp>
        <p:nvSpPr>
          <p:cNvPr id="8" name="Down Arrow 7"/>
          <p:cNvSpPr/>
          <p:nvPr/>
        </p:nvSpPr>
        <p:spPr>
          <a:xfrm>
            <a:off x="3470243" y="2677886"/>
            <a:ext cx="552751" cy="80989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2486053" y="3487783"/>
            <a:ext cx="2521132"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OPERATION MANAGER</a:t>
            </a:r>
            <a:endParaRPr lang="en-US" dirty="0"/>
          </a:p>
        </p:txBody>
      </p:sp>
      <p:sp>
        <p:nvSpPr>
          <p:cNvPr id="17" name="Rectangle 16"/>
          <p:cNvSpPr/>
          <p:nvPr/>
        </p:nvSpPr>
        <p:spPr>
          <a:xfrm>
            <a:off x="1" y="4907279"/>
            <a:ext cx="1306285"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SITE</a:t>
            </a:r>
          </a:p>
          <a:p>
            <a:pPr algn="ctr"/>
            <a:r>
              <a:rPr lang="en-US" sz="1600" dirty="0" smtClean="0"/>
              <a:t>SUPERVISOR</a:t>
            </a:r>
            <a:endParaRPr lang="en-US" sz="1600" dirty="0"/>
          </a:p>
        </p:txBody>
      </p:sp>
      <p:sp>
        <p:nvSpPr>
          <p:cNvPr id="18" name="Rectangle 17"/>
          <p:cNvSpPr/>
          <p:nvPr/>
        </p:nvSpPr>
        <p:spPr>
          <a:xfrm>
            <a:off x="2163959" y="4907278"/>
            <a:ext cx="1224824"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MARKETING</a:t>
            </a:r>
          </a:p>
          <a:p>
            <a:pPr algn="ctr"/>
            <a:r>
              <a:rPr lang="en-US" sz="1600" dirty="0" smtClean="0"/>
              <a:t>OFFICER</a:t>
            </a:r>
            <a:endParaRPr lang="en-US" sz="1600" dirty="0"/>
          </a:p>
        </p:txBody>
      </p:sp>
      <p:sp>
        <p:nvSpPr>
          <p:cNvPr id="19" name="Rectangle 18"/>
          <p:cNvSpPr/>
          <p:nvPr/>
        </p:nvSpPr>
        <p:spPr>
          <a:xfrm>
            <a:off x="6324599" y="4907278"/>
            <a:ext cx="1235075"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HUMAN</a:t>
            </a:r>
          </a:p>
          <a:p>
            <a:pPr algn="ctr"/>
            <a:r>
              <a:rPr lang="en-US" sz="1600" dirty="0" smtClean="0"/>
              <a:t>RESOURCES</a:t>
            </a:r>
            <a:endParaRPr lang="en-US" sz="1600" dirty="0"/>
          </a:p>
        </p:txBody>
      </p:sp>
      <p:sp>
        <p:nvSpPr>
          <p:cNvPr id="20" name="Rectangle 19"/>
          <p:cNvSpPr/>
          <p:nvPr/>
        </p:nvSpPr>
        <p:spPr>
          <a:xfrm>
            <a:off x="4319966" y="4907278"/>
            <a:ext cx="1151314"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SHE OFFICER</a:t>
            </a:r>
            <a:endParaRPr lang="en-US" sz="1600" dirty="0"/>
          </a:p>
        </p:txBody>
      </p:sp>
      <p:sp>
        <p:nvSpPr>
          <p:cNvPr id="9" name="Left-Right-Up Arrow 8"/>
          <p:cNvSpPr/>
          <p:nvPr/>
        </p:nvSpPr>
        <p:spPr>
          <a:xfrm>
            <a:off x="3388783" y="4482739"/>
            <a:ext cx="931182" cy="1140824"/>
          </a:xfrm>
          <a:prstGeom prst="leftRightUp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Left-Right Arrow 10"/>
          <p:cNvSpPr/>
          <p:nvPr/>
        </p:nvSpPr>
        <p:spPr>
          <a:xfrm>
            <a:off x="1306286" y="5197251"/>
            <a:ext cx="857672" cy="565643"/>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Left-Right Arrow 22"/>
          <p:cNvSpPr/>
          <p:nvPr/>
        </p:nvSpPr>
        <p:spPr>
          <a:xfrm>
            <a:off x="5471280" y="5197251"/>
            <a:ext cx="853320" cy="565642"/>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3924" y="6757851"/>
            <a:ext cx="1306285"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ARTISANS</a:t>
            </a:r>
            <a:endParaRPr lang="en-US" sz="1600" dirty="0"/>
          </a:p>
        </p:txBody>
      </p:sp>
      <p:sp>
        <p:nvSpPr>
          <p:cNvPr id="27" name="Rectangle 26"/>
          <p:cNvSpPr/>
          <p:nvPr/>
        </p:nvSpPr>
        <p:spPr>
          <a:xfrm>
            <a:off x="4327547" y="6757849"/>
            <a:ext cx="1271205"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TECHNICIAN</a:t>
            </a:r>
            <a:endParaRPr lang="en-US" sz="1600" dirty="0"/>
          </a:p>
        </p:txBody>
      </p:sp>
      <p:sp>
        <p:nvSpPr>
          <p:cNvPr id="28" name="Rectangle 27"/>
          <p:cNvSpPr/>
          <p:nvPr/>
        </p:nvSpPr>
        <p:spPr>
          <a:xfrm>
            <a:off x="2163958" y="6757850"/>
            <a:ext cx="1306285"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PLUMBER</a:t>
            </a:r>
            <a:endParaRPr lang="en-US" sz="1600" dirty="0"/>
          </a:p>
        </p:txBody>
      </p:sp>
      <p:sp>
        <p:nvSpPr>
          <p:cNvPr id="29" name="Rectangle 28"/>
          <p:cNvSpPr/>
          <p:nvPr/>
        </p:nvSpPr>
        <p:spPr>
          <a:xfrm>
            <a:off x="6253390" y="6733451"/>
            <a:ext cx="1306285"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STORE</a:t>
            </a:r>
          </a:p>
          <a:p>
            <a:pPr algn="ctr"/>
            <a:r>
              <a:rPr lang="en-US" sz="1600" dirty="0" smtClean="0"/>
              <a:t>KEEPER</a:t>
            </a:r>
            <a:endParaRPr lang="en-US" sz="1600" dirty="0"/>
          </a:p>
        </p:txBody>
      </p:sp>
      <p:sp>
        <p:nvSpPr>
          <p:cNvPr id="31" name="Rectangle 30"/>
          <p:cNvSpPr/>
          <p:nvPr/>
        </p:nvSpPr>
        <p:spPr>
          <a:xfrm>
            <a:off x="4319965" y="8560523"/>
            <a:ext cx="1306285"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ASSISTANTS</a:t>
            </a:r>
          </a:p>
          <a:p>
            <a:pPr algn="ctr"/>
            <a:r>
              <a:rPr lang="en-US" sz="1600" dirty="0"/>
              <a:t>ASSISTANTS</a:t>
            </a:r>
          </a:p>
          <a:p>
            <a:pPr algn="ctr"/>
            <a:endParaRPr lang="en-US" dirty="0"/>
          </a:p>
        </p:txBody>
      </p:sp>
      <p:sp>
        <p:nvSpPr>
          <p:cNvPr id="32" name="Rectangle 31"/>
          <p:cNvSpPr/>
          <p:nvPr/>
        </p:nvSpPr>
        <p:spPr>
          <a:xfrm>
            <a:off x="2246446" y="8584474"/>
            <a:ext cx="1306285" cy="9927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ASSISTANTS</a:t>
            </a:r>
          </a:p>
          <a:p>
            <a:pPr algn="ctr"/>
            <a:r>
              <a:rPr lang="en-US" sz="1600" dirty="0"/>
              <a:t>ASSISTANTS</a:t>
            </a:r>
          </a:p>
          <a:p>
            <a:pPr algn="ctr"/>
            <a:endParaRPr lang="en-US" sz="1600" dirty="0"/>
          </a:p>
        </p:txBody>
      </p:sp>
      <p:sp>
        <p:nvSpPr>
          <p:cNvPr id="33" name="Rectangle 32"/>
          <p:cNvSpPr/>
          <p:nvPr/>
        </p:nvSpPr>
        <p:spPr>
          <a:xfrm>
            <a:off x="6948" y="8560522"/>
            <a:ext cx="1306285" cy="14848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ASSISTANTS</a:t>
            </a:r>
          </a:p>
          <a:p>
            <a:pPr algn="ctr"/>
            <a:r>
              <a:rPr lang="en-US" sz="1600" dirty="0"/>
              <a:t>ASSISTANTS</a:t>
            </a:r>
          </a:p>
          <a:p>
            <a:pPr algn="ctr"/>
            <a:r>
              <a:rPr lang="en-US" sz="1600" dirty="0"/>
              <a:t>ASSISTANTS</a:t>
            </a:r>
          </a:p>
          <a:p>
            <a:pPr algn="ctr"/>
            <a:r>
              <a:rPr lang="en-US" sz="1600" dirty="0"/>
              <a:t>ASSISTANTS</a:t>
            </a:r>
          </a:p>
          <a:p>
            <a:pPr algn="ctr"/>
            <a:r>
              <a:rPr lang="en-US" sz="1600" dirty="0"/>
              <a:t>ASSISTANTS</a:t>
            </a:r>
          </a:p>
          <a:p>
            <a:pPr algn="ctr"/>
            <a:endParaRPr lang="en-US" sz="1600" dirty="0"/>
          </a:p>
        </p:txBody>
      </p:sp>
      <p:sp>
        <p:nvSpPr>
          <p:cNvPr id="34" name="Down Arrow 33"/>
          <p:cNvSpPr/>
          <p:nvPr/>
        </p:nvSpPr>
        <p:spPr>
          <a:xfrm>
            <a:off x="397932" y="5924005"/>
            <a:ext cx="552751" cy="80989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Down Arrow 34"/>
          <p:cNvSpPr/>
          <p:nvPr/>
        </p:nvSpPr>
        <p:spPr>
          <a:xfrm>
            <a:off x="361742" y="7763691"/>
            <a:ext cx="552751" cy="80989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Down Arrow 35"/>
          <p:cNvSpPr/>
          <p:nvPr/>
        </p:nvSpPr>
        <p:spPr>
          <a:xfrm>
            <a:off x="2551826" y="7750626"/>
            <a:ext cx="552751" cy="80989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Down Arrow 36"/>
          <p:cNvSpPr/>
          <p:nvPr/>
        </p:nvSpPr>
        <p:spPr>
          <a:xfrm>
            <a:off x="4619247" y="7750626"/>
            <a:ext cx="552751" cy="809897"/>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ight Arrow 13"/>
          <p:cNvSpPr/>
          <p:nvPr/>
        </p:nvSpPr>
        <p:spPr>
          <a:xfrm>
            <a:off x="1313233" y="7067006"/>
            <a:ext cx="850725" cy="47026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ight Arrow 37"/>
          <p:cNvSpPr/>
          <p:nvPr/>
        </p:nvSpPr>
        <p:spPr>
          <a:xfrm>
            <a:off x="5625247" y="6994707"/>
            <a:ext cx="628144" cy="47026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ight Arrow 38"/>
          <p:cNvSpPr/>
          <p:nvPr/>
        </p:nvSpPr>
        <p:spPr>
          <a:xfrm>
            <a:off x="3469240" y="7043058"/>
            <a:ext cx="850725" cy="47026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40" name="Group 39">
            <a:extLst>
              <a:ext uri="{FF2B5EF4-FFF2-40B4-BE49-F238E27FC236}">
                <a16:creationId xmlns="" xmlns:a16="http://schemas.microsoft.com/office/drawing/2014/main" id="{E8B61C44-E7A2-4549-8A4E-643EE25E17C7}"/>
              </a:ext>
            </a:extLst>
          </p:cNvPr>
          <p:cNvGrpSpPr/>
          <p:nvPr/>
        </p:nvGrpSpPr>
        <p:grpSpPr>
          <a:xfrm>
            <a:off x="172470" y="222923"/>
            <a:ext cx="6972913" cy="603500"/>
            <a:chOff x="292100" y="203200"/>
            <a:chExt cx="7267575" cy="603500"/>
          </a:xfrm>
        </p:grpSpPr>
        <p:sp>
          <p:nvSpPr>
            <p:cNvPr id="41" name="Oval 40">
              <a:extLst>
                <a:ext uri="{FF2B5EF4-FFF2-40B4-BE49-F238E27FC236}">
                  <a16:creationId xmlns="" xmlns:a16="http://schemas.microsoft.com/office/drawing/2014/main" id="{FC27A3E2-089C-4C65-94E3-ABBC7DF7D40B}"/>
                </a:ext>
              </a:extLst>
            </p:cNvPr>
            <p:cNvSpPr/>
            <p:nvPr/>
          </p:nvSpPr>
          <p:spPr>
            <a:xfrm>
              <a:off x="292100" y="266700"/>
              <a:ext cx="540000" cy="54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smtClean="0"/>
                <a:t>05</a:t>
              </a:r>
              <a:endParaRPr lang="en-ZA" sz="1400" dirty="0"/>
            </a:p>
          </p:txBody>
        </p:sp>
        <p:sp>
          <p:nvSpPr>
            <p:cNvPr id="42" name="Rectangle 41">
              <a:extLst>
                <a:ext uri="{FF2B5EF4-FFF2-40B4-BE49-F238E27FC236}">
                  <a16:creationId xmlns="" xmlns:a16="http://schemas.microsoft.com/office/drawing/2014/main" id="{16954E30-1E9C-466C-A837-40D37F7898B5}"/>
                </a:ext>
              </a:extLst>
            </p:cNvPr>
            <p:cNvSpPr/>
            <p:nvPr/>
          </p:nvSpPr>
          <p:spPr>
            <a:xfrm>
              <a:off x="832100" y="513840"/>
              <a:ext cx="6727575" cy="4571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TextBox 42">
              <a:extLst>
                <a:ext uri="{FF2B5EF4-FFF2-40B4-BE49-F238E27FC236}">
                  <a16:creationId xmlns="" xmlns:a16="http://schemas.microsoft.com/office/drawing/2014/main" id="{59FAB79A-69BC-4E7C-819E-AD0EDEBC297A}"/>
                </a:ext>
              </a:extLst>
            </p:cNvPr>
            <p:cNvSpPr txBox="1"/>
            <p:nvPr/>
          </p:nvSpPr>
          <p:spPr>
            <a:xfrm>
              <a:off x="832100" y="203200"/>
              <a:ext cx="6165600" cy="369332"/>
            </a:xfrm>
            <a:prstGeom prst="rect">
              <a:avLst/>
            </a:prstGeom>
            <a:noFill/>
          </p:spPr>
          <p:txBody>
            <a:bodyPr wrap="square" rtlCol="0">
              <a:spAutoFit/>
            </a:bodyPr>
            <a:lstStyle/>
            <a:p>
              <a:r>
                <a:rPr lang="en-ZA" dirty="0">
                  <a:solidFill>
                    <a:srgbClr val="002060"/>
                  </a:solidFill>
                </a:rPr>
                <a:t>KAMOTHABO K </a:t>
              </a:r>
              <a:r>
                <a:rPr lang="en-ZA" dirty="0">
                  <a:solidFill>
                    <a:schemeClr val="bg2">
                      <a:lumMod val="50000"/>
                    </a:schemeClr>
                  </a:solidFill>
                </a:rPr>
                <a:t>TRADING ENTERPRISE </a:t>
              </a:r>
              <a:endParaRPr lang="en-ZA" dirty="0">
                <a:solidFill>
                  <a:schemeClr val="bg2">
                    <a:lumMod val="50000"/>
                  </a:schemeClr>
                </a:solidFill>
              </a:endParaRPr>
            </a:p>
          </p:txBody>
        </p:sp>
      </p:grpSp>
    </p:spTree>
    <p:extLst>
      <p:ext uri="{BB962C8B-B14F-4D97-AF65-F5344CB8AC3E}">
        <p14:creationId xmlns:p14="http://schemas.microsoft.com/office/powerpoint/2010/main" val="315545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B44871B1-2EC9-4352-9CE9-F71050F7A5DB}"/>
              </a:ext>
            </a:extLst>
          </p:cNvPr>
          <p:cNvSpPr txBox="1"/>
          <p:nvPr/>
        </p:nvSpPr>
        <p:spPr>
          <a:xfrm>
            <a:off x="397932" y="903051"/>
            <a:ext cx="5926667" cy="584775"/>
          </a:xfrm>
          <a:prstGeom prst="rect">
            <a:avLst/>
          </a:prstGeom>
          <a:noFill/>
        </p:spPr>
        <p:txBody>
          <a:bodyPr wrap="square" rtlCol="0">
            <a:spAutoFit/>
          </a:bodyPr>
          <a:lstStyle/>
          <a:p>
            <a:r>
              <a:rPr lang="en-ZA" sz="3200" dirty="0">
                <a:solidFill>
                  <a:srgbClr val="262626"/>
                </a:solidFill>
              </a:rPr>
              <a:t>OUR SERVICES</a:t>
            </a:r>
          </a:p>
        </p:txBody>
      </p:sp>
      <p:sp>
        <p:nvSpPr>
          <p:cNvPr id="9" name="Rectangle 8">
            <a:extLst>
              <a:ext uri="{FF2B5EF4-FFF2-40B4-BE49-F238E27FC236}">
                <a16:creationId xmlns="" xmlns:a16="http://schemas.microsoft.com/office/drawing/2014/main" id="{D250B9AA-4970-48CE-9DFB-E12E661EBEFB}"/>
              </a:ext>
            </a:extLst>
          </p:cNvPr>
          <p:cNvSpPr/>
          <p:nvPr/>
        </p:nvSpPr>
        <p:spPr>
          <a:xfrm>
            <a:off x="529167" y="1499520"/>
            <a:ext cx="6527800" cy="2062546"/>
          </a:xfrm>
          <a:prstGeom prst="rect">
            <a:avLst/>
          </a:prstGeom>
          <a:blipFill dpi="0" rotWithShape="1">
            <a:blip r:embed="rId2"/>
            <a:srcRect/>
            <a:stretch>
              <a:fillRect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a:extLst>
              <a:ext uri="{FF2B5EF4-FFF2-40B4-BE49-F238E27FC236}">
                <a16:creationId xmlns="" xmlns:a16="http://schemas.microsoft.com/office/drawing/2014/main" id="{A7BB9DCC-E963-4E39-8E52-29D904EAADCE}"/>
              </a:ext>
            </a:extLst>
          </p:cNvPr>
          <p:cNvSpPr/>
          <p:nvPr/>
        </p:nvSpPr>
        <p:spPr>
          <a:xfrm>
            <a:off x="292100" y="1487519"/>
            <a:ext cx="3263900" cy="2074547"/>
          </a:xfrm>
          <a:prstGeom prst="rect">
            <a:avLst/>
          </a:prstGeom>
          <a:blipFill>
            <a:blip r:embed="rId3"/>
            <a:stretch>
              <a:fillRect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Rectangle: Rounded Corners 1">
            <a:extLst>
              <a:ext uri="{FF2B5EF4-FFF2-40B4-BE49-F238E27FC236}">
                <a16:creationId xmlns="" xmlns:a16="http://schemas.microsoft.com/office/drawing/2014/main" id="{9827ACE4-FB17-4E31-AE09-E2B449216362}"/>
              </a:ext>
            </a:extLst>
          </p:cNvPr>
          <p:cNvSpPr/>
          <p:nvPr/>
        </p:nvSpPr>
        <p:spPr>
          <a:xfrm>
            <a:off x="367428" y="6455168"/>
            <a:ext cx="2014220" cy="142052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Rounded Corners 16">
            <a:extLst>
              <a:ext uri="{FF2B5EF4-FFF2-40B4-BE49-F238E27FC236}">
                <a16:creationId xmlns="" xmlns:a16="http://schemas.microsoft.com/office/drawing/2014/main" id="{52698A9A-F69A-4EBE-86A0-825B53C912E2}"/>
              </a:ext>
            </a:extLst>
          </p:cNvPr>
          <p:cNvSpPr/>
          <p:nvPr/>
        </p:nvSpPr>
        <p:spPr>
          <a:xfrm>
            <a:off x="2969260" y="6557486"/>
            <a:ext cx="2014220" cy="150266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Rectangle: Rounded Corners 17">
            <a:extLst>
              <a:ext uri="{FF2B5EF4-FFF2-40B4-BE49-F238E27FC236}">
                <a16:creationId xmlns="" xmlns:a16="http://schemas.microsoft.com/office/drawing/2014/main" id="{9664BA3A-EE50-488A-B921-02BDBB369697}"/>
              </a:ext>
            </a:extLst>
          </p:cNvPr>
          <p:cNvSpPr/>
          <p:nvPr/>
        </p:nvSpPr>
        <p:spPr>
          <a:xfrm>
            <a:off x="5361489" y="6631174"/>
            <a:ext cx="2014220" cy="14727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TextBox 33">
            <a:extLst>
              <a:ext uri="{FF2B5EF4-FFF2-40B4-BE49-F238E27FC236}">
                <a16:creationId xmlns="" xmlns:a16="http://schemas.microsoft.com/office/drawing/2014/main" id="{48E91779-EFCF-4BA2-AA4C-ACA1AC5F8012}"/>
              </a:ext>
            </a:extLst>
          </p:cNvPr>
          <p:cNvSpPr txBox="1"/>
          <p:nvPr/>
        </p:nvSpPr>
        <p:spPr>
          <a:xfrm>
            <a:off x="790368" y="6619128"/>
            <a:ext cx="1848591" cy="1092607"/>
          </a:xfrm>
          <a:prstGeom prst="rect">
            <a:avLst/>
          </a:prstGeom>
          <a:noFill/>
        </p:spPr>
        <p:txBody>
          <a:bodyPr wrap="square" rtlCol="0">
            <a:spAutoFit/>
          </a:bodyPr>
          <a:lstStyle/>
          <a:p>
            <a:r>
              <a:rPr lang="en-ZA" b="1" dirty="0" smtClean="0">
                <a:solidFill>
                  <a:schemeClr val="tx1">
                    <a:lumMod val="65000"/>
                    <a:lumOff val="35000"/>
                  </a:schemeClr>
                </a:solidFill>
              </a:rPr>
              <a:t>General &amp; Industrial cleaning</a:t>
            </a:r>
            <a:endParaRPr lang="en-ZA" b="1" dirty="0">
              <a:solidFill>
                <a:schemeClr val="tx1">
                  <a:lumMod val="65000"/>
                  <a:lumOff val="35000"/>
                </a:schemeClr>
              </a:solidFill>
            </a:endParaRPr>
          </a:p>
          <a:p>
            <a:endParaRPr lang="en-ZA" sz="1100" dirty="0"/>
          </a:p>
        </p:txBody>
      </p:sp>
      <p:sp>
        <p:nvSpPr>
          <p:cNvPr id="35" name="TextBox 34">
            <a:extLst>
              <a:ext uri="{FF2B5EF4-FFF2-40B4-BE49-F238E27FC236}">
                <a16:creationId xmlns="" xmlns:a16="http://schemas.microsoft.com/office/drawing/2014/main" id="{63DCCC74-CDBD-40A9-97E7-5DAC0D279D2C}"/>
              </a:ext>
            </a:extLst>
          </p:cNvPr>
          <p:cNvSpPr txBox="1"/>
          <p:nvPr/>
        </p:nvSpPr>
        <p:spPr>
          <a:xfrm>
            <a:off x="3086435" y="7106688"/>
            <a:ext cx="1848591" cy="369332"/>
          </a:xfrm>
          <a:prstGeom prst="rect">
            <a:avLst/>
          </a:prstGeom>
          <a:noFill/>
        </p:spPr>
        <p:txBody>
          <a:bodyPr wrap="square" rtlCol="0">
            <a:spAutoFit/>
          </a:bodyPr>
          <a:lstStyle/>
          <a:p>
            <a:r>
              <a:rPr lang="en-US" b="1" dirty="0" smtClean="0">
                <a:solidFill>
                  <a:schemeClr val="tx1">
                    <a:lumMod val="65000"/>
                    <a:lumOff val="35000"/>
                  </a:schemeClr>
                </a:solidFill>
              </a:rPr>
              <a:t>Transportation</a:t>
            </a:r>
            <a:endParaRPr lang="en-ZA" sz="1600" b="1" dirty="0"/>
          </a:p>
        </p:txBody>
      </p:sp>
      <p:sp>
        <p:nvSpPr>
          <p:cNvPr id="36" name="TextBox 35">
            <a:extLst>
              <a:ext uri="{FF2B5EF4-FFF2-40B4-BE49-F238E27FC236}">
                <a16:creationId xmlns="" xmlns:a16="http://schemas.microsoft.com/office/drawing/2014/main" id="{BD733C41-01D2-4E92-9D6B-9D992725C27E}"/>
              </a:ext>
            </a:extLst>
          </p:cNvPr>
          <p:cNvSpPr txBox="1"/>
          <p:nvPr/>
        </p:nvSpPr>
        <p:spPr>
          <a:xfrm>
            <a:off x="5765512" y="7165430"/>
            <a:ext cx="1848591" cy="369332"/>
          </a:xfrm>
          <a:prstGeom prst="rect">
            <a:avLst/>
          </a:prstGeom>
          <a:noFill/>
        </p:spPr>
        <p:txBody>
          <a:bodyPr wrap="square" rtlCol="0">
            <a:spAutoFit/>
          </a:bodyPr>
          <a:lstStyle/>
          <a:p>
            <a:r>
              <a:rPr lang="en-ZA" b="1" dirty="0" smtClean="0">
                <a:solidFill>
                  <a:schemeClr val="tx1">
                    <a:lumMod val="65000"/>
                    <a:lumOff val="35000"/>
                  </a:schemeClr>
                </a:solidFill>
              </a:rPr>
              <a:t>Welding</a:t>
            </a:r>
            <a:endParaRPr lang="en-ZA" b="1" dirty="0">
              <a:solidFill>
                <a:schemeClr val="tx1">
                  <a:lumMod val="65000"/>
                  <a:lumOff val="35000"/>
                </a:schemeClr>
              </a:solidFill>
            </a:endParaRPr>
          </a:p>
        </p:txBody>
      </p:sp>
      <p:sp>
        <p:nvSpPr>
          <p:cNvPr id="3" name="Rectangle 2">
            <a:extLst>
              <a:ext uri="{FF2B5EF4-FFF2-40B4-BE49-F238E27FC236}">
                <a16:creationId xmlns="" xmlns:a16="http://schemas.microsoft.com/office/drawing/2014/main" id="{4EA2891F-3D85-49AF-B3A6-21100916D9C0}"/>
              </a:ext>
            </a:extLst>
          </p:cNvPr>
          <p:cNvSpPr/>
          <p:nvPr/>
        </p:nvSpPr>
        <p:spPr>
          <a:xfrm>
            <a:off x="469899" y="2743199"/>
            <a:ext cx="3309937" cy="2425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Rounded Corners 1">
            <a:extLst>
              <a:ext uri="{FF2B5EF4-FFF2-40B4-BE49-F238E27FC236}">
                <a16:creationId xmlns="" xmlns:a16="http://schemas.microsoft.com/office/drawing/2014/main" id="{9827ACE4-FB17-4E31-AE09-E2B449216362}"/>
              </a:ext>
            </a:extLst>
          </p:cNvPr>
          <p:cNvSpPr/>
          <p:nvPr/>
        </p:nvSpPr>
        <p:spPr>
          <a:xfrm>
            <a:off x="397932" y="4796299"/>
            <a:ext cx="2014220" cy="140728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Rectangle: Rounded Corners 1">
            <a:extLst>
              <a:ext uri="{FF2B5EF4-FFF2-40B4-BE49-F238E27FC236}">
                <a16:creationId xmlns="" xmlns:a16="http://schemas.microsoft.com/office/drawing/2014/main" id="{9827ACE4-FB17-4E31-AE09-E2B449216362}"/>
              </a:ext>
            </a:extLst>
          </p:cNvPr>
          <p:cNvSpPr/>
          <p:nvPr/>
        </p:nvSpPr>
        <p:spPr>
          <a:xfrm>
            <a:off x="3003621" y="4828211"/>
            <a:ext cx="2014220" cy="140728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Rectangle: Rounded Corners 1">
            <a:extLst>
              <a:ext uri="{FF2B5EF4-FFF2-40B4-BE49-F238E27FC236}">
                <a16:creationId xmlns="" xmlns:a16="http://schemas.microsoft.com/office/drawing/2014/main" id="{9827ACE4-FB17-4E31-AE09-E2B449216362}"/>
              </a:ext>
            </a:extLst>
          </p:cNvPr>
          <p:cNvSpPr/>
          <p:nvPr/>
        </p:nvSpPr>
        <p:spPr>
          <a:xfrm>
            <a:off x="5449633" y="4860877"/>
            <a:ext cx="2014220" cy="140728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TextBox 41">
            <a:extLst>
              <a:ext uri="{FF2B5EF4-FFF2-40B4-BE49-F238E27FC236}">
                <a16:creationId xmlns="" xmlns:a16="http://schemas.microsoft.com/office/drawing/2014/main" id="{48E91779-EFCF-4BA2-AA4C-ACA1AC5F8012}"/>
              </a:ext>
            </a:extLst>
          </p:cNvPr>
          <p:cNvSpPr txBox="1"/>
          <p:nvPr/>
        </p:nvSpPr>
        <p:spPr>
          <a:xfrm>
            <a:off x="563561" y="5293577"/>
            <a:ext cx="1848591" cy="538609"/>
          </a:xfrm>
          <a:prstGeom prst="rect">
            <a:avLst/>
          </a:prstGeom>
          <a:noFill/>
        </p:spPr>
        <p:txBody>
          <a:bodyPr wrap="square" rtlCol="0">
            <a:spAutoFit/>
          </a:bodyPr>
          <a:lstStyle/>
          <a:p>
            <a:r>
              <a:rPr lang="en-ZA" b="1" dirty="0" smtClean="0">
                <a:solidFill>
                  <a:schemeClr val="tx1">
                    <a:lumMod val="65000"/>
                    <a:lumOff val="35000"/>
                  </a:schemeClr>
                </a:solidFill>
              </a:rPr>
              <a:t>Yellow Plant</a:t>
            </a:r>
            <a:endParaRPr lang="en-ZA" b="1" dirty="0">
              <a:solidFill>
                <a:schemeClr val="tx1">
                  <a:lumMod val="65000"/>
                  <a:lumOff val="35000"/>
                </a:schemeClr>
              </a:solidFill>
            </a:endParaRPr>
          </a:p>
          <a:p>
            <a:endParaRPr lang="en-ZA" sz="1100" dirty="0"/>
          </a:p>
        </p:txBody>
      </p:sp>
      <p:sp>
        <p:nvSpPr>
          <p:cNvPr id="43" name="TextBox 42">
            <a:extLst>
              <a:ext uri="{FF2B5EF4-FFF2-40B4-BE49-F238E27FC236}">
                <a16:creationId xmlns="" xmlns:a16="http://schemas.microsoft.com/office/drawing/2014/main" id="{48E91779-EFCF-4BA2-AA4C-ACA1AC5F8012}"/>
              </a:ext>
            </a:extLst>
          </p:cNvPr>
          <p:cNvSpPr txBox="1"/>
          <p:nvPr/>
        </p:nvSpPr>
        <p:spPr>
          <a:xfrm>
            <a:off x="3271591" y="5220988"/>
            <a:ext cx="1848591" cy="815608"/>
          </a:xfrm>
          <a:prstGeom prst="rect">
            <a:avLst/>
          </a:prstGeom>
          <a:noFill/>
        </p:spPr>
        <p:txBody>
          <a:bodyPr wrap="square" rtlCol="0">
            <a:spAutoFit/>
          </a:bodyPr>
          <a:lstStyle/>
          <a:p>
            <a:r>
              <a:rPr lang="en-ZA" b="1" dirty="0" smtClean="0">
                <a:solidFill>
                  <a:schemeClr val="tx1">
                    <a:lumMod val="65000"/>
                    <a:lumOff val="35000"/>
                  </a:schemeClr>
                </a:solidFill>
              </a:rPr>
              <a:t>Sweeping &amp; Vamping</a:t>
            </a:r>
            <a:endParaRPr lang="en-ZA" b="1" dirty="0">
              <a:solidFill>
                <a:schemeClr val="tx1">
                  <a:lumMod val="65000"/>
                  <a:lumOff val="35000"/>
                </a:schemeClr>
              </a:solidFill>
            </a:endParaRPr>
          </a:p>
          <a:p>
            <a:endParaRPr lang="en-ZA" sz="1100" dirty="0"/>
          </a:p>
        </p:txBody>
      </p:sp>
      <p:sp>
        <p:nvSpPr>
          <p:cNvPr id="44" name="TextBox 43">
            <a:extLst>
              <a:ext uri="{FF2B5EF4-FFF2-40B4-BE49-F238E27FC236}">
                <a16:creationId xmlns="" xmlns:a16="http://schemas.microsoft.com/office/drawing/2014/main" id="{48E91779-EFCF-4BA2-AA4C-ACA1AC5F8012}"/>
              </a:ext>
            </a:extLst>
          </p:cNvPr>
          <p:cNvSpPr txBox="1"/>
          <p:nvPr/>
        </p:nvSpPr>
        <p:spPr>
          <a:xfrm>
            <a:off x="5785470" y="5259491"/>
            <a:ext cx="1848591" cy="815608"/>
          </a:xfrm>
          <a:prstGeom prst="rect">
            <a:avLst/>
          </a:prstGeom>
          <a:noFill/>
        </p:spPr>
        <p:txBody>
          <a:bodyPr wrap="square" rtlCol="0">
            <a:spAutoFit/>
          </a:bodyPr>
          <a:lstStyle/>
          <a:p>
            <a:r>
              <a:rPr lang="en-ZA" b="1" dirty="0" smtClean="0">
                <a:solidFill>
                  <a:schemeClr val="tx1">
                    <a:lumMod val="65000"/>
                    <a:lumOff val="35000"/>
                  </a:schemeClr>
                </a:solidFill>
              </a:rPr>
              <a:t>Building Construction</a:t>
            </a:r>
            <a:endParaRPr lang="en-ZA" b="1" dirty="0">
              <a:solidFill>
                <a:schemeClr val="tx1">
                  <a:lumMod val="65000"/>
                  <a:lumOff val="35000"/>
                </a:schemeClr>
              </a:solidFill>
            </a:endParaRPr>
          </a:p>
          <a:p>
            <a:endParaRPr lang="en-ZA" sz="1100" dirty="0"/>
          </a:p>
        </p:txBody>
      </p:sp>
      <p:sp>
        <p:nvSpPr>
          <p:cNvPr id="7" name="TextBox 6"/>
          <p:cNvSpPr txBox="1"/>
          <p:nvPr/>
        </p:nvSpPr>
        <p:spPr>
          <a:xfrm>
            <a:off x="469899" y="3956049"/>
            <a:ext cx="6527801" cy="523220"/>
          </a:xfrm>
          <a:prstGeom prst="rect">
            <a:avLst/>
          </a:prstGeom>
          <a:noFill/>
        </p:spPr>
        <p:txBody>
          <a:bodyPr wrap="square" rtlCol="0">
            <a:spAutoFit/>
          </a:bodyPr>
          <a:lstStyle/>
          <a:p>
            <a:r>
              <a:rPr lang="en-US" sz="1400" dirty="0" smtClean="0"/>
              <a:t>KAMOTHABO K TRADING ENTERPRISE offers various services in the mining &amp; construction industries are as follow:</a:t>
            </a:r>
            <a:endParaRPr lang="en-US" sz="1400" dirty="0"/>
          </a:p>
        </p:txBody>
      </p:sp>
      <p:sp>
        <p:nvSpPr>
          <p:cNvPr id="11" name="TextBox 10"/>
          <p:cNvSpPr txBox="1"/>
          <p:nvPr/>
        </p:nvSpPr>
        <p:spPr>
          <a:xfrm>
            <a:off x="697100" y="8402592"/>
            <a:ext cx="6435600" cy="954107"/>
          </a:xfrm>
          <a:prstGeom prst="rect">
            <a:avLst/>
          </a:prstGeom>
          <a:noFill/>
        </p:spPr>
        <p:txBody>
          <a:bodyPr wrap="square" rtlCol="0">
            <a:spAutoFit/>
          </a:bodyPr>
          <a:lstStyle/>
          <a:p>
            <a:r>
              <a:rPr lang="en-US" sz="1400" dirty="0" smtClean="0"/>
              <a:t>KAMOTHABO K TRADING ENTERPRISE is a company that delivers the quality product within the mandated time frame and cost saving, as we act with honesty and integrity. We are a reliable company that gives the best services and involves the client in the process of the project</a:t>
            </a:r>
            <a:endParaRPr lang="en-US" sz="1400" dirty="0"/>
          </a:p>
        </p:txBody>
      </p:sp>
      <p:grpSp>
        <p:nvGrpSpPr>
          <p:cNvPr id="53" name="Group 52">
            <a:extLst>
              <a:ext uri="{FF2B5EF4-FFF2-40B4-BE49-F238E27FC236}">
                <a16:creationId xmlns="" xmlns:a16="http://schemas.microsoft.com/office/drawing/2014/main" id="{E8B61C44-E7A2-4549-8A4E-643EE25E17C7}"/>
              </a:ext>
            </a:extLst>
          </p:cNvPr>
          <p:cNvGrpSpPr/>
          <p:nvPr/>
        </p:nvGrpSpPr>
        <p:grpSpPr>
          <a:xfrm>
            <a:off x="172470" y="222923"/>
            <a:ext cx="6972913" cy="603500"/>
            <a:chOff x="292100" y="203200"/>
            <a:chExt cx="7267575" cy="603500"/>
          </a:xfrm>
        </p:grpSpPr>
        <p:sp>
          <p:nvSpPr>
            <p:cNvPr id="54" name="Oval 53">
              <a:extLst>
                <a:ext uri="{FF2B5EF4-FFF2-40B4-BE49-F238E27FC236}">
                  <a16:creationId xmlns="" xmlns:a16="http://schemas.microsoft.com/office/drawing/2014/main" id="{FC27A3E2-089C-4C65-94E3-ABBC7DF7D40B}"/>
                </a:ext>
              </a:extLst>
            </p:cNvPr>
            <p:cNvSpPr/>
            <p:nvPr/>
          </p:nvSpPr>
          <p:spPr>
            <a:xfrm>
              <a:off x="292100" y="266700"/>
              <a:ext cx="540000" cy="540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smtClean="0"/>
                <a:t>06</a:t>
              </a:r>
              <a:endParaRPr lang="en-ZA" sz="1400" dirty="0"/>
            </a:p>
          </p:txBody>
        </p:sp>
        <p:sp>
          <p:nvSpPr>
            <p:cNvPr id="55" name="Rectangle 54">
              <a:extLst>
                <a:ext uri="{FF2B5EF4-FFF2-40B4-BE49-F238E27FC236}">
                  <a16:creationId xmlns="" xmlns:a16="http://schemas.microsoft.com/office/drawing/2014/main" id="{16954E30-1E9C-466C-A837-40D37F7898B5}"/>
                </a:ext>
              </a:extLst>
            </p:cNvPr>
            <p:cNvSpPr/>
            <p:nvPr/>
          </p:nvSpPr>
          <p:spPr>
            <a:xfrm>
              <a:off x="832100" y="513840"/>
              <a:ext cx="6727575" cy="4571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TextBox 55">
              <a:extLst>
                <a:ext uri="{FF2B5EF4-FFF2-40B4-BE49-F238E27FC236}">
                  <a16:creationId xmlns="" xmlns:a16="http://schemas.microsoft.com/office/drawing/2014/main" id="{59FAB79A-69BC-4E7C-819E-AD0EDEBC297A}"/>
                </a:ext>
              </a:extLst>
            </p:cNvPr>
            <p:cNvSpPr txBox="1"/>
            <p:nvPr/>
          </p:nvSpPr>
          <p:spPr>
            <a:xfrm>
              <a:off x="832100" y="203200"/>
              <a:ext cx="6165600" cy="369332"/>
            </a:xfrm>
            <a:prstGeom prst="rect">
              <a:avLst/>
            </a:prstGeom>
            <a:noFill/>
          </p:spPr>
          <p:txBody>
            <a:bodyPr wrap="square" rtlCol="0">
              <a:spAutoFit/>
            </a:bodyPr>
            <a:lstStyle/>
            <a:p>
              <a:r>
                <a:rPr lang="en-ZA" dirty="0">
                  <a:solidFill>
                    <a:srgbClr val="002060"/>
                  </a:solidFill>
                </a:rPr>
                <a:t>KAMOTHABO K </a:t>
              </a:r>
              <a:r>
                <a:rPr lang="en-ZA" dirty="0">
                  <a:solidFill>
                    <a:schemeClr val="bg2">
                      <a:lumMod val="50000"/>
                    </a:schemeClr>
                  </a:solidFill>
                </a:rPr>
                <a:t>TRADING ENTERPRISE </a:t>
              </a:r>
              <a:endParaRPr lang="en-ZA" dirty="0">
                <a:solidFill>
                  <a:schemeClr val="bg2">
                    <a:lumMod val="50000"/>
                  </a:schemeClr>
                </a:solidFill>
              </a:endParaRPr>
            </a:p>
          </p:txBody>
        </p:sp>
      </p:grpSp>
    </p:spTree>
    <p:extLst>
      <p:ext uri="{BB962C8B-B14F-4D97-AF65-F5344CB8AC3E}">
        <p14:creationId xmlns:p14="http://schemas.microsoft.com/office/powerpoint/2010/main" val="4142705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10763</TotalTime>
  <Words>565</Words>
  <Application>Microsoft Office PowerPoint</Application>
  <PresentationFormat>Custom</PresentationFormat>
  <Paragraphs>127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Rakotomamonjy</dc:creator>
  <cp:lastModifiedBy>thabo</cp:lastModifiedBy>
  <cp:revision>123</cp:revision>
  <dcterms:created xsi:type="dcterms:W3CDTF">2017-07-29T22:58:00Z</dcterms:created>
  <dcterms:modified xsi:type="dcterms:W3CDTF">2023-04-04T13:31:40Z</dcterms:modified>
</cp:coreProperties>
</file>