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Comfortaa"/>
      <p:regular r:id="rId15"/>
    </p:embeddedFont>
    <p:embeddedFont>
      <p:font typeface="Comfortaa"/>
      <p:regular r:id="rId16"/>
    </p:embeddedFont>
    <p:embeddedFont>
      <p:font typeface="Raleway Medium"/>
      <p:regular r:id="rId17"/>
    </p:embeddedFont>
    <p:embeddedFont>
      <p:font typeface="Raleway Medium"/>
      <p:regular r:id="rId18"/>
    </p:embeddedFont>
    <p:embeddedFont>
      <p:font typeface="Raleway Medium"/>
      <p:regular r:id="rId19"/>
    </p:embeddedFont>
    <p:embeddedFont>
      <p:font typeface="Raleway Medium"/>
      <p:regular r:id="rId20"/>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B1B1E"/>
          </a:solidFill>
          <a:ln/>
        </p:spPr>
      </p:sp>
      <p:sp>
        <p:nvSpPr>
          <p:cNvPr id="3" name="Shape 1"/>
          <p:cNvSpPr/>
          <p:nvPr/>
        </p:nvSpPr>
        <p:spPr>
          <a:xfrm>
            <a:off x="0" y="0"/>
            <a:ext cx="14630400" cy="8229600"/>
          </a:xfrm>
          <a:prstGeom prst="rect">
            <a:avLst/>
          </a:prstGeom>
          <a:solidFill>
            <a:srgbClr val="27272B"/>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slideLayout" Target="../slideLayouts/slideLayout5.xml"/><Relationship Id="rId10"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8-10.png"/><Relationship Id="rId11" Type="http://schemas.openxmlformats.org/officeDocument/2006/relationships/slideLayout" Target="../slideLayouts/slideLayout9.xml"/><Relationship Id="rId1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88789" y="933688"/>
            <a:ext cx="7566422" cy="1878092"/>
          </a:xfrm>
          <a:prstGeom prst="rect">
            <a:avLst/>
          </a:prstGeom>
          <a:noFill/>
          <a:ln/>
        </p:spPr>
        <p:txBody>
          <a:bodyPr wrap="square" lIns="0" tIns="0" rIns="0" bIns="0" rtlCol="0" anchor="t"/>
          <a:lstStyle/>
          <a:p>
            <a:pPr algn="l" indent="0" marL="0">
              <a:lnSpc>
                <a:spcPts val="4900"/>
              </a:lnSpc>
              <a:buNone/>
            </a:pPr>
            <a:r>
              <a:rPr lang="en-US" sz="3900" b="1" dirty="0">
                <a:solidFill>
                  <a:srgbClr val="FFE14D"/>
                </a:solidFill>
                <a:latin typeface="Comfortaa Bold" pitchFamily="34" charset="0"/>
                <a:ea typeface="Comfortaa Bold" pitchFamily="34" charset="-122"/>
                <a:cs typeface="Comfortaa Bold" pitchFamily="34" charset="-120"/>
              </a:rPr>
              <a:t>Unlocking Customer Insights: K-means Clustering for Retail Analytics</a:t>
            </a:r>
            <a:endParaRPr lang="en-US" sz="3900" dirty="0"/>
          </a:p>
        </p:txBody>
      </p:sp>
      <p:sp>
        <p:nvSpPr>
          <p:cNvPr id="4" name="Text 1"/>
          <p:cNvSpPr/>
          <p:nvPr/>
        </p:nvSpPr>
        <p:spPr>
          <a:xfrm>
            <a:off x="788789" y="3149798"/>
            <a:ext cx="7566422" cy="1442085"/>
          </a:xfrm>
          <a:prstGeom prst="rect">
            <a:avLst/>
          </a:prstGeom>
          <a:noFill/>
          <a:ln/>
        </p:spPr>
        <p:txBody>
          <a:bodyPr wrap="square" lIns="0" tIns="0" rIns="0" bIns="0" rtlCol="0" anchor="t"/>
          <a:lstStyle/>
          <a:p>
            <a:pPr algn="l" indent="0" marL="0">
              <a:lnSpc>
                <a:spcPts val="2800"/>
              </a:lnSpc>
              <a:buNone/>
            </a:pPr>
            <a:r>
              <a:rPr lang="en-US" sz="1750" dirty="0">
                <a:solidFill>
                  <a:srgbClr val="D7D4CC"/>
                </a:solidFill>
                <a:latin typeface="Raleway Medium" pitchFamily="34" charset="0"/>
                <a:ea typeface="Raleway Medium" pitchFamily="34" charset="-122"/>
                <a:cs typeface="Raleway Medium" pitchFamily="34" charset="-120"/>
              </a:rPr>
              <a:t>In the complex world of retail, understanding customer behavior is crucial for business success. This presentation explores how K-means clustering can transform raw purchase data into actionable customer insights.</a:t>
            </a:r>
            <a:endParaRPr lang="en-US" sz="1750" dirty="0"/>
          </a:p>
        </p:txBody>
      </p:sp>
      <p:sp>
        <p:nvSpPr>
          <p:cNvPr id="5" name="Text 2"/>
          <p:cNvSpPr/>
          <p:nvPr/>
        </p:nvSpPr>
        <p:spPr>
          <a:xfrm>
            <a:off x="788789" y="4845368"/>
            <a:ext cx="7566422" cy="1802606"/>
          </a:xfrm>
          <a:prstGeom prst="rect">
            <a:avLst/>
          </a:prstGeom>
          <a:noFill/>
          <a:ln/>
        </p:spPr>
        <p:txBody>
          <a:bodyPr wrap="square" lIns="0" tIns="0" rIns="0" bIns="0" rtlCol="0" anchor="t"/>
          <a:lstStyle/>
          <a:p>
            <a:pPr algn="l" indent="0" marL="0">
              <a:lnSpc>
                <a:spcPts val="2800"/>
              </a:lnSpc>
              <a:buNone/>
            </a:pPr>
            <a:r>
              <a:rPr lang="en-US" sz="1750" dirty="0">
                <a:solidFill>
                  <a:srgbClr val="D7D4CC"/>
                </a:solidFill>
                <a:latin typeface="Raleway Medium" pitchFamily="34" charset="0"/>
                <a:ea typeface="Raleway Medium" pitchFamily="34" charset="-122"/>
                <a:cs typeface="Raleway Medium" pitchFamily="34" charset="-120"/>
              </a:rPr>
              <a:t>We'll journey through the process of applying this powerful machine learning technique to segment retail customers based on their spending patterns and income levels, revealing hidden patterns that can drive targeted marketing strategies and personalized customer experiences.</a:t>
            </a:r>
            <a:endParaRPr lang="en-US" sz="1750" dirty="0"/>
          </a:p>
        </p:txBody>
      </p:sp>
      <p:sp>
        <p:nvSpPr>
          <p:cNvPr id="6" name="Shape 3"/>
          <p:cNvSpPr/>
          <p:nvPr/>
        </p:nvSpPr>
        <p:spPr>
          <a:xfrm>
            <a:off x="788789" y="6918365"/>
            <a:ext cx="360521" cy="360521"/>
          </a:xfrm>
          <a:prstGeom prst="roundRect">
            <a:avLst>
              <a:gd name="adj" fmla="val 25360757"/>
            </a:avLst>
          </a:prstGeom>
          <a:noFill/>
          <a:ln w="7620">
            <a:solidFill>
              <a:srgbClr val="3C3838"/>
            </a:solidFill>
            <a:prstDash val="solid"/>
          </a:ln>
        </p:spPr>
      </p:sp>
      <p:pic>
        <p:nvPicPr>
          <p:cNvPr id="7" name="Image 1" descr="preencoded.png">    </p:cNvPr>
          <p:cNvPicPr>
            <a:picLocks noChangeAspect="1"/>
          </p:cNvPicPr>
          <p:nvPr/>
        </p:nvPicPr>
        <p:blipFill>
          <a:blip r:embed="rId2"/>
          <a:stretch>
            <a:fillRect/>
          </a:stretch>
        </p:blipFill>
        <p:spPr>
          <a:xfrm>
            <a:off x="796409" y="6925985"/>
            <a:ext cx="345281" cy="345281"/>
          </a:xfrm>
          <a:prstGeom prst="rect">
            <a:avLst/>
          </a:prstGeom>
        </p:spPr>
      </p:pic>
      <p:sp>
        <p:nvSpPr>
          <p:cNvPr id="8" name="Text 4"/>
          <p:cNvSpPr/>
          <p:nvPr/>
        </p:nvSpPr>
        <p:spPr>
          <a:xfrm>
            <a:off x="1261943" y="6901458"/>
            <a:ext cx="2386965" cy="394335"/>
          </a:xfrm>
          <a:prstGeom prst="rect">
            <a:avLst/>
          </a:prstGeom>
          <a:noFill/>
          <a:ln/>
        </p:spPr>
        <p:txBody>
          <a:bodyPr wrap="none" lIns="0" tIns="0" rIns="0" bIns="0" rtlCol="0" anchor="t"/>
          <a:lstStyle/>
          <a:p>
            <a:pPr algn="l" indent="0" marL="0">
              <a:lnSpc>
                <a:spcPts val="3100"/>
              </a:lnSpc>
              <a:buNone/>
            </a:pPr>
            <a:r>
              <a:rPr lang="en-US" sz="2200" b="1" dirty="0">
                <a:solidFill>
                  <a:srgbClr val="D7D4CC"/>
                </a:solidFill>
                <a:latin typeface="Raleway Bold" pitchFamily="34" charset="0"/>
                <a:ea typeface="Raleway Bold" pitchFamily="34" charset="-122"/>
                <a:cs typeface="Raleway Bold" pitchFamily="34" charset="-120"/>
              </a:rPr>
              <a:t>by Aiyede Sunday</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498527"/>
          </a:xfrm>
          <a:prstGeom prst="rect">
            <a:avLst/>
          </a:prstGeom>
        </p:spPr>
      </p:pic>
      <p:sp>
        <p:nvSpPr>
          <p:cNvPr id="3" name="Text 0"/>
          <p:cNvSpPr/>
          <p:nvPr/>
        </p:nvSpPr>
        <p:spPr>
          <a:xfrm>
            <a:off x="699611" y="3048953"/>
            <a:ext cx="9649063" cy="555188"/>
          </a:xfrm>
          <a:prstGeom prst="rect">
            <a:avLst/>
          </a:prstGeom>
          <a:noFill/>
          <a:ln/>
        </p:spPr>
        <p:txBody>
          <a:bodyPr wrap="none" lIns="0" tIns="0" rIns="0" bIns="0" rtlCol="0" anchor="t"/>
          <a:lstStyle/>
          <a:p>
            <a:pPr algn="l" indent="0" marL="0">
              <a:lnSpc>
                <a:spcPts val="4350"/>
              </a:lnSpc>
              <a:buNone/>
            </a:pPr>
            <a:r>
              <a:rPr lang="en-US" sz="3450" b="1" dirty="0">
                <a:solidFill>
                  <a:srgbClr val="FFE14D"/>
                </a:solidFill>
                <a:latin typeface="Comfortaa Bold" pitchFamily="34" charset="0"/>
                <a:ea typeface="Comfortaa Bold" pitchFamily="34" charset="-122"/>
                <a:cs typeface="Comfortaa Bold" pitchFamily="34" charset="-120"/>
              </a:rPr>
              <a:t>Setting the Foundation: Data Preparation</a:t>
            </a:r>
            <a:endParaRPr lang="en-US" sz="3450" dirty="0"/>
          </a:p>
        </p:txBody>
      </p:sp>
      <p:sp>
        <p:nvSpPr>
          <p:cNvPr id="4" name="Text 1"/>
          <p:cNvSpPr/>
          <p:nvPr/>
        </p:nvSpPr>
        <p:spPr>
          <a:xfrm>
            <a:off x="699611" y="4003834"/>
            <a:ext cx="4210526" cy="659606"/>
          </a:xfrm>
          <a:prstGeom prst="rect">
            <a:avLst/>
          </a:prstGeom>
          <a:noFill/>
          <a:ln/>
        </p:spPr>
        <p:txBody>
          <a:bodyPr wrap="none" lIns="0" tIns="0" rIns="0" bIns="0" rtlCol="0" anchor="t"/>
          <a:lstStyle/>
          <a:p>
            <a:pPr algn="ctr" indent="0" marL="0">
              <a:lnSpc>
                <a:spcPts val="5150"/>
              </a:lnSpc>
              <a:buNone/>
            </a:pPr>
            <a:r>
              <a:rPr lang="en-US" sz="5150" b="1" dirty="0">
                <a:solidFill>
                  <a:srgbClr val="D7D4CC"/>
                </a:solidFill>
                <a:latin typeface="Comfortaa Bold" pitchFamily="34" charset="0"/>
                <a:ea typeface="Comfortaa Bold" pitchFamily="34" charset="-122"/>
                <a:cs typeface="Comfortaa Bold" pitchFamily="34" charset="-120"/>
              </a:rPr>
              <a:t>200</a:t>
            </a:r>
            <a:endParaRPr lang="en-US" sz="5150" dirty="0"/>
          </a:p>
        </p:txBody>
      </p:sp>
      <p:sp>
        <p:nvSpPr>
          <p:cNvPr id="5" name="Text 2"/>
          <p:cNvSpPr/>
          <p:nvPr/>
        </p:nvSpPr>
        <p:spPr>
          <a:xfrm>
            <a:off x="1694378" y="4913233"/>
            <a:ext cx="2220992" cy="277535"/>
          </a:xfrm>
          <a:prstGeom prst="rect">
            <a:avLst/>
          </a:prstGeom>
          <a:noFill/>
          <a:ln/>
        </p:spPr>
        <p:txBody>
          <a:bodyPr wrap="none" lIns="0" tIns="0" rIns="0" bIns="0" rtlCol="0" anchor="t"/>
          <a:lstStyle/>
          <a:p>
            <a:pPr algn="ctr" indent="0" marL="0">
              <a:lnSpc>
                <a:spcPts val="2150"/>
              </a:lnSpc>
              <a:buNone/>
            </a:pPr>
            <a:r>
              <a:rPr lang="en-US" sz="1700" b="1" dirty="0">
                <a:solidFill>
                  <a:srgbClr val="D7D4CC"/>
                </a:solidFill>
                <a:latin typeface="Comfortaa Bold" pitchFamily="34" charset="0"/>
                <a:ea typeface="Comfortaa Bold" pitchFamily="34" charset="-122"/>
                <a:cs typeface="Comfortaa Bold" pitchFamily="34" charset="-120"/>
              </a:rPr>
              <a:t>Customer Records</a:t>
            </a:r>
            <a:endParaRPr lang="en-US" sz="1700" dirty="0"/>
          </a:p>
        </p:txBody>
      </p:sp>
      <p:sp>
        <p:nvSpPr>
          <p:cNvPr id="6" name="Text 3"/>
          <p:cNvSpPr/>
          <p:nvPr/>
        </p:nvSpPr>
        <p:spPr>
          <a:xfrm>
            <a:off x="699611" y="5310664"/>
            <a:ext cx="4210526" cy="319802"/>
          </a:xfrm>
          <a:prstGeom prst="rect">
            <a:avLst/>
          </a:prstGeom>
          <a:noFill/>
          <a:ln/>
        </p:spPr>
        <p:txBody>
          <a:bodyPr wrap="none" lIns="0" tIns="0" rIns="0" bIns="0" rtlCol="0" anchor="t"/>
          <a:lstStyle/>
          <a:p>
            <a:pPr algn="ctr" indent="0" marL="0">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Total dataset size analyzed</a:t>
            </a:r>
            <a:endParaRPr lang="en-US" sz="1550" dirty="0"/>
          </a:p>
        </p:txBody>
      </p:sp>
      <p:sp>
        <p:nvSpPr>
          <p:cNvPr id="7" name="Text 4"/>
          <p:cNvSpPr/>
          <p:nvPr/>
        </p:nvSpPr>
        <p:spPr>
          <a:xfrm>
            <a:off x="5209937" y="4003834"/>
            <a:ext cx="4210526" cy="659606"/>
          </a:xfrm>
          <a:prstGeom prst="rect">
            <a:avLst/>
          </a:prstGeom>
          <a:noFill/>
          <a:ln/>
        </p:spPr>
        <p:txBody>
          <a:bodyPr wrap="none" lIns="0" tIns="0" rIns="0" bIns="0" rtlCol="0" anchor="t"/>
          <a:lstStyle/>
          <a:p>
            <a:pPr algn="ctr" indent="0" marL="0">
              <a:lnSpc>
                <a:spcPts val="5150"/>
              </a:lnSpc>
              <a:buNone/>
            </a:pPr>
            <a:r>
              <a:rPr lang="en-US" sz="5150" b="1" dirty="0">
                <a:solidFill>
                  <a:srgbClr val="D7D4CC"/>
                </a:solidFill>
                <a:latin typeface="Comfortaa Bold" pitchFamily="34" charset="0"/>
                <a:ea typeface="Comfortaa Bold" pitchFamily="34" charset="-122"/>
                <a:cs typeface="Comfortaa Bold" pitchFamily="34" charset="-120"/>
              </a:rPr>
              <a:t>4</a:t>
            </a:r>
            <a:endParaRPr lang="en-US" sz="5150" dirty="0"/>
          </a:p>
        </p:txBody>
      </p:sp>
      <p:sp>
        <p:nvSpPr>
          <p:cNvPr id="8" name="Text 5"/>
          <p:cNvSpPr/>
          <p:nvPr/>
        </p:nvSpPr>
        <p:spPr>
          <a:xfrm>
            <a:off x="6204704" y="4913233"/>
            <a:ext cx="2220992" cy="277535"/>
          </a:xfrm>
          <a:prstGeom prst="rect">
            <a:avLst/>
          </a:prstGeom>
          <a:noFill/>
          <a:ln/>
        </p:spPr>
        <p:txBody>
          <a:bodyPr wrap="none" lIns="0" tIns="0" rIns="0" bIns="0" rtlCol="0" anchor="t"/>
          <a:lstStyle/>
          <a:p>
            <a:pPr algn="ctr" indent="0" marL="0">
              <a:lnSpc>
                <a:spcPts val="2150"/>
              </a:lnSpc>
              <a:buNone/>
            </a:pPr>
            <a:r>
              <a:rPr lang="en-US" sz="1700" b="1" dirty="0">
                <a:solidFill>
                  <a:srgbClr val="D7D4CC"/>
                </a:solidFill>
                <a:latin typeface="Comfortaa Bold" pitchFamily="34" charset="0"/>
                <a:ea typeface="Comfortaa Bold" pitchFamily="34" charset="-122"/>
                <a:cs typeface="Comfortaa Bold" pitchFamily="34" charset="-120"/>
              </a:rPr>
              <a:t>Key Features</a:t>
            </a:r>
            <a:endParaRPr lang="en-US" sz="1700" dirty="0"/>
          </a:p>
        </p:txBody>
      </p:sp>
      <p:sp>
        <p:nvSpPr>
          <p:cNvPr id="9" name="Text 6"/>
          <p:cNvSpPr/>
          <p:nvPr/>
        </p:nvSpPr>
        <p:spPr>
          <a:xfrm>
            <a:off x="5209937" y="5310664"/>
            <a:ext cx="4210526" cy="319802"/>
          </a:xfrm>
          <a:prstGeom prst="rect">
            <a:avLst/>
          </a:prstGeom>
          <a:noFill/>
          <a:ln/>
        </p:spPr>
        <p:txBody>
          <a:bodyPr wrap="none" lIns="0" tIns="0" rIns="0" bIns="0" rtlCol="0" anchor="t"/>
          <a:lstStyle/>
          <a:p>
            <a:pPr algn="ctr" indent="0" marL="0">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Gender, Age, Income, Spending Score</a:t>
            </a:r>
            <a:endParaRPr lang="en-US" sz="1550" dirty="0"/>
          </a:p>
        </p:txBody>
      </p:sp>
      <p:sp>
        <p:nvSpPr>
          <p:cNvPr id="10" name="Text 7"/>
          <p:cNvSpPr/>
          <p:nvPr/>
        </p:nvSpPr>
        <p:spPr>
          <a:xfrm>
            <a:off x="9720262" y="4003834"/>
            <a:ext cx="4210526" cy="659606"/>
          </a:xfrm>
          <a:prstGeom prst="rect">
            <a:avLst/>
          </a:prstGeom>
          <a:noFill/>
          <a:ln/>
        </p:spPr>
        <p:txBody>
          <a:bodyPr wrap="none" lIns="0" tIns="0" rIns="0" bIns="0" rtlCol="0" anchor="t"/>
          <a:lstStyle/>
          <a:p>
            <a:pPr algn="ctr" indent="0" marL="0">
              <a:lnSpc>
                <a:spcPts val="5150"/>
              </a:lnSpc>
              <a:buNone/>
            </a:pPr>
            <a:r>
              <a:rPr lang="en-US" sz="5150" b="1" dirty="0">
                <a:solidFill>
                  <a:srgbClr val="D7D4CC"/>
                </a:solidFill>
                <a:latin typeface="Comfortaa Bold" pitchFamily="34" charset="0"/>
                <a:ea typeface="Comfortaa Bold" pitchFamily="34" charset="-122"/>
                <a:cs typeface="Comfortaa Bold" pitchFamily="34" charset="-120"/>
              </a:rPr>
              <a:t>0</a:t>
            </a:r>
            <a:endParaRPr lang="en-US" sz="5150" dirty="0"/>
          </a:p>
        </p:txBody>
      </p:sp>
      <p:sp>
        <p:nvSpPr>
          <p:cNvPr id="11" name="Text 8"/>
          <p:cNvSpPr/>
          <p:nvPr/>
        </p:nvSpPr>
        <p:spPr>
          <a:xfrm>
            <a:off x="10715030" y="4913233"/>
            <a:ext cx="2220992" cy="277535"/>
          </a:xfrm>
          <a:prstGeom prst="rect">
            <a:avLst/>
          </a:prstGeom>
          <a:noFill/>
          <a:ln/>
        </p:spPr>
        <p:txBody>
          <a:bodyPr wrap="none" lIns="0" tIns="0" rIns="0" bIns="0" rtlCol="0" anchor="t"/>
          <a:lstStyle/>
          <a:p>
            <a:pPr algn="ctr" indent="0" marL="0">
              <a:lnSpc>
                <a:spcPts val="2150"/>
              </a:lnSpc>
              <a:buNone/>
            </a:pPr>
            <a:r>
              <a:rPr lang="en-US" sz="1700" b="1" dirty="0">
                <a:solidFill>
                  <a:srgbClr val="D7D4CC"/>
                </a:solidFill>
                <a:latin typeface="Comfortaa Bold" pitchFamily="34" charset="0"/>
                <a:ea typeface="Comfortaa Bold" pitchFamily="34" charset="-122"/>
                <a:cs typeface="Comfortaa Bold" pitchFamily="34" charset="-120"/>
              </a:rPr>
              <a:t>Missing Values</a:t>
            </a:r>
            <a:endParaRPr lang="en-US" sz="1700" dirty="0"/>
          </a:p>
        </p:txBody>
      </p:sp>
      <p:sp>
        <p:nvSpPr>
          <p:cNvPr id="12" name="Text 9"/>
          <p:cNvSpPr/>
          <p:nvPr/>
        </p:nvSpPr>
        <p:spPr>
          <a:xfrm>
            <a:off x="9720262" y="5310664"/>
            <a:ext cx="4210526" cy="319802"/>
          </a:xfrm>
          <a:prstGeom prst="rect">
            <a:avLst/>
          </a:prstGeom>
          <a:noFill/>
          <a:ln/>
        </p:spPr>
        <p:txBody>
          <a:bodyPr wrap="none" lIns="0" tIns="0" rIns="0" bIns="0" rtlCol="0" anchor="t"/>
          <a:lstStyle/>
          <a:p>
            <a:pPr algn="ctr" indent="0" marL="0">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Clean dataset with complete records</a:t>
            </a:r>
            <a:endParaRPr lang="en-US" sz="1550" dirty="0"/>
          </a:p>
        </p:txBody>
      </p:sp>
      <p:sp>
        <p:nvSpPr>
          <p:cNvPr id="13" name="Text 10"/>
          <p:cNvSpPr/>
          <p:nvPr/>
        </p:nvSpPr>
        <p:spPr>
          <a:xfrm>
            <a:off x="699611" y="5855256"/>
            <a:ext cx="13231178" cy="959406"/>
          </a:xfrm>
          <a:prstGeom prst="rect">
            <a:avLst/>
          </a:prstGeom>
          <a:noFill/>
          <a:ln/>
        </p:spPr>
        <p:txBody>
          <a:bodyPr wrap="square" lIns="0" tIns="0" rIns="0" bIns="0" rtlCol="0" anchor="t"/>
          <a:lstStyle/>
          <a:p>
            <a:pPr algn="l" indent="0" marL="0">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The analysis began with importing essential Python libraries—pandas for data manipulation, numpy for numerical operations, matplotlib for visualization, and sklearn for implementing the K-means algorithm. Our dataset, Mall_Customers.csv, contained comprehensive information about 200 retail shoppers.</a:t>
            </a:r>
            <a:endParaRPr lang="en-US" sz="1550" dirty="0"/>
          </a:p>
        </p:txBody>
      </p:sp>
      <p:sp>
        <p:nvSpPr>
          <p:cNvPr id="14" name="Text 11"/>
          <p:cNvSpPr/>
          <p:nvPr/>
        </p:nvSpPr>
        <p:spPr>
          <a:xfrm>
            <a:off x="699611" y="7039451"/>
            <a:ext cx="13231178" cy="639604"/>
          </a:xfrm>
          <a:prstGeom prst="rect">
            <a:avLst/>
          </a:prstGeom>
          <a:noFill/>
          <a:ln/>
        </p:spPr>
        <p:txBody>
          <a:bodyPr wrap="square" lIns="0" tIns="0" rIns="0" bIns="0" rtlCol="0" anchor="t"/>
          <a:lstStyle/>
          <a:p>
            <a:pPr algn="l" indent="0" marL="0">
              <a:lnSpc>
                <a:spcPts val="2500"/>
              </a:lnSpc>
              <a:buNone/>
            </a:pPr>
            <a:r>
              <a:rPr lang="en-US" sz="1550" dirty="0">
                <a:solidFill>
                  <a:srgbClr val="D7D4CC"/>
                </a:solidFill>
                <a:latin typeface="Raleway Medium" pitchFamily="34" charset="0"/>
                <a:ea typeface="Raleway Medium" pitchFamily="34" charset="-122"/>
                <a:cs typeface="Raleway Medium" pitchFamily="34" charset="-120"/>
              </a:rPr>
              <a:t>Initial data exploration confirmed the quality of our dataset with no missing values, providing a solid foundation for our clustering analysis. The clean, structured nature of the data allowed us to move directly into feature selection and algorithm application.</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25818" y="977741"/>
            <a:ext cx="12488823" cy="655439"/>
          </a:xfrm>
          <a:prstGeom prst="rect">
            <a:avLst/>
          </a:prstGeom>
          <a:noFill/>
          <a:ln/>
        </p:spPr>
        <p:txBody>
          <a:bodyPr wrap="none" lIns="0" tIns="0" rIns="0" bIns="0" rtlCol="0" anchor="t"/>
          <a:lstStyle/>
          <a:p>
            <a:pPr algn="l" indent="0" marL="0">
              <a:lnSpc>
                <a:spcPts val="5150"/>
              </a:lnSpc>
              <a:buNone/>
            </a:pPr>
            <a:r>
              <a:rPr lang="en-US" sz="4100" b="1" dirty="0">
                <a:solidFill>
                  <a:srgbClr val="FFE14D"/>
                </a:solidFill>
                <a:latin typeface="Comfortaa Bold" pitchFamily="34" charset="0"/>
                <a:ea typeface="Comfortaa Bold" pitchFamily="34" charset="-122"/>
                <a:cs typeface="Comfortaa Bold" pitchFamily="34" charset="-120"/>
              </a:rPr>
              <a:t>Feature Selection: Finding the Right Variables</a:t>
            </a:r>
            <a:endParaRPr lang="en-US" sz="4100" dirty="0"/>
          </a:p>
        </p:txBody>
      </p:sp>
      <p:sp>
        <p:nvSpPr>
          <p:cNvPr id="3" name="Text 1"/>
          <p:cNvSpPr/>
          <p:nvPr/>
        </p:nvSpPr>
        <p:spPr>
          <a:xfrm>
            <a:off x="825818" y="2222897"/>
            <a:ext cx="2621756" cy="327660"/>
          </a:xfrm>
          <a:prstGeom prst="rect">
            <a:avLst/>
          </a:prstGeom>
          <a:noFill/>
          <a:ln/>
        </p:spPr>
        <p:txBody>
          <a:bodyPr wrap="none" lIns="0" tIns="0" rIns="0" bIns="0" rtlCol="0" anchor="t"/>
          <a:lstStyle/>
          <a:p>
            <a:pPr algn="l" indent="0" marL="0">
              <a:lnSpc>
                <a:spcPts val="2550"/>
              </a:lnSpc>
              <a:buNone/>
            </a:pPr>
            <a:r>
              <a:rPr lang="en-US" sz="2050" b="1" dirty="0">
                <a:solidFill>
                  <a:srgbClr val="FFE14D"/>
                </a:solidFill>
                <a:latin typeface="Comfortaa Bold" pitchFamily="34" charset="0"/>
                <a:ea typeface="Comfortaa Bold" pitchFamily="34" charset="-122"/>
                <a:cs typeface="Comfortaa Bold" pitchFamily="34" charset="-120"/>
              </a:rPr>
              <a:t>Annual Income (k$)</a:t>
            </a:r>
            <a:endParaRPr lang="en-US" sz="2050" dirty="0"/>
          </a:p>
        </p:txBody>
      </p:sp>
      <p:sp>
        <p:nvSpPr>
          <p:cNvPr id="4" name="Text 2"/>
          <p:cNvSpPr/>
          <p:nvPr/>
        </p:nvSpPr>
        <p:spPr>
          <a:xfrm>
            <a:off x="825818" y="2786420"/>
            <a:ext cx="6201608" cy="1510189"/>
          </a:xfrm>
          <a:prstGeom prst="rect">
            <a:avLst/>
          </a:prstGeom>
          <a:noFill/>
          <a:ln/>
        </p:spPr>
        <p:txBody>
          <a:bodyPr wrap="square" lIns="0" tIns="0" rIns="0" bIns="0" rtlCol="0" anchor="t"/>
          <a:lstStyle/>
          <a:p>
            <a:pPr algn="l" indent="0" marL="0">
              <a:lnSpc>
                <a:spcPts val="2950"/>
              </a:lnSpc>
              <a:buNone/>
            </a:pPr>
            <a:r>
              <a:rPr lang="en-US" sz="1850" dirty="0">
                <a:solidFill>
                  <a:srgbClr val="D7D4CC"/>
                </a:solidFill>
                <a:latin typeface="Raleway Medium" pitchFamily="34" charset="0"/>
                <a:ea typeface="Raleway Medium" pitchFamily="34" charset="-122"/>
                <a:cs typeface="Raleway Medium" pitchFamily="34" charset="-120"/>
              </a:rPr>
              <a:t>Represents the customer's purchasing power and economic status. This variable helps identify potential high-value customers and those with budget constraints.</a:t>
            </a:r>
            <a:endParaRPr lang="en-US" sz="1850" dirty="0"/>
          </a:p>
        </p:txBody>
      </p:sp>
      <p:sp>
        <p:nvSpPr>
          <p:cNvPr id="5" name="Text 3"/>
          <p:cNvSpPr/>
          <p:nvPr/>
        </p:nvSpPr>
        <p:spPr>
          <a:xfrm>
            <a:off x="825818" y="4508897"/>
            <a:ext cx="6201608" cy="1132642"/>
          </a:xfrm>
          <a:prstGeom prst="rect">
            <a:avLst/>
          </a:prstGeom>
          <a:noFill/>
          <a:ln/>
        </p:spPr>
        <p:txBody>
          <a:bodyPr wrap="square" lIns="0" tIns="0" rIns="0" bIns="0" rtlCol="0" anchor="t"/>
          <a:lstStyle/>
          <a:p>
            <a:pPr algn="l" indent="0" marL="0">
              <a:lnSpc>
                <a:spcPts val="2950"/>
              </a:lnSpc>
              <a:buNone/>
            </a:pPr>
            <a:r>
              <a:rPr lang="en-US" sz="1850" dirty="0">
                <a:solidFill>
                  <a:srgbClr val="D7D4CC"/>
                </a:solidFill>
                <a:latin typeface="Raleway Medium" pitchFamily="34" charset="0"/>
                <a:ea typeface="Raleway Medium" pitchFamily="34" charset="-122"/>
                <a:cs typeface="Raleway Medium" pitchFamily="34" charset="-120"/>
              </a:rPr>
              <a:t>Range varies from low-income to high-income brackets, allowing for meaningful segmentation across economic classes.</a:t>
            </a:r>
            <a:endParaRPr lang="en-US" sz="1850" dirty="0"/>
          </a:p>
        </p:txBody>
      </p:sp>
      <p:sp>
        <p:nvSpPr>
          <p:cNvPr id="6" name="Text 4"/>
          <p:cNvSpPr/>
          <p:nvPr/>
        </p:nvSpPr>
        <p:spPr>
          <a:xfrm>
            <a:off x="7610594" y="2222897"/>
            <a:ext cx="3027283" cy="327660"/>
          </a:xfrm>
          <a:prstGeom prst="rect">
            <a:avLst/>
          </a:prstGeom>
          <a:noFill/>
          <a:ln/>
        </p:spPr>
        <p:txBody>
          <a:bodyPr wrap="none" lIns="0" tIns="0" rIns="0" bIns="0" rtlCol="0" anchor="t"/>
          <a:lstStyle/>
          <a:p>
            <a:pPr algn="l" indent="0" marL="0">
              <a:lnSpc>
                <a:spcPts val="2550"/>
              </a:lnSpc>
              <a:buNone/>
            </a:pPr>
            <a:r>
              <a:rPr lang="en-US" sz="2050" b="1" dirty="0">
                <a:solidFill>
                  <a:srgbClr val="FFE14D"/>
                </a:solidFill>
                <a:latin typeface="Comfortaa Bold" pitchFamily="34" charset="0"/>
                <a:ea typeface="Comfortaa Bold" pitchFamily="34" charset="-122"/>
                <a:cs typeface="Comfortaa Bold" pitchFamily="34" charset="-120"/>
              </a:rPr>
              <a:t>Spending Score (1-100)</a:t>
            </a:r>
            <a:endParaRPr lang="en-US" sz="2050" dirty="0"/>
          </a:p>
        </p:txBody>
      </p:sp>
      <p:sp>
        <p:nvSpPr>
          <p:cNvPr id="7" name="Text 5"/>
          <p:cNvSpPr/>
          <p:nvPr/>
        </p:nvSpPr>
        <p:spPr>
          <a:xfrm>
            <a:off x="7610594" y="2786420"/>
            <a:ext cx="6201608" cy="1132642"/>
          </a:xfrm>
          <a:prstGeom prst="rect">
            <a:avLst/>
          </a:prstGeom>
          <a:noFill/>
          <a:ln/>
        </p:spPr>
        <p:txBody>
          <a:bodyPr wrap="square" lIns="0" tIns="0" rIns="0" bIns="0" rtlCol="0" anchor="t"/>
          <a:lstStyle/>
          <a:p>
            <a:pPr algn="l" indent="0" marL="0">
              <a:lnSpc>
                <a:spcPts val="2950"/>
              </a:lnSpc>
              <a:buNone/>
            </a:pPr>
            <a:r>
              <a:rPr lang="en-US" sz="1850" dirty="0">
                <a:solidFill>
                  <a:srgbClr val="D7D4CC"/>
                </a:solidFill>
                <a:latin typeface="Raleway Medium" pitchFamily="34" charset="0"/>
                <a:ea typeface="Raleway Medium" pitchFamily="34" charset="-122"/>
                <a:cs typeface="Raleway Medium" pitchFamily="34" charset="-120"/>
              </a:rPr>
              <a:t>Measures actual purchasing behavior regardless of income level. This proprietary metric combines frequency, monetary value, and recency of purchases.</a:t>
            </a:r>
            <a:endParaRPr lang="en-US" sz="1850" dirty="0"/>
          </a:p>
        </p:txBody>
      </p:sp>
      <p:sp>
        <p:nvSpPr>
          <p:cNvPr id="8" name="Text 6"/>
          <p:cNvSpPr/>
          <p:nvPr/>
        </p:nvSpPr>
        <p:spPr>
          <a:xfrm>
            <a:off x="7610594" y="4131350"/>
            <a:ext cx="6201608" cy="1132642"/>
          </a:xfrm>
          <a:prstGeom prst="rect">
            <a:avLst/>
          </a:prstGeom>
          <a:noFill/>
          <a:ln/>
        </p:spPr>
        <p:txBody>
          <a:bodyPr wrap="square" lIns="0" tIns="0" rIns="0" bIns="0" rtlCol="0" anchor="t"/>
          <a:lstStyle/>
          <a:p>
            <a:pPr algn="l" indent="0" marL="0">
              <a:lnSpc>
                <a:spcPts val="2950"/>
              </a:lnSpc>
              <a:buNone/>
            </a:pPr>
            <a:r>
              <a:rPr lang="en-US" sz="1850" dirty="0">
                <a:solidFill>
                  <a:srgbClr val="D7D4CC"/>
                </a:solidFill>
                <a:latin typeface="Raleway Medium" pitchFamily="34" charset="0"/>
                <a:ea typeface="Raleway Medium" pitchFamily="34" charset="-122"/>
                <a:cs typeface="Raleway Medium" pitchFamily="34" charset="-120"/>
              </a:rPr>
              <a:t>Reveals customer loyalty and engagement, identifying both frugal shoppers and impulsive buyers across different income segments.</a:t>
            </a:r>
            <a:endParaRPr lang="en-US" sz="1850" dirty="0"/>
          </a:p>
        </p:txBody>
      </p:sp>
      <p:sp>
        <p:nvSpPr>
          <p:cNvPr id="9" name="Text 7"/>
          <p:cNvSpPr/>
          <p:nvPr/>
        </p:nvSpPr>
        <p:spPr>
          <a:xfrm>
            <a:off x="825818" y="6119217"/>
            <a:ext cx="12978765" cy="1132642"/>
          </a:xfrm>
          <a:prstGeom prst="rect">
            <a:avLst/>
          </a:prstGeom>
          <a:noFill/>
          <a:ln/>
        </p:spPr>
        <p:txBody>
          <a:bodyPr wrap="square" lIns="0" tIns="0" rIns="0" bIns="0" rtlCol="0" anchor="t"/>
          <a:lstStyle/>
          <a:p>
            <a:pPr algn="l" indent="0" marL="0">
              <a:lnSpc>
                <a:spcPts val="2950"/>
              </a:lnSpc>
              <a:buNone/>
            </a:pPr>
            <a:r>
              <a:rPr lang="en-US" sz="1850" dirty="0">
                <a:solidFill>
                  <a:srgbClr val="D7D4CC"/>
                </a:solidFill>
                <a:latin typeface="Raleway Medium" pitchFamily="34" charset="0"/>
                <a:ea typeface="Raleway Medium" pitchFamily="34" charset="-122"/>
                <a:cs typeface="Raleway Medium" pitchFamily="34" charset="-120"/>
              </a:rPr>
              <a:t>These two variables were selected as the primary features for our clustering analysis because they capture both the potential and actual spending behavior of customers. Together, they create a powerful framework for understanding the relationship between economic capacity and shopping preferences.</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77228" y="532090"/>
            <a:ext cx="11114723" cy="537567"/>
          </a:xfrm>
          <a:prstGeom prst="rect">
            <a:avLst/>
          </a:prstGeom>
          <a:noFill/>
          <a:ln/>
        </p:spPr>
        <p:txBody>
          <a:bodyPr wrap="none" lIns="0" tIns="0" rIns="0" bIns="0" rtlCol="0" anchor="t"/>
          <a:lstStyle/>
          <a:p>
            <a:pPr algn="l" indent="0" marL="0">
              <a:lnSpc>
                <a:spcPts val="4200"/>
              </a:lnSpc>
              <a:buNone/>
            </a:pPr>
            <a:r>
              <a:rPr lang="en-US" sz="3350" b="1" dirty="0">
                <a:solidFill>
                  <a:srgbClr val="FFE14D"/>
                </a:solidFill>
                <a:latin typeface="Comfortaa Bold" pitchFamily="34" charset="0"/>
                <a:ea typeface="Comfortaa Bold" pitchFamily="34" charset="-122"/>
                <a:cs typeface="Comfortaa Bold" pitchFamily="34" charset="-120"/>
              </a:rPr>
              <a:t>The Elbow Method: Determining Optimal Clusters</a:t>
            </a:r>
            <a:endParaRPr lang="en-US" sz="3350" dirty="0"/>
          </a:p>
        </p:txBody>
      </p:sp>
      <p:sp>
        <p:nvSpPr>
          <p:cNvPr id="3" name="Text 1"/>
          <p:cNvSpPr/>
          <p:nvPr/>
        </p:nvSpPr>
        <p:spPr>
          <a:xfrm>
            <a:off x="2551867" y="2043708"/>
            <a:ext cx="2149912" cy="268724"/>
          </a:xfrm>
          <a:prstGeom prst="rect">
            <a:avLst/>
          </a:prstGeom>
          <a:noFill/>
          <a:ln/>
        </p:spPr>
        <p:txBody>
          <a:bodyPr wrap="none" lIns="0" tIns="0" rIns="0" bIns="0" rtlCol="0" anchor="t"/>
          <a:lstStyle/>
          <a:p>
            <a:pPr algn="r" indent="0" marL="0">
              <a:lnSpc>
                <a:spcPts val="2100"/>
              </a:lnSpc>
              <a:buNone/>
            </a:pPr>
            <a:r>
              <a:rPr lang="en-US" sz="1650" b="1" dirty="0">
                <a:solidFill>
                  <a:srgbClr val="D7D4CC"/>
                </a:solidFill>
                <a:latin typeface="Comfortaa Bold" pitchFamily="34" charset="0"/>
                <a:ea typeface="Comfortaa Bold" pitchFamily="34" charset="-122"/>
                <a:cs typeface="Comfortaa Bold" pitchFamily="34" charset="-120"/>
              </a:rPr>
              <a:t>Calculate WCSS</a:t>
            </a:r>
            <a:endParaRPr lang="en-US" sz="1650" dirty="0"/>
          </a:p>
        </p:txBody>
      </p:sp>
      <p:sp>
        <p:nvSpPr>
          <p:cNvPr id="4" name="Text 2"/>
          <p:cNvSpPr/>
          <p:nvPr/>
        </p:nvSpPr>
        <p:spPr>
          <a:xfrm>
            <a:off x="677228" y="2428518"/>
            <a:ext cx="4024551" cy="619125"/>
          </a:xfrm>
          <a:prstGeom prst="rect">
            <a:avLst/>
          </a:prstGeom>
          <a:noFill/>
          <a:ln/>
        </p:spPr>
        <p:txBody>
          <a:bodyPr wrap="square" lIns="0" tIns="0" rIns="0" bIns="0" rtlCol="0" anchor="t"/>
          <a:lstStyle/>
          <a:p>
            <a:pPr algn="r" indent="0" marL="0">
              <a:lnSpc>
                <a:spcPts val="2400"/>
              </a:lnSpc>
              <a:buNone/>
            </a:pPr>
            <a:r>
              <a:rPr lang="en-US" sz="1500" dirty="0">
                <a:solidFill>
                  <a:srgbClr val="D7D4CC"/>
                </a:solidFill>
                <a:latin typeface="Raleway Medium" pitchFamily="34" charset="0"/>
                <a:ea typeface="Raleway Medium" pitchFamily="34" charset="-122"/>
                <a:cs typeface="Raleway Medium" pitchFamily="34" charset="-120"/>
              </a:rPr>
              <a:t>Compute Within-Cluster Sum of Squares for different k values</a:t>
            </a:r>
            <a:endParaRPr lang="en-US" sz="1500" dirty="0"/>
          </a:p>
        </p:txBody>
      </p:sp>
      <p:pic>
        <p:nvPicPr>
          <p:cNvPr id="5" name="Image 0" descr="preencoded.png">    </p:cNvPr>
          <p:cNvPicPr>
            <a:picLocks noChangeAspect="1"/>
          </p:cNvPicPr>
          <p:nvPr/>
        </p:nvPicPr>
        <p:blipFill>
          <a:blip r:embed="rId1"/>
          <a:stretch>
            <a:fillRect/>
          </a:stretch>
        </p:blipFill>
        <p:spPr>
          <a:xfrm>
            <a:off x="4991933" y="1456611"/>
            <a:ext cx="4646533" cy="4646533"/>
          </a:xfrm>
          <a:prstGeom prst="rect">
            <a:avLst/>
          </a:prstGeom>
        </p:spPr>
      </p:pic>
      <p:pic>
        <p:nvPicPr>
          <p:cNvPr id="6" name="Image 1" descr="preencoded.png">    </p:cNvPr>
          <p:cNvPicPr>
            <a:picLocks noChangeAspect="1"/>
          </p:cNvPicPr>
          <p:nvPr/>
        </p:nvPicPr>
        <p:blipFill>
          <a:blip r:embed="rId2"/>
          <a:stretch>
            <a:fillRect/>
          </a:stretch>
        </p:blipFill>
        <p:spPr>
          <a:xfrm>
            <a:off x="6235184" y="2268260"/>
            <a:ext cx="289441" cy="361831"/>
          </a:xfrm>
          <a:prstGeom prst="rect">
            <a:avLst/>
          </a:prstGeom>
        </p:spPr>
      </p:pic>
      <p:sp>
        <p:nvSpPr>
          <p:cNvPr id="7" name="Text 3"/>
          <p:cNvSpPr/>
          <p:nvPr/>
        </p:nvSpPr>
        <p:spPr>
          <a:xfrm>
            <a:off x="9928622" y="2043708"/>
            <a:ext cx="2149912" cy="268724"/>
          </a:xfrm>
          <a:prstGeom prst="rect">
            <a:avLst/>
          </a:prstGeom>
          <a:noFill/>
          <a:ln/>
        </p:spPr>
        <p:txBody>
          <a:bodyPr wrap="none" lIns="0" tIns="0" rIns="0" bIns="0" rtlCol="0" anchor="t"/>
          <a:lstStyle/>
          <a:p>
            <a:pPr algn="l" indent="0" marL="0">
              <a:lnSpc>
                <a:spcPts val="2100"/>
              </a:lnSpc>
              <a:buNone/>
            </a:pPr>
            <a:r>
              <a:rPr lang="en-US" sz="1650" b="1" dirty="0">
                <a:solidFill>
                  <a:srgbClr val="D7D4CC"/>
                </a:solidFill>
                <a:latin typeface="Comfortaa Bold" pitchFamily="34" charset="0"/>
                <a:ea typeface="Comfortaa Bold" pitchFamily="34" charset="-122"/>
                <a:cs typeface="Comfortaa Bold" pitchFamily="34" charset="-120"/>
              </a:rPr>
              <a:t>Plot Results</a:t>
            </a:r>
            <a:endParaRPr lang="en-US" sz="1650" dirty="0"/>
          </a:p>
        </p:txBody>
      </p:sp>
      <p:sp>
        <p:nvSpPr>
          <p:cNvPr id="8" name="Text 4"/>
          <p:cNvSpPr/>
          <p:nvPr/>
        </p:nvSpPr>
        <p:spPr>
          <a:xfrm>
            <a:off x="9928622" y="2428518"/>
            <a:ext cx="4024551" cy="619125"/>
          </a:xfrm>
          <a:prstGeom prst="rect">
            <a:avLst/>
          </a:prstGeom>
          <a:noFill/>
          <a:ln/>
        </p:spPr>
        <p:txBody>
          <a:bodyPr wrap="square" lIns="0" tIns="0" rIns="0" bIns="0" rtlCol="0" anchor="t"/>
          <a:lstStyle/>
          <a:p>
            <a:pPr algn="l" indent="0" marL="0">
              <a:lnSpc>
                <a:spcPts val="2400"/>
              </a:lnSpc>
              <a:buNone/>
            </a:pPr>
            <a:r>
              <a:rPr lang="en-US" sz="1500" dirty="0">
                <a:solidFill>
                  <a:srgbClr val="D7D4CC"/>
                </a:solidFill>
                <a:latin typeface="Raleway Medium" pitchFamily="34" charset="0"/>
                <a:ea typeface="Raleway Medium" pitchFamily="34" charset="-122"/>
                <a:cs typeface="Raleway Medium" pitchFamily="34" charset="-120"/>
              </a:rPr>
              <a:t>Create visualization of WCSS vs. number of clusters</a:t>
            </a:r>
            <a:endParaRPr lang="en-US" sz="1500" dirty="0"/>
          </a:p>
        </p:txBody>
      </p:sp>
      <p:pic>
        <p:nvPicPr>
          <p:cNvPr id="9" name="Image 2" descr="preencoded.png">    </p:cNvPr>
          <p:cNvPicPr>
            <a:picLocks noChangeAspect="1"/>
          </p:cNvPicPr>
          <p:nvPr/>
        </p:nvPicPr>
        <p:blipFill>
          <a:blip r:embed="rId3"/>
          <a:stretch>
            <a:fillRect/>
          </a:stretch>
        </p:blipFill>
        <p:spPr>
          <a:xfrm>
            <a:off x="4991933" y="1456611"/>
            <a:ext cx="4646533" cy="4646533"/>
          </a:xfrm>
          <a:prstGeom prst="rect">
            <a:avLst/>
          </a:prstGeom>
        </p:spPr>
      </p:pic>
      <p:pic>
        <p:nvPicPr>
          <p:cNvPr id="10" name="Image 3" descr="preencoded.png">    </p:cNvPr>
          <p:cNvPicPr>
            <a:picLocks noChangeAspect="1"/>
          </p:cNvPicPr>
          <p:nvPr/>
        </p:nvPicPr>
        <p:blipFill>
          <a:blip r:embed="rId4"/>
          <a:stretch>
            <a:fillRect/>
          </a:stretch>
        </p:blipFill>
        <p:spPr>
          <a:xfrm>
            <a:off x="8500943" y="2663666"/>
            <a:ext cx="289441" cy="361831"/>
          </a:xfrm>
          <a:prstGeom prst="rect">
            <a:avLst/>
          </a:prstGeom>
        </p:spPr>
      </p:pic>
      <p:sp>
        <p:nvSpPr>
          <p:cNvPr id="11" name="Text 5"/>
          <p:cNvSpPr/>
          <p:nvPr/>
        </p:nvSpPr>
        <p:spPr>
          <a:xfrm>
            <a:off x="9928622" y="4511993"/>
            <a:ext cx="2149912" cy="268724"/>
          </a:xfrm>
          <a:prstGeom prst="rect">
            <a:avLst/>
          </a:prstGeom>
          <a:noFill/>
          <a:ln/>
        </p:spPr>
        <p:txBody>
          <a:bodyPr wrap="none" lIns="0" tIns="0" rIns="0" bIns="0" rtlCol="0" anchor="t"/>
          <a:lstStyle/>
          <a:p>
            <a:pPr algn="l" indent="0" marL="0">
              <a:lnSpc>
                <a:spcPts val="2100"/>
              </a:lnSpc>
              <a:buNone/>
            </a:pPr>
            <a:r>
              <a:rPr lang="en-US" sz="1650" b="1" dirty="0">
                <a:solidFill>
                  <a:srgbClr val="D7D4CC"/>
                </a:solidFill>
                <a:latin typeface="Comfortaa Bold" pitchFamily="34" charset="0"/>
                <a:ea typeface="Comfortaa Bold" pitchFamily="34" charset="-122"/>
                <a:cs typeface="Comfortaa Bold" pitchFamily="34" charset="-120"/>
              </a:rPr>
              <a:t>Identify "Elbow"</a:t>
            </a:r>
            <a:endParaRPr lang="en-US" sz="1650" dirty="0"/>
          </a:p>
        </p:txBody>
      </p:sp>
      <p:sp>
        <p:nvSpPr>
          <p:cNvPr id="12" name="Text 6"/>
          <p:cNvSpPr/>
          <p:nvPr/>
        </p:nvSpPr>
        <p:spPr>
          <a:xfrm>
            <a:off x="9928622" y="4896803"/>
            <a:ext cx="4024551" cy="619125"/>
          </a:xfrm>
          <a:prstGeom prst="rect">
            <a:avLst/>
          </a:prstGeom>
          <a:noFill/>
          <a:ln/>
        </p:spPr>
        <p:txBody>
          <a:bodyPr wrap="square" lIns="0" tIns="0" rIns="0" bIns="0" rtlCol="0" anchor="t"/>
          <a:lstStyle/>
          <a:p>
            <a:pPr algn="l" indent="0" marL="0">
              <a:lnSpc>
                <a:spcPts val="2400"/>
              </a:lnSpc>
              <a:buNone/>
            </a:pPr>
            <a:r>
              <a:rPr lang="en-US" sz="1500" dirty="0">
                <a:solidFill>
                  <a:srgbClr val="D7D4CC"/>
                </a:solidFill>
                <a:latin typeface="Raleway Medium" pitchFamily="34" charset="0"/>
                <a:ea typeface="Raleway Medium" pitchFamily="34" charset="-122"/>
                <a:cs typeface="Raleway Medium" pitchFamily="34" charset="-120"/>
              </a:rPr>
              <a:t>Find the point where adding more clusters yields diminishing returns</a:t>
            </a:r>
            <a:endParaRPr lang="en-US" sz="1500" dirty="0"/>
          </a:p>
        </p:txBody>
      </p:sp>
      <p:pic>
        <p:nvPicPr>
          <p:cNvPr id="13" name="Image 4" descr="preencoded.png">    </p:cNvPr>
          <p:cNvPicPr>
            <a:picLocks noChangeAspect="1"/>
          </p:cNvPicPr>
          <p:nvPr/>
        </p:nvPicPr>
        <p:blipFill>
          <a:blip r:embed="rId5"/>
          <a:stretch>
            <a:fillRect/>
          </a:stretch>
        </p:blipFill>
        <p:spPr>
          <a:xfrm>
            <a:off x="4991933" y="1456611"/>
            <a:ext cx="4646533" cy="4646533"/>
          </a:xfrm>
          <a:prstGeom prst="rect">
            <a:avLst/>
          </a:prstGeom>
        </p:spPr>
      </p:pic>
      <p:pic>
        <p:nvPicPr>
          <p:cNvPr id="14" name="Image 5" descr="preencoded.png">    </p:cNvPr>
          <p:cNvPicPr>
            <a:picLocks noChangeAspect="1"/>
          </p:cNvPicPr>
          <p:nvPr/>
        </p:nvPicPr>
        <p:blipFill>
          <a:blip r:embed="rId6"/>
          <a:stretch>
            <a:fillRect/>
          </a:stretch>
        </p:blipFill>
        <p:spPr>
          <a:xfrm>
            <a:off x="8105537" y="4929426"/>
            <a:ext cx="289441" cy="361831"/>
          </a:xfrm>
          <a:prstGeom prst="rect">
            <a:avLst/>
          </a:prstGeom>
        </p:spPr>
      </p:pic>
      <p:sp>
        <p:nvSpPr>
          <p:cNvPr id="15" name="Text 7"/>
          <p:cNvSpPr/>
          <p:nvPr/>
        </p:nvSpPr>
        <p:spPr>
          <a:xfrm>
            <a:off x="2551867" y="4511993"/>
            <a:ext cx="2149912" cy="268724"/>
          </a:xfrm>
          <a:prstGeom prst="rect">
            <a:avLst/>
          </a:prstGeom>
          <a:noFill/>
          <a:ln/>
        </p:spPr>
        <p:txBody>
          <a:bodyPr wrap="none" lIns="0" tIns="0" rIns="0" bIns="0" rtlCol="0" anchor="t"/>
          <a:lstStyle/>
          <a:p>
            <a:pPr algn="r" indent="0" marL="0">
              <a:lnSpc>
                <a:spcPts val="2100"/>
              </a:lnSpc>
              <a:buNone/>
            </a:pPr>
            <a:r>
              <a:rPr lang="en-US" sz="1650" b="1" dirty="0">
                <a:solidFill>
                  <a:srgbClr val="D7D4CC"/>
                </a:solidFill>
                <a:latin typeface="Comfortaa Bold" pitchFamily="34" charset="0"/>
                <a:ea typeface="Comfortaa Bold" pitchFamily="34" charset="-122"/>
                <a:cs typeface="Comfortaa Bold" pitchFamily="34" charset="-120"/>
              </a:rPr>
              <a:t>Select Optimal k</a:t>
            </a:r>
            <a:endParaRPr lang="en-US" sz="1650" dirty="0"/>
          </a:p>
        </p:txBody>
      </p:sp>
      <p:sp>
        <p:nvSpPr>
          <p:cNvPr id="16" name="Text 8"/>
          <p:cNvSpPr/>
          <p:nvPr/>
        </p:nvSpPr>
        <p:spPr>
          <a:xfrm>
            <a:off x="677228" y="4896803"/>
            <a:ext cx="4024551" cy="619125"/>
          </a:xfrm>
          <a:prstGeom prst="rect">
            <a:avLst/>
          </a:prstGeom>
          <a:noFill/>
          <a:ln/>
        </p:spPr>
        <p:txBody>
          <a:bodyPr wrap="square" lIns="0" tIns="0" rIns="0" bIns="0" rtlCol="0" anchor="t"/>
          <a:lstStyle/>
          <a:p>
            <a:pPr algn="r" indent="0" marL="0">
              <a:lnSpc>
                <a:spcPts val="2400"/>
              </a:lnSpc>
              <a:buNone/>
            </a:pPr>
            <a:r>
              <a:rPr lang="en-US" sz="1500" dirty="0">
                <a:solidFill>
                  <a:srgbClr val="D7D4CC"/>
                </a:solidFill>
                <a:latin typeface="Raleway Medium" pitchFamily="34" charset="0"/>
                <a:ea typeface="Raleway Medium" pitchFamily="34" charset="-122"/>
                <a:cs typeface="Raleway Medium" pitchFamily="34" charset="-120"/>
              </a:rPr>
              <a:t>Choose the number of clusters at the bend point</a:t>
            </a:r>
            <a:endParaRPr lang="en-US" sz="1500" dirty="0"/>
          </a:p>
        </p:txBody>
      </p:sp>
      <p:pic>
        <p:nvPicPr>
          <p:cNvPr id="17" name="Image 6" descr="preencoded.png">    </p:cNvPr>
          <p:cNvPicPr>
            <a:picLocks noChangeAspect="1"/>
          </p:cNvPicPr>
          <p:nvPr/>
        </p:nvPicPr>
        <p:blipFill>
          <a:blip r:embed="rId7"/>
          <a:stretch>
            <a:fillRect/>
          </a:stretch>
        </p:blipFill>
        <p:spPr>
          <a:xfrm>
            <a:off x="4991933" y="1456611"/>
            <a:ext cx="4646533" cy="4646533"/>
          </a:xfrm>
          <a:prstGeom prst="rect">
            <a:avLst/>
          </a:prstGeom>
        </p:spPr>
      </p:pic>
      <p:pic>
        <p:nvPicPr>
          <p:cNvPr id="18" name="Image 7" descr="preencoded.png">    </p:cNvPr>
          <p:cNvPicPr>
            <a:picLocks noChangeAspect="1"/>
          </p:cNvPicPr>
          <p:nvPr/>
        </p:nvPicPr>
        <p:blipFill>
          <a:blip r:embed="rId8"/>
          <a:stretch>
            <a:fillRect/>
          </a:stretch>
        </p:blipFill>
        <p:spPr>
          <a:xfrm>
            <a:off x="5839778" y="4534019"/>
            <a:ext cx="289441" cy="361831"/>
          </a:xfrm>
          <a:prstGeom prst="rect">
            <a:avLst/>
          </a:prstGeom>
        </p:spPr>
      </p:pic>
      <p:sp>
        <p:nvSpPr>
          <p:cNvPr id="19" name="Text 9"/>
          <p:cNvSpPr/>
          <p:nvPr/>
        </p:nvSpPr>
        <p:spPr>
          <a:xfrm>
            <a:off x="677228" y="6320790"/>
            <a:ext cx="13275945" cy="928687"/>
          </a:xfrm>
          <a:prstGeom prst="rect">
            <a:avLst/>
          </a:prstGeom>
          <a:noFill/>
          <a:ln/>
        </p:spPr>
        <p:txBody>
          <a:bodyPr wrap="square" lIns="0" tIns="0" rIns="0" bIns="0" rtlCol="0" anchor="t"/>
          <a:lstStyle/>
          <a:p>
            <a:pPr algn="l" indent="0" marL="0">
              <a:lnSpc>
                <a:spcPts val="2400"/>
              </a:lnSpc>
              <a:buNone/>
            </a:pPr>
            <a:r>
              <a:rPr lang="en-US" sz="1500" dirty="0">
                <a:solidFill>
                  <a:srgbClr val="D7D4CC"/>
                </a:solidFill>
                <a:latin typeface="Raleway Medium" pitchFamily="34" charset="0"/>
                <a:ea typeface="Raleway Medium" pitchFamily="34" charset="-122"/>
                <a:cs typeface="Raleway Medium" pitchFamily="34" charset="-120"/>
              </a:rPr>
              <a:t>The Elbow Method provides a systematic approach to determining the optimal number of clusters by plotting the Within-Cluster Sum of Squares (WCSS) against various cluster counts. As we add more clusters, the WCSS naturally decreases, but the rate of improvement slows at a certain point.</a:t>
            </a:r>
            <a:endParaRPr lang="en-US" sz="1500" dirty="0"/>
          </a:p>
        </p:txBody>
      </p:sp>
      <p:sp>
        <p:nvSpPr>
          <p:cNvPr id="20" name="Text 10"/>
          <p:cNvSpPr/>
          <p:nvPr/>
        </p:nvSpPr>
        <p:spPr>
          <a:xfrm>
            <a:off x="677228" y="7467124"/>
            <a:ext cx="13275945" cy="619125"/>
          </a:xfrm>
          <a:prstGeom prst="rect">
            <a:avLst/>
          </a:prstGeom>
          <a:noFill/>
          <a:ln/>
        </p:spPr>
        <p:txBody>
          <a:bodyPr wrap="square" lIns="0" tIns="0" rIns="0" bIns="0" rtlCol="0" anchor="t"/>
          <a:lstStyle/>
          <a:p>
            <a:pPr algn="l" indent="0" marL="0">
              <a:lnSpc>
                <a:spcPts val="2400"/>
              </a:lnSpc>
              <a:buNone/>
            </a:pPr>
            <a:r>
              <a:rPr lang="en-US" sz="1500" dirty="0">
                <a:solidFill>
                  <a:srgbClr val="D7D4CC"/>
                </a:solidFill>
                <a:latin typeface="Raleway Medium" pitchFamily="34" charset="0"/>
                <a:ea typeface="Raleway Medium" pitchFamily="34" charset="-122"/>
                <a:cs typeface="Raleway Medium" pitchFamily="34" charset="-120"/>
              </a:rPr>
              <a:t>Our analysis revealed a distinct "elbow" at k=5, indicating that five clusters would efficiently capture the natural groupings in our data without overfitting. This scientific approach ensures we're applying the algorithm with the right parameters for meaningful results.</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46867" y="655677"/>
            <a:ext cx="8996124" cy="513398"/>
          </a:xfrm>
          <a:prstGeom prst="rect">
            <a:avLst/>
          </a:prstGeom>
          <a:noFill/>
          <a:ln/>
        </p:spPr>
        <p:txBody>
          <a:bodyPr wrap="none" lIns="0" tIns="0" rIns="0" bIns="0" rtlCol="0" anchor="t"/>
          <a:lstStyle/>
          <a:p>
            <a:pPr algn="l" indent="0" marL="0">
              <a:lnSpc>
                <a:spcPts val="4000"/>
              </a:lnSpc>
              <a:buNone/>
            </a:pPr>
            <a:r>
              <a:rPr lang="en-US" sz="3200" b="1" dirty="0">
                <a:solidFill>
                  <a:srgbClr val="FFE14D"/>
                </a:solidFill>
                <a:latin typeface="Comfortaa Bold" pitchFamily="34" charset="0"/>
                <a:ea typeface="Comfortaa Bold" pitchFamily="34" charset="-122"/>
                <a:cs typeface="Comfortaa Bold" pitchFamily="34" charset="-120"/>
              </a:rPr>
              <a:t>Applying K-means: The Clustering Process</a:t>
            </a:r>
            <a:endParaRPr lang="en-US" sz="3200" dirty="0"/>
          </a:p>
        </p:txBody>
      </p:sp>
      <p:pic>
        <p:nvPicPr>
          <p:cNvPr id="3" name="Image 0" descr="preencoded.png">    </p:cNvPr>
          <p:cNvPicPr>
            <a:picLocks noChangeAspect="1"/>
          </p:cNvPicPr>
          <p:nvPr/>
        </p:nvPicPr>
        <p:blipFill>
          <a:blip r:embed="rId1"/>
          <a:stretch>
            <a:fillRect/>
          </a:stretch>
        </p:blipFill>
        <p:spPr>
          <a:xfrm>
            <a:off x="646867" y="1538764"/>
            <a:ext cx="924163" cy="1109067"/>
          </a:xfrm>
          <a:prstGeom prst="rect">
            <a:avLst/>
          </a:prstGeom>
        </p:spPr>
      </p:pic>
      <p:sp>
        <p:nvSpPr>
          <p:cNvPr id="4" name="Text 1"/>
          <p:cNvSpPr/>
          <p:nvPr/>
        </p:nvSpPr>
        <p:spPr>
          <a:xfrm>
            <a:off x="1848207" y="1723549"/>
            <a:ext cx="2053828" cy="256699"/>
          </a:xfrm>
          <a:prstGeom prst="rect">
            <a:avLst/>
          </a:prstGeom>
          <a:noFill/>
          <a:ln/>
        </p:spPr>
        <p:txBody>
          <a:bodyPr wrap="none" lIns="0" tIns="0" rIns="0" bIns="0" rtlCol="0" anchor="t"/>
          <a:lstStyle/>
          <a:p>
            <a:pPr algn="l" indent="0" marL="0">
              <a:lnSpc>
                <a:spcPts val="2000"/>
              </a:lnSpc>
              <a:buNone/>
            </a:pPr>
            <a:r>
              <a:rPr lang="en-US" sz="1600" b="1" dirty="0">
                <a:solidFill>
                  <a:srgbClr val="D7D4CC"/>
                </a:solidFill>
                <a:latin typeface="Comfortaa Bold" pitchFamily="34" charset="0"/>
                <a:ea typeface="Comfortaa Bold" pitchFamily="34" charset="-122"/>
                <a:cs typeface="Comfortaa Bold" pitchFamily="34" charset="-120"/>
              </a:rPr>
              <a:t>Initialize Centroids</a:t>
            </a:r>
            <a:endParaRPr lang="en-US" sz="1600" dirty="0"/>
          </a:p>
        </p:txBody>
      </p:sp>
      <p:sp>
        <p:nvSpPr>
          <p:cNvPr id="5" name="Text 2"/>
          <p:cNvSpPr/>
          <p:nvPr/>
        </p:nvSpPr>
        <p:spPr>
          <a:xfrm>
            <a:off x="1848207" y="2091095"/>
            <a:ext cx="12135326" cy="295751"/>
          </a:xfrm>
          <a:prstGeom prst="rect">
            <a:avLst/>
          </a:prstGeom>
          <a:noFill/>
          <a:ln/>
        </p:spPr>
        <p:txBody>
          <a:bodyPr wrap="none" lIns="0" tIns="0" rIns="0" bIns="0" rtlCol="0" anchor="t"/>
          <a:lstStyle/>
          <a:p>
            <a:pPr algn="l" indent="0" marL="0">
              <a:lnSpc>
                <a:spcPts val="2300"/>
              </a:lnSpc>
              <a:buNone/>
            </a:pPr>
            <a:r>
              <a:rPr lang="en-US" sz="1450" dirty="0">
                <a:solidFill>
                  <a:srgbClr val="D7D4CC"/>
                </a:solidFill>
                <a:latin typeface="Raleway Medium" pitchFamily="34" charset="0"/>
                <a:ea typeface="Raleway Medium" pitchFamily="34" charset="-122"/>
                <a:cs typeface="Raleway Medium" pitchFamily="34" charset="-120"/>
              </a:rPr>
              <a:t>Randomly place k=5 centroids in the feature space</a:t>
            </a:r>
            <a:endParaRPr lang="en-US" sz="1450" dirty="0"/>
          </a:p>
        </p:txBody>
      </p:sp>
      <p:pic>
        <p:nvPicPr>
          <p:cNvPr id="6" name="Image 1" descr="preencoded.png">    </p:cNvPr>
          <p:cNvPicPr>
            <a:picLocks noChangeAspect="1"/>
          </p:cNvPicPr>
          <p:nvPr/>
        </p:nvPicPr>
        <p:blipFill>
          <a:blip r:embed="rId2"/>
          <a:stretch>
            <a:fillRect/>
          </a:stretch>
        </p:blipFill>
        <p:spPr>
          <a:xfrm>
            <a:off x="646867" y="2647831"/>
            <a:ext cx="924163" cy="1109067"/>
          </a:xfrm>
          <a:prstGeom prst="rect">
            <a:avLst/>
          </a:prstGeom>
        </p:spPr>
      </p:pic>
      <p:sp>
        <p:nvSpPr>
          <p:cNvPr id="7" name="Text 3"/>
          <p:cNvSpPr/>
          <p:nvPr/>
        </p:nvSpPr>
        <p:spPr>
          <a:xfrm>
            <a:off x="1848207" y="2832616"/>
            <a:ext cx="2053828" cy="256699"/>
          </a:xfrm>
          <a:prstGeom prst="rect">
            <a:avLst/>
          </a:prstGeom>
          <a:noFill/>
          <a:ln/>
        </p:spPr>
        <p:txBody>
          <a:bodyPr wrap="none" lIns="0" tIns="0" rIns="0" bIns="0" rtlCol="0" anchor="t"/>
          <a:lstStyle/>
          <a:p>
            <a:pPr algn="l" indent="0" marL="0">
              <a:lnSpc>
                <a:spcPts val="2000"/>
              </a:lnSpc>
              <a:buNone/>
            </a:pPr>
            <a:r>
              <a:rPr lang="en-US" sz="1600" b="1" dirty="0">
                <a:solidFill>
                  <a:srgbClr val="D7D4CC"/>
                </a:solidFill>
                <a:latin typeface="Comfortaa Bold" pitchFamily="34" charset="0"/>
                <a:ea typeface="Comfortaa Bold" pitchFamily="34" charset="-122"/>
                <a:cs typeface="Comfortaa Bold" pitchFamily="34" charset="-120"/>
              </a:rPr>
              <a:t>Assign Customers</a:t>
            </a:r>
            <a:endParaRPr lang="en-US" sz="1600" dirty="0"/>
          </a:p>
        </p:txBody>
      </p:sp>
      <p:sp>
        <p:nvSpPr>
          <p:cNvPr id="8" name="Text 4"/>
          <p:cNvSpPr/>
          <p:nvPr/>
        </p:nvSpPr>
        <p:spPr>
          <a:xfrm>
            <a:off x="1848207" y="3200162"/>
            <a:ext cx="12135326" cy="295751"/>
          </a:xfrm>
          <a:prstGeom prst="rect">
            <a:avLst/>
          </a:prstGeom>
          <a:noFill/>
          <a:ln/>
        </p:spPr>
        <p:txBody>
          <a:bodyPr wrap="none" lIns="0" tIns="0" rIns="0" bIns="0" rtlCol="0" anchor="t"/>
          <a:lstStyle/>
          <a:p>
            <a:pPr algn="l" indent="0" marL="0">
              <a:lnSpc>
                <a:spcPts val="2300"/>
              </a:lnSpc>
              <a:buNone/>
            </a:pPr>
            <a:r>
              <a:rPr lang="en-US" sz="1450" dirty="0">
                <a:solidFill>
                  <a:srgbClr val="D7D4CC"/>
                </a:solidFill>
                <a:latin typeface="Raleway Medium" pitchFamily="34" charset="0"/>
                <a:ea typeface="Raleway Medium" pitchFamily="34" charset="-122"/>
                <a:cs typeface="Raleway Medium" pitchFamily="34" charset="-120"/>
              </a:rPr>
              <a:t>Group each customer to the nearest centroid based on Euclidean distance</a:t>
            </a:r>
            <a:endParaRPr lang="en-US" sz="1450" dirty="0"/>
          </a:p>
        </p:txBody>
      </p:sp>
      <p:pic>
        <p:nvPicPr>
          <p:cNvPr id="9" name="Image 2" descr="preencoded.png">    </p:cNvPr>
          <p:cNvPicPr>
            <a:picLocks noChangeAspect="1"/>
          </p:cNvPicPr>
          <p:nvPr/>
        </p:nvPicPr>
        <p:blipFill>
          <a:blip r:embed="rId3"/>
          <a:stretch>
            <a:fillRect/>
          </a:stretch>
        </p:blipFill>
        <p:spPr>
          <a:xfrm>
            <a:off x="646867" y="3756898"/>
            <a:ext cx="924163" cy="1109067"/>
          </a:xfrm>
          <a:prstGeom prst="rect">
            <a:avLst/>
          </a:prstGeom>
        </p:spPr>
      </p:pic>
      <p:sp>
        <p:nvSpPr>
          <p:cNvPr id="10" name="Text 5"/>
          <p:cNvSpPr/>
          <p:nvPr/>
        </p:nvSpPr>
        <p:spPr>
          <a:xfrm>
            <a:off x="1848207" y="3941683"/>
            <a:ext cx="2346603" cy="256699"/>
          </a:xfrm>
          <a:prstGeom prst="rect">
            <a:avLst/>
          </a:prstGeom>
          <a:noFill/>
          <a:ln/>
        </p:spPr>
        <p:txBody>
          <a:bodyPr wrap="none" lIns="0" tIns="0" rIns="0" bIns="0" rtlCol="0" anchor="t"/>
          <a:lstStyle/>
          <a:p>
            <a:pPr algn="l" indent="0" marL="0">
              <a:lnSpc>
                <a:spcPts val="2000"/>
              </a:lnSpc>
              <a:buNone/>
            </a:pPr>
            <a:r>
              <a:rPr lang="en-US" sz="1600" b="1" dirty="0">
                <a:solidFill>
                  <a:srgbClr val="D7D4CC"/>
                </a:solidFill>
                <a:latin typeface="Comfortaa Bold" pitchFamily="34" charset="0"/>
                <a:ea typeface="Comfortaa Bold" pitchFamily="34" charset="-122"/>
                <a:cs typeface="Comfortaa Bold" pitchFamily="34" charset="-120"/>
              </a:rPr>
              <a:t>Recalculate Centroids</a:t>
            </a:r>
            <a:endParaRPr lang="en-US" sz="1600" dirty="0"/>
          </a:p>
        </p:txBody>
      </p:sp>
      <p:sp>
        <p:nvSpPr>
          <p:cNvPr id="11" name="Text 6"/>
          <p:cNvSpPr/>
          <p:nvPr/>
        </p:nvSpPr>
        <p:spPr>
          <a:xfrm>
            <a:off x="1848207" y="4309229"/>
            <a:ext cx="12135326" cy="295751"/>
          </a:xfrm>
          <a:prstGeom prst="rect">
            <a:avLst/>
          </a:prstGeom>
          <a:noFill/>
          <a:ln/>
        </p:spPr>
        <p:txBody>
          <a:bodyPr wrap="none" lIns="0" tIns="0" rIns="0" bIns="0" rtlCol="0" anchor="t"/>
          <a:lstStyle/>
          <a:p>
            <a:pPr algn="l" indent="0" marL="0">
              <a:lnSpc>
                <a:spcPts val="2300"/>
              </a:lnSpc>
              <a:buNone/>
            </a:pPr>
            <a:r>
              <a:rPr lang="en-US" sz="1450" dirty="0">
                <a:solidFill>
                  <a:srgbClr val="D7D4CC"/>
                </a:solidFill>
                <a:latin typeface="Raleway Medium" pitchFamily="34" charset="0"/>
                <a:ea typeface="Raleway Medium" pitchFamily="34" charset="-122"/>
                <a:cs typeface="Raleway Medium" pitchFamily="34" charset="-120"/>
              </a:rPr>
              <a:t>Update centroid positions to the mean of all points in each cluster</a:t>
            </a:r>
            <a:endParaRPr lang="en-US" sz="1450" dirty="0"/>
          </a:p>
        </p:txBody>
      </p:sp>
      <p:pic>
        <p:nvPicPr>
          <p:cNvPr id="12" name="Image 3" descr="preencoded.png">    </p:cNvPr>
          <p:cNvPicPr>
            <a:picLocks noChangeAspect="1"/>
          </p:cNvPicPr>
          <p:nvPr/>
        </p:nvPicPr>
        <p:blipFill>
          <a:blip r:embed="rId4"/>
          <a:stretch>
            <a:fillRect/>
          </a:stretch>
        </p:blipFill>
        <p:spPr>
          <a:xfrm>
            <a:off x="646867" y="4865965"/>
            <a:ext cx="924163" cy="1109067"/>
          </a:xfrm>
          <a:prstGeom prst="rect">
            <a:avLst/>
          </a:prstGeom>
        </p:spPr>
      </p:pic>
      <p:sp>
        <p:nvSpPr>
          <p:cNvPr id="13" name="Text 7"/>
          <p:cNvSpPr/>
          <p:nvPr/>
        </p:nvSpPr>
        <p:spPr>
          <a:xfrm>
            <a:off x="1848207" y="5050750"/>
            <a:ext cx="2759631" cy="256699"/>
          </a:xfrm>
          <a:prstGeom prst="rect">
            <a:avLst/>
          </a:prstGeom>
          <a:noFill/>
          <a:ln/>
        </p:spPr>
        <p:txBody>
          <a:bodyPr wrap="none" lIns="0" tIns="0" rIns="0" bIns="0" rtlCol="0" anchor="t"/>
          <a:lstStyle/>
          <a:p>
            <a:pPr algn="l" indent="0" marL="0">
              <a:lnSpc>
                <a:spcPts val="2000"/>
              </a:lnSpc>
              <a:buNone/>
            </a:pPr>
            <a:r>
              <a:rPr lang="en-US" sz="1600" b="1" dirty="0">
                <a:solidFill>
                  <a:srgbClr val="D7D4CC"/>
                </a:solidFill>
                <a:latin typeface="Comfortaa Bold" pitchFamily="34" charset="0"/>
                <a:ea typeface="Comfortaa Bold" pitchFamily="34" charset="-122"/>
                <a:cs typeface="Comfortaa Bold" pitchFamily="34" charset="-120"/>
              </a:rPr>
              <a:t>Iterate Until Convergence</a:t>
            </a:r>
            <a:endParaRPr lang="en-US" sz="1600" dirty="0"/>
          </a:p>
        </p:txBody>
      </p:sp>
      <p:sp>
        <p:nvSpPr>
          <p:cNvPr id="14" name="Text 8"/>
          <p:cNvSpPr/>
          <p:nvPr/>
        </p:nvSpPr>
        <p:spPr>
          <a:xfrm>
            <a:off x="1848207" y="5418296"/>
            <a:ext cx="12135326" cy="295751"/>
          </a:xfrm>
          <a:prstGeom prst="rect">
            <a:avLst/>
          </a:prstGeom>
          <a:noFill/>
          <a:ln/>
        </p:spPr>
        <p:txBody>
          <a:bodyPr wrap="none" lIns="0" tIns="0" rIns="0" bIns="0" rtlCol="0" anchor="t"/>
          <a:lstStyle/>
          <a:p>
            <a:pPr algn="l" indent="0" marL="0">
              <a:lnSpc>
                <a:spcPts val="2300"/>
              </a:lnSpc>
              <a:buNone/>
            </a:pPr>
            <a:r>
              <a:rPr lang="en-US" sz="1450" dirty="0">
                <a:solidFill>
                  <a:srgbClr val="D7D4CC"/>
                </a:solidFill>
                <a:latin typeface="Raleway Medium" pitchFamily="34" charset="0"/>
                <a:ea typeface="Raleway Medium" pitchFamily="34" charset="-122"/>
                <a:cs typeface="Raleway Medium" pitchFamily="34" charset="-120"/>
              </a:rPr>
              <a:t>Repeat assignment and recalculation until centroids stabilize</a:t>
            </a:r>
            <a:endParaRPr lang="en-US" sz="1450" dirty="0"/>
          </a:p>
        </p:txBody>
      </p:sp>
      <p:sp>
        <p:nvSpPr>
          <p:cNvPr id="15" name="Text 9"/>
          <p:cNvSpPr/>
          <p:nvPr/>
        </p:nvSpPr>
        <p:spPr>
          <a:xfrm>
            <a:off x="646867" y="6182916"/>
            <a:ext cx="13336667" cy="591503"/>
          </a:xfrm>
          <a:prstGeom prst="rect">
            <a:avLst/>
          </a:prstGeom>
          <a:noFill/>
          <a:ln/>
        </p:spPr>
        <p:txBody>
          <a:bodyPr wrap="square" lIns="0" tIns="0" rIns="0" bIns="0" rtlCol="0" anchor="t"/>
          <a:lstStyle/>
          <a:p>
            <a:pPr algn="l" indent="0" marL="0">
              <a:lnSpc>
                <a:spcPts val="2300"/>
              </a:lnSpc>
              <a:buNone/>
            </a:pPr>
            <a:r>
              <a:rPr lang="en-US" sz="1450" dirty="0">
                <a:solidFill>
                  <a:srgbClr val="D7D4CC"/>
                </a:solidFill>
                <a:latin typeface="Raleway Medium" pitchFamily="34" charset="0"/>
                <a:ea typeface="Raleway Medium" pitchFamily="34" charset="-122"/>
                <a:cs typeface="Raleway Medium" pitchFamily="34" charset="-120"/>
              </a:rPr>
              <a:t>With our optimal number of clusters determined, we applied the K-means algorithm to our customer data. The process began with initializing five centroids in the feature space defined by Annual Income and Spending Score.</a:t>
            </a:r>
            <a:endParaRPr lang="en-US" sz="1450" dirty="0"/>
          </a:p>
        </p:txBody>
      </p:sp>
      <p:sp>
        <p:nvSpPr>
          <p:cNvPr id="16" name="Text 10"/>
          <p:cNvSpPr/>
          <p:nvPr/>
        </p:nvSpPr>
        <p:spPr>
          <a:xfrm>
            <a:off x="646867" y="6982301"/>
            <a:ext cx="13336667" cy="591503"/>
          </a:xfrm>
          <a:prstGeom prst="rect">
            <a:avLst/>
          </a:prstGeom>
          <a:noFill/>
          <a:ln/>
        </p:spPr>
        <p:txBody>
          <a:bodyPr wrap="square" lIns="0" tIns="0" rIns="0" bIns="0" rtlCol="0" anchor="t"/>
          <a:lstStyle/>
          <a:p>
            <a:pPr algn="l" indent="0" marL="0">
              <a:lnSpc>
                <a:spcPts val="2300"/>
              </a:lnSpc>
              <a:buNone/>
            </a:pPr>
            <a:r>
              <a:rPr lang="en-US" sz="1450" dirty="0">
                <a:solidFill>
                  <a:srgbClr val="D7D4CC"/>
                </a:solidFill>
                <a:latin typeface="Raleway Medium" pitchFamily="34" charset="0"/>
                <a:ea typeface="Raleway Medium" pitchFamily="34" charset="-122"/>
                <a:cs typeface="Raleway Medium" pitchFamily="34" charset="-120"/>
              </a:rPr>
              <a:t>Through multiple iterations, customers were assigned to the nearest centroid, and centroids were recalculated until convergence was achieved. This iterative process ensured that each customer was placed in the most appropriate segment based on their purchasing characteristics.</a:t>
            </a:r>
            <a:endParaRPr lang="en-US" sz="14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552" y="1121926"/>
            <a:ext cx="12046863" cy="629841"/>
          </a:xfrm>
          <a:prstGeom prst="rect">
            <a:avLst/>
          </a:prstGeom>
          <a:noFill/>
          <a:ln/>
        </p:spPr>
        <p:txBody>
          <a:bodyPr wrap="none" lIns="0" tIns="0" rIns="0" bIns="0" rtlCol="0" anchor="t"/>
          <a:lstStyle/>
          <a:p>
            <a:pPr algn="l" indent="0" marL="0">
              <a:lnSpc>
                <a:spcPts val="4950"/>
              </a:lnSpc>
              <a:buNone/>
            </a:pPr>
            <a:r>
              <a:rPr lang="en-US" sz="3950" b="1" dirty="0">
                <a:solidFill>
                  <a:srgbClr val="FFE14D"/>
                </a:solidFill>
                <a:latin typeface="Comfortaa Bold" pitchFamily="34" charset="0"/>
                <a:ea typeface="Comfortaa Bold" pitchFamily="34" charset="-122"/>
                <a:cs typeface="Comfortaa Bold" pitchFamily="34" charset="-120"/>
              </a:rPr>
              <a:t>Cluster Visualization: Bringing Insights to Life</a:t>
            </a:r>
            <a:endParaRPr lang="en-US" sz="3950" dirty="0"/>
          </a:p>
        </p:txBody>
      </p:sp>
      <p:sp>
        <p:nvSpPr>
          <p:cNvPr id="3" name="Shape 1"/>
          <p:cNvSpPr/>
          <p:nvPr/>
        </p:nvSpPr>
        <p:spPr>
          <a:xfrm>
            <a:off x="793552" y="2460188"/>
            <a:ext cx="510064" cy="510064"/>
          </a:xfrm>
          <a:prstGeom prst="roundRect">
            <a:avLst>
              <a:gd name="adj" fmla="val 66678"/>
            </a:avLst>
          </a:prstGeom>
          <a:solidFill>
            <a:srgbClr val="46464A"/>
          </a:solidFill>
          <a:ln/>
        </p:spPr>
      </p:sp>
      <p:pic>
        <p:nvPicPr>
          <p:cNvPr id="4" name="Image 0" descr="preencoded.png">    </p:cNvPr>
          <p:cNvPicPr>
            <a:picLocks noChangeAspect="1"/>
          </p:cNvPicPr>
          <p:nvPr/>
        </p:nvPicPr>
        <p:blipFill>
          <a:blip r:embed="rId1"/>
          <a:stretch>
            <a:fillRect/>
          </a:stretch>
        </p:blipFill>
        <p:spPr>
          <a:xfrm>
            <a:off x="897434" y="2526328"/>
            <a:ext cx="302300" cy="377785"/>
          </a:xfrm>
          <a:prstGeom prst="rect">
            <a:avLst/>
          </a:prstGeom>
        </p:spPr>
      </p:pic>
      <p:sp>
        <p:nvSpPr>
          <p:cNvPr id="5" name="Text 2"/>
          <p:cNvSpPr/>
          <p:nvPr/>
        </p:nvSpPr>
        <p:spPr>
          <a:xfrm>
            <a:off x="1530310" y="2460188"/>
            <a:ext cx="3459837" cy="629841"/>
          </a:xfrm>
          <a:prstGeom prst="rect">
            <a:avLst/>
          </a:prstGeom>
          <a:noFill/>
          <a:ln/>
        </p:spPr>
        <p:txBody>
          <a:bodyPr wrap="square" lIns="0" tIns="0" rIns="0" bIns="0" rtlCol="0" anchor="t"/>
          <a:lstStyle/>
          <a:p>
            <a:pPr algn="l" indent="0" marL="0">
              <a:lnSpc>
                <a:spcPts val="2450"/>
              </a:lnSpc>
              <a:buNone/>
            </a:pPr>
            <a:r>
              <a:rPr lang="en-US" sz="1950" b="1" dirty="0">
                <a:solidFill>
                  <a:srgbClr val="D7D4CC"/>
                </a:solidFill>
                <a:latin typeface="Comfortaa Bold" pitchFamily="34" charset="0"/>
                <a:ea typeface="Comfortaa Bold" pitchFamily="34" charset="-122"/>
                <a:cs typeface="Comfortaa Bold" pitchFamily="34" charset="-120"/>
              </a:rPr>
              <a:t>Cluster 1: High Income, Low Spending (Red)</a:t>
            </a:r>
            <a:endParaRPr lang="en-US" sz="1950" dirty="0"/>
          </a:p>
        </p:txBody>
      </p:sp>
      <p:sp>
        <p:nvSpPr>
          <p:cNvPr id="6" name="Text 3"/>
          <p:cNvSpPr/>
          <p:nvPr/>
        </p:nvSpPr>
        <p:spPr>
          <a:xfrm>
            <a:off x="1530310" y="3225998"/>
            <a:ext cx="3459837" cy="2538651"/>
          </a:xfrm>
          <a:prstGeom prst="rect">
            <a:avLst/>
          </a:prstGeom>
          <a:noFill/>
          <a:ln/>
        </p:spPr>
        <p:txBody>
          <a:bodyPr wrap="square" lIns="0" tIns="0" rIns="0" bIns="0" rtlCol="0" anchor="t"/>
          <a:lstStyle/>
          <a:p>
            <a:pPr algn="l" indent="0" marL="0">
              <a:lnSpc>
                <a:spcPts val="2850"/>
              </a:lnSpc>
              <a:buNone/>
            </a:pPr>
            <a:r>
              <a:rPr lang="en-US" sz="1750" dirty="0">
                <a:solidFill>
                  <a:srgbClr val="D7D4CC"/>
                </a:solidFill>
                <a:latin typeface="Raleway Medium" pitchFamily="34" charset="0"/>
                <a:ea typeface="Raleway Medium" pitchFamily="34" charset="-122"/>
                <a:cs typeface="Raleway Medium" pitchFamily="34" charset="-120"/>
              </a:rPr>
              <a:t>Affluent customers who despite their economic capacity, maintain conservative spending habits. Potential for targeted luxury marketing that emphasizes value and exclusivity.</a:t>
            </a:r>
            <a:endParaRPr lang="en-US" sz="1750" dirty="0"/>
          </a:p>
        </p:txBody>
      </p:sp>
      <p:sp>
        <p:nvSpPr>
          <p:cNvPr id="7" name="Shape 4"/>
          <p:cNvSpPr/>
          <p:nvPr/>
        </p:nvSpPr>
        <p:spPr>
          <a:xfrm>
            <a:off x="5216843" y="2460188"/>
            <a:ext cx="510064" cy="510064"/>
          </a:xfrm>
          <a:prstGeom prst="roundRect">
            <a:avLst>
              <a:gd name="adj" fmla="val 66678"/>
            </a:avLst>
          </a:prstGeom>
          <a:solidFill>
            <a:srgbClr val="46464A"/>
          </a:solidFill>
          <a:ln/>
        </p:spPr>
      </p:sp>
      <p:pic>
        <p:nvPicPr>
          <p:cNvPr id="8" name="Image 1" descr="preencoded.png">    </p:cNvPr>
          <p:cNvPicPr>
            <a:picLocks noChangeAspect="1"/>
          </p:cNvPicPr>
          <p:nvPr/>
        </p:nvPicPr>
        <p:blipFill>
          <a:blip r:embed="rId2"/>
          <a:stretch>
            <a:fillRect/>
          </a:stretch>
        </p:blipFill>
        <p:spPr>
          <a:xfrm>
            <a:off x="5320725" y="2526328"/>
            <a:ext cx="302300" cy="377785"/>
          </a:xfrm>
          <a:prstGeom prst="rect">
            <a:avLst/>
          </a:prstGeom>
        </p:spPr>
      </p:pic>
      <p:sp>
        <p:nvSpPr>
          <p:cNvPr id="9" name="Text 5"/>
          <p:cNvSpPr/>
          <p:nvPr/>
        </p:nvSpPr>
        <p:spPr>
          <a:xfrm>
            <a:off x="5953601" y="2460188"/>
            <a:ext cx="3459837" cy="944761"/>
          </a:xfrm>
          <a:prstGeom prst="rect">
            <a:avLst/>
          </a:prstGeom>
          <a:noFill/>
          <a:ln/>
        </p:spPr>
        <p:txBody>
          <a:bodyPr wrap="square" lIns="0" tIns="0" rIns="0" bIns="0" rtlCol="0" anchor="t"/>
          <a:lstStyle/>
          <a:p>
            <a:pPr algn="l" indent="0" marL="0">
              <a:lnSpc>
                <a:spcPts val="2450"/>
              </a:lnSpc>
              <a:buNone/>
            </a:pPr>
            <a:r>
              <a:rPr lang="en-US" sz="1950" b="1" dirty="0">
                <a:solidFill>
                  <a:srgbClr val="D7D4CC"/>
                </a:solidFill>
                <a:latin typeface="Comfortaa Bold" pitchFamily="34" charset="0"/>
                <a:ea typeface="Comfortaa Bold" pitchFamily="34" charset="-122"/>
                <a:cs typeface="Comfortaa Bold" pitchFamily="34" charset="-120"/>
              </a:rPr>
              <a:t>Cluster 2: Moderate Income, High Spending (Blue)</a:t>
            </a:r>
            <a:endParaRPr lang="en-US" sz="1950" dirty="0"/>
          </a:p>
        </p:txBody>
      </p:sp>
      <p:sp>
        <p:nvSpPr>
          <p:cNvPr id="10" name="Text 6"/>
          <p:cNvSpPr/>
          <p:nvPr/>
        </p:nvSpPr>
        <p:spPr>
          <a:xfrm>
            <a:off x="5953601" y="3540919"/>
            <a:ext cx="3459837" cy="2175986"/>
          </a:xfrm>
          <a:prstGeom prst="rect">
            <a:avLst/>
          </a:prstGeom>
          <a:noFill/>
          <a:ln/>
        </p:spPr>
        <p:txBody>
          <a:bodyPr wrap="square" lIns="0" tIns="0" rIns="0" bIns="0" rtlCol="0" anchor="t"/>
          <a:lstStyle/>
          <a:p>
            <a:pPr algn="l" indent="0" marL="0">
              <a:lnSpc>
                <a:spcPts val="2850"/>
              </a:lnSpc>
              <a:buNone/>
            </a:pPr>
            <a:r>
              <a:rPr lang="en-US" sz="1750" dirty="0">
                <a:solidFill>
                  <a:srgbClr val="D7D4CC"/>
                </a:solidFill>
                <a:latin typeface="Raleway Medium" pitchFamily="34" charset="0"/>
                <a:ea typeface="Raleway Medium" pitchFamily="34" charset="-122"/>
                <a:cs typeface="Raleway Medium" pitchFamily="34" charset="-120"/>
              </a:rPr>
              <a:t>Aspirational shoppers who prioritize retail experiences despite income constraints. Ideal for loyalty programs and premium product lines with flexible payment options.</a:t>
            </a:r>
            <a:endParaRPr lang="en-US" sz="1750" dirty="0"/>
          </a:p>
        </p:txBody>
      </p:sp>
      <p:sp>
        <p:nvSpPr>
          <p:cNvPr id="11" name="Shape 7"/>
          <p:cNvSpPr/>
          <p:nvPr/>
        </p:nvSpPr>
        <p:spPr>
          <a:xfrm>
            <a:off x="9640133" y="2460188"/>
            <a:ext cx="510064" cy="510064"/>
          </a:xfrm>
          <a:prstGeom prst="roundRect">
            <a:avLst>
              <a:gd name="adj" fmla="val 66678"/>
            </a:avLst>
          </a:prstGeom>
          <a:solidFill>
            <a:srgbClr val="46464A"/>
          </a:solidFill>
          <a:ln/>
        </p:spPr>
      </p:sp>
      <p:pic>
        <p:nvPicPr>
          <p:cNvPr id="12" name="Image 2" descr="preencoded.png">    </p:cNvPr>
          <p:cNvPicPr>
            <a:picLocks noChangeAspect="1"/>
          </p:cNvPicPr>
          <p:nvPr/>
        </p:nvPicPr>
        <p:blipFill>
          <a:blip r:embed="rId3"/>
          <a:stretch>
            <a:fillRect/>
          </a:stretch>
        </p:blipFill>
        <p:spPr>
          <a:xfrm>
            <a:off x="9744015" y="2526328"/>
            <a:ext cx="302300" cy="377785"/>
          </a:xfrm>
          <a:prstGeom prst="rect">
            <a:avLst/>
          </a:prstGeom>
        </p:spPr>
      </p:pic>
      <p:sp>
        <p:nvSpPr>
          <p:cNvPr id="13" name="Text 8"/>
          <p:cNvSpPr/>
          <p:nvPr/>
        </p:nvSpPr>
        <p:spPr>
          <a:xfrm>
            <a:off x="10376892" y="2460188"/>
            <a:ext cx="3459837" cy="629841"/>
          </a:xfrm>
          <a:prstGeom prst="rect">
            <a:avLst/>
          </a:prstGeom>
          <a:noFill/>
          <a:ln/>
        </p:spPr>
        <p:txBody>
          <a:bodyPr wrap="square" lIns="0" tIns="0" rIns="0" bIns="0" rtlCol="0" anchor="t"/>
          <a:lstStyle/>
          <a:p>
            <a:pPr algn="l" indent="0" marL="0">
              <a:lnSpc>
                <a:spcPts val="2450"/>
              </a:lnSpc>
              <a:buNone/>
            </a:pPr>
            <a:r>
              <a:rPr lang="en-US" sz="1950" b="1" dirty="0">
                <a:solidFill>
                  <a:srgbClr val="D7D4CC"/>
                </a:solidFill>
                <a:latin typeface="Comfortaa Bold" pitchFamily="34" charset="0"/>
                <a:ea typeface="Comfortaa Bold" pitchFamily="34" charset="-122"/>
                <a:cs typeface="Comfortaa Bold" pitchFamily="34" charset="-120"/>
              </a:rPr>
              <a:t>Cluster 3: Low Income, Low Spending (Green)</a:t>
            </a:r>
            <a:endParaRPr lang="en-US" sz="1950" dirty="0"/>
          </a:p>
        </p:txBody>
      </p:sp>
      <p:sp>
        <p:nvSpPr>
          <p:cNvPr id="14" name="Text 9"/>
          <p:cNvSpPr/>
          <p:nvPr/>
        </p:nvSpPr>
        <p:spPr>
          <a:xfrm>
            <a:off x="10376892" y="3225998"/>
            <a:ext cx="3459837" cy="1813322"/>
          </a:xfrm>
          <a:prstGeom prst="rect">
            <a:avLst/>
          </a:prstGeom>
          <a:noFill/>
          <a:ln/>
        </p:spPr>
        <p:txBody>
          <a:bodyPr wrap="square" lIns="0" tIns="0" rIns="0" bIns="0" rtlCol="0" anchor="t"/>
          <a:lstStyle/>
          <a:p>
            <a:pPr algn="l" indent="0" marL="0">
              <a:lnSpc>
                <a:spcPts val="2850"/>
              </a:lnSpc>
              <a:buNone/>
            </a:pPr>
            <a:r>
              <a:rPr lang="en-US" sz="1750" dirty="0">
                <a:solidFill>
                  <a:srgbClr val="D7D4CC"/>
                </a:solidFill>
                <a:latin typeface="Raleway Medium" pitchFamily="34" charset="0"/>
                <a:ea typeface="Raleway Medium" pitchFamily="34" charset="-122"/>
                <a:cs typeface="Raleway Medium" pitchFamily="34" charset="-120"/>
              </a:rPr>
              <a:t>Budget-conscious customers with matching spending patterns. Perfect targets for value offerings, promotions, and budget-friendly product lines.</a:t>
            </a:r>
            <a:endParaRPr lang="en-US" sz="1750" dirty="0"/>
          </a:p>
        </p:txBody>
      </p:sp>
      <p:sp>
        <p:nvSpPr>
          <p:cNvPr id="15" name="Text 10"/>
          <p:cNvSpPr/>
          <p:nvPr/>
        </p:nvSpPr>
        <p:spPr>
          <a:xfrm>
            <a:off x="793552" y="6019681"/>
            <a:ext cx="13043297" cy="1087993"/>
          </a:xfrm>
          <a:prstGeom prst="rect">
            <a:avLst/>
          </a:prstGeom>
          <a:noFill/>
          <a:ln/>
        </p:spPr>
        <p:txBody>
          <a:bodyPr wrap="square" lIns="0" tIns="0" rIns="0" bIns="0" rtlCol="0" anchor="t"/>
          <a:lstStyle/>
          <a:p>
            <a:pPr algn="l" indent="0" marL="0">
              <a:lnSpc>
                <a:spcPts val="2850"/>
              </a:lnSpc>
              <a:buNone/>
            </a:pPr>
            <a:r>
              <a:rPr lang="en-US" sz="1750" dirty="0">
                <a:solidFill>
                  <a:srgbClr val="D7D4CC"/>
                </a:solidFill>
                <a:latin typeface="Raleway Medium" pitchFamily="34" charset="0"/>
                <a:ea typeface="Raleway Medium" pitchFamily="34" charset="-122"/>
                <a:cs typeface="Raleway Medium" pitchFamily="34" charset="-120"/>
              </a:rPr>
              <a:t>The visual representation of our clusters transforms abstract data into actionable insights. Each cluster is marked with a distinct color, while yellow centroids represent the average characteristics of each group. This visualization makes complex patterns immediately apparent and accessible to business stakeholders.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232779"/>
          </a:xfrm>
          <a:prstGeom prst="rect">
            <a:avLst/>
          </a:prstGeom>
        </p:spPr>
      </p:pic>
      <p:sp>
        <p:nvSpPr>
          <p:cNvPr id="3" name="Text 0"/>
          <p:cNvSpPr/>
          <p:nvPr/>
        </p:nvSpPr>
        <p:spPr>
          <a:xfrm>
            <a:off x="625078" y="2723912"/>
            <a:ext cx="10334030" cy="496133"/>
          </a:xfrm>
          <a:prstGeom prst="rect">
            <a:avLst/>
          </a:prstGeom>
          <a:noFill/>
          <a:ln/>
        </p:spPr>
        <p:txBody>
          <a:bodyPr wrap="none" lIns="0" tIns="0" rIns="0" bIns="0" rtlCol="0" anchor="t"/>
          <a:lstStyle/>
          <a:p>
            <a:pPr algn="l" indent="0" marL="0">
              <a:lnSpc>
                <a:spcPts val="3900"/>
              </a:lnSpc>
              <a:buNone/>
            </a:pPr>
            <a:r>
              <a:rPr lang="en-US" sz="3100" b="1" dirty="0">
                <a:solidFill>
                  <a:srgbClr val="FFE14D"/>
                </a:solidFill>
                <a:latin typeface="Comfortaa Bold" pitchFamily="34" charset="0"/>
                <a:ea typeface="Comfortaa Bold" pitchFamily="34" charset="-122"/>
                <a:cs typeface="Comfortaa Bold" pitchFamily="34" charset="-120"/>
              </a:rPr>
              <a:t>More Customer Segments: Completing the Picture</a:t>
            </a:r>
            <a:endParaRPr lang="en-US" sz="3100" dirty="0"/>
          </a:p>
        </p:txBody>
      </p:sp>
      <p:sp>
        <p:nvSpPr>
          <p:cNvPr id="4" name="Shape 1"/>
          <p:cNvSpPr/>
          <p:nvPr/>
        </p:nvSpPr>
        <p:spPr>
          <a:xfrm>
            <a:off x="625078" y="3487936"/>
            <a:ext cx="4341019" cy="3478530"/>
          </a:xfrm>
          <a:prstGeom prst="roundRect">
            <a:avLst>
              <a:gd name="adj" fmla="val 7703"/>
            </a:avLst>
          </a:prstGeom>
          <a:solidFill>
            <a:srgbClr val="46464A"/>
          </a:solidFill>
          <a:ln/>
        </p:spPr>
      </p:sp>
      <p:sp>
        <p:nvSpPr>
          <p:cNvPr id="5" name="Text 2"/>
          <p:cNvSpPr/>
          <p:nvPr/>
        </p:nvSpPr>
        <p:spPr>
          <a:xfrm>
            <a:off x="803672" y="3666530"/>
            <a:ext cx="3983831" cy="496014"/>
          </a:xfrm>
          <a:prstGeom prst="rect">
            <a:avLst/>
          </a:prstGeom>
          <a:noFill/>
          <a:ln/>
        </p:spPr>
        <p:txBody>
          <a:bodyPr wrap="square" lIns="0" tIns="0" rIns="0" bIns="0" rtlCol="0" anchor="t"/>
          <a:lstStyle/>
          <a:p>
            <a:pPr algn="l" indent="0" marL="0">
              <a:lnSpc>
                <a:spcPts val="1950"/>
              </a:lnSpc>
              <a:buNone/>
            </a:pPr>
            <a:r>
              <a:rPr lang="en-US" sz="1550" b="1" dirty="0">
                <a:solidFill>
                  <a:srgbClr val="D7D4CC"/>
                </a:solidFill>
                <a:latin typeface="Comfortaa Bold" pitchFamily="34" charset="0"/>
                <a:ea typeface="Comfortaa Bold" pitchFamily="34" charset="-122"/>
                <a:cs typeface="Comfortaa Bold" pitchFamily="34" charset="-120"/>
              </a:rPr>
              <a:t>Cluster 4: Low Income, High Spending (Cyan)</a:t>
            </a:r>
            <a:endParaRPr lang="en-US" sz="1550" dirty="0"/>
          </a:p>
        </p:txBody>
      </p:sp>
      <p:sp>
        <p:nvSpPr>
          <p:cNvPr id="6" name="Text 3"/>
          <p:cNvSpPr/>
          <p:nvPr/>
        </p:nvSpPr>
        <p:spPr>
          <a:xfrm>
            <a:off x="803672" y="4269700"/>
            <a:ext cx="3983831" cy="857250"/>
          </a:xfrm>
          <a:prstGeom prst="rect">
            <a:avLst/>
          </a:prstGeom>
          <a:noFill/>
          <a:ln/>
        </p:spPr>
        <p:txBody>
          <a:bodyPr wrap="square" lIns="0" tIns="0" rIns="0" bIns="0" rtlCol="0" anchor="t"/>
          <a:lstStyle/>
          <a:p>
            <a:pPr algn="l" indent="0" marL="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These customers prioritize shopping experiences despite financial limitations. They may be:</a:t>
            </a:r>
            <a:endParaRPr lang="en-US" sz="1400" dirty="0"/>
          </a:p>
        </p:txBody>
      </p:sp>
      <p:sp>
        <p:nvSpPr>
          <p:cNvPr id="7" name="Text 4"/>
          <p:cNvSpPr/>
          <p:nvPr/>
        </p:nvSpPr>
        <p:spPr>
          <a:xfrm>
            <a:off x="803672" y="5234107"/>
            <a:ext cx="3983831" cy="285750"/>
          </a:xfrm>
          <a:prstGeom prst="rect">
            <a:avLst/>
          </a:prstGeom>
          <a:noFill/>
          <a:ln/>
        </p:spPr>
        <p:txBody>
          <a:bodyPr wrap="none" lIns="0" tIns="0" rIns="0" bIns="0" rtlCol="0" anchor="t"/>
          <a:lstStyle/>
          <a:p>
            <a:pPr algn="l" marL="342900" indent="-342900">
              <a:lnSpc>
                <a:spcPts val="2250"/>
              </a:lnSpc>
              <a:buSzPct val="100000"/>
              <a:buChar char="•"/>
            </a:pPr>
            <a:r>
              <a:rPr lang="en-US" sz="1400" dirty="0">
                <a:solidFill>
                  <a:srgbClr val="D7D4CC"/>
                </a:solidFill>
                <a:latin typeface="Raleway Medium" pitchFamily="34" charset="0"/>
                <a:ea typeface="Raleway Medium" pitchFamily="34" charset="-122"/>
                <a:cs typeface="Raleway Medium" pitchFamily="34" charset="-120"/>
              </a:rPr>
              <a:t>Young professionals building their lifestyle</a:t>
            </a:r>
            <a:endParaRPr lang="en-US" sz="1400" dirty="0"/>
          </a:p>
        </p:txBody>
      </p:sp>
      <p:sp>
        <p:nvSpPr>
          <p:cNvPr id="8" name="Text 5"/>
          <p:cNvSpPr/>
          <p:nvPr/>
        </p:nvSpPr>
        <p:spPr>
          <a:xfrm>
            <a:off x="803672" y="5582364"/>
            <a:ext cx="3983831" cy="571500"/>
          </a:xfrm>
          <a:prstGeom prst="rect">
            <a:avLst/>
          </a:prstGeom>
          <a:noFill/>
          <a:ln/>
        </p:spPr>
        <p:txBody>
          <a:bodyPr wrap="square" lIns="0" tIns="0" rIns="0" bIns="0" rtlCol="0" anchor="t"/>
          <a:lstStyle/>
          <a:p>
            <a:pPr algn="l" marL="342900" indent="-342900">
              <a:lnSpc>
                <a:spcPts val="2250"/>
              </a:lnSpc>
              <a:buSzPct val="100000"/>
              <a:buChar char="•"/>
            </a:pPr>
            <a:r>
              <a:rPr lang="en-US" sz="1400" dirty="0">
                <a:solidFill>
                  <a:srgbClr val="D7D4CC"/>
                </a:solidFill>
                <a:latin typeface="Raleway Medium" pitchFamily="34" charset="0"/>
                <a:ea typeface="Raleway Medium" pitchFamily="34" charset="-122"/>
                <a:cs typeface="Raleway Medium" pitchFamily="34" charset="-120"/>
              </a:rPr>
              <a:t>Trend-focused shoppers who save elsewhere</a:t>
            </a:r>
            <a:endParaRPr lang="en-US" sz="1400" dirty="0"/>
          </a:p>
        </p:txBody>
      </p:sp>
      <p:sp>
        <p:nvSpPr>
          <p:cNvPr id="9" name="Text 6"/>
          <p:cNvSpPr/>
          <p:nvPr/>
        </p:nvSpPr>
        <p:spPr>
          <a:xfrm>
            <a:off x="803672" y="6216372"/>
            <a:ext cx="3983831" cy="571500"/>
          </a:xfrm>
          <a:prstGeom prst="rect">
            <a:avLst/>
          </a:prstGeom>
          <a:noFill/>
          <a:ln/>
        </p:spPr>
        <p:txBody>
          <a:bodyPr wrap="square" lIns="0" tIns="0" rIns="0" bIns="0" rtlCol="0" anchor="t"/>
          <a:lstStyle/>
          <a:p>
            <a:pPr algn="l" marL="342900" indent="-342900">
              <a:lnSpc>
                <a:spcPts val="2250"/>
              </a:lnSpc>
              <a:buSzPct val="100000"/>
              <a:buChar char="•"/>
            </a:pPr>
            <a:r>
              <a:rPr lang="en-US" sz="1400" dirty="0">
                <a:solidFill>
                  <a:srgbClr val="D7D4CC"/>
                </a:solidFill>
                <a:latin typeface="Raleway Medium" pitchFamily="34" charset="0"/>
                <a:ea typeface="Raleway Medium" pitchFamily="34" charset="-122"/>
                <a:cs typeface="Raleway Medium" pitchFamily="34" charset="-120"/>
              </a:rPr>
              <a:t>Occasional splurge shoppers seeking experiences</a:t>
            </a:r>
            <a:endParaRPr lang="en-US" sz="1400" dirty="0"/>
          </a:p>
        </p:txBody>
      </p:sp>
      <p:sp>
        <p:nvSpPr>
          <p:cNvPr id="10" name="Shape 7"/>
          <p:cNvSpPr/>
          <p:nvPr/>
        </p:nvSpPr>
        <p:spPr>
          <a:xfrm>
            <a:off x="5144691" y="3487936"/>
            <a:ext cx="4341019" cy="3478530"/>
          </a:xfrm>
          <a:prstGeom prst="roundRect">
            <a:avLst>
              <a:gd name="adj" fmla="val 7703"/>
            </a:avLst>
          </a:prstGeom>
          <a:solidFill>
            <a:srgbClr val="46464A"/>
          </a:solidFill>
          <a:ln/>
        </p:spPr>
      </p:sp>
      <p:sp>
        <p:nvSpPr>
          <p:cNvPr id="11" name="Text 8"/>
          <p:cNvSpPr/>
          <p:nvPr/>
        </p:nvSpPr>
        <p:spPr>
          <a:xfrm>
            <a:off x="5323284" y="3666530"/>
            <a:ext cx="3983831" cy="496014"/>
          </a:xfrm>
          <a:prstGeom prst="rect">
            <a:avLst/>
          </a:prstGeom>
          <a:noFill/>
          <a:ln/>
        </p:spPr>
        <p:txBody>
          <a:bodyPr wrap="square" lIns="0" tIns="0" rIns="0" bIns="0" rtlCol="0" anchor="t"/>
          <a:lstStyle/>
          <a:p>
            <a:pPr algn="l" indent="0" marL="0">
              <a:lnSpc>
                <a:spcPts val="1950"/>
              </a:lnSpc>
              <a:buNone/>
            </a:pPr>
            <a:r>
              <a:rPr lang="en-US" sz="1550" b="1" dirty="0">
                <a:solidFill>
                  <a:srgbClr val="D7D4CC"/>
                </a:solidFill>
                <a:latin typeface="Comfortaa Bold" pitchFamily="34" charset="0"/>
                <a:ea typeface="Comfortaa Bold" pitchFamily="34" charset="-122"/>
                <a:cs typeface="Comfortaa Bold" pitchFamily="34" charset="-120"/>
              </a:rPr>
              <a:t>Cluster 5: Moderate Income, Moderate Spending (Magenta)</a:t>
            </a:r>
            <a:endParaRPr lang="en-US" sz="1550" dirty="0"/>
          </a:p>
        </p:txBody>
      </p:sp>
      <p:sp>
        <p:nvSpPr>
          <p:cNvPr id="12" name="Text 9"/>
          <p:cNvSpPr/>
          <p:nvPr/>
        </p:nvSpPr>
        <p:spPr>
          <a:xfrm>
            <a:off x="5323284" y="4269700"/>
            <a:ext cx="3983831" cy="571500"/>
          </a:xfrm>
          <a:prstGeom prst="rect">
            <a:avLst/>
          </a:prstGeom>
          <a:noFill/>
          <a:ln/>
        </p:spPr>
        <p:txBody>
          <a:bodyPr wrap="square" lIns="0" tIns="0" rIns="0" bIns="0" rtlCol="0" anchor="t"/>
          <a:lstStyle/>
          <a:p>
            <a:pPr algn="l" indent="0" marL="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The balanced middle segment represents practical shoppers who are:</a:t>
            </a:r>
            <a:endParaRPr lang="en-US" sz="1400" dirty="0"/>
          </a:p>
        </p:txBody>
      </p:sp>
      <p:sp>
        <p:nvSpPr>
          <p:cNvPr id="13" name="Text 10"/>
          <p:cNvSpPr/>
          <p:nvPr/>
        </p:nvSpPr>
        <p:spPr>
          <a:xfrm>
            <a:off x="5323284" y="4948357"/>
            <a:ext cx="3983831" cy="285750"/>
          </a:xfrm>
          <a:prstGeom prst="rect">
            <a:avLst/>
          </a:prstGeom>
          <a:noFill/>
          <a:ln/>
        </p:spPr>
        <p:txBody>
          <a:bodyPr wrap="none" lIns="0" tIns="0" rIns="0" bIns="0" rtlCol="0" anchor="t"/>
          <a:lstStyle/>
          <a:p>
            <a:pPr algn="l" marL="342900" indent="-342900">
              <a:lnSpc>
                <a:spcPts val="2250"/>
              </a:lnSpc>
              <a:buSzPct val="100000"/>
              <a:buChar char="•"/>
            </a:pPr>
            <a:r>
              <a:rPr lang="en-US" sz="1400" dirty="0">
                <a:solidFill>
                  <a:srgbClr val="D7D4CC"/>
                </a:solidFill>
                <a:latin typeface="Raleway Medium" pitchFamily="34" charset="0"/>
                <a:ea typeface="Raleway Medium" pitchFamily="34" charset="-122"/>
                <a:cs typeface="Raleway Medium" pitchFamily="34" charset="-120"/>
              </a:rPr>
              <a:t>Careful in their purchasing decisions</a:t>
            </a:r>
            <a:endParaRPr lang="en-US" sz="1400" dirty="0"/>
          </a:p>
        </p:txBody>
      </p:sp>
      <p:sp>
        <p:nvSpPr>
          <p:cNvPr id="14" name="Text 11"/>
          <p:cNvSpPr/>
          <p:nvPr/>
        </p:nvSpPr>
        <p:spPr>
          <a:xfrm>
            <a:off x="5323284" y="5296614"/>
            <a:ext cx="3983831" cy="285750"/>
          </a:xfrm>
          <a:prstGeom prst="rect">
            <a:avLst/>
          </a:prstGeom>
          <a:noFill/>
          <a:ln/>
        </p:spPr>
        <p:txBody>
          <a:bodyPr wrap="none" lIns="0" tIns="0" rIns="0" bIns="0" rtlCol="0" anchor="t"/>
          <a:lstStyle/>
          <a:p>
            <a:pPr algn="l" marL="342900" indent="-342900">
              <a:lnSpc>
                <a:spcPts val="2250"/>
              </a:lnSpc>
              <a:buSzPct val="100000"/>
              <a:buChar char="•"/>
            </a:pPr>
            <a:r>
              <a:rPr lang="en-US" sz="1400" dirty="0">
                <a:solidFill>
                  <a:srgbClr val="D7D4CC"/>
                </a:solidFill>
                <a:latin typeface="Raleway Medium" pitchFamily="34" charset="0"/>
                <a:ea typeface="Raleway Medium" pitchFamily="34" charset="-122"/>
                <a:cs typeface="Raleway Medium" pitchFamily="34" charset="-120"/>
              </a:rPr>
              <a:t>Responsive to value propositions</a:t>
            </a:r>
            <a:endParaRPr lang="en-US" sz="1400" dirty="0"/>
          </a:p>
        </p:txBody>
      </p:sp>
      <p:sp>
        <p:nvSpPr>
          <p:cNvPr id="15" name="Text 12"/>
          <p:cNvSpPr/>
          <p:nvPr/>
        </p:nvSpPr>
        <p:spPr>
          <a:xfrm>
            <a:off x="5323284" y="5644872"/>
            <a:ext cx="3983831" cy="285750"/>
          </a:xfrm>
          <a:prstGeom prst="rect">
            <a:avLst/>
          </a:prstGeom>
          <a:noFill/>
          <a:ln/>
        </p:spPr>
        <p:txBody>
          <a:bodyPr wrap="none" lIns="0" tIns="0" rIns="0" bIns="0" rtlCol="0" anchor="t"/>
          <a:lstStyle/>
          <a:p>
            <a:pPr algn="l" marL="342900" indent="-342900">
              <a:lnSpc>
                <a:spcPts val="2250"/>
              </a:lnSpc>
              <a:buSzPct val="100000"/>
              <a:buChar char="•"/>
            </a:pPr>
            <a:r>
              <a:rPr lang="en-US" sz="1400" dirty="0">
                <a:solidFill>
                  <a:srgbClr val="D7D4CC"/>
                </a:solidFill>
                <a:latin typeface="Raleway Medium" pitchFamily="34" charset="0"/>
                <a:ea typeface="Raleway Medium" pitchFamily="34" charset="-122"/>
                <a:cs typeface="Raleway Medium" pitchFamily="34" charset="-120"/>
              </a:rPr>
              <a:t>Consistent but not impulsive buyers</a:t>
            </a:r>
            <a:endParaRPr lang="en-US" sz="1400" dirty="0"/>
          </a:p>
        </p:txBody>
      </p:sp>
      <p:sp>
        <p:nvSpPr>
          <p:cNvPr id="16" name="Shape 13"/>
          <p:cNvSpPr/>
          <p:nvPr/>
        </p:nvSpPr>
        <p:spPr>
          <a:xfrm>
            <a:off x="9664303" y="3487936"/>
            <a:ext cx="4341019" cy="3478530"/>
          </a:xfrm>
          <a:prstGeom prst="roundRect">
            <a:avLst>
              <a:gd name="adj" fmla="val 7703"/>
            </a:avLst>
          </a:prstGeom>
          <a:solidFill>
            <a:srgbClr val="46464A"/>
          </a:solidFill>
          <a:ln/>
        </p:spPr>
      </p:sp>
      <p:sp>
        <p:nvSpPr>
          <p:cNvPr id="17" name="Text 14"/>
          <p:cNvSpPr/>
          <p:nvPr/>
        </p:nvSpPr>
        <p:spPr>
          <a:xfrm>
            <a:off x="9842897" y="3666530"/>
            <a:ext cx="2480548" cy="248007"/>
          </a:xfrm>
          <a:prstGeom prst="rect">
            <a:avLst/>
          </a:prstGeom>
          <a:noFill/>
          <a:ln/>
        </p:spPr>
        <p:txBody>
          <a:bodyPr wrap="none" lIns="0" tIns="0" rIns="0" bIns="0" rtlCol="0" anchor="t"/>
          <a:lstStyle/>
          <a:p>
            <a:pPr algn="l" indent="0" marL="0">
              <a:lnSpc>
                <a:spcPts val="1950"/>
              </a:lnSpc>
              <a:buNone/>
            </a:pPr>
            <a:r>
              <a:rPr lang="en-US" sz="1550" b="1" dirty="0">
                <a:solidFill>
                  <a:srgbClr val="D7D4CC"/>
                </a:solidFill>
                <a:latin typeface="Comfortaa Bold" pitchFamily="34" charset="0"/>
                <a:ea typeface="Comfortaa Bold" pitchFamily="34" charset="-122"/>
                <a:cs typeface="Comfortaa Bold" pitchFamily="34" charset="-120"/>
              </a:rPr>
              <a:t>Strategic Opportunities</a:t>
            </a:r>
            <a:endParaRPr lang="en-US" sz="1550" dirty="0"/>
          </a:p>
        </p:txBody>
      </p:sp>
      <p:sp>
        <p:nvSpPr>
          <p:cNvPr id="18" name="Text 15"/>
          <p:cNvSpPr/>
          <p:nvPr/>
        </p:nvSpPr>
        <p:spPr>
          <a:xfrm>
            <a:off x="9842897" y="4021693"/>
            <a:ext cx="3983831" cy="571500"/>
          </a:xfrm>
          <a:prstGeom prst="rect">
            <a:avLst/>
          </a:prstGeom>
          <a:noFill/>
          <a:ln/>
        </p:spPr>
        <p:txBody>
          <a:bodyPr wrap="square" lIns="0" tIns="0" rIns="0" bIns="0" rtlCol="0" anchor="t"/>
          <a:lstStyle/>
          <a:p>
            <a:pPr algn="l" indent="0" marL="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Each cluster represents unique marketing opportunities:</a:t>
            </a:r>
            <a:endParaRPr lang="en-US" sz="1400" dirty="0"/>
          </a:p>
        </p:txBody>
      </p:sp>
      <p:sp>
        <p:nvSpPr>
          <p:cNvPr id="19" name="Text 16"/>
          <p:cNvSpPr/>
          <p:nvPr/>
        </p:nvSpPr>
        <p:spPr>
          <a:xfrm>
            <a:off x="9842897" y="4700349"/>
            <a:ext cx="3983831" cy="285750"/>
          </a:xfrm>
          <a:prstGeom prst="rect">
            <a:avLst/>
          </a:prstGeom>
          <a:noFill/>
          <a:ln/>
        </p:spPr>
        <p:txBody>
          <a:bodyPr wrap="none" lIns="0" tIns="0" rIns="0" bIns="0" rtlCol="0" anchor="t"/>
          <a:lstStyle/>
          <a:p>
            <a:pPr algn="l" marL="342900" indent="-342900">
              <a:lnSpc>
                <a:spcPts val="2250"/>
              </a:lnSpc>
              <a:buSzPct val="100000"/>
              <a:buChar char="•"/>
            </a:pPr>
            <a:r>
              <a:rPr lang="en-US" sz="1400" dirty="0">
                <a:solidFill>
                  <a:srgbClr val="D7D4CC"/>
                </a:solidFill>
                <a:latin typeface="Raleway Medium" pitchFamily="34" charset="0"/>
                <a:ea typeface="Raleway Medium" pitchFamily="34" charset="-122"/>
                <a:cs typeface="Raleway Medium" pitchFamily="34" charset="-120"/>
              </a:rPr>
              <a:t>Tailored communication strategies</a:t>
            </a:r>
            <a:endParaRPr lang="en-US" sz="1400" dirty="0"/>
          </a:p>
        </p:txBody>
      </p:sp>
      <p:sp>
        <p:nvSpPr>
          <p:cNvPr id="20" name="Text 17"/>
          <p:cNvSpPr/>
          <p:nvPr/>
        </p:nvSpPr>
        <p:spPr>
          <a:xfrm>
            <a:off x="9842897" y="5048607"/>
            <a:ext cx="3983831" cy="285750"/>
          </a:xfrm>
          <a:prstGeom prst="rect">
            <a:avLst/>
          </a:prstGeom>
          <a:noFill/>
          <a:ln/>
        </p:spPr>
        <p:txBody>
          <a:bodyPr wrap="none" lIns="0" tIns="0" rIns="0" bIns="0" rtlCol="0" anchor="t"/>
          <a:lstStyle/>
          <a:p>
            <a:pPr algn="l" marL="342900" indent="-342900">
              <a:lnSpc>
                <a:spcPts val="2250"/>
              </a:lnSpc>
              <a:buSzPct val="100000"/>
              <a:buChar char="•"/>
            </a:pPr>
            <a:r>
              <a:rPr lang="en-US" sz="1400" dirty="0">
                <a:solidFill>
                  <a:srgbClr val="D7D4CC"/>
                </a:solidFill>
                <a:latin typeface="Raleway Medium" pitchFamily="34" charset="0"/>
                <a:ea typeface="Raleway Medium" pitchFamily="34" charset="-122"/>
                <a:cs typeface="Raleway Medium" pitchFamily="34" charset="-120"/>
              </a:rPr>
              <a:t>Personalized product recommendations</a:t>
            </a:r>
            <a:endParaRPr lang="en-US" sz="1400" dirty="0"/>
          </a:p>
        </p:txBody>
      </p:sp>
      <p:sp>
        <p:nvSpPr>
          <p:cNvPr id="21" name="Text 18"/>
          <p:cNvSpPr/>
          <p:nvPr/>
        </p:nvSpPr>
        <p:spPr>
          <a:xfrm>
            <a:off x="9842897" y="5396865"/>
            <a:ext cx="3983831" cy="285750"/>
          </a:xfrm>
          <a:prstGeom prst="rect">
            <a:avLst/>
          </a:prstGeom>
          <a:noFill/>
          <a:ln/>
        </p:spPr>
        <p:txBody>
          <a:bodyPr wrap="none" lIns="0" tIns="0" rIns="0" bIns="0" rtlCol="0" anchor="t"/>
          <a:lstStyle/>
          <a:p>
            <a:pPr algn="l" marL="342900" indent="-342900">
              <a:lnSpc>
                <a:spcPts val="2250"/>
              </a:lnSpc>
              <a:buSzPct val="100000"/>
              <a:buChar char="•"/>
            </a:pPr>
            <a:r>
              <a:rPr lang="en-US" sz="1400" dirty="0">
                <a:solidFill>
                  <a:srgbClr val="D7D4CC"/>
                </a:solidFill>
                <a:latin typeface="Raleway Medium" pitchFamily="34" charset="0"/>
                <a:ea typeface="Raleway Medium" pitchFamily="34" charset="-122"/>
                <a:cs typeface="Raleway Medium" pitchFamily="34" charset="-120"/>
              </a:rPr>
              <a:t>Customized promotions and incentives</a:t>
            </a:r>
            <a:endParaRPr lang="en-US" sz="1400" dirty="0"/>
          </a:p>
        </p:txBody>
      </p:sp>
      <p:sp>
        <p:nvSpPr>
          <p:cNvPr id="22" name="Text 19"/>
          <p:cNvSpPr/>
          <p:nvPr/>
        </p:nvSpPr>
        <p:spPr>
          <a:xfrm>
            <a:off x="625078" y="7167324"/>
            <a:ext cx="13380244" cy="571500"/>
          </a:xfrm>
          <a:prstGeom prst="rect">
            <a:avLst/>
          </a:prstGeom>
          <a:noFill/>
          <a:ln/>
        </p:spPr>
        <p:txBody>
          <a:bodyPr wrap="square" lIns="0" tIns="0" rIns="0" bIns="0" rtlCol="0" anchor="t"/>
          <a:lstStyle/>
          <a:p>
            <a:pPr algn="l" indent="0" marL="0">
              <a:lnSpc>
                <a:spcPts val="2250"/>
              </a:lnSpc>
              <a:buNone/>
            </a:pPr>
            <a:r>
              <a:rPr lang="en-US" sz="1400" dirty="0">
                <a:solidFill>
                  <a:srgbClr val="D7D4CC"/>
                </a:solidFill>
                <a:latin typeface="Raleway Medium" pitchFamily="34" charset="0"/>
                <a:ea typeface="Raleway Medium" pitchFamily="34" charset="-122"/>
                <a:cs typeface="Raleway Medium" pitchFamily="34" charset="-120"/>
              </a:rPr>
              <a:t>Understanding these additional segments completes our customer portrait, revealing the full spectrum of shopping behaviors across income levels. Each cluster represents a unique opportunity for tailored marketing approaches and personalized customer experiences.</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82097" y="591264"/>
            <a:ext cx="8972074" cy="461963"/>
          </a:xfrm>
          <a:prstGeom prst="rect">
            <a:avLst/>
          </a:prstGeom>
          <a:noFill/>
          <a:ln/>
        </p:spPr>
        <p:txBody>
          <a:bodyPr wrap="none" lIns="0" tIns="0" rIns="0" bIns="0" rtlCol="0" anchor="t"/>
          <a:lstStyle/>
          <a:p>
            <a:pPr algn="l" indent="0" marL="0">
              <a:lnSpc>
                <a:spcPts val="3600"/>
              </a:lnSpc>
              <a:buNone/>
            </a:pPr>
            <a:r>
              <a:rPr lang="en-US" sz="2900" b="1" dirty="0">
                <a:solidFill>
                  <a:srgbClr val="FFE14D"/>
                </a:solidFill>
                <a:latin typeface="Comfortaa Bold" pitchFamily="34" charset="0"/>
                <a:ea typeface="Comfortaa Bold" pitchFamily="34" charset="-122"/>
                <a:cs typeface="Comfortaa Bold" pitchFamily="34" charset="-120"/>
              </a:rPr>
              <a:t>From Insights to Action: Strategic Applications</a:t>
            </a:r>
            <a:endParaRPr lang="en-US" sz="2900" dirty="0"/>
          </a:p>
        </p:txBody>
      </p:sp>
      <p:pic>
        <p:nvPicPr>
          <p:cNvPr id="3" name="Image 0" descr="preencoded.png">    </p:cNvPr>
          <p:cNvPicPr>
            <a:picLocks noChangeAspect="1"/>
          </p:cNvPicPr>
          <p:nvPr/>
        </p:nvPicPr>
        <p:blipFill>
          <a:blip r:embed="rId1"/>
          <a:stretch>
            <a:fillRect/>
          </a:stretch>
        </p:blipFill>
        <p:spPr>
          <a:xfrm>
            <a:off x="3281958" y="1385888"/>
            <a:ext cx="1333143" cy="929521"/>
          </a:xfrm>
          <a:prstGeom prst="rect">
            <a:avLst/>
          </a:prstGeom>
        </p:spPr>
      </p:pic>
      <p:pic>
        <p:nvPicPr>
          <p:cNvPr id="4" name="Image 1" descr="preencoded.png">    </p:cNvPr>
          <p:cNvPicPr>
            <a:picLocks noChangeAspect="1"/>
          </p:cNvPicPr>
          <p:nvPr/>
        </p:nvPicPr>
        <p:blipFill>
          <a:blip r:embed="rId2"/>
          <a:stretch>
            <a:fillRect/>
          </a:stretch>
        </p:blipFill>
        <p:spPr>
          <a:xfrm>
            <a:off x="3831550" y="1818918"/>
            <a:ext cx="233839" cy="292298"/>
          </a:xfrm>
          <a:prstGeom prst="rect">
            <a:avLst/>
          </a:prstGeom>
        </p:spPr>
      </p:pic>
      <p:sp>
        <p:nvSpPr>
          <p:cNvPr id="5" name="Text 1"/>
          <p:cNvSpPr/>
          <p:nvPr/>
        </p:nvSpPr>
        <p:spPr>
          <a:xfrm>
            <a:off x="4781431" y="1552218"/>
            <a:ext cx="2540913" cy="230981"/>
          </a:xfrm>
          <a:prstGeom prst="rect">
            <a:avLst/>
          </a:prstGeom>
          <a:noFill/>
          <a:ln/>
        </p:spPr>
        <p:txBody>
          <a:bodyPr wrap="none" lIns="0" tIns="0" rIns="0" bIns="0" rtlCol="0" anchor="t"/>
          <a:lstStyle/>
          <a:p>
            <a:pPr algn="l" indent="0" marL="0">
              <a:lnSpc>
                <a:spcPts val="1800"/>
              </a:lnSpc>
              <a:buNone/>
            </a:pPr>
            <a:r>
              <a:rPr lang="en-US" sz="1450" b="1" dirty="0">
                <a:solidFill>
                  <a:srgbClr val="D7D4CC"/>
                </a:solidFill>
                <a:latin typeface="Comfortaa Bold" pitchFamily="34" charset="0"/>
                <a:ea typeface="Comfortaa Bold" pitchFamily="34" charset="-122"/>
                <a:cs typeface="Comfortaa Bold" pitchFamily="34" charset="-120"/>
              </a:rPr>
              <a:t>Strategic Decision Making</a:t>
            </a:r>
            <a:endParaRPr lang="en-US" sz="1450" dirty="0"/>
          </a:p>
        </p:txBody>
      </p:sp>
      <p:sp>
        <p:nvSpPr>
          <p:cNvPr id="6" name="Text 2"/>
          <p:cNvSpPr/>
          <p:nvPr/>
        </p:nvSpPr>
        <p:spPr>
          <a:xfrm>
            <a:off x="4781431" y="1882973"/>
            <a:ext cx="2540913" cy="266105"/>
          </a:xfrm>
          <a:prstGeom prst="rect">
            <a:avLst/>
          </a:prstGeom>
          <a:noFill/>
          <a:ln/>
        </p:spPr>
        <p:txBody>
          <a:bodyPr wrap="none" lIns="0" tIns="0" rIns="0" bIns="0" rtlCol="0" anchor="t"/>
          <a:lstStyle/>
          <a:p>
            <a:pPr algn="l" indent="0" marL="0">
              <a:lnSpc>
                <a:spcPts val="2050"/>
              </a:lnSpc>
              <a:buNone/>
            </a:pPr>
            <a:r>
              <a:rPr lang="en-US" sz="1300" dirty="0">
                <a:solidFill>
                  <a:srgbClr val="D7D4CC"/>
                </a:solidFill>
                <a:latin typeface="Raleway Medium" pitchFamily="34" charset="0"/>
                <a:ea typeface="Raleway Medium" pitchFamily="34" charset="-122"/>
                <a:cs typeface="Raleway Medium" pitchFamily="34" charset="-120"/>
              </a:rPr>
              <a:t>Data-driven business planning</a:t>
            </a:r>
            <a:endParaRPr lang="en-US" sz="1300" dirty="0"/>
          </a:p>
        </p:txBody>
      </p:sp>
      <p:sp>
        <p:nvSpPr>
          <p:cNvPr id="7" name="Shape 3"/>
          <p:cNvSpPr/>
          <p:nvPr/>
        </p:nvSpPr>
        <p:spPr>
          <a:xfrm>
            <a:off x="4656653" y="2326600"/>
            <a:ext cx="9350097" cy="11430"/>
          </a:xfrm>
          <a:prstGeom prst="roundRect">
            <a:avLst>
              <a:gd name="adj" fmla="val 2182832"/>
            </a:avLst>
          </a:prstGeom>
          <a:solidFill>
            <a:srgbClr val="5F5F63"/>
          </a:solidFill>
          <a:ln/>
        </p:spPr>
      </p:sp>
      <p:pic>
        <p:nvPicPr>
          <p:cNvPr id="8" name="Image 2" descr="preencoded.png">    </p:cNvPr>
          <p:cNvPicPr>
            <a:picLocks noChangeAspect="1"/>
          </p:cNvPicPr>
          <p:nvPr/>
        </p:nvPicPr>
        <p:blipFill>
          <a:blip r:embed="rId3"/>
          <a:stretch>
            <a:fillRect/>
          </a:stretch>
        </p:blipFill>
        <p:spPr>
          <a:xfrm>
            <a:off x="2615446" y="2356961"/>
            <a:ext cx="2666286" cy="929521"/>
          </a:xfrm>
          <a:prstGeom prst="rect">
            <a:avLst/>
          </a:prstGeom>
        </p:spPr>
      </p:pic>
      <p:pic>
        <p:nvPicPr>
          <p:cNvPr id="9" name="Image 3" descr="preencoded.png">    </p:cNvPr>
          <p:cNvPicPr>
            <a:picLocks noChangeAspect="1"/>
          </p:cNvPicPr>
          <p:nvPr/>
        </p:nvPicPr>
        <p:blipFill>
          <a:blip r:embed="rId4"/>
          <a:stretch>
            <a:fillRect/>
          </a:stretch>
        </p:blipFill>
        <p:spPr>
          <a:xfrm>
            <a:off x="3831669" y="2675573"/>
            <a:ext cx="233839" cy="292298"/>
          </a:xfrm>
          <a:prstGeom prst="rect">
            <a:avLst/>
          </a:prstGeom>
        </p:spPr>
      </p:pic>
      <p:sp>
        <p:nvSpPr>
          <p:cNvPr id="10" name="Text 4"/>
          <p:cNvSpPr/>
          <p:nvPr/>
        </p:nvSpPr>
        <p:spPr>
          <a:xfrm>
            <a:off x="5448062" y="2523292"/>
            <a:ext cx="1897618" cy="230981"/>
          </a:xfrm>
          <a:prstGeom prst="rect">
            <a:avLst/>
          </a:prstGeom>
          <a:noFill/>
          <a:ln/>
        </p:spPr>
        <p:txBody>
          <a:bodyPr wrap="none" lIns="0" tIns="0" rIns="0" bIns="0" rtlCol="0" anchor="t"/>
          <a:lstStyle/>
          <a:p>
            <a:pPr algn="l" indent="0" marL="0">
              <a:lnSpc>
                <a:spcPts val="1800"/>
              </a:lnSpc>
              <a:buNone/>
            </a:pPr>
            <a:r>
              <a:rPr lang="en-US" sz="1450" b="1" dirty="0">
                <a:solidFill>
                  <a:srgbClr val="D7D4CC"/>
                </a:solidFill>
                <a:latin typeface="Comfortaa Bold" pitchFamily="34" charset="0"/>
                <a:ea typeface="Comfortaa Bold" pitchFamily="34" charset="-122"/>
                <a:cs typeface="Comfortaa Bold" pitchFamily="34" charset="-120"/>
              </a:rPr>
              <a:t>Targeted Marketing</a:t>
            </a:r>
            <a:endParaRPr lang="en-US" sz="1450" dirty="0"/>
          </a:p>
        </p:txBody>
      </p:sp>
      <p:sp>
        <p:nvSpPr>
          <p:cNvPr id="11" name="Text 5"/>
          <p:cNvSpPr/>
          <p:nvPr/>
        </p:nvSpPr>
        <p:spPr>
          <a:xfrm>
            <a:off x="5448062" y="2854047"/>
            <a:ext cx="3304937" cy="266105"/>
          </a:xfrm>
          <a:prstGeom prst="rect">
            <a:avLst/>
          </a:prstGeom>
          <a:noFill/>
          <a:ln/>
        </p:spPr>
        <p:txBody>
          <a:bodyPr wrap="none" lIns="0" tIns="0" rIns="0" bIns="0" rtlCol="0" anchor="t"/>
          <a:lstStyle/>
          <a:p>
            <a:pPr algn="l" indent="0" marL="0">
              <a:lnSpc>
                <a:spcPts val="2050"/>
              </a:lnSpc>
              <a:buNone/>
            </a:pPr>
            <a:r>
              <a:rPr lang="en-US" sz="1300" dirty="0">
                <a:solidFill>
                  <a:srgbClr val="D7D4CC"/>
                </a:solidFill>
                <a:latin typeface="Raleway Medium" pitchFamily="34" charset="0"/>
                <a:ea typeface="Raleway Medium" pitchFamily="34" charset="-122"/>
                <a:cs typeface="Raleway Medium" pitchFamily="34" charset="-120"/>
              </a:rPr>
              <a:t>Personalized campaigns for each segment</a:t>
            </a:r>
            <a:endParaRPr lang="en-US" sz="1300" dirty="0"/>
          </a:p>
        </p:txBody>
      </p:sp>
      <p:sp>
        <p:nvSpPr>
          <p:cNvPr id="12" name="Shape 6"/>
          <p:cNvSpPr/>
          <p:nvPr/>
        </p:nvSpPr>
        <p:spPr>
          <a:xfrm>
            <a:off x="5323284" y="3297674"/>
            <a:ext cx="8683466" cy="11430"/>
          </a:xfrm>
          <a:prstGeom prst="roundRect">
            <a:avLst>
              <a:gd name="adj" fmla="val 2182832"/>
            </a:avLst>
          </a:prstGeom>
          <a:solidFill>
            <a:srgbClr val="5F5F63"/>
          </a:solidFill>
          <a:ln/>
        </p:spPr>
      </p:sp>
      <p:pic>
        <p:nvPicPr>
          <p:cNvPr id="13" name="Image 4" descr="preencoded.png">    </p:cNvPr>
          <p:cNvPicPr>
            <a:picLocks noChangeAspect="1"/>
          </p:cNvPicPr>
          <p:nvPr/>
        </p:nvPicPr>
        <p:blipFill>
          <a:blip r:embed="rId5"/>
          <a:stretch>
            <a:fillRect/>
          </a:stretch>
        </p:blipFill>
        <p:spPr>
          <a:xfrm>
            <a:off x="1948815" y="3328035"/>
            <a:ext cx="3999428" cy="929521"/>
          </a:xfrm>
          <a:prstGeom prst="rect">
            <a:avLst/>
          </a:prstGeom>
        </p:spPr>
      </p:pic>
      <p:pic>
        <p:nvPicPr>
          <p:cNvPr id="14" name="Image 5" descr="preencoded.png">    </p:cNvPr>
          <p:cNvPicPr>
            <a:picLocks noChangeAspect="1"/>
          </p:cNvPicPr>
          <p:nvPr/>
        </p:nvPicPr>
        <p:blipFill>
          <a:blip r:embed="rId6"/>
          <a:stretch>
            <a:fillRect/>
          </a:stretch>
        </p:blipFill>
        <p:spPr>
          <a:xfrm>
            <a:off x="3831550" y="3646646"/>
            <a:ext cx="233839" cy="292298"/>
          </a:xfrm>
          <a:prstGeom prst="rect">
            <a:avLst/>
          </a:prstGeom>
        </p:spPr>
      </p:pic>
      <p:sp>
        <p:nvSpPr>
          <p:cNvPr id="15" name="Text 7"/>
          <p:cNvSpPr/>
          <p:nvPr/>
        </p:nvSpPr>
        <p:spPr>
          <a:xfrm>
            <a:off x="6114574" y="3494365"/>
            <a:ext cx="2556153" cy="230981"/>
          </a:xfrm>
          <a:prstGeom prst="rect">
            <a:avLst/>
          </a:prstGeom>
          <a:noFill/>
          <a:ln/>
        </p:spPr>
        <p:txBody>
          <a:bodyPr wrap="none" lIns="0" tIns="0" rIns="0" bIns="0" rtlCol="0" anchor="t"/>
          <a:lstStyle/>
          <a:p>
            <a:pPr algn="l" indent="0" marL="0">
              <a:lnSpc>
                <a:spcPts val="1800"/>
              </a:lnSpc>
              <a:buNone/>
            </a:pPr>
            <a:r>
              <a:rPr lang="en-US" sz="1450" b="1" dirty="0">
                <a:solidFill>
                  <a:srgbClr val="D7D4CC"/>
                </a:solidFill>
                <a:latin typeface="Comfortaa Bold" pitchFamily="34" charset="0"/>
                <a:ea typeface="Comfortaa Bold" pitchFamily="34" charset="-122"/>
                <a:cs typeface="Comfortaa Bold" pitchFamily="34" charset="-120"/>
              </a:rPr>
              <a:t>Store Layout Optimization</a:t>
            </a:r>
            <a:endParaRPr lang="en-US" sz="1450" dirty="0"/>
          </a:p>
        </p:txBody>
      </p:sp>
      <p:sp>
        <p:nvSpPr>
          <p:cNvPr id="16" name="Text 8"/>
          <p:cNvSpPr/>
          <p:nvPr/>
        </p:nvSpPr>
        <p:spPr>
          <a:xfrm>
            <a:off x="6114574" y="3825121"/>
            <a:ext cx="3718560" cy="266105"/>
          </a:xfrm>
          <a:prstGeom prst="rect">
            <a:avLst/>
          </a:prstGeom>
          <a:noFill/>
          <a:ln/>
        </p:spPr>
        <p:txBody>
          <a:bodyPr wrap="none" lIns="0" tIns="0" rIns="0" bIns="0" rtlCol="0" anchor="t"/>
          <a:lstStyle/>
          <a:p>
            <a:pPr algn="l" indent="0" marL="0">
              <a:lnSpc>
                <a:spcPts val="2050"/>
              </a:lnSpc>
              <a:buNone/>
            </a:pPr>
            <a:r>
              <a:rPr lang="en-US" sz="1300" dirty="0">
                <a:solidFill>
                  <a:srgbClr val="D7D4CC"/>
                </a:solidFill>
                <a:latin typeface="Raleway Medium" pitchFamily="34" charset="0"/>
                <a:ea typeface="Raleway Medium" pitchFamily="34" charset="-122"/>
                <a:cs typeface="Raleway Medium" pitchFamily="34" charset="-120"/>
              </a:rPr>
              <a:t>Physical space designed for cluster preferences</a:t>
            </a:r>
            <a:endParaRPr lang="en-US" sz="1300" dirty="0"/>
          </a:p>
        </p:txBody>
      </p:sp>
      <p:sp>
        <p:nvSpPr>
          <p:cNvPr id="17" name="Shape 9"/>
          <p:cNvSpPr/>
          <p:nvPr/>
        </p:nvSpPr>
        <p:spPr>
          <a:xfrm>
            <a:off x="5989796" y="4268748"/>
            <a:ext cx="8016954" cy="11430"/>
          </a:xfrm>
          <a:prstGeom prst="roundRect">
            <a:avLst>
              <a:gd name="adj" fmla="val 2182832"/>
            </a:avLst>
          </a:prstGeom>
          <a:solidFill>
            <a:srgbClr val="5F5F63"/>
          </a:solidFill>
          <a:ln/>
        </p:spPr>
      </p:sp>
      <p:pic>
        <p:nvPicPr>
          <p:cNvPr id="18" name="Image 6" descr="preencoded.png">    </p:cNvPr>
          <p:cNvPicPr>
            <a:picLocks noChangeAspect="1"/>
          </p:cNvPicPr>
          <p:nvPr/>
        </p:nvPicPr>
        <p:blipFill>
          <a:blip r:embed="rId7"/>
          <a:stretch>
            <a:fillRect/>
          </a:stretch>
        </p:blipFill>
        <p:spPr>
          <a:xfrm>
            <a:off x="1282303" y="4299109"/>
            <a:ext cx="5332571" cy="929521"/>
          </a:xfrm>
          <a:prstGeom prst="rect">
            <a:avLst/>
          </a:prstGeom>
        </p:spPr>
      </p:pic>
      <p:pic>
        <p:nvPicPr>
          <p:cNvPr id="19" name="Image 7" descr="preencoded.png">    </p:cNvPr>
          <p:cNvPicPr>
            <a:picLocks noChangeAspect="1"/>
          </p:cNvPicPr>
          <p:nvPr/>
        </p:nvPicPr>
        <p:blipFill>
          <a:blip r:embed="rId8"/>
          <a:stretch>
            <a:fillRect/>
          </a:stretch>
        </p:blipFill>
        <p:spPr>
          <a:xfrm>
            <a:off x="3831550" y="4617720"/>
            <a:ext cx="233839" cy="292298"/>
          </a:xfrm>
          <a:prstGeom prst="rect">
            <a:avLst/>
          </a:prstGeom>
        </p:spPr>
      </p:pic>
      <p:sp>
        <p:nvSpPr>
          <p:cNvPr id="20" name="Text 10"/>
          <p:cNvSpPr/>
          <p:nvPr/>
        </p:nvSpPr>
        <p:spPr>
          <a:xfrm>
            <a:off x="6781205" y="4465439"/>
            <a:ext cx="2827496" cy="230981"/>
          </a:xfrm>
          <a:prstGeom prst="rect">
            <a:avLst/>
          </a:prstGeom>
          <a:noFill/>
          <a:ln/>
        </p:spPr>
        <p:txBody>
          <a:bodyPr wrap="none" lIns="0" tIns="0" rIns="0" bIns="0" rtlCol="0" anchor="t"/>
          <a:lstStyle/>
          <a:p>
            <a:pPr algn="l" indent="0" marL="0">
              <a:lnSpc>
                <a:spcPts val="1800"/>
              </a:lnSpc>
              <a:buNone/>
            </a:pPr>
            <a:r>
              <a:rPr lang="en-US" sz="1450" b="1" dirty="0">
                <a:solidFill>
                  <a:srgbClr val="D7D4CC"/>
                </a:solidFill>
                <a:latin typeface="Comfortaa Bold" pitchFamily="34" charset="0"/>
                <a:ea typeface="Comfortaa Bold" pitchFamily="34" charset="-122"/>
                <a:cs typeface="Comfortaa Bold" pitchFamily="34" charset="-120"/>
              </a:rPr>
              <a:t>Product Assortment Planning</a:t>
            </a:r>
            <a:endParaRPr lang="en-US" sz="1450" dirty="0"/>
          </a:p>
        </p:txBody>
      </p:sp>
      <p:sp>
        <p:nvSpPr>
          <p:cNvPr id="21" name="Text 11"/>
          <p:cNvSpPr/>
          <p:nvPr/>
        </p:nvSpPr>
        <p:spPr>
          <a:xfrm>
            <a:off x="6781205" y="4796195"/>
            <a:ext cx="2911912" cy="266105"/>
          </a:xfrm>
          <a:prstGeom prst="rect">
            <a:avLst/>
          </a:prstGeom>
          <a:noFill/>
          <a:ln/>
        </p:spPr>
        <p:txBody>
          <a:bodyPr wrap="none" lIns="0" tIns="0" rIns="0" bIns="0" rtlCol="0" anchor="t"/>
          <a:lstStyle/>
          <a:p>
            <a:pPr algn="l" indent="0" marL="0">
              <a:lnSpc>
                <a:spcPts val="2050"/>
              </a:lnSpc>
              <a:buNone/>
            </a:pPr>
            <a:r>
              <a:rPr lang="en-US" sz="1300" dirty="0">
                <a:solidFill>
                  <a:srgbClr val="D7D4CC"/>
                </a:solidFill>
                <a:latin typeface="Raleway Medium" pitchFamily="34" charset="0"/>
                <a:ea typeface="Raleway Medium" pitchFamily="34" charset="-122"/>
                <a:cs typeface="Raleway Medium" pitchFamily="34" charset="-120"/>
              </a:rPr>
              <a:t>Inventory tailored to cluster demands</a:t>
            </a:r>
            <a:endParaRPr lang="en-US" sz="1300" dirty="0"/>
          </a:p>
        </p:txBody>
      </p:sp>
      <p:sp>
        <p:nvSpPr>
          <p:cNvPr id="22" name="Shape 12"/>
          <p:cNvSpPr/>
          <p:nvPr/>
        </p:nvSpPr>
        <p:spPr>
          <a:xfrm>
            <a:off x="6656427" y="5239822"/>
            <a:ext cx="7350323" cy="11430"/>
          </a:xfrm>
          <a:prstGeom prst="roundRect">
            <a:avLst>
              <a:gd name="adj" fmla="val 2182832"/>
            </a:avLst>
          </a:prstGeom>
          <a:solidFill>
            <a:srgbClr val="5F5F63"/>
          </a:solidFill>
          <a:ln/>
        </p:spPr>
      </p:sp>
      <p:pic>
        <p:nvPicPr>
          <p:cNvPr id="23" name="Image 8" descr="preencoded.png">    </p:cNvPr>
          <p:cNvPicPr>
            <a:picLocks noChangeAspect="1"/>
          </p:cNvPicPr>
          <p:nvPr/>
        </p:nvPicPr>
        <p:blipFill>
          <a:blip r:embed="rId9"/>
          <a:stretch>
            <a:fillRect/>
          </a:stretch>
        </p:blipFill>
        <p:spPr>
          <a:xfrm>
            <a:off x="615672" y="5270182"/>
            <a:ext cx="6665714" cy="929521"/>
          </a:xfrm>
          <a:prstGeom prst="rect">
            <a:avLst/>
          </a:prstGeom>
        </p:spPr>
      </p:pic>
      <p:pic>
        <p:nvPicPr>
          <p:cNvPr id="24" name="Image 9" descr="preencoded.png">    </p:cNvPr>
          <p:cNvPicPr>
            <a:picLocks noChangeAspect="1"/>
          </p:cNvPicPr>
          <p:nvPr/>
        </p:nvPicPr>
        <p:blipFill>
          <a:blip r:embed="rId10"/>
          <a:stretch>
            <a:fillRect/>
          </a:stretch>
        </p:blipFill>
        <p:spPr>
          <a:xfrm>
            <a:off x="3831550" y="5588794"/>
            <a:ext cx="233839" cy="292298"/>
          </a:xfrm>
          <a:prstGeom prst="rect">
            <a:avLst/>
          </a:prstGeom>
        </p:spPr>
      </p:pic>
      <p:sp>
        <p:nvSpPr>
          <p:cNvPr id="25" name="Text 13"/>
          <p:cNvSpPr/>
          <p:nvPr/>
        </p:nvSpPr>
        <p:spPr>
          <a:xfrm>
            <a:off x="7447717" y="5436513"/>
            <a:ext cx="2697242" cy="230981"/>
          </a:xfrm>
          <a:prstGeom prst="rect">
            <a:avLst/>
          </a:prstGeom>
          <a:noFill/>
          <a:ln/>
        </p:spPr>
        <p:txBody>
          <a:bodyPr wrap="none" lIns="0" tIns="0" rIns="0" bIns="0" rtlCol="0" anchor="t"/>
          <a:lstStyle/>
          <a:p>
            <a:pPr algn="l" indent="0" marL="0">
              <a:lnSpc>
                <a:spcPts val="1800"/>
              </a:lnSpc>
              <a:buNone/>
            </a:pPr>
            <a:r>
              <a:rPr lang="en-US" sz="1450" b="1" dirty="0">
                <a:solidFill>
                  <a:srgbClr val="D7D4CC"/>
                </a:solidFill>
                <a:latin typeface="Comfortaa Bold" pitchFamily="34" charset="0"/>
                <a:ea typeface="Comfortaa Bold" pitchFamily="34" charset="-122"/>
                <a:cs typeface="Comfortaa Bold" pitchFamily="34" charset="-120"/>
              </a:rPr>
              <a:t>Staff Training &amp; Deployment</a:t>
            </a:r>
            <a:endParaRPr lang="en-US" sz="1450" dirty="0"/>
          </a:p>
        </p:txBody>
      </p:sp>
      <p:sp>
        <p:nvSpPr>
          <p:cNvPr id="26" name="Text 14"/>
          <p:cNvSpPr/>
          <p:nvPr/>
        </p:nvSpPr>
        <p:spPr>
          <a:xfrm>
            <a:off x="7447717" y="5767268"/>
            <a:ext cx="3434001" cy="266105"/>
          </a:xfrm>
          <a:prstGeom prst="rect">
            <a:avLst/>
          </a:prstGeom>
          <a:noFill/>
          <a:ln/>
        </p:spPr>
        <p:txBody>
          <a:bodyPr wrap="none" lIns="0" tIns="0" rIns="0" bIns="0" rtlCol="0" anchor="t"/>
          <a:lstStyle/>
          <a:p>
            <a:pPr algn="l" indent="0" marL="0">
              <a:lnSpc>
                <a:spcPts val="2050"/>
              </a:lnSpc>
              <a:buNone/>
            </a:pPr>
            <a:r>
              <a:rPr lang="en-US" sz="1300" dirty="0">
                <a:solidFill>
                  <a:srgbClr val="D7D4CC"/>
                </a:solidFill>
                <a:latin typeface="Raleway Medium" pitchFamily="34" charset="0"/>
                <a:ea typeface="Raleway Medium" pitchFamily="34" charset="-122"/>
                <a:cs typeface="Raleway Medium" pitchFamily="34" charset="-120"/>
              </a:rPr>
              <a:t>Service approach customized to each group</a:t>
            </a:r>
            <a:endParaRPr lang="en-US" sz="1300" dirty="0"/>
          </a:p>
        </p:txBody>
      </p:sp>
      <p:sp>
        <p:nvSpPr>
          <p:cNvPr id="27" name="Text 15"/>
          <p:cNvSpPr/>
          <p:nvPr/>
        </p:nvSpPr>
        <p:spPr>
          <a:xfrm>
            <a:off x="582097" y="6386751"/>
            <a:ext cx="13466207" cy="532209"/>
          </a:xfrm>
          <a:prstGeom prst="rect">
            <a:avLst/>
          </a:prstGeom>
          <a:noFill/>
          <a:ln/>
        </p:spPr>
        <p:txBody>
          <a:bodyPr wrap="square" lIns="0" tIns="0" rIns="0" bIns="0" rtlCol="0" anchor="t"/>
          <a:lstStyle/>
          <a:p>
            <a:pPr algn="l" indent="0" marL="0">
              <a:lnSpc>
                <a:spcPts val="2050"/>
              </a:lnSpc>
              <a:buNone/>
            </a:pPr>
            <a:r>
              <a:rPr lang="en-US" sz="1300" dirty="0">
                <a:solidFill>
                  <a:srgbClr val="D7D4CC"/>
                </a:solidFill>
                <a:latin typeface="Raleway Medium" pitchFamily="34" charset="0"/>
                <a:ea typeface="Raleway Medium" pitchFamily="34" charset="-122"/>
                <a:cs typeface="Raleway Medium" pitchFamily="34" charset="-120"/>
              </a:rPr>
              <a:t>The true value of customer clustering emerges when insights translate into action. Retailers can now develop targeted strategies for each customer segment, from personalized marketing messages to customized product offerings that resonate with specific cluster preferences.</a:t>
            </a:r>
            <a:endParaRPr lang="en-US" sz="1300" dirty="0"/>
          </a:p>
        </p:txBody>
      </p:sp>
      <p:sp>
        <p:nvSpPr>
          <p:cNvPr id="28" name="Text 16"/>
          <p:cNvSpPr/>
          <p:nvPr/>
        </p:nvSpPr>
        <p:spPr>
          <a:xfrm>
            <a:off x="582097" y="7106007"/>
            <a:ext cx="13466207" cy="532209"/>
          </a:xfrm>
          <a:prstGeom prst="rect">
            <a:avLst/>
          </a:prstGeom>
          <a:noFill/>
          <a:ln/>
        </p:spPr>
        <p:txBody>
          <a:bodyPr wrap="square" lIns="0" tIns="0" rIns="0" bIns="0" rtlCol="0" anchor="t"/>
          <a:lstStyle/>
          <a:p>
            <a:pPr algn="l" indent="0" marL="0">
              <a:lnSpc>
                <a:spcPts val="2050"/>
              </a:lnSpc>
              <a:buNone/>
            </a:pPr>
            <a:r>
              <a:rPr lang="en-US" sz="1300" dirty="0">
                <a:solidFill>
                  <a:srgbClr val="D7D4CC"/>
                </a:solidFill>
                <a:latin typeface="Raleway Medium" pitchFamily="34" charset="0"/>
                <a:ea typeface="Raleway Medium" pitchFamily="34" charset="-122"/>
                <a:cs typeface="Raleway Medium" pitchFamily="34" charset="-120"/>
              </a:rPr>
              <a:t>By understanding the unique characteristics of each customer group, businesses can optimize resource allocation, enhance customer experiences, and build stronger relationships. This data-driven approach transforms customer understanding from an abstract concept into a concrete competitive advantage in today's retail landscape.</a:t>
            </a:r>
            <a:endParaRPr 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2025-03-28T09:57:13Z</dcterms:created>
  <dcterms:modified xsi:type="dcterms:W3CDTF">2025-03-28T09:57:13Z</dcterms:modified>
</cp:coreProperties>
</file>