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F41"/>
    <a:srgbClr val="C6EDC1"/>
    <a:srgbClr val="375837"/>
    <a:srgbClr val="D4FBCE"/>
    <a:srgbClr val="EB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5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45F99-D77D-4691-95D3-13FC1547888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6714D-885C-46BC-940E-ED11045DB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7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A96E-426A-38D1-0825-4C10D901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F3D68-3230-CEFB-42B9-E5D5AD8AA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4984-D352-5E49-2EF3-18AB95E7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E15C-BCEE-4E6D-9BBD-5B32E0EDCFFF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9951-DECA-E364-0A06-93C65B75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5571-9003-45C0-B8D9-C614EAF1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08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553B-7A4F-7171-A967-0C1AB606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8FCB-3A0E-EEF3-775C-2ADC8E1D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9B8F-7AF6-3141-57E1-7E2CEE26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D283-5430-4AA0-AAEC-E0ABB1A3805F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4E06-7065-9446-BEFD-9ED15F3C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FE44-195C-C185-216E-08DEC9DD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0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6728F-9268-1000-6D80-92D373EE9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69C4D-FB70-36E3-6529-3EE567FAB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E551-90C2-6881-7174-B4E90974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4830-490B-4CB2-8B8C-1D09765A7657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4DE2-D1A6-F915-B2FD-C574D67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28EB-7BE5-D963-F486-61465AC7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CA0B-E668-2143-127F-DEE9EB80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E9AE-9B48-1E3B-7D65-25FBE24F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7ED3-9BA6-F70A-B100-0ADFF86C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7EC-565D-442E-BD45-6A950EF58EF4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0B80-C1D0-13BF-F930-274BE486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48B2-2393-A833-9794-832D2F25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42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241E-BDF3-EB12-3540-28689F32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3729B-BD9A-F822-28C4-04833B79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8E62-C036-2647-F599-F6F70D7E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549A-4548-4AB0-B200-ECC0278D4B1C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8391-4AB3-D9D3-BEAB-7B4BD349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CE25-5F7F-87B2-57EB-11EA4278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0BEF-546E-E7D7-88B9-0BE718D8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2547-AE15-182E-BB53-0EEFD1DF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1E164-76A3-F82C-2DC7-E32FAA63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B239-7C11-CA65-1273-FA9198E1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1BAD-04B5-4C48-A141-E83D04447108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B256-88C3-6EF4-4F0F-B41718CD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75147-FE8C-A33B-8A1E-ABA5B9AA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9D87-BCCF-FEF7-51BE-E2FE0725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BA01-C860-1DBE-7234-EC6F6346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D0D31-034B-FC0C-2A33-C001B065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E6C28-8304-C0A9-6309-98F7BBCE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34309-90B8-062C-AF18-560EEFDEA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D8254-0727-CFC8-2345-ECEAEB9F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6C2-3428-49E2-A603-3533DBA31C03}" type="datetime1">
              <a:rPr lang="ru-RU" smtClean="0"/>
              <a:t>04.06.2025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50EB3-655D-1858-EEEC-858A3D08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39A9E-A014-EE79-F1F3-73AF7798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7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8880-0437-76F0-7FCF-0947E4A8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13BA-1767-698A-2FBD-04E35996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2B58-DDD1-449B-B1F4-8CBBB7DB2B7A}" type="datetime1">
              <a:rPr lang="ru-RU" smtClean="0"/>
              <a:t>04.06.2025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A2DC1-D157-35D4-1F2A-6B40BA5C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90C04-93C8-E87E-3B2D-5396F859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966F6-105F-7EFE-784A-E0BF34DB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8DC-3E02-4456-9C47-ADB5B65DB5CD}" type="datetime1">
              <a:rPr lang="ru-RU" smtClean="0"/>
              <a:t>04.06.2025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69418-6C4B-8E0A-B983-DA21CBD0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66E5B-7C7E-2586-9D90-E6614D28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46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2BD1-1A55-2B7B-4446-1E11E616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FFBC-F16D-5E1D-8B86-6FD13EFA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4D89E-20AD-9656-59E8-A1047281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8EFD-39FE-29E2-EB0C-BE394533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49D8-16BD-4888-8252-5A991CBF73B3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38A5-284C-6D48-E557-26B4C434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54C54-E617-6546-4A4F-6F8C7893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46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4AB6-095D-58E8-964B-37B919D0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B17B5-10E8-46AB-8BAA-84A0AFDDC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C0B24-C05E-D85B-CBA7-F134521F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B22F-4B0F-4E18-6459-71B27FA9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14EA-A59F-4BCE-A4F6-DBFC0EC36FE5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01C66-BB01-1C0B-2994-EEBB5BFA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DF54-5A53-4C47-3B63-981D3085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2FFFB-5524-7FB3-3A00-852753B6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72CD-2DA2-9D17-BF3F-E5F0F13B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6F94-D6C7-CDE4-42C9-BE69B06D9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64AAB-7D68-45A3-B1F4-FA5A924F033F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0ABD-2BFD-982D-0BA1-6B9BDBDE2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EDB8-3B9D-933D-05E4-58F372353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BC0BA-30AD-4442-95AC-005C9EB654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flower and stars&#10;&#10;AI-generated content may be incorrect.">
            <a:extLst>
              <a:ext uri="{FF2B5EF4-FFF2-40B4-BE49-F238E27FC236}">
                <a16:creationId xmlns:a16="http://schemas.microsoft.com/office/drawing/2014/main" id="{FF5824A0-2B1D-54C8-2DB8-AB695003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949" y="-54962"/>
            <a:ext cx="6967923" cy="696792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245A5-C3D8-3C94-C9CD-51039B23D2AD}"/>
              </a:ext>
            </a:extLst>
          </p:cNvPr>
          <p:cNvSpPr txBox="1"/>
          <p:nvPr/>
        </p:nvSpPr>
        <p:spPr>
          <a:xfrm>
            <a:off x="4690030" y="3378199"/>
            <a:ext cx="7164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Дневник, который фиксирует эмоции пользователей, выявляет тренды и помогает улучшить психологическое состояние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3F7F3-8DE2-7FD9-A530-05A8F8096493}"/>
              </a:ext>
            </a:extLst>
          </p:cNvPr>
          <p:cNvSpPr txBox="1"/>
          <p:nvPr/>
        </p:nvSpPr>
        <p:spPr>
          <a:xfrm>
            <a:off x="4690030" y="2428240"/>
            <a:ext cx="291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Brandbook</a:t>
            </a:r>
            <a:endParaRPr lang="ru-RU" sz="4800" dirty="0">
              <a:solidFill>
                <a:srgbClr val="414F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7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D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3CE76-2CF3-E2A0-5A49-D3DF79F6A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764356E-60E6-4322-908C-19B587BEE92A}"/>
              </a:ext>
            </a:extLst>
          </p:cNvPr>
          <p:cNvSpPr txBox="1"/>
          <p:nvPr/>
        </p:nvSpPr>
        <p:spPr>
          <a:xfrm>
            <a:off x="1090132" y="388600"/>
            <a:ext cx="43161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D174B-0E5A-1DF9-C0B1-B8BC94776C3C}"/>
              </a:ext>
            </a:extLst>
          </p:cNvPr>
          <p:cNvSpPr txBox="1"/>
          <p:nvPr/>
        </p:nvSpPr>
        <p:spPr>
          <a:xfrm>
            <a:off x="1090132" y="1603256"/>
            <a:ext cx="7869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1.Вступление</a:t>
            </a:r>
          </a:p>
          <a:p>
            <a:r>
              <a:rPr lang="ru-RU" sz="44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2.Аудитория</a:t>
            </a:r>
          </a:p>
          <a:p>
            <a:r>
              <a:rPr lang="ru-RU" sz="44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3.Логотип</a:t>
            </a:r>
          </a:p>
          <a:p>
            <a:r>
              <a:rPr lang="ru-RU" sz="44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4.Типографика</a:t>
            </a:r>
          </a:p>
          <a:p>
            <a:r>
              <a:rPr lang="ru-RU" sz="44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5.Фирменные цвета</a:t>
            </a:r>
          </a:p>
          <a:p>
            <a:r>
              <a:rPr lang="ru-RU" sz="44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6.Размещение логотипа</a:t>
            </a:r>
          </a:p>
        </p:txBody>
      </p:sp>
      <p:pic>
        <p:nvPicPr>
          <p:cNvPr id="50" name="Graphic 49" descr="Meditation outline">
            <a:extLst>
              <a:ext uri="{FF2B5EF4-FFF2-40B4-BE49-F238E27FC236}">
                <a16:creationId xmlns:a16="http://schemas.microsoft.com/office/drawing/2014/main" id="{EDF2DF9D-D7A6-9B40-610B-A3BEBECB4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8654" y="1696720"/>
            <a:ext cx="3241040" cy="3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922F6-B0EC-D35B-76B0-7DA3732A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4B6C2B-FD25-E8BE-4D65-41F8CC823F66}"/>
              </a:ext>
            </a:extLst>
          </p:cNvPr>
          <p:cNvSpPr txBox="1"/>
          <p:nvPr/>
        </p:nvSpPr>
        <p:spPr>
          <a:xfrm>
            <a:off x="1025728" y="1758302"/>
            <a:ext cx="101405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 создала уникальное приложение, разработанное для системного мониторинга психоэмоционального состояния пользователей с применением технологий искусственного интеллекта. Приложение реализует научно обоснованный подход к управлению психологическим благополучием, сочетая методы когнитивно-поведенческого анализа с передовыми алгоритмами машинного обучения.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C0FC7-9EBE-CAA5-4BD6-7DB09238351B}"/>
              </a:ext>
            </a:extLst>
          </p:cNvPr>
          <p:cNvSpPr txBox="1"/>
          <p:nvPr/>
        </p:nvSpPr>
        <p:spPr>
          <a:xfrm>
            <a:off x="3976926" y="427510"/>
            <a:ext cx="4238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7BF9537-8830-41CD-DEA4-12EBDFB6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545" y="6333070"/>
            <a:ext cx="2743200" cy="365125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0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DF538-9D8A-4FAB-271F-E957D4D8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E66970-A8E8-7D44-A5CE-BFCB51893458}"/>
              </a:ext>
            </a:extLst>
          </p:cNvPr>
          <p:cNvSpPr txBox="1"/>
          <p:nvPr/>
        </p:nvSpPr>
        <p:spPr>
          <a:xfrm>
            <a:off x="822097" y="1748142"/>
            <a:ext cx="5273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Возраст: 18-30 лет</a:t>
            </a:r>
          </a:p>
          <a:p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Пол: мужчины и женщины</a:t>
            </a:r>
          </a:p>
          <a:p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Страна: Россия</a:t>
            </a:r>
          </a:p>
          <a:p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Род деятельности: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Школьники/студенты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Фрилансеры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Начинающие специалисты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люди, испытывающие стресс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80C4C-1253-2708-B013-E8D0C621082F}"/>
              </a:ext>
            </a:extLst>
          </p:cNvPr>
          <p:cNvSpPr txBox="1"/>
          <p:nvPr/>
        </p:nvSpPr>
        <p:spPr>
          <a:xfrm>
            <a:off x="822096" y="325910"/>
            <a:ext cx="391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E11AE01-CA78-7FD9-552D-05932ED0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545" y="6333070"/>
            <a:ext cx="2743200" cy="365125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72EA6-654E-A730-BCF4-21AB19A38C5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6ED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Graphic 26" descr="Programmer male with solid fill">
            <a:extLst>
              <a:ext uri="{FF2B5EF4-FFF2-40B4-BE49-F238E27FC236}">
                <a16:creationId xmlns:a16="http://schemas.microsoft.com/office/drawing/2014/main" id="{900F8A4E-F854-EEE7-7D0C-F0796444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2458" y="1925952"/>
            <a:ext cx="2733040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86A90-87F3-1198-FF38-82CD8678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9165D2-53B5-98DA-84EB-E27A9039EC3E}"/>
              </a:ext>
            </a:extLst>
          </p:cNvPr>
          <p:cNvSpPr txBox="1"/>
          <p:nvPr/>
        </p:nvSpPr>
        <p:spPr>
          <a:xfrm>
            <a:off x="5199765" y="833742"/>
            <a:ext cx="65716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Иконка приложения имеет минималистичный и современный стиль. Используется тонкая, контурная линия, создающая силуэт лотоса. Цветовая палитра спокойная, с пастельными оттенками светло-зеленого и голубого, что создает ощущение умиротворения и покоя.  Композиция симметрична и сбалансированна. Лотос расположен в центре, а вокруг него - небольшие, едва заметные звёзды. В нижней части иконки находится название"Reflect".  Используется неглубокий градиент фона.</a:t>
            </a:r>
          </a:p>
        </p:txBody>
      </p:sp>
      <p:pic>
        <p:nvPicPr>
          <p:cNvPr id="16" name="Picture 15" descr="A logo with a flower and stars&#10;&#10;AI-generated content may be incorrect.">
            <a:extLst>
              <a:ext uri="{FF2B5EF4-FFF2-40B4-BE49-F238E27FC236}">
                <a16:creationId xmlns:a16="http://schemas.microsoft.com/office/drawing/2014/main" id="{B7043849-B873-80D2-8C6D-6DBC1F81C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78" y="663155"/>
            <a:ext cx="6035040" cy="60350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BBE435-C542-DA9B-57FF-588539593943}"/>
              </a:ext>
            </a:extLst>
          </p:cNvPr>
          <p:cNvSpPr txBox="1"/>
          <p:nvPr/>
        </p:nvSpPr>
        <p:spPr>
          <a:xfrm>
            <a:off x="1126474" y="325910"/>
            <a:ext cx="3095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1C59C8-BA8E-0E59-7526-5F1F278F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545" y="6333070"/>
            <a:ext cx="2743200" cy="365125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D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CD136-9690-F8A3-3025-76645A40E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98C63AF-7C59-B730-BBC4-1ED2060D4A4A}"/>
              </a:ext>
            </a:extLst>
          </p:cNvPr>
          <p:cNvSpPr txBox="1"/>
          <p:nvPr/>
        </p:nvSpPr>
        <p:spPr>
          <a:xfrm>
            <a:off x="3642636" y="264950"/>
            <a:ext cx="4906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Типографика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724D7DE-C31D-FD75-5C8F-6FF775CE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545" y="6333070"/>
            <a:ext cx="2743200" cy="365125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BF9B1A2-C496-7803-F0CF-42E8E09E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5" y="2286855"/>
            <a:ext cx="3721935" cy="13676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0DBA32-1B33-D6EF-7F63-56E8DAFB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65" y="4207120"/>
            <a:ext cx="2900517" cy="7185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0F0609-9979-ABF4-76A4-7D5C7A9A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577" y="1995825"/>
            <a:ext cx="3639573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B59C73-B073-6960-D9A6-F5D8C9CD0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2EAEE7-2421-B51C-8555-75800640038F}"/>
              </a:ext>
            </a:extLst>
          </p:cNvPr>
          <p:cNvSpPr txBox="1"/>
          <p:nvPr/>
        </p:nvSpPr>
        <p:spPr>
          <a:xfrm>
            <a:off x="2202208" y="301242"/>
            <a:ext cx="778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логотипа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2A87EFA-6928-9E27-1D6E-BC8083B7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545" y="6333070"/>
            <a:ext cx="2743200" cy="365125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E0E5-A492-403C-67E9-45C87F76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07" y="1808402"/>
            <a:ext cx="3924300" cy="392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A0513A-5BF5-3B76-68DB-E8E48754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2253">
            <a:off x="8002477" y="1862837"/>
            <a:ext cx="3924300" cy="392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E10630-A14E-EA10-6031-FD6F3837DFFB}"/>
              </a:ext>
            </a:extLst>
          </p:cNvPr>
          <p:cNvSpPr txBox="1"/>
          <p:nvPr/>
        </p:nvSpPr>
        <p:spPr>
          <a:xfrm>
            <a:off x="822562" y="2208151"/>
            <a:ext cx="4182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Иное сочетание цветов недопустимо также, как и изменение угла наклона</a:t>
            </a:r>
          </a:p>
        </p:txBody>
      </p:sp>
    </p:spTree>
    <p:extLst>
      <p:ext uri="{BB962C8B-B14F-4D97-AF65-F5344CB8AC3E}">
        <p14:creationId xmlns:p14="http://schemas.microsoft.com/office/powerpoint/2010/main" val="19386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D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36CBB-04CC-9FA2-E191-65A9DC8C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5FB11A9-632F-7FF2-CB64-47C7EF8BB552}"/>
              </a:ext>
            </a:extLst>
          </p:cNvPr>
          <p:cNvSpPr txBox="1"/>
          <p:nvPr/>
        </p:nvSpPr>
        <p:spPr>
          <a:xfrm>
            <a:off x="2812440" y="264950"/>
            <a:ext cx="6567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Фирменные цвета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A683687-786A-0265-7880-8E475702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545" y="6333070"/>
            <a:ext cx="2743200" cy="365125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2127D1-861B-1765-5944-C86E4194C6CB}"/>
              </a:ext>
            </a:extLst>
          </p:cNvPr>
          <p:cNvSpPr/>
          <p:nvPr/>
        </p:nvSpPr>
        <p:spPr>
          <a:xfrm>
            <a:off x="2727143" y="1820213"/>
            <a:ext cx="2245904" cy="2166853"/>
          </a:xfrm>
          <a:prstGeom prst="rect">
            <a:avLst/>
          </a:prstGeom>
          <a:solidFill>
            <a:srgbClr val="3758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6B82B-DE04-DFA5-7413-598B92561D41}"/>
              </a:ext>
            </a:extLst>
          </p:cNvPr>
          <p:cNvSpPr/>
          <p:nvPr/>
        </p:nvSpPr>
        <p:spPr>
          <a:xfrm>
            <a:off x="4973046" y="1819371"/>
            <a:ext cx="2245903" cy="2166853"/>
          </a:xfrm>
          <a:prstGeom prst="rect">
            <a:avLst/>
          </a:prstGeom>
          <a:solidFill>
            <a:srgbClr val="D4FB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B2D5-8DDF-7D89-7C64-39B9D7450047}"/>
              </a:ext>
            </a:extLst>
          </p:cNvPr>
          <p:cNvSpPr/>
          <p:nvPr/>
        </p:nvSpPr>
        <p:spPr>
          <a:xfrm>
            <a:off x="7218950" y="1818529"/>
            <a:ext cx="2245903" cy="2166853"/>
          </a:xfrm>
          <a:prstGeom prst="rect">
            <a:avLst/>
          </a:prstGeom>
          <a:solidFill>
            <a:srgbClr val="EBFF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A36F1-0769-4BA1-D3C2-F99A48415C00}"/>
              </a:ext>
            </a:extLst>
          </p:cNvPr>
          <p:cNvSpPr txBox="1"/>
          <p:nvPr/>
        </p:nvSpPr>
        <p:spPr>
          <a:xfrm>
            <a:off x="8361680" y="3622392"/>
            <a:ext cx="110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#EBFFE5</a:t>
            </a:r>
            <a:endParaRPr lang="ru-RU" dirty="0">
              <a:solidFill>
                <a:srgbClr val="414F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0B9D6-76DD-13C7-2F1E-264B776C81B4}"/>
              </a:ext>
            </a:extLst>
          </p:cNvPr>
          <p:cNvSpPr txBox="1"/>
          <p:nvPr/>
        </p:nvSpPr>
        <p:spPr>
          <a:xfrm>
            <a:off x="6076221" y="3616892"/>
            <a:ext cx="116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#D4FBCE</a:t>
            </a:r>
            <a:endParaRPr lang="ru-RU" dirty="0">
              <a:solidFill>
                <a:srgbClr val="414F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D73C4-A81D-F2F9-D031-3AC96FB5420E}"/>
              </a:ext>
            </a:extLst>
          </p:cNvPr>
          <p:cNvSpPr txBox="1"/>
          <p:nvPr/>
        </p:nvSpPr>
        <p:spPr>
          <a:xfrm>
            <a:off x="3921760" y="3627052"/>
            <a:ext cx="10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FF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#375837</a:t>
            </a:r>
            <a:endParaRPr lang="ru-RU" dirty="0">
              <a:solidFill>
                <a:srgbClr val="EBFF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59A26-261F-172A-DC9B-E7B9AE1BCE55}"/>
              </a:ext>
            </a:extLst>
          </p:cNvPr>
          <p:cNvSpPr txBox="1"/>
          <p:nvPr/>
        </p:nvSpPr>
        <p:spPr>
          <a:xfrm>
            <a:off x="2727143" y="1846155"/>
            <a:ext cx="22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EBFF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Темно-зеленый основной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50323-687F-CE02-3989-B0BA08FC1AB6}"/>
              </a:ext>
            </a:extLst>
          </p:cNvPr>
          <p:cNvSpPr txBox="1"/>
          <p:nvPr/>
        </p:nvSpPr>
        <p:spPr>
          <a:xfrm>
            <a:off x="4982936" y="1845315"/>
            <a:ext cx="224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Светло-зеленый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2E7E7-5A45-9676-AECE-46C21AE316D6}"/>
              </a:ext>
            </a:extLst>
          </p:cNvPr>
          <p:cNvSpPr txBox="1"/>
          <p:nvPr/>
        </p:nvSpPr>
        <p:spPr>
          <a:xfrm>
            <a:off x="7238187" y="1845315"/>
            <a:ext cx="2245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Бледно-зеленый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29E5D-AFF6-7FE2-7929-E600E5B40F5B}"/>
              </a:ext>
            </a:extLst>
          </p:cNvPr>
          <p:cNvSpPr txBox="1"/>
          <p:nvPr/>
        </p:nvSpPr>
        <p:spPr>
          <a:xfrm>
            <a:off x="972410" y="4206680"/>
            <a:ext cx="10266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414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Цветовое решение нашего приложения тщательно подобрано для создания атмосферы доверия, умиротворения и эмоционального баланса. Каждый оттенок выполняет не только эстетическую, но и психологическую функцию, способствуя комфортному взаимодействию пользователя с приложением.</a:t>
            </a:r>
          </a:p>
        </p:txBody>
      </p:sp>
    </p:spTree>
    <p:extLst>
      <p:ext uri="{BB962C8B-B14F-4D97-AF65-F5344CB8AC3E}">
        <p14:creationId xmlns:p14="http://schemas.microsoft.com/office/powerpoint/2010/main" val="339492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Арина Трегубова</dc:creator>
  <cp:lastModifiedBy>Арина Трегубова</cp:lastModifiedBy>
  <cp:revision>2</cp:revision>
  <dcterms:created xsi:type="dcterms:W3CDTF">2025-06-04T17:49:10Z</dcterms:created>
  <dcterms:modified xsi:type="dcterms:W3CDTF">2025-06-04T20:39:45Z</dcterms:modified>
</cp:coreProperties>
</file>