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311" r:id="rId2"/>
    <p:sldId id="312" r:id="rId3"/>
    <p:sldId id="334" r:id="rId4"/>
    <p:sldId id="336" r:id="rId5"/>
    <p:sldId id="335" r:id="rId6"/>
    <p:sldId id="313" r:id="rId7"/>
    <p:sldId id="318" r:id="rId8"/>
    <p:sldId id="319" r:id="rId9"/>
    <p:sldId id="327" r:id="rId10"/>
    <p:sldId id="329" r:id="rId11"/>
    <p:sldId id="338" r:id="rId12"/>
    <p:sldId id="337" r:id="rId13"/>
    <p:sldId id="340" r:id="rId14"/>
    <p:sldId id="315" r:id="rId15"/>
    <p:sldId id="322" r:id="rId16"/>
    <p:sldId id="332" r:id="rId17"/>
    <p:sldId id="331" r:id="rId18"/>
    <p:sldId id="341" r:id="rId19"/>
    <p:sldId id="326" r:id="rId20"/>
  </p:sldIdLst>
  <p:sldSz cx="9144000" cy="5143500" type="screen16x9"/>
  <p:notesSz cx="6858000" cy="9144000"/>
  <p:embeddedFontLst>
    <p:embeddedFont>
      <p:font typeface="Albert Sans" panose="020B0604020202020204" charset="0"/>
      <p:regular r:id="rId22"/>
      <p:bold r:id="rId23"/>
      <p:italic r:id="rId24"/>
      <p:boldItalic r:id="rId25"/>
    </p:embeddedFont>
    <p:embeddedFont>
      <p:font typeface="Alexandria Medium" panose="020B0604020202020204" charset="-78"/>
      <p:regular r:id="rId26"/>
      <p:bold r:id="rId27"/>
    </p:embeddedFont>
    <p:embeddedFont>
      <p:font typeface="Tahoma" panose="020B060403050404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EEF"/>
    <a:srgbClr val="F17373"/>
    <a:srgbClr val="03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7975BC-4134-493E-A9ED-E13F15BE35DA}">
  <a:tblStyle styleId="{987975BC-4134-493E-A9ED-E13F15BE3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EF2344-9C15-408A-9445-2E6FFA57B6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D98-45A9-8684-7703BA51E672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98-45A9-8684-7703BA51E672}"/>
              </c:ext>
            </c:extLst>
          </c:dPt>
          <c:dPt>
            <c:idx val="2"/>
            <c:bubble3D val="0"/>
            <c:spPr>
              <a:solidFill>
                <a:srgbClr val="7B7EE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5D98-45A9-8684-7703BA51E672}"/>
              </c:ext>
            </c:extLst>
          </c:dPt>
          <c:dPt>
            <c:idx val="3"/>
            <c:bubble3D val="0"/>
            <c:spPr>
              <a:solidFill>
                <a:srgbClr val="F1737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98-45A9-8684-7703BA51E67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Ежедневно</c:v>
                </c:pt>
                <c:pt idx="1">
                  <c:v>Несколько раз в неделю</c:v>
                </c:pt>
                <c:pt idx="2">
                  <c:v>Раз в неделю</c:v>
                </c:pt>
                <c:pt idx="3">
                  <c:v>Не испытываю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31</c:v>
                </c:pt>
                <c:pt idx="1">
                  <c:v>57</c:v>
                </c:pt>
                <c:pt idx="2">
                  <c:v>39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98-45A9-8684-7703BA51E67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dPt>
            <c:idx val="0"/>
            <c:bubble3D val="0"/>
            <c:spPr>
              <a:solidFill>
                <a:srgbClr val="7B7EE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85A-46AA-82BA-A39B491F4133}"/>
              </c:ext>
            </c:extLst>
          </c:dPt>
          <c:dPt>
            <c:idx val="1"/>
            <c:bubble3D val="0"/>
            <c:spPr>
              <a:solidFill>
                <a:srgbClr val="F1737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85A-46AA-82BA-A39B491F4133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85A-46AA-82BA-A39B491F413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Никак</c:v>
                </c:pt>
                <c:pt idx="1">
                  <c:v>Веду дневник</c:v>
                </c:pt>
                <c:pt idx="2">
                  <c:v>Другое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76</c:v>
                </c:pt>
                <c:pt idx="1">
                  <c:v>19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5A-46AA-82BA-A39B491F413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tx2"/>
            </a:solidFill>
          </c:spPr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74E-488F-A337-72F6DC61E95C}"/>
              </c:ext>
            </c:extLst>
          </c:dPt>
          <c:dPt>
            <c:idx val="1"/>
            <c:bubble3D val="0"/>
            <c:spPr>
              <a:solidFill>
                <a:srgbClr val="7B7EE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74E-488F-A337-72F6DC61E95C}"/>
              </c:ext>
            </c:extLst>
          </c:dPt>
          <c:dPt>
            <c:idx val="2"/>
            <c:bubble3D val="0"/>
            <c:spPr>
              <a:solidFill>
                <a:srgbClr val="F1737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4E-488F-A337-72F6DC61E95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Нет</c:v>
                </c:pt>
                <c:pt idx="1">
                  <c:v>Да</c:v>
                </c:pt>
                <c:pt idx="2">
                  <c:v>Не знаю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31</c:v>
                </c:pt>
                <c:pt idx="1">
                  <c:v>81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E-488F-A337-72F6DC61E95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729684709366575"/>
          <c:y val="0.22837954521155335"/>
          <c:w val="0.217068807170016"/>
          <c:h val="0.402918008674862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 panose="020B0604020202020204" pitchFamily="34" charset="0"/>
        <a:cs typeface="Arial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2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43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7312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0DCE-1607-4441-864C-822DEBDC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2975268"/>
            <a:ext cx="7708800" cy="1253700"/>
          </a:xfrm>
        </p:spPr>
        <p:txBody>
          <a:bodyPr/>
          <a:lstStyle/>
          <a:p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Дневник, который фиксирует эмоции пользователей, выявляет тренды и помогает улучшить психологическое состояние.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CF0074-CD9A-400A-80C0-B9368332077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5100" y="1721568"/>
            <a:ext cx="7708800" cy="12537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0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3E9688B4-F04C-4485-870A-93D8400588F4}"/>
              </a:ext>
            </a:extLst>
          </p:cNvPr>
          <p:cNvSpPr txBox="1">
            <a:spLocks/>
          </p:cNvSpPr>
          <p:nvPr/>
        </p:nvSpPr>
        <p:spPr>
          <a:xfrm>
            <a:off x="1435200" y="150858"/>
            <a:ext cx="7251600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 записей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ED7AF-F650-47BB-9849-6D62D21EC85E}"/>
              </a:ext>
            </a:extLst>
          </p:cNvPr>
          <p:cNvSpPr txBox="1"/>
          <p:nvPr/>
        </p:nvSpPr>
        <p:spPr>
          <a:xfrm>
            <a:off x="7874191" y="417909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2CF4E0-0B62-426B-8265-61F4B8A0E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r="1209" b="11228"/>
          <a:stretch/>
        </p:blipFill>
        <p:spPr>
          <a:xfrm>
            <a:off x="4825776" y="2391669"/>
            <a:ext cx="4016325" cy="75654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C1226D6-808F-4AA3-A2F8-2F5338605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0" y="981796"/>
            <a:ext cx="2770227" cy="3179908"/>
          </a:xfrm>
          <a:prstGeom prst="round2SameRect">
            <a:avLst>
              <a:gd name="adj1" fmla="val 8455"/>
              <a:gd name="adj2" fmla="val 0"/>
            </a:avLst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2EE32EF-001B-49E4-830F-C34F591EF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" b="982"/>
          <a:stretch/>
        </p:blipFill>
        <p:spPr>
          <a:xfrm>
            <a:off x="4825776" y="1616793"/>
            <a:ext cx="4016325" cy="230629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4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3E9688B4-F04C-4485-870A-93D8400588F4}"/>
              </a:ext>
            </a:extLst>
          </p:cNvPr>
          <p:cNvSpPr txBox="1">
            <a:spLocks/>
          </p:cNvSpPr>
          <p:nvPr/>
        </p:nvSpPr>
        <p:spPr>
          <a:xfrm>
            <a:off x="1435200" y="150858"/>
            <a:ext cx="7223025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 статистики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ED7AF-F650-47BB-9849-6D62D21EC85E}"/>
              </a:ext>
            </a:extLst>
          </p:cNvPr>
          <p:cNvSpPr txBox="1"/>
          <p:nvPr/>
        </p:nvSpPr>
        <p:spPr>
          <a:xfrm>
            <a:off x="7874191" y="417909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4B0A6B-B55C-4D26-B8BE-1A071212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134" y="2401621"/>
            <a:ext cx="4016325" cy="74294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5EAAB8-F118-47D0-82A2-B5070B89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94" y="1109282"/>
            <a:ext cx="2770227" cy="2584678"/>
          </a:xfrm>
          <a:prstGeom prst="round2SameRect">
            <a:avLst>
              <a:gd name="adj1" fmla="val 8238"/>
              <a:gd name="adj2" fmla="val 0"/>
            </a:avLst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67FB340-713B-4412-94D4-3801AE9A5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134" y="1704459"/>
            <a:ext cx="4016325" cy="213726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4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3E9688B4-F04C-4485-870A-93D8400588F4}"/>
              </a:ext>
            </a:extLst>
          </p:cNvPr>
          <p:cNvSpPr txBox="1">
            <a:spLocks/>
          </p:cNvSpPr>
          <p:nvPr/>
        </p:nvSpPr>
        <p:spPr>
          <a:xfrm>
            <a:off x="50006" y="150858"/>
            <a:ext cx="8629650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 записи эмоционального состояния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ED7AF-F650-47BB-9849-6D62D21EC85E}"/>
              </a:ext>
            </a:extLst>
          </p:cNvPr>
          <p:cNvSpPr txBox="1"/>
          <p:nvPr/>
        </p:nvSpPr>
        <p:spPr>
          <a:xfrm>
            <a:off x="7874191" y="417909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001C72-C33F-4C61-ABD3-39D36A291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 t="1" r="1778" b="27208"/>
          <a:stretch/>
        </p:blipFill>
        <p:spPr>
          <a:xfrm>
            <a:off x="3337647" y="972796"/>
            <a:ext cx="2810167" cy="96529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0C87E4-0713-4DA6-9DF9-02B2A4CFA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2418"/>
          <a:stretch/>
        </p:blipFill>
        <p:spPr>
          <a:xfrm>
            <a:off x="360337" y="811971"/>
            <a:ext cx="2691085" cy="4331529"/>
          </a:xfrm>
          <a:prstGeom prst="round2SameRect">
            <a:avLst>
              <a:gd name="adj1" fmla="val 8956"/>
              <a:gd name="adj2" fmla="val 0"/>
            </a:avLst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1801BB7-FBD8-432F-B2B9-2190E1B31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882" y="2104181"/>
            <a:ext cx="2699698" cy="3039319"/>
          </a:xfrm>
          <a:prstGeom prst="round2SameRect">
            <a:avLst>
              <a:gd name="adj1" fmla="val 7942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366231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3E9688B4-F04C-4485-870A-93D8400588F4}"/>
              </a:ext>
            </a:extLst>
          </p:cNvPr>
          <p:cNvSpPr txBox="1">
            <a:spLocks/>
          </p:cNvSpPr>
          <p:nvPr/>
        </p:nvSpPr>
        <p:spPr>
          <a:xfrm>
            <a:off x="1435200" y="150858"/>
            <a:ext cx="7173019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 друзей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ED7AF-F650-47BB-9849-6D62D21EC85E}"/>
              </a:ext>
            </a:extLst>
          </p:cNvPr>
          <p:cNvSpPr txBox="1"/>
          <p:nvPr/>
        </p:nvSpPr>
        <p:spPr>
          <a:xfrm>
            <a:off x="7874191" y="417909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72E556-1D78-42E3-BA33-DE503612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34" y="2326457"/>
            <a:ext cx="4016325" cy="8080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FC146C-DB3B-4385-AE04-81AC268B3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"/>
          <a:stretch/>
        </p:blipFill>
        <p:spPr>
          <a:xfrm>
            <a:off x="1207585" y="1039356"/>
            <a:ext cx="2690859" cy="3064788"/>
          </a:xfrm>
          <a:prstGeom prst="round2SameRect">
            <a:avLst>
              <a:gd name="adj1" fmla="val 7955"/>
              <a:gd name="adj2" fmla="val 0"/>
            </a:avLst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D5CB3A-321E-4054-A19C-E617EA7E8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5"/>
          <a:stretch/>
        </p:blipFill>
        <p:spPr>
          <a:xfrm>
            <a:off x="4822134" y="2012998"/>
            <a:ext cx="4016325" cy="1434964"/>
          </a:xfrm>
          <a:prstGeom prst="roundRect">
            <a:avLst>
              <a:gd name="adj" fmla="val 24459"/>
            </a:avLst>
          </a:prstGeom>
        </p:spPr>
      </p:pic>
    </p:spTree>
    <p:extLst>
      <p:ext uri="{BB962C8B-B14F-4D97-AF65-F5344CB8AC3E}">
        <p14:creationId xmlns:p14="http://schemas.microsoft.com/office/powerpoint/2010/main" val="174456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5DFFF-FE79-4F77-8B71-9CCCC7A6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131" y="1317801"/>
            <a:ext cx="3756269" cy="1253700"/>
          </a:xfrm>
        </p:spPr>
        <p:txBody>
          <a:bodyPr/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Kotlin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Django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HTML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CSS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JS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Подзаголовок 3">
            <a:extLst>
              <a:ext uri="{FF2B5EF4-FFF2-40B4-BE49-F238E27FC236}">
                <a16:creationId xmlns:a16="http://schemas.microsoft.com/office/drawing/2014/main" id="{36EE7AF5-7E7D-4633-A9CA-271F046CA364}"/>
              </a:ext>
            </a:extLst>
          </p:cNvPr>
          <p:cNvSpPr txBox="1">
            <a:spLocks/>
          </p:cNvSpPr>
          <p:nvPr/>
        </p:nvSpPr>
        <p:spPr>
          <a:xfrm>
            <a:off x="1255944" y="441185"/>
            <a:ext cx="7400100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ru-RU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7687818-F8BA-4F31-9E7F-FEBB3D780CAC}"/>
              </a:ext>
            </a:extLst>
          </p:cNvPr>
          <p:cNvSpPr txBox="1">
            <a:spLocks/>
          </p:cNvSpPr>
          <p:nvPr/>
        </p:nvSpPr>
        <p:spPr>
          <a:xfrm>
            <a:off x="717600" y="1362406"/>
            <a:ext cx="7708800" cy="1253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Django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PostgresSQL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Docker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Swagger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E65DD-4898-4239-8D27-7814B49C6095}"/>
              </a:ext>
            </a:extLst>
          </p:cNvPr>
          <p:cNvSpPr txBox="1"/>
          <p:nvPr/>
        </p:nvSpPr>
        <p:spPr>
          <a:xfrm>
            <a:off x="7874191" y="417909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</p:txBody>
      </p:sp>
      <p:sp>
        <p:nvSpPr>
          <p:cNvPr id="15" name="Подзаголовок 3">
            <a:extLst>
              <a:ext uri="{FF2B5EF4-FFF2-40B4-BE49-F238E27FC236}">
                <a16:creationId xmlns:a16="http://schemas.microsoft.com/office/drawing/2014/main" id="{D721D5EF-56CC-4D50-B707-1247C1D3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424" y="441185"/>
            <a:ext cx="7328075" cy="388200"/>
          </a:xfrm>
        </p:spPr>
        <p:txBody>
          <a:bodyPr/>
          <a:lstStyle/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295507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9885CF-820C-4650-B6DF-1E5A4807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08" y="1944900"/>
            <a:ext cx="7708800" cy="1253700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Премиум подписка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636EC-301E-421C-92AD-EE86BD80DF01}"/>
              </a:ext>
            </a:extLst>
          </p:cNvPr>
          <p:cNvSpPr txBox="1"/>
          <p:nvPr/>
        </p:nvSpPr>
        <p:spPr>
          <a:xfrm>
            <a:off x="7874191" y="417909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7" name="Подзаголовок 3">
            <a:extLst>
              <a:ext uri="{FF2B5EF4-FFF2-40B4-BE49-F238E27FC236}">
                <a16:creationId xmlns:a16="http://schemas.microsoft.com/office/drawing/2014/main" id="{8F860A7B-CED5-4281-8D5C-8ED53D03EADF}"/>
              </a:ext>
            </a:extLst>
          </p:cNvPr>
          <p:cNvSpPr txBox="1">
            <a:spLocks/>
          </p:cNvSpPr>
          <p:nvPr/>
        </p:nvSpPr>
        <p:spPr>
          <a:xfrm>
            <a:off x="3706342" y="441185"/>
            <a:ext cx="4759157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Бизнес-модель</a:t>
            </a:r>
          </a:p>
        </p:txBody>
      </p:sp>
    </p:spTree>
    <p:extLst>
      <p:ext uri="{BB962C8B-B14F-4D97-AF65-F5344CB8AC3E}">
        <p14:creationId xmlns:p14="http://schemas.microsoft.com/office/powerpoint/2010/main" val="301830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6BCCC64E-F3EE-4A27-9ED4-47ED17835128}"/>
              </a:ext>
            </a:extLst>
          </p:cNvPr>
          <p:cNvSpPr txBox="1">
            <a:spLocks/>
          </p:cNvSpPr>
          <p:nvPr/>
        </p:nvSpPr>
        <p:spPr>
          <a:xfrm>
            <a:off x="2486014" y="441185"/>
            <a:ext cx="5973594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Краткосрочные цели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E8BCC18-9D53-493E-8042-77A6040C30A8}"/>
              </a:ext>
            </a:extLst>
          </p:cNvPr>
          <p:cNvSpPr txBox="1">
            <a:spLocks/>
          </p:cNvSpPr>
          <p:nvPr/>
        </p:nvSpPr>
        <p:spPr>
          <a:xfrm>
            <a:off x="717600" y="1692132"/>
            <a:ext cx="7708800" cy="1253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мобильного приложения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Привлечение первых пользователей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клиентского опыта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92B8E-56F7-435A-9943-845C0E547052}"/>
              </a:ext>
            </a:extLst>
          </p:cNvPr>
          <p:cNvSpPr txBox="1"/>
          <p:nvPr/>
        </p:nvSpPr>
        <p:spPr>
          <a:xfrm>
            <a:off x="7874191" y="417909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4152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1AB68E98-5A93-4082-A826-49BFEFBEAF8B}"/>
              </a:ext>
            </a:extLst>
          </p:cNvPr>
          <p:cNvSpPr txBox="1">
            <a:spLocks/>
          </p:cNvSpPr>
          <p:nvPr/>
        </p:nvSpPr>
        <p:spPr>
          <a:xfrm>
            <a:off x="2793194" y="441185"/>
            <a:ext cx="5666414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Долгосрочные цели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C18F8C-CC70-4B0A-87EE-3171918E21CF}"/>
              </a:ext>
            </a:extLst>
          </p:cNvPr>
          <p:cNvSpPr txBox="1">
            <a:spLocks/>
          </p:cNvSpPr>
          <p:nvPr/>
        </p:nvSpPr>
        <p:spPr>
          <a:xfrm>
            <a:off x="717600" y="1692132"/>
            <a:ext cx="7708800" cy="1253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Кроссплатформенность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Кастомизация приложения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функционала для людей с ограниченными возможностями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F18E2-3926-4D12-B319-5FD4346F163C}"/>
              </a:ext>
            </a:extLst>
          </p:cNvPr>
          <p:cNvSpPr txBox="1"/>
          <p:nvPr/>
        </p:nvSpPr>
        <p:spPr>
          <a:xfrm>
            <a:off x="7874191" y="417909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692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1AB68E98-5A93-4082-A826-49BFEFBEAF8B}"/>
              </a:ext>
            </a:extLst>
          </p:cNvPr>
          <p:cNvSpPr txBox="1">
            <a:spLocks/>
          </p:cNvSpPr>
          <p:nvPr/>
        </p:nvSpPr>
        <p:spPr>
          <a:xfrm>
            <a:off x="2793194" y="441185"/>
            <a:ext cx="5666414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C18F8C-CC70-4B0A-87EE-3171918E21CF}"/>
              </a:ext>
            </a:extLst>
          </p:cNvPr>
          <p:cNvSpPr txBox="1">
            <a:spLocks/>
          </p:cNvSpPr>
          <p:nvPr/>
        </p:nvSpPr>
        <p:spPr>
          <a:xfrm>
            <a:off x="2321319" y="1374554"/>
            <a:ext cx="4719203" cy="22679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Техническое задание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Дизайн основных экранов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Спроектирована архитектура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рынка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F18E2-3926-4D12-B319-5FD4346F163C}"/>
              </a:ext>
            </a:extLst>
          </p:cNvPr>
          <p:cNvSpPr txBox="1"/>
          <p:nvPr/>
        </p:nvSpPr>
        <p:spPr>
          <a:xfrm>
            <a:off x="7874191" y="4179095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75C71A-2D40-4E71-9B16-653ABFE1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7" y="1762064"/>
            <a:ext cx="1615965" cy="16159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33C09FA-2A7E-41AF-8B2E-DA31B6FA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71" y="1811830"/>
            <a:ext cx="1519840" cy="15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42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CF0074-CD9A-400A-80C0-B9368332077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5100" y="1721568"/>
            <a:ext cx="7708800" cy="12537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9A0515B-6C49-474E-A58C-306A29B1A165}"/>
              </a:ext>
            </a:extLst>
          </p:cNvPr>
          <p:cNvSpPr txBox="1">
            <a:spLocks/>
          </p:cNvSpPr>
          <p:nvPr/>
        </p:nvSpPr>
        <p:spPr>
          <a:xfrm>
            <a:off x="779983" y="2993316"/>
            <a:ext cx="3478718" cy="62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lexandria Medium"/>
                <a:cs typeface="Arial" panose="020B0604020202020204" pitchFamily="34" charset="0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группа 2 команда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E5834A-BE97-495B-93C7-E1FA86C60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4" t="21609" r="21760" b="22491"/>
          <a:stretch/>
        </p:blipFill>
        <p:spPr bwMode="auto">
          <a:xfrm>
            <a:off x="5334743" y="1282669"/>
            <a:ext cx="2609386" cy="25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8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3C54-7C0B-4A93-B7B5-A85690A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74" y="1736823"/>
            <a:ext cx="8236019" cy="27181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Абдуллаев Дмитрий - 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Team-lead, PM, Mobile developer</a:t>
            </a:r>
            <a:b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Котолевский</a:t>
            </a:r>
            <a: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Владислав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QA, </a:t>
            </a:r>
            <a: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Технический</a:t>
            </a:r>
            <a:r>
              <a:rPr lang="ru-RU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писатель</a:t>
            </a:r>
            <a:b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Хрячков Максим – Аналитик</a:t>
            </a:r>
            <a:b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Трегубова Арина – Дизайнер</a:t>
            </a:r>
            <a:b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Иванин Роман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DevOps, Backend	</a:t>
            </a:r>
            <a:endParaRPr lang="ru-RU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725CDA09-F141-4A44-B3FB-E24F7571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215" y="426898"/>
            <a:ext cx="6928612" cy="388200"/>
          </a:xfrm>
        </p:spPr>
        <p:txBody>
          <a:bodyPr/>
          <a:lstStyle/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D8ECF-8234-4087-A1AF-347BB406B8C9}"/>
              </a:ext>
            </a:extLst>
          </p:cNvPr>
          <p:cNvSpPr txBox="1"/>
          <p:nvPr/>
        </p:nvSpPr>
        <p:spPr>
          <a:xfrm>
            <a:off x="8052785" y="4193382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3CF5DEB-3704-424A-BF42-8162478AEACD}"/>
              </a:ext>
            </a:extLst>
          </p:cNvPr>
          <p:cNvSpPr txBox="1">
            <a:spLocks/>
          </p:cNvSpPr>
          <p:nvPr/>
        </p:nvSpPr>
        <p:spPr>
          <a:xfrm>
            <a:off x="515074" y="1113402"/>
            <a:ext cx="3478718" cy="62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lexandria Medium"/>
                <a:cs typeface="Arial" panose="020B0604020202020204" pitchFamily="34" charset="0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группа 2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25992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69DB5A2-CE63-4AA9-A224-AF557A68B5DD}"/>
              </a:ext>
            </a:extLst>
          </p:cNvPr>
          <p:cNvSpPr txBox="1">
            <a:spLocks/>
          </p:cNvSpPr>
          <p:nvPr/>
        </p:nvSpPr>
        <p:spPr>
          <a:xfrm>
            <a:off x="-34660" y="426898"/>
            <a:ext cx="8472487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часто пользователи испытывают стресс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36C3C-95F7-4076-8B5C-7629CE4B9B68}"/>
              </a:ext>
            </a:extLst>
          </p:cNvPr>
          <p:cNvSpPr txBox="1"/>
          <p:nvPr/>
        </p:nvSpPr>
        <p:spPr>
          <a:xfrm>
            <a:off x="8052785" y="4193382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755D3F85-E724-4DAC-91CC-449C7062A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44901"/>
              </p:ext>
            </p:extLst>
          </p:nvPr>
        </p:nvGraphicFramePr>
        <p:xfrm>
          <a:off x="883177" y="1458580"/>
          <a:ext cx="6855768" cy="314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462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C2073414-7037-475B-800E-18C1EDBC05CD}"/>
              </a:ext>
            </a:extLst>
          </p:cNvPr>
          <p:cNvSpPr txBox="1">
            <a:spLocks/>
          </p:cNvSpPr>
          <p:nvPr/>
        </p:nvSpPr>
        <p:spPr>
          <a:xfrm>
            <a:off x="-177535" y="426898"/>
            <a:ext cx="8615362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пользователи отслеживают своё эмоциональное состояние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4697D-C42A-417D-A6FA-E7BF34B673E2}"/>
              </a:ext>
            </a:extLst>
          </p:cNvPr>
          <p:cNvSpPr txBox="1"/>
          <p:nvPr/>
        </p:nvSpPr>
        <p:spPr>
          <a:xfrm>
            <a:off x="8052785" y="4193382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43B1CA8D-4087-4355-95E0-417AD7A32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74202"/>
              </p:ext>
            </p:extLst>
          </p:nvPr>
        </p:nvGraphicFramePr>
        <p:xfrm>
          <a:off x="753821" y="1587932"/>
          <a:ext cx="6875099" cy="3020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764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014A1639-682D-4755-A94A-132788615882}"/>
              </a:ext>
            </a:extLst>
          </p:cNvPr>
          <p:cNvSpPr txBox="1">
            <a:spLocks/>
          </p:cNvSpPr>
          <p:nvPr/>
        </p:nvSpPr>
        <p:spPr>
          <a:xfrm>
            <a:off x="-177535" y="426898"/>
            <a:ext cx="8615362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 ли отслеживать своё эмоциональное состояние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A70D3-204E-41AB-92BF-82265C9699B4}"/>
              </a:ext>
            </a:extLst>
          </p:cNvPr>
          <p:cNvSpPr txBox="1"/>
          <p:nvPr/>
        </p:nvSpPr>
        <p:spPr>
          <a:xfrm>
            <a:off x="8052785" y="4193382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0F0696E8-8C95-463A-95E5-0BBD4C6C4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152971"/>
              </p:ext>
            </p:extLst>
          </p:nvPr>
        </p:nvGraphicFramePr>
        <p:xfrm>
          <a:off x="410705" y="1639435"/>
          <a:ext cx="7201546" cy="3077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78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CF957B4-A551-4087-8782-1947A235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2412" y="426898"/>
            <a:ext cx="8528812" cy="388200"/>
          </a:xfrm>
        </p:spPr>
        <p:txBody>
          <a:bodyPr/>
          <a:lstStyle/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Актуальность приложения</a:t>
            </a:r>
            <a:b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E2C91F2-ED25-4E57-9E9B-54FB312B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1580569"/>
            <a:ext cx="7708800" cy="1253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Фиксирование эмоционального состояния 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Просмотр своей статистики и статистики друзей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Анализ трендов настроения от ИИ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DDEC0-50E8-4734-B72F-7C9125046D64}"/>
              </a:ext>
            </a:extLst>
          </p:cNvPr>
          <p:cNvSpPr txBox="1"/>
          <p:nvPr/>
        </p:nvSpPr>
        <p:spPr>
          <a:xfrm>
            <a:off x="8052785" y="4193382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968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AA62A1F8-2B7E-4722-A4FE-0416B2382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958" y="426898"/>
            <a:ext cx="5549869" cy="388200"/>
          </a:xfrm>
        </p:spPr>
        <p:txBody>
          <a:bodyPr/>
          <a:lstStyle/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Обзор аналогов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00EEB0A-5615-441F-8499-A9EC1F902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03035"/>
              </p:ext>
            </p:extLst>
          </p:nvPr>
        </p:nvGraphicFramePr>
        <p:xfrm>
          <a:off x="685800" y="1330269"/>
          <a:ext cx="7143747" cy="339072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41795">
                  <a:extLst>
                    <a:ext uri="{9D8B030D-6E8A-4147-A177-3AD203B41FA5}">
                      <a16:colId xmlns:a16="http://schemas.microsoft.com/office/drawing/2014/main" val="3549027041"/>
                    </a:ext>
                  </a:extLst>
                </a:gridCol>
                <a:gridCol w="1425488">
                  <a:extLst>
                    <a:ext uri="{9D8B030D-6E8A-4147-A177-3AD203B41FA5}">
                      <a16:colId xmlns:a16="http://schemas.microsoft.com/office/drawing/2014/main" val="245513669"/>
                    </a:ext>
                  </a:extLst>
                </a:gridCol>
                <a:gridCol w="1425488">
                  <a:extLst>
                    <a:ext uri="{9D8B030D-6E8A-4147-A177-3AD203B41FA5}">
                      <a16:colId xmlns:a16="http://schemas.microsoft.com/office/drawing/2014/main" val="2557457211"/>
                    </a:ext>
                  </a:extLst>
                </a:gridCol>
                <a:gridCol w="1425488">
                  <a:extLst>
                    <a:ext uri="{9D8B030D-6E8A-4147-A177-3AD203B41FA5}">
                      <a16:colId xmlns:a16="http://schemas.microsoft.com/office/drawing/2014/main" val="3916906780"/>
                    </a:ext>
                  </a:extLst>
                </a:gridCol>
                <a:gridCol w="1425488">
                  <a:extLst>
                    <a:ext uri="{9D8B030D-6E8A-4147-A177-3AD203B41FA5}">
                      <a16:colId xmlns:a16="http://schemas.microsoft.com/office/drawing/2014/main" val="1973280346"/>
                    </a:ext>
                  </a:extLst>
                </a:gridCol>
              </a:tblGrid>
              <a:tr h="244520">
                <a:tc>
                  <a:txBody>
                    <a:bodyPr/>
                    <a:lstStyle/>
                    <a:p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How we feel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MoodFit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Daylio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Reflect</a:t>
                      </a:r>
                      <a:endParaRPr lang="ru-RU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5336"/>
                  </a:ext>
                </a:extLst>
              </a:tr>
              <a:tr h="556081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Просмотр статистики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6761"/>
                  </a:ext>
                </a:extLst>
              </a:tr>
              <a:tr h="427781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Постановка целей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28349"/>
                  </a:ext>
                </a:extLst>
              </a:tr>
              <a:tr h="347551">
                <a:tc>
                  <a:txBody>
                    <a:bodyPr/>
                    <a:lstStyle/>
                    <a:p>
                      <a:r>
                        <a:rPr lang="ru-RU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ИИ-ассистент </a:t>
                      </a:r>
                      <a:endParaRPr lang="ru-RU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819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r>
                        <a:rPr lang="ru-RU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Добавление друзей</a:t>
                      </a:r>
                      <a:endParaRPr lang="ru-RU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00026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r>
                        <a:rPr lang="ru-RU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Премиум подписка</a:t>
                      </a:r>
                      <a:endParaRPr lang="ru-RU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98860"/>
                  </a:ext>
                </a:extLst>
              </a:tr>
              <a:tr h="347551">
                <a:tc>
                  <a:txBody>
                    <a:bodyPr/>
                    <a:lstStyle/>
                    <a:p>
                      <a:r>
                        <a:rPr lang="ru-RU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Виджеты</a:t>
                      </a:r>
                      <a:endParaRPr lang="ru-RU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</a:t>
                      </a:r>
                      <a:endParaRPr lang="ru-RU" sz="2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1032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86752-5486-4FC5-A7A7-F9E15DFBDFE0}"/>
              </a:ext>
            </a:extLst>
          </p:cNvPr>
          <p:cNvSpPr txBox="1"/>
          <p:nvPr/>
        </p:nvSpPr>
        <p:spPr>
          <a:xfrm>
            <a:off x="8052785" y="4193382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0477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AA62A1F8-2B7E-4722-A4FE-0416B2382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26" y="426898"/>
            <a:ext cx="7995274" cy="388200"/>
          </a:xfrm>
        </p:spPr>
        <p:txBody>
          <a:bodyPr/>
          <a:lstStyle/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Конкурентное преимущество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00E470E-4C75-4781-B008-85AE12DA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1692132"/>
            <a:ext cx="7708800" cy="1253700"/>
          </a:xfrm>
        </p:spPr>
        <p:txBody>
          <a:bodyPr/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Социальные функции (добавление друзей, просмотр их статистики)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Аналитика с использованием ИИ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Возможность добавления виджетов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E2794-E19A-44D6-8A54-90C099617CA1}"/>
              </a:ext>
            </a:extLst>
          </p:cNvPr>
          <p:cNvSpPr txBox="1"/>
          <p:nvPr/>
        </p:nvSpPr>
        <p:spPr>
          <a:xfrm>
            <a:off x="8052785" y="4193382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5397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90F3F7D1-9D54-4C80-B78E-8EED64A64BD8}"/>
              </a:ext>
            </a:extLst>
          </p:cNvPr>
          <p:cNvSpPr txBox="1">
            <a:spLocks/>
          </p:cNvSpPr>
          <p:nvPr/>
        </p:nvSpPr>
        <p:spPr>
          <a:xfrm>
            <a:off x="2887958" y="426898"/>
            <a:ext cx="5549869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Целевая аудитория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CA962C2-B6CD-48BE-8251-3A53CBF922A9}"/>
              </a:ext>
            </a:extLst>
          </p:cNvPr>
          <p:cNvSpPr txBox="1">
            <a:spLocks/>
          </p:cNvSpPr>
          <p:nvPr/>
        </p:nvSpPr>
        <p:spPr>
          <a:xfrm>
            <a:off x="717600" y="1704891"/>
            <a:ext cx="7708800" cy="1253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Люди в возрасте 18-30 лет, активно использующие смартфоны и интернет. 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Люди,  заинтересованные в личностном росте, психологическом благополучии и самоанализе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28290-DE66-4702-8E68-4E4AA13A5969}"/>
              </a:ext>
            </a:extLst>
          </p:cNvPr>
          <p:cNvSpPr txBox="1"/>
          <p:nvPr/>
        </p:nvSpPr>
        <p:spPr>
          <a:xfrm>
            <a:off x="8052785" y="4193382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07167331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Другая 1">
      <a:majorFont>
        <a:latin typeface="Albert Sans"/>
        <a:ea typeface=""/>
        <a:cs typeface=""/>
      </a:majorFont>
      <a:minorFont>
        <a:latin typeface="Alber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303</Words>
  <Application>Microsoft Office PowerPoint</Application>
  <PresentationFormat>Экран (16:9)</PresentationFormat>
  <Paragraphs>90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Albert Sans</vt:lpstr>
      <vt:lpstr>Wingdings</vt:lpstr>
      <vt:lpstr>Alexandria Medium</vt:lpstr>
      <vt:lpstr>Arial</vt:lpstr>
      <vt:lpstr>Tahoma</vt:lpstr>
      <vt:lpstr>Lead Funnel by Slidesgo</vt:lpstr>
      <vt:lpstr>Дневник, который фиксирует эмоции пользователей, выявляет тренды и помогает улучшить психологическое состояние.</vt:lpstr>
      <vt:lpstr>- Абдуллаев Дмитрий - Team-lead, PM, Mobile developer - Котолевский Владислав - QA, Технический писатель - Хрячков Максим – Аналитик - Трегубова Арина – Дизайнер - Иванин Роман – DevOps, Backend </vt:lpstr>
      <vt:lpstr>Презентация PowerPoint</vt:lpstr>
      <vt:lpstr>Презентация PowerPoint</vt:lpstr>
      <vt:lpstr>Презентация PowerPoint</vt:lpstr>
      <vt:lpstr>- Фиксирование эмоционального состояния  - Просмотр своей статистики и статистики друзей - Анализ трендов настроения от ИИ </vt:lpstr>
      <vt:lpstr>Презентация PowerPoint</vt:lpstr>
      <vt:lpstr>- Социальные функции (добавление друзей, просмотр их статистики)  - Аналитика с использованием ИИ  - Возможность добавления виджетов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Frontend разработка: - Kotlin - Django - HTML - CSS - JS</vt:lpstr>
      <vt:lpstr>Премиум подписка</vt:lpstr>
      <vt:lpstr>Презентация PowerPoint</vt:lpstr>
      <vt:lpstr>Презентация PowerPoint</vt:lpstr>
      <vt:lpstr>Презентация PowerPoint</vt:lpstr>
      <vt:lpstr>Reflect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Дневник, который фиксирует эмоции пользователей, выявляет тренды и помогает улучшить психологическое состояние.</dc:title>
  <dc:creator>Абдуллаев Дмитрий</dc:creator>
  <cp:lastModifiedBy>Абдуллаев Дмитрий</cp:lastModifiedBy>
  <cp:revision>41</cp:revision>
  <dcterms:modified xsi:type="dcterms:W3CDTF">2025-03-27T11:13:09Z</dcterms:modified>
</cp:coreProperties>
</file>