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311" r:id="rId2"/>
    <p:sldId id="312" r:id="rId3"/>
    <p:sldId id="334" r:id="rId4"/>
    <p:sldId id="336" r:id="rId5"/>
    <p:sldId id="335" r:id="rId6"/>
    <p:sldId id="313" r:id="rId7"/>
    <p:sldId id="318" r:id="rId8"/>
    <p:sldId id="319" r:id="rId9"/>
    <p:sldId id="327" r:id="rId10"/>
    <p:sldId id="329" r:id="rId11"/>
    <p:sldId id="338" r:id="rId12"/>
    <p:sldId id="337" r:id="rId13"/>
    <p:sldId id="340" r:id="rId14"/>
    <p:sldId id="315" r:id="rId15"/>
    <p:sldId id="322" r:id="rId16"/>
    <p:sldId id="332" r:id="rId17"/>
    <p:sldId id="331" r:id="rId18"/>
    <p:sldId id="341" r:id="rId19"/>
    <p:sldId id="326" r:id="rId20"/>
  </p:sldIdLst>
  <p:sldSz cx="9144000" cy="5143500" type="screen16x9"/>
  <p:notesSz cx="6858000" cy="9144000"/>
  <p:embeddedFontLst>
    <p:embeddedFont>
      <p:font typeface="Albert Sans" panose="020B0604020202020204" charset="0"/>
      <p:regular r:id="rId22"/>
      <p:bold r:id="rId23"/>
      <p:italic r:id="rId24"/>
      <p:boldItalic r:id="rId25"/>
    </p:embeddedFont>
    <p:embeddedFont>
      <p:font typeface="Alexandria Medium" panose="020B0604020202020204" charset="-78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EEF"/>
    <a:srgbClr val="F17373"/>
    <a:srgbClr val="03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7975BC-4134-493E-A9ED-E13F15BE35DA}">
  <a:tblStyle styleId="{987975BC-4134-493E-A9ED-E13F15BE35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7EF2344-9C15-408A-9445-2E6FFA57B6E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5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5D98-45A9-8684-7703BA51E672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D98-45A9-8684-7703BA51E672}"/>
              </c:ext>
            </c:extLst>
          </c:dPt>
          <c:dPt>
            <c:idx val="2"/>
            <c:bubble3D val="0"/>
            <c:spPr>
              <a:solidFill>
                <a:srgbClr val="7B7EEF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5D98-45A9-8684-7703BA51E672}"/>
              </c:ext>
            </c:extLst>
          </c:dPt>
          <c:dPt>
            <c:idx val="3"/>
            <c:bubble3D val="0"/>
            <c:spPr>
              <a:solidFill>
                <a:srgbClr val="F1737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D98-45A9-8684-7703BA51E672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Ежедневно</c:v>
                </c:pt>
                <c:pt idx="1">
                  <c:v>Несколько раз в неделю</c:v>
                </c:pt>
                <c:pt idx="2">
                  <c:v>Раз в неделю</c:v>
                </c:pt>
                <c:pt idx="3">
                  <c:v>Не испытываю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31</c:v>
                </c:pt>
                <c:pt idx="1">
                  <c:v>57</c:v>
                </c:pt>
                <c:pt idx="2">
                  <c:v>39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98-45A9-8684-7703BA51E67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dPt>
            <c:idx val="0"/>
            <c:bubble3D val="0"/>
            <c:spPr>
              <a:solidFill>
                <a:srgbClr val="7B7EEF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85A-46AA-82BA-A39B491F4133}"/>
              </c:ext>
            </c:extLst>
          </c:dPt>
          <c:dPt>
            <c:idx val="1"/>
            <c:bubble3D val="0"/>
            <c:spPr>
              <a:solidFill>
                <a:srgbClr val="F1737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585A-46AA-82BA-A39B491F4133}"/>
              </c:ext>
            </c:extLst>
          </c:dPt>
          <c:dPt>
            <c:idx val="2"/>
            <c:bubble3D val="0"/>
            <c:spPr>
              <a:solidFill>
                <a:schemeClr val="tx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85A-46AA-82BA-A39B491F413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Никак</c:v>
                </c:pt>
                <c:pt idx="1">
                  <c:v>Веду дневник</c:v>
                </c:pt>
                <c:pt idx="2">
                  <c:v>Другое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76</c:v>
                </c:pt>
                <c:pt idx="1">
                  <c:v>19</c:v>
                </c:pt>
                <c:pt idx="2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5A-46AA-82BA-A39B491F413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tx2"/>
            </a:solidFill>
          </c:spPr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74E-488F-A337-72F6DC61E95C}"/>
              </c:ext>
            </c:extLst>
          </c:dPt>
          <c:dPt>
            <c:idx val="1"/>
            <c:bubble3D val="0"/>
            <c:spPr>
              <a:solidFill>
                <a:srgbClr val="7B7EEF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574E-488F-A337-72F6DC61E95C}"/>
              </c:ext>
            </c:extLst>
          </c:dPt>
          <c:dPt>
            <c:idx val="2"/>
            <c:bubble3D val="0"/>
            <c:spPr>
              <a:solidFill>
                <a:srgbClr val="F1737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74E-488F-A337-72F6DC61E95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Нет</c:v>
                </c:pt>
                <c:pt idx="1">
                  <c:v>Да</c:v>
                </c:pt>
                <c:pt idx="2">
                  <c:v>Не знаю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31</c:v>
                </c:pt>
                <c:pt idx="1">
                  <c:v>81</c:v>
                </c:pt>
                <c:pt idx="2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4E-488F-A337-72F6DC61E95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729684709366575"/>
          <c:y val="0.22837954521155335"/>
          <c:w val="0.217068807170016"/>
          <c:h val="0.402918008674862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 panose="020B0604020202020204" pitchFamily="34" charset="0"/>
        <a:cs typeface="Arial"/>
        <a:sym typeface="Arial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5225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1435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 l="36283" t="30" r="-6" b="-40"/>
          <a:stretch/>
        </p:blipFill>
        <p:spPr>
          <a:xfrm rot="10800000">
            <a:off x="5864950" y="-3275"/>
            <a:ext cx="32790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000">
                <a:solidFill>
                  <a:schemeClr val="l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7312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76" r:id="rId3"/>
    <p:sldLayoutId id="214748367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80DCE-1607-4441-864C-822DEBDC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0" y="2975268"/>
            <a:ext cx="7708800" cy="1253700"/>
          </a:xfrm>
        </p:spPr>
        <p:txBody>
          <a:bodyPr/>
          <a:lstStyle/>
          <a:p>
            <a:r>
              <a:rPr lang="ru-RU" sz="2800" dirty="0">
                <a:latin typeface="+mn-lt"/>
              </a:rPr>
              <a:t>Дневник, который фиксирует эмоции пользователей, выявляет тренды и помогает улучшить психологическое состояние.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0CF0074-CD9A-400A-80C0-B9368332077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5100" y="1721568"/>
            <a:ext cx="7708800" cy="1253700"/>
          </a:xfrm>
        </p:spPr>
        <p:txBody>
          <a:bodyPr/>
          <a:lstStyle/>
          <a:p>
            <a:r>
              <a:rPr lang="en-US" dirty="0"/>
              <a:t>Reflect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30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3">
            <a:extLst>
              <a:ext uri="{FF2B5EF4-FFF2-40B4-BE49-F238E27FC236}">
                <a16:creationId xmlns:a16="http://schemas.microsoft.com/office/drawing/2014/main" id="{3E9688B4-F04C-4485-870A-93D8400588F4}"/>
              </a:ext>
            </a:extLst>
          </p:cNvPr>
          <p:cNvSpPr txBox="1">
            <a:spLocks/>
          </p:cNvSpPr>
          <p:nvPr/>
        </p:nvSpPr>
        <p:spPr>
          <a:xfrm>
            <a:off x="1435200" y="150858"/>
            <a:ext cx="7251600" cy="388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sz="4000" dirty="0">
                <a:latin typeface="+mj-lt"/>
              </a:rPr>
              <a:t>Экран записей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ED7AF-F650-47BB-9849-6D62D21EC85E}"/>
              </a:ext>
            </a:extLst>
          </p:cNvPr>
          <p:cNvSpPr txBox="1"/>
          <p:nvPr/>
        </p:nvSpPr>
        <p:spPr>
          <a:xfrm>
            <a:off x="7874191" y="417909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82CF4E0-0B62-426B-8265-61F4B8A0E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9" r="1209" b="11228"/>
          <a:stretch/>
        </p:blipFill>
        <p:spPr>
          <a:xfrm>
            <a:off x="4825776" y="2391669"/>
            <a:ext cx="4016325" cy="75654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C1226D6-808F-4AA3-A2F8-2F5338605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60" y="981796"/>
            <a:ext cx="2770227" cy="3179908"/>
          </a:xfrm>
          <a:prstGeom prst="round2SameRect">
            <a:avLst>
              <a:gd name="adj1" fmla="val 8455"/>
              <a:gd name="adj2" fmla="val 0"/>
            </a:avLst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2EE32EF-001B-49E4-830F-C34F591EF9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4" b="982"/>
          <a:stretch/>
        </p:blipFill>
        <p:spPr>
          <a:xfrm>
            <a:off x="4825776" y="1616793"/>
            <a:ext cx="4016325" cy="230629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4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3">
            <a:extLst>
              <a:ext uri="{FF2B5EF4-FFF2-40B4-BE49-F238E27FC236}">
                <a16:creationId xmlns:a16="http://schemas.microsoft.com/office/drawing/2014/main" id="{3E9688B4-F04C-4485-870A-93D8400588F4}"/>
              </a:ext>
            </a:extLst>
          </p:cNvPr>
          <p:cNvSpPr txBox="1">
            <a:spLocks/>
          </p:cNvSpPr>
          <p:nvPr/>
        </p:nvSpPr>
        <p:spPr>
          <a:xfrm>
            <a:off x="1435200" y="150858"/>
            <a:ext cx="7223025" cy="388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sz="4000" dirty="0">
                <a:latin typeface="+mj-lt"/>
              </a:rPr>
              <a:t>Экран статистики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ED7AF-F650-47BB-9849-6D62D21EC85E}"/>
              </a:ext>
            </a:extLst>
          </p:cNvPr>
          <p:cNvSpPr txBox="1"/>
          <p:nvPr/>
        </p:nvSpPr>
        <p:spPr>
          <a:xfrm>
            <a:off x="7874191" y="417909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</a:rPr>
              <a:t>11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4B0A6B-B55C-4D26-B8BE-1A0712121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134" y="2401621"/>
            <a:ext cx="4016325" cy="74294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55EAAB8-F118-47D0-82A2-B5070B897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394" y="1109282"/>
            <a:ext cx="2770227" cy="2584678"/>
          </a:xfrm>
          <a:prstGeom prst="round2SameRect">
            <a:avLst>
              <a:gd name="adj1" fmla="val 8238"/>
              <a:gd name="adj2" fmla="val 0"/>
            </a:avLst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67FB340-713B-4412-94D4-3801AE9A5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134" y="1704459"/>
            <a:ext cx="4016325" cy="213726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4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3">
            <a:extLst>
              <a:ext uri="{FF2B5EF4-FFF2-40B4-BE49-F238E27FC236}">
                <a16:creationId xmlns:a16="http://schemas.microsoft.com/office/drawing/2014/main" id="{3E9688B4-F04C-4485-870A-93D8400588F4}"/>
              </a:ext>
            </a:extLst>
          </p:cNvPr>
          <p:cNvSpPr txBox="1">
            <a:spLocks/>
          </p:cNvSpPr>
          <p:nvPr/>
        </p:nvSpPr>
        <p:spPr>
          <a:xfrm>
            <a:off x="50006" y="150858"/>
            <a:ext cx="8629650" cy="388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sz="4000" dirty="0">
                <a:latin typeface="+mj-lt"/>
              </a:rPr>
              <a:t>Экран записи эмоционального состояния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ED7AF-F650-47BB-9849-6D62D21EC85E}"/>
              </a:ext>
            </a:extLst>
          </p:cNvPr>
          <p:cNvSpPr txBox="1"/>
          <p:nvPr/>
        </p:nvSpPr>
        <p:spPr>
          <a:xfrm>
            <a:off x="7874191" y="417909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</a:rPr>
              <a:t>12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001C72-C33F-4C61-ABD3-39D36A291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0" t="1" r="1778" b="27208"/>
          <a:stretch/>
        </p:blipFill>
        <p:spPr>
          <a:xfrm>
            <a:off x="3337647" y="972796"/>
            <a:ext cx="2810167" cy="96529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70C87E4-0713-4DA6-9DF9-02B2A4CFA9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" b="2418"/>
          <a:stretch/>
        </p:blipFill>
        <p:spPr>
          <a:xfrm>
            <a:off x="360337" y="811971"/>
            <a:ext cx="2691085" cy="4331529"/>
          </a:xfrm>
          <a:prstGeom prst="round2SameRect">
            <a:avLst>
              <a:gd name="adj1" fmla="val 8956"/>
              <a:gd name="adj2" fmla="val 0"/>
            </a:avLst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1801BB7-FBD8-432F-B2B9-2190E1B31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882" y="2104181"/>
            <a:ext cx="2699698" cy="3039319"/>
          </a:xfrm>
          <a:prstGeom prst="round2SameRect">
            <a:avLst>
              <a:gd name="adj1" fmla="val 7942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366231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3">
            <a:extLst>
              <a:ext uri="{FF2B5EF4-FFF2-40B4-BE49-F238E27FC236}">
                <a16:creationId xmlns:a16="http://schemas.microsoft.com/office/drawing/2014/main" id="{3E9688B4-F04C-4485-870A-93D8400588F4}"/>
              </a:ext>
            </a:extLst>
          </p:cNvPr>
          <p:cNvSpPr txBox="1">
            <a:spLocks/>
          </p:cNvSpPr>
          <p:nvPr/>
        </p:nvSpPr>
        <p:spPr>
          <a:xfrm>
            <a:off x="1435200" y="150858"/>
            <a:ext cx="7173019" cy="388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sz="4000" dirty="0">
                <a:latin typeface="+mj-lt"/>
              </a:rPr>
              <a:t>Экран друзей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ED7AF-F650-47BB-9849-6D62D21EC85E}"/>
              </a:ext>
            </a:extLst>
          </p:cNvPr>
          <p:cNvSpPr txBox="1"/>
          <p:nvPr/>
        </p:nvSpPr>
        <p:spPr>
          <a:xfrm>
            <a:off x="7874191" y="417909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</a:rPr>
              <a:t>13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F72E556-1D78-42E3-BA33-DE5036128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134" y="2326457"/>
            <a:ext cx="4016325" cy="80804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2FC146C-DB3B-4385-AE04-81AC268B3B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1"/>
          <a:stretch/>
        </p:blipFill>
        <p:spPr>
          <a:xfrm>
            <a:off x="1207585" y="1039356"/>
            <a:ext cx="2690859" cy="3064788"/>
          </a:xfrm>
          <a:prstGeom prst="round2SameRect">
            <a:avLst>
              <a:gd name="adj1" fmla="val 7955"/>
              <a:gd name="adj2" fmla="val 0"/>
            </a:avLst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4D5CB3A-321E-4054-A19C-E617EA7E8B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75"/>
          <a:stretch/>
        </p:blipFill>
        <p:spPr>
          <a:xfrm>
            <a:off x="4822134" y="2012998"/>
            <a:ext cx="4016325" cy="1434964"/>
          </a:xfrm>
          <a:prstGeom prst="roundRect">
            <a:avLst>
              <a:gd name="adj" fmla="val 24459"/>
            </a:avLst>
          </a:prstGeom>
        </p:spPr>
      </p:pic>
    </p:spTree>
    <p:extLst>
      <p:ext uri="{BB962C8B-B14F-4D97-AF65-F5344CB8AC3E}">
        <p14:creationId xmlns:p14="http://schemas.microsoft.com/office/powerpoint/2010/main" val="1744563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5DFFF-FE79-4F77-8B71-9CCCC7A6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131" y="1317801"/>
            <a:ext cx="3756269" cy="1253700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Frontend </a:t>
            </a:r>
            <a:r>
              <a:rPr lang="ru-RU" sz="2800" dirty="0">
                <a:latin typeface="+mn-lt"/>
              </a:rPr>
              <a:t>разработка</a:t>
            </a:r>
            <a:r>
              <a:rPr lang="en-US" sz="2800" dirty="0">
                <a:latin typeface="+mn-lt"/>
              </a:rPr>
              <a:t>: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- Kotlin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- Django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- HTML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- CSS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- JS</a:t>
            </a:r>
            <a:endParaRPr lang="ru-RU" sz="2800" dirty="0">
              <a:latin typeface="+mn-lt"/>
            </a:endParaRPr>
          </a:p>
        </p:txBody>
      </p:sp>
      <p:sp>
        <p:nvSpPr>
          <p:cNvPr id="13" name="Подзаголовок 3">
            <a:extLst>
              <a:ext uri="{FF2B5EF4-FFF2-40B4-BE49-F238E27FC236}">
                <a16:creationId xmlns:a16="http://schemas.microsoft.com/office/drawing/2014/main" id="{36EE7AF5-7E7D-4633-A9CA-271F046CA364}"/>
              </a:ext>
            </a:extLst>
          </p:cNvPr>
          <p:cNvSpPr txBox="1">
            <a:spLocks/>
          </p:cNvSpPr>
          <p:nvPr/>
        </p:nvSpPr>
        <p:spPr>
          <a:xfrm>
            <a:off x="1255944" y="441185"/>
            <a:ext cx="7400100" cy="388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ru-RU" sz="4400" dirty="0">
              <a:latin typeface="+mj-lt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E7687818-F8BA-4F31-9E7F-FEBB3D780CAC}"/>
              </a:ext>
            </a:extLst>
          </p:cNvPr>
          <p:cNvSpPr txBox="1">
            <a:spLocks/>
          </p:cNvSpPr>
          <p:nvPr/>
        </p:nvSpPr>
        <p:spPr>
          <a:xfrm>
            <a:off x="717600" y="1362406"/>
            <a:ext cx="7708800" cy="1253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latin typeface="+mn-lt"/>
              </a:rPr>
              <a:t>Backend </a:t>
            </a:r>
            <a:r>
              <a:rPr lang="ru-RU" sz="2800" dirty="0">
                <a:latin typeface="+mn-lt"/>
              </a:rPr>
              <a:t>разработка</a:t>
            </a:r>
            <a:r>
              <a:rPr lang="en-US" sz="2800" dirty="0">
                <a:latin typeface="+mn-lt"/>
              </a:rPr>
              <a:t>: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- Django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- </a:t>
            </a:r>
            <a:r>
              <a:rPr lang="en-US" sz="2800" dirty="0" err="1">
                <a:latin typeface="+mn-lt"/>
              </a:rPr>
              <a:t>PostgresSQL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- Docker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- Swagger</a:t>
            </a:r>
            <a:endParaRPr lang="ru-RU" sz="2800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3E65DD-4898-4239-8D27-7814B49C6095}"/>
              </a:ext>
            </a:extLst>
          </p:cNvPr>
          <p:cNvSpPr txBox="1"/>
          <p:nvPr/>
        </p:nvSpPr>
        <p:spPr>
          <a:xfrm>
            <a:off x="7874191" y="417909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</a:rPr>
              <a:t>14</a:t>
            </a:r>
          </a:p>
        </p:txBody>
      </p:sp>
      <p:sp>
        <p:nvSpPr>
          <p:cNvPr id="15" name="Подзаголовок 3">
            <a:extLst>
              <a:ext uri="{FF2B5EF4-FFF2-40B4-BE49-F238E27FC236}">
                <a16:creationId xmlns:a16="http://schemas.microsoft.com/office/drawing/2014/main" id="{D721D5EF-56CC-4D50-B707-1247C1D37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7424" y="441185"/>
            <a:ext cx="7328075" cy="388200"/>
          </a:xfrm>
        </p:spPr>
        <p:txBody>
          <a:bodyPr/>
          <a:lstStyle/>
          <a:p>
            <a:pPr algn="r"/>
            <a:r>
              <a:rPr lang="ru-RU" sz="4400" dirty="0">
                <a:latin typeface="+mj-lt"/>
              </a:rPr>
              <a:t>Используемые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2955075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59885CF-820C-4650-B6DF-1E5A4807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08" y="1944900"/>
            <a:ext cx="7708800" cy="1253700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ru-RU" sz="4000" dirty="0">
                <a:latin typeface="+mn-lt"/>
              </a:rPr>
              <a:t>Премиум подписка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0636EC-301E-421C-92AD-EE86BD80DF01}"/>
              </a:ext>
            </a:extLst>
          </p:cNvPr>
          <p:cNvSpPr txBox="1"/>
          <p:nvPr/>
        </p:nvSpPr>
        <p:spPr>
          <a:xfrm>
            <a:off x="7874191" y="417909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</a:rPr>
              <a:t>15</a:t>
            </a:r>
          </a:p>
        </p:txBody>
      </p:sp>
      <p:sp>
        <p:nvSpPr>
          <p:cNvPr id="7" name="Подзаголовок 3">
            <a:extLst>
              <a:ext uri="{FF2B5EF4-FFF2-40B4-BE49-F238E27FC236}">
                <a16:creationId xmlns:a16="http://schemas.microsoft.com/office/drawing/2014/main" id="{8F860A7B-CED5-4281-8D5C-8ED53D03EADF}"/>
              </a:ext>
            </a:extLst>
          </p:cNvPr>
          <p:cNvSpPr txBox="1">
            <a:spLocks/>
          </p:cNvSpPr>
          <p:nvPr/>
        </p:nvSpPr>
        <p:spPr>
          <a:xfrm>
            <a:off x="3706342" y="441185"/>
            <a:ext cx="4759157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lbert Sans"/>
                <a:cs typeface="Arial" panose="020B0604020202020204" pitchFamily="34" charset="0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r"/>
            <a:r>
              <a:rPr lang="ru-RU" sz="4400" dirty="0">
                <a:latin typeface="+mj-lt"/>
              </a:rPr>
              <a:t>Бизнес-модель</a:t>
            </a:r>
          </a:p>
        </p:txBody>
      </p:sp>
    </p:spTree>
    <p:extLst>
      <p:ext uri="{BB962C8B-B14F-4D97-AF65-F5344CB8AC3E}">
        <p14:creationId xmlns:p14="http://schemas.microsoft.com/office/powerpoint/2010/main" val="3018308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3">
            <a:extLst>
              <a:ext uri="{FF2B5EF4-FFF2-40B4-BE49-F238E27FC236}">
                <a16:creationId xmlns:a16="http://schemas.microsoft.com/office/drawing/2014/main" id="{6BCCC64E-F3EE-4A27-9ED4-47ED17835128}"/>
              </a:ext>
            </a:extLst>
          </p:cNvPr>
          <p:cNvSpPr txBox="1">
            <a:spLocks/>
          </p:cNvSpPr>
          <p:nvPr/>
        </p:nvSpPr>
        <p:spPr>
          <a:xfrm>
            <a:off x="2486014" y="441185"/>
            <a:ext cx="5973594" cy="388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sz="4400" dirty="0">
                <a:latin typeface="+mj-lt"/>
              </a:rPr>
              <a:t>Краткосрочные цели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BE8BCC18-9D53-493E-8042-77A6040C30A8}"/>
              </a:ext>
            </a:extLst>
          </p:cNvPr>
          <p:cNvSpPr txBox="1">
            <a:spLocks/>
          </p:cNvSpPr>
          <p:nvPr/>
        </p:nvSpPr>
        <p:spPr>
          <a:xfrm>
            <a:off x="717600" y="1692132"/>
            <a:ext cx="7708800" cy="1253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400" dirty="0">
                <a:latin typeface="+mn-lt"/>
                <a:cs typeface="Arial" panose="020B0604020202020204" pitchFamily="34" charset="0"/>
              </a:rPr>
              <a:t>Реализация мобильного приложения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400" dirty="0">
                <a:latin typeface="+mn-lt"/>
                <a:cs typeface="Arial" panose="020B0604020202020204" pitchFamily="34" charset="0"/>
              </a:rPr>
              <a:t>Привлечение первых пользователей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400" dirty="0">
                <a:latin typeface="+mn-lt"/>
                <a:cs typeface="Arial" panose="020B0604020202020204" pitchFamily="34" charset="0"/>
              </a:rPr>
              <a:t>Анализ клиентского опыта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92B8E-56F7-435A-9943-845C0E547052}"/>
              </a:ext>
            </a:extLst>
          </p:cNvPr>
          <p:cNvSpPr txBox="1"/>
          <p:nvPr/>
        </p:nvSpPr>
        <p:spPr>
          <a:xfrm>
            <a:off x="7874191" y="417909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041521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3">
            <a:extLst>
              <a:ext uri="{FF2B5EF4-FFF2-40B4-BE49-F238E27FC236}">
                <a16:creationId xmlns:a16="http://schemas.microsoft.com/office/drawing/2014/main" id="{1AB68E98-5A93-4082-A826-49BFEFBEAF8B}"/>
              </a:ext>
            </a:extLst>
          </p:cNvPr>
          <p:cNvSpPr txBox="1">
            <a:spLocks/>
          </p:cNvSpPr>
          <p:nvPr/>
        </p:nvSpPr>
        <p:spPr>
          <a:xfrm>
            <a:off x="2793194" y="441185"/>
            <a:ext cx="5666414" cy="388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sz="4400" dirty="0">
                <a:latin typeface="+mj-lt"/>
              </a:rPr>
              <a:t>Долгосрочные цели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7C18F8C-CC70-4B0A-87EE-3171918E21CF}"/>
              </a:ext>
            </a:extLst>
          </p:cNvPr>
          <p:cNvSpPr txBox="1">
            <a:spLocks/>
          </p:cNvSpPr>
          <p:nvPr/>
        </p:nvSpPr>
        <p:spPr>
          <a:xfrm>
            <a:off x="717600" y="1692132"/>
            <a:ext cx="7708800" cy="1253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400" dirty="0">
                <a:latin typeface="+mn-lt"/>
                <a:cs typeface="Arial" panose="020B0604020202020204" pitchFamily="34" charset="0"/>
              </a:rPr>
              <a:t>Кроссплатформенность</a:t>
            </a:r>
            <a:endParaRPr lang="en-US" sz="2400" dirty="0">
              <a:latin typeface="+mn-lt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400" dirty="0">
                <a:latin typeface="+mn-lt"/>
                <a:cs typeface="Arial" panose="020B0604020202020204" pitchFamily="34" charset="0"/>
              </a:rPr>
              <a:t>Кастомизация приложения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400" dirty="0">
                <a:latin typeface="+mn-lt"/>
                <a:cs typeface="Arial" panose="020B0604020202020204" pitchFamily="34" charset="0"/>
              </a:rPr>
              <a:t>Добавление функционала для людей с ограниченными возможностями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F18E2-3926-4D12-B319-5FD4346F163C}"/>
              </a:ext>
            </a:extLst>
          </p:cNvPr>
          <p:cNvSpPr txBox="1"/>
          <p:nvPr/>
        </p:nvSpPr>
        <p:spPr>
          <a:xfrm>
            <a:off x="7874191" y="417909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266929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3">
            <a:extLst>
              <a:ext uri="{FF2B5EF4-FFF2-40B4-BE49-F238E27FC236}">
                <a16:creationId xmlns:a16="http://schemas.microsoft.com/office/drawing/2014/main" id="{1AB68E98-5A93-4082-A826-49BFEFBEAF8B}"/>
              </a:ext>
            </a:extLst>
          </p:cNvPr>
          <p:cNvSpPr txBox="1">
            <a:spLocks/>
          </p:cNvSpPr>
          <p:nvPr/>
        </p:nvSpPr>
        <p:spPr>
          <a:xfrm>
            <a:off x="2793194" y="441185"/>
            <a:ext cx="5666414" cy="388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sz="4400" dirty="0">
                <a:latin typeface="+mj-lt"/>
              </a:rPr>
              <a:t>Итоги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7C18F8C-CC70-4B0A-87EE-3171918E21CF}"/>
              </a:ext>
            </a:extLst>
          </p:cNvPr>
          <p:cNvSpPr txBox="1">
            <a:spLocks/>
          </p:cNvSpPr>
          <p:nvPr/>
        </p:nvSpPr>
        <p:spPr>
          <a:xfrm>
            <a:off x="2321319" y="1374554"/>
            <a:ext cx="4719203" cy="226790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400" dirty="0">
                <a:latin typeface="+mn-lt"/>
                <a:cs typeface="Arial" panose="020B0604020202020204" pitchFamily="34" charset="0"/>
              </a:rPr>
              <a:t>Техническое задание</a:t>
            </a:r>
            <a:endParaRPr lang="en-US" sz="2400" dirty="0">
              <a:latin typeface="+mn-lt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400" dirty="0">
                <a:latin typeface="+mn-lt"/>
                <a:cs typeface="Arial" panose="020B0604020202020204" pitchFamily="34" charset="0"/>
              </a:rPr>
              <a:t>Дизайн основных экранов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400" dirty="0">
                <a:latin typeface="+mn-lt"/>
                <a:cs typeface="Arial" panose="020B0604020202020204" pitchFamily="34" charset="0"/>
              </a:rPr>
              <a:t>Спроектирована архитектура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ru-RU" sz="2400" dirty="0">
                <a:latin typeface="+mn-lt"/>
                <a:cs typeface="Arial" panose="020B0604020202020204" pitchFamily="34" charset="0"/>
              </a:rPr>
              <a:t>Анализ рынка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F18E2-3926-4D12-B319-5FD4346F163C}"/>
              </a:ext>
            </a:extLst>
          </p:cNvPr>
          <p:cNvSpPr txBox="1"/>
          <p:nvPr/>
        </p:nvSpPr>
        <p:spPr>
          <a:xfrm>
            <a:off x="7874191" y="417909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</a:rPr>
              <a:t>18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882B09-8B26-45D8-A9BD-8DBCB24C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79" y="2660048"/>
            <a:ext cx="1784172" cy="1615965"/>
          </a:xfrm>
          <a:prstGeom prst="rect">
            <a:avLst/>
          </a:prstGeom>
        </p:spPr>
      </p:pic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50C5A579-515E-48A6-BF87-CAC02602885A}"/>
              </a:ext>
            </a:extLst>
          </p:cNvPr>
          <p:cNvSpPr txBox="1">
            <a:spLocks/>
          </p:cNvSpPr>
          <p:nvPr/>
        </p:nvSpPr>
        <p:spPr>
          <a:xfrm>
            <a:off x="448856" y="4317585"/>
            <a:ext cx="1522819" cy="33294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latin typeface="+mn-lt"/>
              </a:rPr>
              <a:t>GitHub</a:t>
            </a:r>
            <a:endParaRPr lang="ru-RU" sz="3200" dirty="0">
              <a:latin typeface="+mn-lt"/>
            </a:endParaRPr>
          </a:p>
        </p:txBody>
      </p:sp>
      <p:sp>
        <p:nvSpPr>
          <p:cNvPr id="10" name="Подзаголовок 3">
            <a:extLst>
              <a:ext uri="{FF2B5EF4-FFF2-40B4-BE49-F238E27FC236}">
                <a16:creationId xmlns:a16="http://schemas.microsoft.com/office/drawing/2014/main" id="{1B2A43A0-FA62-4A08-89FA-2AEF6D75E463}"/>
              </a:ext>
            </a:extLst>
          </p:cNvPr>
          <p:cNvSpPr txBox="1">
            <a:spLocks/>
          </p:cNvSpPr>
          <p:nvPr/>
        </p:nvSpPr>
        <p:spPr>
          <a:xfrm>
            <a:off x="7230743" y="3079889"/>
            <a:ext cx="1594021" cy="56257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latin typeface="+mn-lt"/>
              </a:rPr>
              <a:t>Figma</a:t>
            </a:r>
            <a:endParaRPr lang="ru-RU" sz="3200" dirty="0">
              <a:latin typeface="+mn-lt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C7D5A4E-9288-4356-B82C-F20CCBD9F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641" y="1263916"/>
            <a:ext cx="1693099" cy="169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42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0CF0074-CD9A-400A-80C0-B9368332077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5100" y="1721568"/>
            <a:ext cx="7708800" cy="1253700"/>
          </a:xfrm>
        </p:spPr>
        <p:txBody>
          <a:bodyPr/>
          <a:lstStyle/>
          <a:p>
            <a:r>
              <a:rPr lang="en-US" dirty="0"/>
              <a:t>Reflect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9A0515B-6C49-474E-A58C-306A29B1A165}"/>
              </a:ext>
            </a:extLst>
          </p:cNvPr>
          <p:cNvSpPr txBox="1">
            <a:spLocks/>
          </p:cNvSpPr>
          <p:nvPr/>
        </p:nvSpPr>
        <p:spPr>
          <a:xfrm>
            <a:off x="779983" y="2993316"/>
            <a:ext cx="3478718" cy="62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70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lexandria Medium"/>
                <a:cs typeface="Arial" panose="020B0604020202020204" pitchFamily="34" charset="0"/>
                <a:sym typeface="Alexandri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2400" dirty="0">
                <a:latin typeface="+mn-lt"/>
              </a:rPr>
              <a:t>7 группа 2 команда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E5834A-BE97-495B-93C7-E1FA86C60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4" t="21609" r="21760" b="22491"/>
          <a:stretch/>
        </p:blipFill>
        <p:spPr bwMode="auto">
          <a:xfrm>
            <a:off x="5334743" y="1282669"/>
            <a:ext cx="2609386" cy="25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08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B3C54-7C0B-4A93-B7B5-A85690AE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074" y="1736823"/>
            <a:ext cx="8236019" cy="27181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2300" dirty="0">
                <a:latin typeface="+mn-lt"/>
              </a:rPr>
              <a:t>- Абдуллаев Дмитрий - </a:t>
            </a:r>
            <a:r>
              <a:rPr lang="en-US" sz="2300" dirty="0">
                <a:latin typeface="+mn-lt"/>
              </a:rPr>
              <a:t>Team-lead, PM, Mobile developer</a:t>
            </a:r>
            <a:br>
              <a:rPr lang="ru-RU" sz="2300" dirty="0">
                <a:latin typeface="+mn-lt"/>
              </a:rPr>
            </a:br>
            <a:r>
              <a:rPr lang="ru-RU" sz="2300" dirty="0">
                <a:latin typeface="+mn-lt"/>
              </a:rPr>
              <a:t>- </a:t>
            </a:r>
            <a:r>
              <a:rPr lang="ru-RU" sz="2300" dirty="0" err="1">
                <a:latin typeface="+mn-lt"/>
              </a:rPr>
              <a:t>Котолевский</a:t>
            </a:r>
            <a:r>
              <a:rPr lang="ru-RU" sz="2300" dirty="0">
                <a:latin typeface="+mn-lt"/>
              </a:rPr>
              <a:t> Владислав</a:t>
            </a:r>
            <a:r>
              <a:rPr lang="en-US" sz="2300" dirty="0">
                <a:latin typeface="+mn-lt"/>
              </a:rPr>
              <a:t> </a:t>
            </a:r>
            <a:r>
              <a:rPr lang="ru-RU" sz="2300" dirty="0">
                <a:latin typeface="+mn-lt"/>
              </a:rPr>
              <a:t>- </a:t>
            </a:r>
            <a:r>
              <a:rPr lang="en-US" sz="2300" dirty="0">
                <a:latin typeface="+mn-lt"/>
              </a:rPr>
              <a:t>QA, </a:t>
            </a:r>
            <a:r>
              <a:rPr lang="ru-RU" sz="2300" dirty="0">
                <a:latin typeface="+mn-lt"/>
              </a:rPr>
              <a:t>Технический</a:t>
            </a:r>
            <a:r>
              <a:rPr lang="ru-RU" sz="2300" b="1" dirty="0">
                <a:latin typeface="+mn-lt"/>
              </a:rPr>
              <a:t> </a:t>
            </a:r>
            <a:r>
              <a:rPr lang="ru-RU" sz="2300" dirty="0">
                <a:latin typeface="+mn-lt"/>
              </a:rPr>
              <a:t>писатель</a:t>
            </a:r>
            <a:br>
              <a:rPr lang="ru-RU" sz="2300" dirty="0">
                <a:latin typeface="+mn-lt"/>
              </a:rPr>
            </a:br>
            <a:r>
              <a:rPr lang="ru-RU" sz="2300" dirty="0">
                <a:latin typeface="+mn-lt"/>
              </a:rPr>
              <a:t>- Хрячков Максим – Аналитик</a:t>
            </a:r>
            <a:br>
              <a:rPr lang="ru-RU" sz="2300" dirty="0">
                <a:latin typeface="+mn-lt"/>
              </a:rPr>
            </a:br>
            <a:r>
              <a:rPr lang="ru-RU" sz="2300" dirty="0">
                <a:latin typeface="+mn-lt"/>
              </a:rPr>
              <a:t>- Трегубова Арина – Дизайнер</a:t>
            </a:r>
            <a:br>
              <a:rPr lang="ru-RU" sz="2300" dirty="0">
                <a:latin typeface="+mn-lt"/>
              </a:rPr>
            </a:br>
            <a:r>
              <a:rPr lang="ru-RU" sz="2300" dirty="0">
                <a:latin typeface="+mn-lt"/>
              </a:rPr>
              <a:t>- Иванин Роман</a:t>
            </a:r>
            <a:r>
              <a:rPr lang="en-US" sz="2300" dirty="0">
                <a:latin typeface="+mn-lt"/>
              </a:rPr>
              <a:t> – DevOps, Backend	</a:t>
            </a:r>
            <a:endParaRPr lang="ru-RU" sz="2300" dirty="0">
              <a:latin typeface="+mn-lt"/>
            </a:endParaRP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725CDA09-F141-4A44-B3FB-E24F75712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9215" y="426898"/>
            <a:ext cx="6928612" cy="388200"/>
          </a:xfrm>
        </p:spPr>
        <p:txBody>
          <a:bodyPr/>
          <a:lstStyle/>
          <a:p>
            <a:pPr algn="r"/>
            <a:r>
              <a:rPr lang="ru-RU" sz="4400" dirty="0">
                <a:latin typeface="+mj-lt"/>
              </a:rPr>
              <a:t>Команда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CD8ECF-8234-4087-A1AF-347BB406B8C9}"/>
              </a:ext>
            </a:extLst>
          </p:cNvPr>
          <p:cNvSpPr txBox="1"/>
          <p:nvPr/>
        </p:nvSpPr>
        <p:spPr>
          <a:xfrm>
            <a:off x="8052785" y="419338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3CF5DEB-3704-424A-BF42-8162478AEACD}"/>
              </a:ext>
            </a:extLst>
          </p:cNvPr>
          <p:cNvSpPr txBox="1">
            <a:spLocks/>
          </p:cNvSpPr>
          <p:nvPr/>
        </p:nvSpPr>
        <p:spPr>
          <a:xfrm>
            <a:off x="515074" y="1113402"/>
            <a:ext cx="3478718" cy="62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70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Alexandria Medium"/>
                <a:cs typeface="Arial" panose="020B0604020202020204" pitchFamily="34" charset="0"/>
                <a:sym typeface="Alexandri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2400" dirty="0">
                <a:latin typeface="+mn-lt"/>
              </a:rPr>
              <a:t>7 группа 2 команда</a:t>
            </a:r>
          </a:p>
        </p:txBody>
      </p:sp>
    </p:spTree>
    <p:extLst>
      <p:ext uri="{BB962C8B-B14F-4D97-AF65-F5344CB8AC3E}">
        <p14:creationId xmlns:p14="http://schemas.microsoft.com/office/powerpoint/2010/main" val="259927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869DB5A2-CE63-4AA9-A224-AF557A68B5DD}"/>
              </a:ext>
            </a:extLst>
          </p:cNvPr>
          <p:cNvSpPr txBox="1">
            <a:spLocks/>
          </p:cNvSpPr>
          <p:nvPr/>
        </p:nvSpPr>
        <p:spPr>
          <a:xfrm>
            <a:off x="-34660" y="426898"/>
            <a:ext cx="8472487" cy="388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sz="3600" dirty="0">
                <a:latin typeface="+mj-lt"/>
              </a:rPr>
              <a:t>Как часто пользователи испытывают стресс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36C3C-95F7-4076-8B5C-7629CE4B9B68}"/>
              </a:ext>
            </a:extLst>
          </p:cNvPr>
          <p:cNvSpPr txBox="1"/>
          <p:nvPr/>
        </p:nvSpPr>
        <p:spPr>
          <a:xfrm>
            <a:off x="8052785" y="419338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755D3F85-E724-4DAC-91CC-449C7062A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069196"/>
              </p:ext>
            </p:extLst>
          </p:nvPr>
        </p:nvGraphicFramePr>
        <p:xfrm>
          <a:off x="883177" y="1458580"/>
          <a:ext cx="6855768" cy="3145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462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3">
            <a:extLst>
              <a:ext uri="{FF2B5EF4-FFF2-40B4-BE49-F238E27FC236}">
                <a16:creationId xmlns:a16="http://schemas.microsoft.com/office/drawing/2014/main" id="{C2073414-7037-475B-800E-18C1EDBC05CD}"/>
              </a:ext>
            </a:extLst>
          </p:cNvPr>
          <p:cNvSpPr txBox="1">
            <a:spLocks/>
          </p:cNvSpPr>
          <p:nvPr/>
        </p:nvSpPr>
        <p:spPr>
          <a:xfrm>
            <a:off x="-177535" y="426898"/>
            <a:ext cx="8615362" cy="388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sz="3600" dirty="0">
                <a:latin typeface="+mj-lt"/>
              </a:rPr>
              <a:t>Как пользователи отслеживают своё эмоциональное состояние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B4697D-C42A-417D-A6FA-E7BF34B673E2}"/>
              </a:ext>
            </a:extLst>
          </p:cNvPr>
          <p:cNvSpPr txBox="1"/>
          <p:nvPr/>
        </p:nvSpPr>
        <p:spPr>
          <a:xfrm>
            <a:off x="8052785" y="419338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</a:rPr>
              <a:t>4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43B1CA8D-4087-4355-95E0-417AD7A321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2241192"/>
              </p:ext>
            </p:extLst>
          </p:nvPr>
        </p:nvGraphicFramePr>
        <p:xfrm>
          <a:off x="753821" y="1587932"/>
          <a:ext cx="6875099" cy="3020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764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3">
            <a:extLst>
              <a:ext uri="{FF2B5EF4-FFF2-40B4-BE49-F238E27FC236}">
                <a16:creationId xmlns:a16="http://schemas.microsoft.com/office/drawing/2014/main" id="{014A1639-682D-4755-A94A-132788615882}"/>
              </a:ext>
            </a:extLst>
          </p:cNvPr>
          <p:cNvSpPr txBox="1">
            <a:spLocks/>
          </p:cNvSpPr>
          <p:nvPr/>
        </p:nvSpPr>
        <p:spPr>
          <a:xfrm>
            <a:off x="-177535" y="426898"/>
            <a:ext cx="8615362" cy="388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sz="3600" dirty="0">
                <a:latin typeface="+mj-lt"/>
              </a:rPr>
              <a:t>Эффективно ли отслеживать своё эмоциональное состояние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9A70D3-204E-41AB-92BF-82265C9699B4}"/>
              </a:ext>
            </a:extLst>
          </p:cNvPr>
          <p:cNvSpPr txBox="1"/>
          <p:nvPr/>
        </p:nvSpPr>
        <p:spPr>
          <a:xfrm>
            <a:off x="8052785" y="419338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0F0696E8-8C95-463A-95E5-0BBD4C6C42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1605523"/>
              </p:ext>
            </p:extLst>
          </p:nvPr>
        </p:nvGraphicFramePr>
        <p:xfrm>
          <a:off x="410705" y="1639435"/>
          <a:ext cx="7201546" cy="3077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578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ECF957B4-A551-4087-8782-1947A235E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2412" y="426898"/>
            <a:ext cx="8528812" cy="388200"/>
          </a:xfrm>
        </p:spPr>
        <p:txBody>
          <a:bodyPr/>
          <a:lstStyle/>
          <a:p>
            <a:pPr algn="r"/>
            <a:r>
              <a:rPr lang="ru-RU" sz="4400" dirty="0">
                <a:latin typeface="+mj-lt"/>
              </a:rPr>
              <a:t>  Актуальность приложения</a:t>
            </a:r>
            <a:br>
              <a:rPr lang="ru-RU" sz="4400" dirty="0">
                <a:latin typeface="+mj-lt"/>
              </a:rPr>
            </a:br>
            <a:endParaRPr lang="ru-RU" sz="4400" dirty="0">
              <a:latin typeface="+mj-lt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E2C91F2-ED25-4E57-9E9B-54FB312B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00" y="1580569"/>
            <a:ext cx="7708800" cy="1253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+mj-lt"/>
              </a:rPr>
              <a:t>- Фиксирование эмоционального состояния </a:t>
            </a:r>
            <a:br>
              <a:rPr lang="ru-RU" sz="2400" dirty="0">
                <a:latin typeface="+mj-lt"/>
              </a:rPr>
            </a:br>
            <a:r>
              <a:rPr lang="ru-RU" sz="2400" dirty="0">
                <a:latin typeface="+mj-lt"/>
              </a:rPr>
              <a:t>- Просмотр своей статистики и статистики друзей</a:t>
            </a:r>
            <a:br>
              <a:rPr lang="ru-RU" sz="2400" dirty="0">
                <a:latin typeface="+mj-lt"/>
              </a:rPr>
            </a:br>
            <a:r>
              <a:rPr lang="ru-RU" sz="2400" dirty="0">
                <a:latin typeface="+mj-lt"/>
              </a:rPr>
              <a:t>- Анализ трендов настроения от ИИ</a:t>
            </a:r>
            <a:br>
              <a:rPr lang="ru-RU" sz="2400" dirty="0">
                <a:latin typeface="+mj-lt"/>
              </a:rPr>
            </a:br>
            <a:endParaRPr lang="ru-RU" sz="2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DDEC0-50E8-4734-B72F-7C9125046D64}"/>
              </a:ext>
            </a:extLst>
          </p:cNvPr>
          <p:cNvSpPr txBox="1"/>
          <p:nvPr/>
        </p:nvSpPr>
        <p:spPr>
          <a:xfrm>
            <a:off x="8052785" y="419338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9681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AA62A1F8-2B7E-4722-A4FE-0416B2382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7958" y="426898"/>
            <a:ext cx="5549869" cy="388200"/>
          </a:xfrm>
        </p:spPr>
        <p:txBody>
          <a:bodyPr/>
          <a:lstStyle/>
          <a:p>
            <a:pPr algn="r"/>
            <a:r>
              <a:rPr lang="ru-RU" sz="4400" dirty="0">
                <a:latin typeface="+mj-lt"/>
              </a:rPr>
              <a:t>Обзор аналогов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600EEB0A-5615-441F-8499-A9EC1F902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802551"/>
              </p:ext>
            </p:extLst>
          </p:nvPr>
        </p:nvGraphicFramePr>
        <p:xfrm>
          <a:off x="685800" y="1330269"/>
          <a:ext cx="7143747" cy="332976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41795">
                  <a:extLst>
                    <a:ext uri="{9D8B030D-6E8A-4147-A177-3AD203B41FA5}">
                      <a16:colId xmlns:a16="http://schemas.microsoft.com/office/drawing/2014/main" val="3549027041"/>
                    </a:ext>
                  </a:extLst>
                </a:gridCol>
                <a:gridCol w="1425488">
                  <a:extLst>
                    <a:ext uri="{9D8B030D-6E8A-4147-A177-3AD203B41FA5}">
                      <a16:colId xmlns:a16="http://schemas.microsoft.com/office/drawing/2014/main" val="245513669"/>
                    </a:ext>
                  </a:extLst>
                </a:gridCol>
                <a:gridCol w="1425488">
                  <a:extLst>
                    <a:ext uri="{9D8B030D-6E8A-4147-A177-3AD203B41FA5}">
                      <a16:colId xmlns:a16="http://schemas.microsoft.com/office/drawing/2014/main" val="2557457211"/>
                    </a:ext>
                  </a:extLst>
                </a:gridCol>
                <a:gridCol w="1425488">
                  <a:extLst>
                    <a:ext uri="{9D8B030D-6E8A-4147-A177-3AD203B41FA5}">
                      <a16:colId xmlns:a16="http://schemas.microsoft.com/office/drawing/2014/main" val="3916906780"/>
                    </a:ext>
                  </a:extLst>
                </a:gridCol>
                <a:gridCol w="1425488">
                  <a:extLst>
                    <a:ext uri="{9D8B030D-6E8A-4147-A177-3AD203B41FA5}">
                      <a16:colId xmlns:a16="http://schemas.microsoft.com/office/drawing/2014/main" val="1973280346"/>
                    </a:ext>
                  </a:extLst>
                </a:gridCol>
              </a:tblGrid>
              <a:tr h="24452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</a:rPr>
                        <a:t>How we feel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</a:rPr>
                        <a:t>MoodFit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+mn-lt"/>
                        </a:rPr>
                        <a:t>Daylio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Reflect</a:t>
                      </a:r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5336"/>
                  </a:ext>
                </a:extLst>
              </a:tr>
              <a:tr h="556081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+mn-lt"/>
                        </a:rPr>
                        <a:t>Просмотр статистики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+mn-lt"/>
                        </a:rPr>
                        <a:t>+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+mn-lt"/>
                        </a:rPr>
                        <a:t>+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</a:rPr>
                        <a:t>+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</a:rPr>
                        <a:t>+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26761"/>
                  </a:ext>
                </a:extLst>
              </a:tr>
              <a:tr h="427781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+mn-lt"/>
                        </a:rPr>
                        <a:t>Постановка целей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+mn-lt"/>
                        </a:rPr>
                        <a:t>+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+mn-lt"/>
                        </a:rPr>
                        <a:t>+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+mn-lt"/>
                        </a:rPr>
                        <a:t>+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</a:rPr>
                        <a:t>-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>
                    <a:solidFill>
                      <a:srgbClr val="F1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528349"/>
                  </a:ext>
                </a:extLst>
              </a:tr>
              <a:tr h="347551">
                <a:tc>
                  <a:txBody>
                    <a:bodyPr/>
                    <a:lstStyle/>
                    <a:p>
                      <a:r>
                        <a:rPr lang="ru-RU" b="1">
                          <a:latin typeface="+mn-lt"/>
                        </a:rPr>
                        <a:t>ИИ-ассистент </a:t>
                      </a:r>
                      <a:endParaRPr lang="ru-RU" b="1" dirty="0"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+mn-lt"/>
                        </a:rPr>
                        <a:t>+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</a:rPr>
                        <a:t>-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>
                    <a:solidFill>
                      <a:srgbClr val="F17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+mn-lt"/>
                        </a:rPr>
                        <a:t>-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>
                    <a:solidFill>
                      <a:srgbClr val="F17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</a:rPr>
                        <a:t>+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43819"/>
                  </a:ext>
                </a:extLst>
              </a:tr>
              <a:tr h="393891">
                <a:tc>
                  <a:txBody>
                    <a:bodyPr/>
                    <a:lstStyle/>
                    <a:p>
                      <a:r>
                        <a:rPr lang="ru-RU" b="1">
                          <a:latin typeface="+mn-lt"/>
                        </a:rPr>
                        <a:t>Добавление друзей</a:t>
                      </a:r>
                      <a:endParaRPr lang="ru-RU" b="1" dirty="0"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+mn-lt"/>
                        </a:rPr>
                        <a:t>+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+mn-lt"/>
                        </a:rPr>
                        <a:t>+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+mn-lt"/>
                        </a:rPr>
                        <a:t>-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>
                    <a:solidFill>
                      <a:srgbClr val="F17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</a:rPr>
                        <a:t>+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00026"/>
                  </a:ext>
                </a:extLst>
              </a:tr>
              <a:tr h="393891">
                <a:tc>
                  <a:txBody>
                    <a:bodyPr/>
                    <a:lstStyle/>
                    <a:p>
                      <a:r>
                        <a:rPr lang="ru-RU" b="1">
                          <a:latin typeface="+mn-lt"/>
                        </a:rPr>
                        <a:t>Премиум подписка</a:t>
                      </a:r>
                      <a:endParaRPr lang="ru-RU" b="1" dirty="0"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+mn-lt"/>
                        </a:rPr>
                        <a:t>+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+mn-lt"/>
                        </a:rPr>
                        <a:t>-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>
                    <a:solidFill>
                      <a:srgbClr val="F17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+mn-lt"/>
                        </a:rPr>
                        <a:t>+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</a:rPr>
                        <a:t>+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98860"/>
                  </a:ext>
                </a:extLst>
              </a:tr>
              <a:tr h="347551">
                <a:tc>
                  <a:txBody>
                    <a:bodyPr/>
                    <a:lstStyle/>
                    <a:p>
                      <a:r>
                        <a:rPr lang="ru-RU" b="1">
                          <a:latin typeface="+mn-lt"/>
                        </a:rPr>
                        <a:t>Виджеты</a:t>
                      </a:r>
                      <a:endParaRPr lang="ru-RU" b="1" dirty="0"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>
                          <a:latin typeface="+mn-lt"/>
                        </a:rPr>
                        <a:t>-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>
                    <a:solidFill>
                      <a:srgbClr val="F17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>
                          <a:latin typeface="+mn-lt"/>
                        </a:rPr>
                        <a:t>-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>
                    <a:solidFill>
                      <a:srgbClr val="F17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latin typeface="+mn-lt"/>
                        </a:rPr>
                        <a:t>-</a:t>
                      </a:r>
                    </a:p>
                  </a:txBody>
                  <a:tcPr>
                    <a:solidFill>
                      <a:srgbClr val="F17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+mn-lt"/>
                        </a:rPr>
                        <a:t>+</a:t>
                      </a:r>
                      <a:endParaRPr lang="ru-RU" sz="2400" b="1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1032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486752-5486-4FC5-A7A7-F9E15DFBDFE0}"/>
              </a:ext>
            </a:extLst>
          </p:cNvPr>
          <p:cNvSpPr txBox="1"/>
          <p:nvPr/>
        </p:nvSpPr>
        <p:spPr>
          <a:xfrm>
            <a:off x="8052785" y="419338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0477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AA62A1F8-2B7E-4722-A4FE-0416B2382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126" y="426898"/>
            <a:ext cx="7995274" cy="388200"/>
          </a:xfrm>
        </p:spPr>
        <p:txBody>
          <a:bodyPr/>
          <a:lstStyle/>
          <a:p>
            <a:pPr algn="r"/>
            <a:r>
              <a:rPr lang="ru-RU" sz="4400" dirty="0">
                <a:latin typeface="+mj-lt"/>
              </a:rPr>
              <a:t>Конкурентное преимущество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00E470E-4C75-4781-B008-85AE12DA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00" y="1692132"/>
            <a:ext cx="7708800" cy="1253700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- </a:t>
            </a:r>
            <a:r>
              <a:rPr lang="ru-RU" sz="2400" dirty="0">
                <a:latin typeface="+mn-lt"/>
              </a:rPr>
              <a:t>Социальные функции (добавление друзей, просмотр их статистики)</a:t>
            </a: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r>
              <a:rPr lang="ru-RU" sz="2400" dirty="0">
                <a:latin typeface="+mn-lt"/>
              </a:rPr>
              <a:t>- Аналитика с использованием ИИ</a:t>
            </a: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r>
              <a:rPr lang="ru-RU" sz="2400" dirty="0">
                <a:latin typeface="+mn-lt"/>
              </a:rPr>
              <a:t>- Возможность добавления виджетов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5E2794-E19A-44D6-8A54-90C099617CA1}"/>
              </a:ext>
            </a:extLst>
          </p:cNvPr>
          <p:cNvSpPr txBox="1"/>
          <p:nvPr/>
        </p:nvSpPr>
        <p:spPr>
          <a:xfrm>
            <a:off x="8052785" y="419338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5397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3">
            <a:extLst>
              <a:ext uri="{FF2B5EF4-FFF2-40B4-BE49-F238E27FC236}">
                <a16:creationId xmlns:a16="http://schemas.microsoft.com/office/drawing/2014/main" id="{90F3F7D1-9D54-4C80-B78E-8EED64A64BD8}"/>
              </a:ext>
            </a:extLst>
          </p:cNvPr>
          <p:cNvSpPr txBox="1">
            <a:spLocks/>
          </p:cNvSpPr>
          <p:nvPr/>
        </p:nvSpPr>
        <p:spPr>
          <a:xfrm>
            <a:off x="2887958" y="426898"/>
            <a:ext cx="5549869" cy="388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ru-RU" sz="4400" dirty="0">
                <a:latin typeface="+mj-lt"/>
              </a:rPr>
              <a:t>Целевая аудитория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CA962C2-B6CD-48BE-8251-3A53CBF922A9}"/>
              </a:ext>
            </a:extLst>
          </p:cNvPr>
          <p:cNvSpPr txBox="1">
            <a:spLocks/>
          </p:cNvSpPr>
          <p:nvPr/>
        </p:nvSpPr>
        <p:spPr>
          <a:xfrm>
            <a:off x="717600" y="1704891"/>
            <a:ext cx="7708800" cy="1253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>
                <a:latin typeface="+mn-lt"/>
                <a:cs typeface="Arial" panose="020B0604020202020204" pitchFamily="34" charset="0"/>
              </a:rPr>
              <a:t>- Люди в возрасте 18-30 лет, активно использующие смартфоны и интернет. </a:t>
            </a:r>
            <a:br>
              <a:rPr lang="ru-RU" sz="2400" dirty="0">
                <a:latin typeface="+mn-lt"/>
                <a:cs typeface="Arial" panose="020B0604020202020204" pitchFamily="34" charset="0"/>
              </a:rPr>
            </a:br>
            <a:br>
              <a:rPr lang="ru-RU" sz="2400" dirty="0">
                <a:latin typeface="+mn-lt"/>
                <a:cs typeface="Arial" panose="020B0604020202020204" pitchFamily="34" charset="0"/>
              </a:rPr>
            </a:br>
            <a:r>
              <a:rPr lang="ru-RU" sz="2400" dirty="0">
                <a:latin typeface="+mn-lt"/>
                <a:cs typeface="Arial" panose="020B0604020202020204" pitchFamily="34" charset="0"/>
              </a:rPr>
              <a:t>- Люди,  заинтересованные в личностном росте, психологическом благополучии и самоанализе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28290-DE66-4702-8E68-4E4AA13A5969}"/>
              </a:ext>
            </a:extLst>
          </p:cNvPr>
          <p:cNvSpPr txBox="1"/>
          <p:nvPr/>
        </p:nvSpPr>
        <p:spPr>
          <a:xfrm>
            <a:off x="8052785" y="419338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bg2">
                    <a:lumMod val="50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07167331"/>
      </p:ext>
    </p:extLst>
  </p:cSld>
  <p:clrMapOvr>
    <a:masterClrMapping/>
  </p:clrMapOvr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EFFF6"/>
      </a:lt1>
      <a:dk2>
        <a:srgbClr val="C2F5CC"/>
      </a:dk2>
      <a:lt2>
        <a:srgbClr val="52B878"/>
      </a:lt2>
      <a:accent1>
        <a:srgbClr val="13693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Другая 1">
      <a:majorFont>
        <a:latin typeface="Albert Sans"/>
        <a:ea typeface=""/>
        <a:cs typeface=""/>
      </a:majorFont>
      <a:minorFont>
        <a:latin typeface="Alber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305</Words>
  <Application>Microsoft Office PowerPoint</Application>
  <PresentationFormat>Экран (16:9)</PresentationFormat>
  <Paragraphs>92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Albert Sans</vt:lpstr>
      <vt:lpstr>Alexandria Medium</vt:lpstr>
      <vt:lpstr>Wingdings</vt:lpstr>
      <vt:lpstr>Lead Funnel by Slidesgo</vt:lpstr>
      <vt:lpstr>Дневник, который фиксирует эмоции пользователей, выявляет тренды и помогает улучшить психологическое состояние.</vt:lpstr>
      <vt:lpstr>- Абдуллаев Дмитрий - Team-lead, PM, Mobile developer - Котолевский Владислав - QA, Технический писатель - Хрячков Максим – Аналитик - Трегубова Арина – Дизайнер - Иванин Роман – DevOps, Backend </vt:lpstr>
      <vt:lpstr>Презентация PowerPoint</vt:lpstr>
      <vt:lpstr>Презентация PowerPoint</vt:lpstr>
      <vt:lpstr>Презентация PowerPoint</vt:lpstr>
      <vt:lpstr>- Фиксирование эмоционального состояния  - Просмотр своей статистики и статистики друзей - Анализ трендов настроения от ИИ </vt:lpstr>
      <vt:lpstr>Презентация PowerPoint</vt:lpstr>
      <vt:lpstr>- Социальные функции (добавление друзей, просмотр их статистики)  - Аналитика с использованием ИИ  - Возможность добавления виджетов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Frontend разработка: - Kotlin - Django - HTML - CSS - JS</vt:lpstr>
      <vt:lpstr>Премиум подписка</vt:lpstr>
      <vt:lpstr>Презентация PowerPoint</vt:lpstr>
      <vt:lpstr>Презентация PowerPoint</vt:lpstr>
      <vt:lpstr>Презентация PowerPoint</vt:lpstr>
      <vt:lpstr>Reflect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Дневник, который фиксирует эмоции пользователей, выявляет тренды и помогает улучшить психологическое состояние.</dc:title>
  <cp:lastModifiedBy>Влад Котолевский</cp:lastModifiedBy>
  <cp:revision>40</cp:revision>
  <dcterms:modified xsi:type="dcterms:W3CDTF">2025-03-26T20:05:04Z</dcterms:modified>
</cp:coreProperties>
</file>