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66" r:id="rId3"/>
    <p:sldId id="258" r:id="rId4"/>
    <p:sldId id="259" r:id="rId5"/>
    <p:sldId id="260" r:id="rId6"/>
    <p:sldId id="263" r:id="rId7"/>
    <p:sldId id="265"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9ED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0" d="100"/>
          <a:sy n="80" d="100"/>
        </p:scale>
        <p:origin x="58"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F5F82-950B-86F9-C5D0-E512D84642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2D0E973-60D9-6848-67E1-16AA4795FC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7A6EA2C-5F19-F162-83BD-D4F12B68AD99}"/>
              </a:ext>
            </a:extLst>
          </p:cNvPr>
          <p:cNvSpPr>
            <a:spLocks noGrp="1"/>
          </p:cNvSpPr>
          <p:nvPr>
            <p:ph type="dt" sz="half" idx="10"/>
          </p:nvPr>
        </p:nvSpPr>
        <p:spPr/>
        <p:txBody>
          <a:bodyPr/>
          <a:lstStyle/>
          <a:p>
            <a:fld id="{6FDC0137-723F-4895-9C41-D0E0D2FD0CC0}" type="datetimeFigureOut">
              <a:rPr lang="en-IN" smtClean="0"/>
              <a:t>14-11-2024</a:t>
            </a:fld>
            <a:endParaRPr lang="en-IN"/>
          </a:p>
        </p:txBody>
      </p:sp>
      <p:sp>
        <p:nvSpPr>
          <p:cNvPr id="5" name="Footer Placeholder 4">
            <a:extLst>
              <a:ext uri="{FF2B5EF4-FFF2-40B4-BE49-F238E27FC236}">
                <a16:creationId xmlns:a16="http://schemas.microsoft.com/office/drawing/2014/main" id="{7CA43DB4-1D45-C4DE-A662-64FCA01BD0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E61C9F-1E7A-207A-FF49-6ED49F0D1624}"/>
              </a:ext>
            </a:extLst>
          </p:cNvPr>
          <p:cNvSpPr>
            <a:spLocks noGrp="1"/>
          </p:cNvSpPr>
          <p:nvPr>
            <p:ph type="sldNum" sz="quarter" idx="12"/>
          </p:nvPr>
        </p:nvSpPr>
        <p:spPr/>
        <p:txBody>
          <a:bodyPr/>
          <a:lstStyle/>
          <a:p>
            <a:fld id="{DC1FB232-DAE5-4F1F-9A58-895866CB5AF2}" type="slidenum">
              <a:rPr lang="en-IN" smtClean="0"/>
              <a:t>‹#›</a:t>
            </a:fld>
            <a:endParaRPr lang="en-IN"/>
          </a:p>
        </p:txBody>
      </p:sp>
    </p:spTree>
    <p:extLst>
      <p:ext uri="{BB962C8B-B14F-4D97-AF65-F5344CB8AC3E}">
        <p14:creationId xmlns:p14="http://schemas.microsoft.com/office/powerpoint/2010/main" val="790733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F5DFA-E0B0-E5FE-14A2-175C16935ED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12D6EBF-1B93-471C-2B3C-76ACF098D8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B6534B4-7524-D4EE-09B9-090DBA709B1D}"/>
              </a:ext>
            </a:extLst>
          </p:cNvPr>
          <p:cNvSpPr>
            <a:spLocks noGrp="1"/>
          </p:cNvSpPr>
          <p:nvPr>
            <p:ph type="dt" sz="half" idx="10"/>
          </p:nvPr>
        </p:nvSpPr>
        <p:spPr/>
        <p:txBody>
          <a:bodyPr/>
          <a:lstStyle/>
          <a:p>
            <a:fld id="{6FDC0137-723F-4895-9C41-D0E0D2FD0CC0}" type="datetimeFigureOut">
              <a:rPr lang="en-IN" smtClean="0"/>
              <a:t>14-11-2024</a:t>
            </a:fld>
            <a:endParaRPr lang="en-IN"/>
          </a:p>
        </p:txBody>
      </p:sp>
      <p:sp>
        <p:nvSpPr>
          <p:cNvPr id="5" name="Footer Placeholder 4">
            <a:extLst>
              <a:ext uri="{FF2B5EF4-FFF2-40B4-BE49-F238E27FC236}">
                <a16:creationId xmlns:a16="http://schemas.microsoft.com/office/drawing/2014/main" id="{42CAE188-2244-871C-B7E0-71B20668A1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1182A6F-2E67-5014-3780-DDC470CE410D}"/>
              </a:ext>
            </a:extLst>
          </p:cNvPr>
          <p:cNvSpPr>
            <a:spLocks noGrp="1"/>
          </p:cNvSpPr>
          <p:nvPr>
            <p:ph type="sldNum" sz="quarter" idx="12"/>
          </p:nvPr>
        </p:nvSpPr>
        <p:spPr/>
        <p:txBody>
          <a:bodyPr/>
          <a:lstStyle/>
          <a:p>
            <a:fld id="{DC1FB232-DAE5-4F1F-9A58-895866CB5AF2}" type="slidenum">
              <a:rPr lang="en-IN" smtClean="0"/>
              <a:t>‹#›</a:t>
            </a:fld>
            <a:endParaRPr lang="en-IN"/>
          </a:p>
        </p:txBody>
      </p:sp>
    </p:spTree>
    <p:extLst>
      <p:ext uri="{BB962C8B-B14F-4D97-AF65-F5344CB8AC3E}">
        <p14:creationId xmlns:p14="http://schemas.microsoft.com/office/powerpoint/2010/main" val="3416987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862FBD2-4F3B-E7D9-AF73-9127E50E0A9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6503A4C-A30A-8801-786F-266E198ECC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B333CF-F97F-74B2-C00F-01454D01A536}"/>
              </a:ext>
            </a:extLst>
          </p:cNvPr>
          <p:cNvSpPr>
            <a:spLocks noGrp="1"/>
          </p:cNvSpPr>
          <p:nvPr>
            <p:ph type="dt" sz="half" idx="10"/>
          </p:nvPr>
        </p:nvSpPr>
        <p:spPr/>
        <p:txBody>
          <a:bodyPr/>
          <a:lstStyle/>
          <a:p>
            <a:fld id="{6FDC0137-723F-4895-9C41-D0E0D2FD0CC0}" type="datetimeFigureOut">
              <a:rPr lang="en-IN" smtClean="0"/>
              <a:t>14-11-2024</a:t>
            </a:fld>
            <a:endParaRPr lang="en-IN"/>
          </a:p>
        </p:txBody>
      </p:sp>
      <p:sp>
        <p:nvSpPr>
          <p:cNvPr id="5" name="Footer Placeholder 4">
            <a:extLst>
              <a:ext uri="{FF2B5EF4-FFF2-40B4-BE49-F238E27FC236}">
                <a16:creationId xmlns:a16="http://schemas.microsoft.com/office/drawing/2014/main" id="{49E85BD8-5F09-3765-86C5-6ABAEF6858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005C9F-A6FC-0696-9F46-A362CB99D922}"/>
              </a:ext>
            </a:extLst>
          </p:cNvPr>
          <p:cNvSpPr>
            <a:spLocks noGrp="1"/>
          </p:cNvSpPr>
          <p:nvPr>
            <p:ph type="sldNum" sz="quarter" idx="12"/>
          </p:nvPr>
        </p:nvSpPr>
        <p:spPr/>
        <p:txBody>
          <a:bodyPr/>
          <a:lstStyle/>
          <a:p>
            <a:fld id="{DC1FB232-DAE5-4F1F-9A58-895866CB5AF2}" type="slidenum">
              <a:rPr lang="en-IN" smtClean="0"/>
              <a:t>‹#›</a:t>
            </a:fld>
            <a:endParaRPr lang="en-IN"/>
          </a:p>
        </p:txBody>
      </p:sp>
    </p:spTree>
    <p:extLst>
      <p:ext uri="{BB962C8B-B14F-4D97-AF65-F5344CB8AC3E}">
        <p14:creationId xmlns:p14="http://schemas.microsoft.com/office/powerpoint/2010/main" val="5125122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3391A759-BFF8-4B5B-9ECE-D93AC303B331}" type="datetime1">
              <a:rPr lang="en-US" smtClean="0"/>
              <a:t>11/14/2024</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866993848"/>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BAB316-A2E6-49F2-825C-64AA951E4184}" type="datetime1">
              <a:rPr lang="en-US" smtClean="0"/>
              <a:t>11/14/2024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1057627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E9748B-ADD6-4C5A-8C2A-A39721276E74}" type="datetime1">
              <a:rPr lang="en-US" smtClean="0"/>
              <a:t>11/14/2024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0082288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41FB0F-3C5C-4949-B933-9C7E511ED094}" type="datetime1">
              <a:rPr lang="en-US" smtClean="0"/>
              <a:t>11/14/2024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5861558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2F01D58-E949-4BCB-829A-BBF80E38D59C}" type="datetime1">
              <a:rPr lang="en-US" smtClean="0"/>
              <a:t>11/14/2024</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6949246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F10A846-0DA4-4D92-9BF1-DE8C52C1F4DF}" type="datetime1">
              <a:rPr lang="en-US" smtClean="0"/>
              <a:t>11/14/2024</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42758702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E9412331-4A9C-472F-A7FA-968157338839}" type="datetime1">
              <a:rPr lang="en-US" smtClean="0"/>
              <a:t>11/14/2024</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6372830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197F3D-ED52-43FD-A26D-318B71534485}" type="datetime1">
              <a:rPr lang="en-US" smtClean="0"/>
              <a:t>11/14/2024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500506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9BED3-7364-A030-E78E-5994645049F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6AF8008-2290-5F79-502B-E629A29552B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9C0BFC-52E8-F92F-937C-05796E77CC10}"/>
              </a:ext>
            </a:extLst>
          </p:cNvPr>
          <p:cNvSpPr>
            <a:spLocks noGrp="1"/>
          </p:cNvSpPr>
          <p:nvPr>
            <p:ph type="dt" sz="half" idx="10"/>
          </p:nvPr>
        </p:nvSpPr>
        <p:spPr/>
        <p:txBody>
          <a:bodyPr/>
          <a:lstStyle/>
          <a:p>
            <a:fld id="{6FDC0137-723F-4895-9C41-D0E0D2FD0CC0}" type="datetimeFigureOut">
              <a:rPr lang="en-IN" smtClean="0"/>
              <a:t>14-11-2024</a:t>
            </a:fld>
            <a:endParaRPr lang="en-IN"/>
          </a:p>
        </p:txBody>
      </p:sp>
      <p:sp>
        <p:nvSpPr>
          <p:cNvPr id="5" name="Footer Placeholder 4">
            <a:extLst>
              <a:ext uri="{FF2B5EF4-FFF2-40B4-BE49-F238E27FC236}">
                <a16:creationId xmlns:a16="http://schemas.microsoft.com/office/drawing/2014/main" id="{9CB7DA45-D006-75A0-ED71-18A7AA4888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34E65D-B8C3-9D3B-B47C-509DCA244871}"/>
              </a:ext>
            </a:extLst>
          </p:cNvPr>
          <p:cNvSpPr>
            <a:spLocks noGrp="1"/>
          </p:cNvSpPr>
          <p:nvPr>
            <p:ph type="sldNum" sz="quarter" idx="12"/>
          </p:nvPr>
        </p:nvSpPr>
        <p:spPr/>
        <p:txBody>
          <a:bodyPr/>
          <a:lstStyle/>
          <a:p>
            <a:fld id="{DC1FB232-DAE5-4F1F-9A58-895866CB5AF2}" type="slidenum">
              <a:rPr lang="en-IN" smtClean="0"/>
              <a:t>‹#›</a:t>
            </a:fld>
            <a:endParaRPr lang="en-IN"/>
          </a:p>
        </p:txBody>
      </p:sp>
    </p:spTree>
    <p:extLst>
      <p:ext uri="{BB962C8B-B14F-4D97-AF65-F5344CB8AC3E}">
        <p14:creationId xmlns:p14="http://schemas.microsoft.com/office/powerpoint/2010/main" val="75007988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D291FA4-6264-4BB8-B3B5-77711EED2D82}" type="datetime1">
              <a:rPr lang="en-US" smtClean="0"/>
              <a:t>11/14/2024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6691459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F6A1D9-D323-4F4E-8655-25E2D32CE742}" type="datetime1">
              <a:rPr lang="en-US" smtClean="0"/>
              <a:t>11/14/2024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1806516193"/>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F6A1D9-D323-4F4E-8655-25E2D32CE742}" type="datetime1">
              <a:rPr lang="en-US" smtClean="0"/>
              <a:t>11/14/2024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3362818373"/>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F6A1D9-D323-4F4E-8655-25E2D32CE742}" type="datetime1">
              <a:rPr lang="en-US" smtClean="0"/>
              <a:t>11/14/2024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1815958673"/>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F6A1D9-D323-4F4E-8655-25E2D32CE742}" type="datetime1">
              <a:rPr lang="en-US" smtClean="0"/>
              <a:t>11/14/2024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3806951952"/>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F6A1D9-D323-4F4E-8655-25E2D32CE742}" type="datetime1">
              <a:rPr lang="en-US" smtClean="0"/>
              <a:t>11/14/2024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304860622"/>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F6A1D9-D323-4F4E-8655-25E2D32CE742}" type="datetime1">
              <a:rPr lang="en-US" smtClean="0"/>
              <a:t>11/14/2024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2122939674"/>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FDF398-5DA3-4937-BE3F-7CA1B9158252}" type="datetime1">
              <a:rPr lang="en-US" smtClean="0"/>
              <a:t>11/14/2024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DF98CC-160E-494C-8C3C-8CDC5FA257DE}"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75289201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191ED9-F929-4A92-90F9-3C9C84ABBE83}" type="datetime1">
              <a:rPr lang="en-US" smtClean="0"/>
              <a:t>11/14/2024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552657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8498-A410-D952-B6A8-E3541EBD13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D549326-65DC-72BD-0FB2-AB4214CAA24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F01488F-D2A2-F729-D292-EC0DEF3A7ADE}"/>
              </a:ext>
            </a:extLst>
          </p:cNvPr>
          <p:cNvSpPr>
            <a:spLocks noGrp="1"/>
          </p:cNvSpPr>
          <p:nvPr>
            <p:ph type="dt" sz="half" idx="10"/>
          </p:nvPr>
        </p:nvSpPr>
        <p:spPr/>
        <p:txBody>
          <a:bodyPr/>
          <a:lstStyle/>
          <a:p>
            <a:fld id="{6FDC0137-723F-4895-9C41-D0E0D2FD0CC0}" type="datetimeFigureOut">
              <a:rPr lang="en-IN" smtClean="0"/>
              <a:t>14-11-2024</a:t>
            </a:fld>
            <a:endParaRPr lang="en-IN"/>
          </a:p>
        </p:txBody>
      </p:sp>
      <p:sp>
        <p:nvSpPr>
          <p:cNvPr id="5" name="Footer Placeholder 4">
            <a:extLst>
              <a:ext uri="{FF2B5EF4-FFF2-40B4-BE49-F238E27FC236}">
                <a16:creationId xmlns:a16="http://schemas.microsoft.com/office/drawing/2014/main" id="{EAC971E2-24A3-05BC-0CDA-378FB35566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2A66B5-036B-089E-1CB9-4FB127DDD386}"/>
              </a:ext>
            </a:extLst>
          </p:cNvPr>
          <p:cNvSpPr>
            <a:spLocks noGrp="1"/>
          </p:cNvSpPr>
          <p:nvPr>
            <p:ph type="sldNum" sz="quarter" idx="12"/>
          </p:nvPr>
        </p:nvSpPr>
        <p:spPr/>
        <p:txBody>
          <a:bodyPr/>
          <a:lstStyle/>
          <a:p>
            <a:fld id="{DC1FB232-DAE5-4F1F-9A58-895866CB5AF2}" type="slidenum">
              <a:rPr lang="en-IN" smtClean="0"/>
              <a:t>‹#›</a:t>
            </a:fld>
            <a:endParaRPr lang="en-IN"/>
          </a:p>
        </p:txBody>
      </p:sp>
    </p:spTree>
    <p:extLst>
      <p:ext uri="{BB962C8B-B14F-4D97-AF65-F5344CB8AC3E}">
        <p14:creationId xmlns:p14="http://schemas.microsoft.com/office/powerpoint/2010/main" val="473659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26168-6C2D-45AD-C08F-99B8813B168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24CB9A7-F29B-99D5-EA28-0E0099F8069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2687226-2ECB-C10F-250B-9977A76ABBE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4D078AD-CFD5-3CDD-670C-32DE22427DD7}"/>
              </a:ext>
            </a:extLst>
          </p:cNvPr>
          <p:cNvSpPr>
            <a:spLocks noGrp="1"/>
          </p:cNvSpPr>
          <p:nvPr>
            <p:ph type="dt" sz="half" idx="10"/>
          </p:nvPr>
        </p:nvSpPr>
        <p:spPr/>
        <p:txBody>
          <a:bodyPr/>
          <a:lstStyle/>
          <a:p>
            <a:fld id="{6FDC0137-723F-4895-9C41-D0E0D2FD0CC0}" type="datetimeFigureOut">
              <a:rPr lang="en-IN" smtClean="0"/>
              <a:t>14-11-2024</a:t>
            </a:fld>
            <a:endParaRPr lang="en-IN"/>
          </a:p>
        </p:txBody>
      </p:sp>
      <p:sp>
        <p:nvSpPr>
          <p:cNvPr id="6" name="Footer Placeholder 5">
            <a:extLst>
              <a:ext uri="{FF2B5EF4-FFF2-40B4-BE49-F238E27FC236}">
                <a16:creationId xmlns:a16="http://schemas.microsoft.com/office/drawing/2014/main" id="{8A2897D6-C84F-F9E2-6475-C67155E8E4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5BC3D0D-AD43-7ACE-27E0-CEB56922610E}"/>
              </a:ext>
            </a:extLst>
          </p:cNvPr>
          <p:cNvSpPr>
            <a:spLocks noGrp="1"/>
          </p:cNvSpPr>
          <p:nvPr>
            <p:ph type="sldNum" sz="quarter" idx="12"/>
          </p:nvPr>
        </p:nvSpPr>
        <p:spPr/>
        <p:txBody>
          <a:bodyPr/>
          <a:lstStyle/>
          <a:p>
            <a:fld id="{DC1FB232-DAE5-4F1F-9A58-895866CB5AF2}" type="slidenum">
              <a:rPr lang="en-IN" smtClean="0"/>
              <a:t>‹#›</a:t>
            </a:fld>
            <a:endParaRPr lang="en-IN"/>
          </a:p>
        </p:txBody>
      </p:sp>
    </p:spTree>
    <p:extLst>
      <p:ext uri="{BB962C8B-B14F-4D97-AF65-F5344CB8AC3E}">
        <p14:creationId xmlns:p14="http://schemas.microsoft.com/office/powerpoint/2010/main" val="1033576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93CA9-E2A1-1B55-5F8F-56AA409DB65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B5A23C6-D8FF-A7F0-C915-B29F510FDC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04C2C30-1097-936F-BF18-605B07051FF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3DC0A29-605E-2574-DAEE-10C9F40E3E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87CBFDA-C31F-6DA4-63E1-E13A05C659A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018A05D-87BD-0D24-CBDC-52603E7D4228}"/>
              </a:ext>
            </a:extLst>
          </p:cNvPr>
          <p:cNvSpPr>
            <a:spLocks noGrp="1"/>
          </p:cNvSpPr>
          <p:nvPr>
            <p:ph type="dt" sz="half" idx="10"/>
          </p:nvPr>
        </p:nvSpPr>
        <p:spPr/>
        <p:txBody>
          <a:bodyPr/>
          <a:lstStyle/>
          <a:p>
            <a:fld id="{6FDC0137-723F-4895-9C41-D0E0D2FD0CC0}" type="datetimeFigureOut">
              <a:rPr lang="en-IN" smtClean="0"/>
              <a:t>14-11-2024</a:t>
            </a:fld>
            <a:endParaRPr lang="en-IN"/>
          </a:p>
        </p:txBody>
      </p:sp>
      <p:sp>
        <p:nvSpPr>
          <p:cNvPr id="8" name="Footer Placeholder 7">
            <a:extLst>
              <a:ext uri="{FF2B5EF4-FFF2-40B4-BE49-F238E27FC236}">
                <a16:creationId xmlns:a16="http://schemas.microsoft.com/office/drawing/2014/main" id="{35DD1F89-3559-0AE7-7519-B12BF6A79CA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5A92654-5A3D-9CAC-E06E-6EDDF6F281D4}"/>
              </a:ext>
            </a:extLst>
          </p:cNvPr>
          <p:cNvSpPr>
            <a:spLocks noGrp="1"/>
          </p:cNvSpPr>
          <p:nvPr>
            <p:ph type="sldNum" sz="quarter" idx="12"/>
          </p:nvPr>
        </p:nvSpPr>
        <p:spPr/>
        <p:txBody>
          <a:bodyPr/>
          <a:lstStyle/>
          <a:p>
            <a:fld id="{DC1FB232-DAE5-4F1F-9A58-895866CB5AF2}" type="slidenum">
              <a:rPr lang="en-IN" smtClean="0"/>
              <a:t>‹#›</a:t>
            </a:fld>
            <a:endParaRPr lang="en-IN"/>
          </a:p>
        </p:txBody>
      </p:sp>
    </p:spTree>
    <p:extLst>
      <p:ext uri="{BB962C8B-B14F-4D97-AF65-F5344CB8AC3E}">
        <p14:creationId xmlns:p14="http://schemas.microsoft.com/office/powerpoint/2010/main" val="3834432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7FC50-D8C9-BBCF-8844-F4818BC359D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9D89F49-6DED-2D63-A324-9E4468EA8454}"/>
              </a:ext>
            </a:extLst>
          </p:cNvPr>
          <p:cNvSpPr>
            <a:spLocks noGrp="1"/>
          </p:cNvSpPr>
          <p:nvPr>
            <p:ph type="dt" sz="half" idx="10"/>
          </p:nvPr>
        </p:nvSpPr>
        <p:spPr/>
        <p:txBody>
          <a:bodyPr/>
          <a:lstStyle/>
          <a:p>
            <a:fld id="{6FDC0137-723F-4895-9C41-D0E0D2FD0CC0}" type="datetimeFigureOut">
              <a:rPr lang="en-IN" smtClean="0"/>
              <a:t>14-11-2024</a:t>
            </a:fld>
            <a:endParaRPr lang="en-IN"/>
          </a:p>
        </p:txBody>
      </p:sp>
      <p:sp>
        <p:nvSpPr>
          <p:cNvPr id="4" name="Footer Placeholder 3">
            <a:extLst>
              <a:ext uri="{FF2B5EF4-FFF2-40B4-BE49-F238E27FC236}">
                <a16:creationId xmlns:a16="http://schemas.microsoft.com/office/drawing/2014/main" id="{5CD86E8D-E7C4-1DA5-6861-E633759FF11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70846FA-DBE4-C0EB-DA22-DE9B6EB0E2F4}"/>
              </a:ext>
            </a:extLst>
          </p:cNvPr>
          <p:cNvSpPr>
            <a:spLocks noGrp="1"/>
          </p:cNvSpPr>
          <p:nvPr>
            <p:ph type="sldNum" sz="quarter" idx="12"/>
          </p:nvPr>
        </p:nvSpPr>
        <p:spPr/>
        <p:txBody>
          <a:bodyPr/>
          <a:lstStyle/>
          <a:p>
            <a:fld id="{DC1FB232-DAE5-4F1F-9A58-895866CB5AF2}" type="slidenum">
              <a:rPr lang="en-IN" smtClean="0"/>
              <a:t>‹#›</a:t>
            </a:fld>
            <a:endParaRPr lang="en-IN"/>
          </a:p>
        </p:txBody>
      </p:sp>
    </p:spTree>
    <p:extLst>
      <p:ext uri="{BB962C8B-B14F-4D97-AF65-F5344CB8AC3E}">
        <p14:creationId xmlns:p14="http://schemas.microsoft.com/office/powerpoint/2010/main" val="447473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7A5B8C-8B5D-D8CE-7ECD-1B47F949F955}"/>
              </a:ext>
            </a:extLst>
          </p:cNvPr>
          <p:cNvSpPr>
            <a:spLocks noGrp="1"/>
          </p:cNvSpPr>
          <p:nvPr>
            <p:ph type="dt" sz="half" idx="10"/>
          </p:nvPr>
        </p:nvSpPr>
        <p:spPr/>
        <p:txBody>
          <a:bodyPr/>
          <a:lstStyle/>
          <a:p>
            <a:fld id="{6FDC0137-723F-4895-9C41-D0E0D2FD0CC0}" type="datetimeFigureOut">
              <a:rPr lang="en-IN" smtClean="0"/>
              <a:t>14-11-2024</a:t>
            </a:fld>
            <a:endParaRPr lang="en-IN"/>
          </a:p>
        </p:txBody>
      </p:sp>
      <p:sp>
        <p:nvSpPr>
          <p:cNvPr id="3" name="Footer Placeholder 2">
            <a:extLst>
              <a:ext uri="{FF2B5EF4-FFF2-40B4-BE49-F238E27FC236}">
                <a16:creationId xmlns:a16="http://schemas.microsoft.com/office/drawing/2014/main" id="{51951968-5BF3-C9E0-08E5-9718D4EAFD6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30F8EED-F862-567B-3D1C-003748642B47}"/>
              </a:ext>
            </a:extLst>
          </p:cNvPr>
          <p:cNvSpPr>
            <a:spLocks noGrp="1"/>
          </p:cNvSpPr>
          <p:nvPr>
            <p:ph type="sldNum" sz="quarter" idx="12"/>
          </p:nvPr>
        </p:nvSpPr>
        <p:spPr/>
        <p:txBody>
          <a:bodyPr/>
          <a:lstStyle/>
          <a:p>
            <a:fld id="{DC1FB232-DAE5-4F1F-9A58-895866CB5AF2}" type="slidenum">
              <a:rPr lang="en-IN" smtClean="0"/>
              <a:t>‹#›</a:t>
            </a:fld>
            <a:endParaRPr lang="en-IN"/>
          </a:p>
        </p:txBody>
      </p:sp>
    </p:spTree>
    <p:extLst>
      <p:ext uri="{BB962C8B-B14F-4D97-AF65-F5344CB8AC3E}">
        <p14:creationId xmlns:p14="http://schemas.microsoft.com/office/powerpoint/2010/main" val="1357949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3FDF5-5E27-B6FC-A571-4FE5B79417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3C4C8ED-7A00-2788-7629-862A4D8AA4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3A13C1F-5AB4-C167-014A-1A675B91D1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C6FB12-0F9E-F148-1396-1819A820541E}"/>
              </a:ext>
            </a:extLst>
          </p:cNvPr>
          <p:cNvSpPr>
            <a:spLocks noGrp="1"/>
          </p:cNvSpPr>
          <p:nvPr>
            <p:ph type="dt" sz="half" idx="10"/>
          </p:nvPr>
        </p:nvSpPr>
        <p:spPr/>
        <p:txBody>
          <a:bodyPr/>
          <a:lstStyle/>
          <a:p>
            <a:fld id="{6FDC0137-723F-4895-9C41-D0E0D2FD0CC0}" type="datetimeFigureOut">
              <a:rPr lang="en-IN" smtClean="0"/>
              <a:t>14-11-2024</a:t>
            </a:fld>
            <a:endParaRPr lang="en-IN"/>
          </a:p>
        </p:txBody>
      </p:sp>
      <p:sp>
        <p:nvSpPr>
          <p:cNvPr id="6" name="Footer Placeholder 5">
            <a:extLst>
              <a:ext uri="{FF2B5EF4-FFF2-40B4-BE49-F238E27FC236}">
                <a16:creationId xmlns:a16="http://schemas.microsoft.com/office/drawing/2014/main" id="{77B64B7A-A1D1-A59C-C4FC-524F2D7CEC9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BB2D776-0958-37D8-DF87-635F938C0B72}"/>
              </a:ext>
            </a:extLst>
          </p:cNvPr>
          <p:cNvSpPr>
            <a:spLocks noGrp="1"/>
          </p:cNvSpPr>
          <p:nvPr>
            <p:ph type="sldNum" sz="quarter" idx="12"/>
          </p:nvPr>
        </p:nvSpPr>
        <p:spPr/>
        <p:txBody>
          <a:bodyPr/>
          <a:lstStyle/>
          <a:p>
            <a:fld id="{DC1FB232-DAE5-4F1F-9A58-895866CB5AF2}" type="slidenum">
              <a:rPr lang="en-IN" smtClean="0"/>
              <a:t>‹#›</a:t>
            </a:fld>
            <a:endParaRPr lang="en-IN"/>
          </a:p>
        </p:txBody>
      </p:sp>
    </p:spTree>
    <p:extLst>
      <p:ext uri="{BB962C8B-B14F-4D97-AF65-F5344CB8AC3E}">
        <p14:creationId xmlns:p14="http://schemas.microsoft.com/office/powerpoint/2010/main" val="1013644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5E6DC-A8B2-0FD0-C83B-F5EAAAD9E3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AC6A6B2-7B43-8E80-4819-20901CD87D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5CB315D-C631-F5C0-70A0-94A4B79581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4AFAA4-79C0-BC15-E39F-123CD6F04F72}"/>
              </a:ext>
            </a:extLst>
          </p:cNvPr>
          <p:cNvSpPr>
            <a:spLocks noGrp="1"/>
          </p:cNvSpPr>
          <p:nvPr>
            <p:ph type="dt" sz="half" idx="10"/>
          </p:nvPr>
        </p:nvSpPr>
        <p:spPr/>
        <p:txBody>
          <a:bodyPr/>
          <a:lstStyle/>
          <a:p>
            <a:fld id="{6FDC0137-723F-4895-9C41-D0E0D2FD0CC0}" type="datetimeFigureOut">
              <a:rPr lang="en-IN" smtClean="0"/>
              <a:t>14-11-2024</a:t>
            </a:fld>
            <a:endParaRPr lang="en-IN"/>
          </a:p>
        </p:txBody>
      </p:sp>
      <p:sp>
        <p:nvSpPr>
          <p:cNvPr id="6" name="Footer Placeholder 5">
            <a:extLst>
              <a:ext uri="{FF2B5EF4-FFF2-40B4-BE49-F238E27FC236}">
                <a16:creationId xmlns:a16="http://schemas.microsoft.com/office/drawing/2014/main" id="{205D07CA-2861-4488-C3E8-EE255020325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ADA00E0-0593-7EEB-234C-DE7323E4C2F0}"/>
              </a:ext>
            </a:extLst>
          </p:cNvPr>
          <p:cNvSpPr>
            <a:spLocks noGrp="1"/>
          </p:cNvSpPr>
          <p:nvPr>
            <p:ph type="sldNum" sz="quarter" idx="12"/>
          </p:nvPr>
        </p:nvSpPr>
        <p:spPr/>
        <p:txBody>
          <a:bodyPr/>
          <a:lstStyle/>
          <a:p>
            <a:fld id="{DC1FB232-DAE5-4F1F-9A58-895866CB5AF2}" type="slidenum">
              <a:rPr lang="en-IN" smtClean="0"/>
              <a:t>‹#›</a:t>
            </a:fld>
            <a:endParaRPr lang="en-IN"/>
          </a:p>
        </p:txBody>
      </p:sp>
    </p:spTree>
    <p:extLst>
      <p:ext uri="{BB962C8B-B14F-4D97-AF65-F5344CB8AC3E}">
        <p14:creationId xmlns:p14="http://schemas.microsoft.com/office/powerpoint/2010/main" val="2144637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3187CA-2ADD-2CA2-D33A-8C71A4E9A5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CD5A7D2-2566-E57A-24B1-9F12519406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B7F768-FF60-5A77-B7D5-BEF6840330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FDC0137-723F-4895-9C41-D0E0D2FD0CC0}" type="datetimeFigureOut">
              <a:rPr lang="en-IN" smtClean="0"/>
              <a:t>14-11-2024</a:t>
            </a:fld>
            <a:endParaRPr lang="en-IN"/>
          </a:p>
        </p:txBody>
      </p:sp>
      <p:sp>
        <p:nvSpPr>
          <p:cNvPr id="5" name="Footer Placeholder 4">
            <a:extLst>
              <a:ext uri="{FF2B5EF4-FFF2-40B4-BE49-F238E27FC236}">
                <a16:creationId xmlns:a16="http://schemas.microsoft.com/office/drawing/2014/main" id="{99A4B3FD-DC0B-4052-63C8-EE6C887959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2A7974A5-6365-A2BA-8883-301281F613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C1FB232-DAE5-4F1F-9A58-895866CB5AF2}" type="slidenum">
              <a:rPr lang="en-IN" smtClean="0"/>
              <a:t>‹#›</a:t>
            </a:fld>
            <a:endParaRPr lang="en-IN"/>
          </a:p>
        </p:txBody>
      </p:sp>
    </p:spTree>
    <p:extLst>
      <p:ext uri="{BB962C8B-B14F-4D97-AF65-F5344CB8AC3E}">
        <p14:creationId xmlns:p14="http://schemas.microsoft.com/office/powerpoint/2010/main" val="25973182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7F6A1D9-D323-4F4E-8655-25E2D32CE742}" type="datetime1">
              <a:rPr lang="en-US" smtClean="0"/>
              <a:t>11/14/2024</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77799185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13.xml"/><Relationship Id="rId5" Type="http://schemas.microsoft.com/office/2007/relationships/hdphoto" Target="../media/hdphoto2.wdp"/><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27A113-DF2D-8AC3-D924-3D934A91504B}"/>
            </a:ext>
          </a:extLst>
        </p:cNvPr>
        <p:cNvGrpSpPr/>
        <p:nvPr/>
      </p:nvGrpSpPr>
      <p:grpSpPr>
        <a:xfrm>
          <a:off x="0" y="0"/>
          <a:ext cx="0" cy="0"/>
          <a:chOff x="0" y="0"/>
          <a:chExt cx="0" cy="0"/>
        </a:xfrm>
      </p:grpSpPr>
      <p:pic>
        <p:nvPicPr>
          <p:cNvPr id="4" name="Picture 3" descr="Close-up of a colourful coral in aquarium reef tank">
            <a:extLst>
              <a:ext uri="{FF2B5EF4-FFF2-40B4-BE49-F238E27FC236}">
                <a16:creationId xmlns:a16="http://schemas.microsoft.com/office/drawing/2014/main" id="{F3555E5C-8DDB-4A52-D441-C3551AFBED43}"/>
              </a:ext>
            </a:extLst>
          </p:cNvPr>
          <p:cNvPicPr>
            <a:picLocks noChangeAspect="1"/>
          </p:cNvPicPr>
          <p:nvPr/>
        </p:nvPicPr>
        <p:blipFill>
          <a:blip r:embed="rId2"/>
          <a:srcRect r="-1" b="15708"/>
          <a:stretch/>
        </p:blipFill>
        <p:spPr>
          <a:xfrm>
            <a:off x="0" y="0"/>
            <a:ext cx="12188952" cy="6857990"/>
          </a:xfrm>
          <a:prstGeom prst="rect">
            <a:avLst/>
          </a:prstGeom>
        </p:spPr>
      </p:pic>
      <p:sp>
        <p:nvSpPr>
          <p:cNvPr id="9" name="Rectangle 8">
            <a:extLst>
              <a:ext uri="{FF2B5EF4-FFF2-40B4-BE49-F238E27FC236}">
                <a16:creationId xmlns:a16="http://schemas.microsoft.com/office/drawing/2014/main" id="{A1DAD52A-462F-7C1B-5078-555C057FE006}"/>
              </a:ext>
            </a:extLst>
          </p:cNvPr>
          <p:cNvSpPr/>
          <p:nvPr/>
        </p:nvSpPr>
        <p:spPr>
          <a:xfrm>
            <a:off x="874777" y="1209675"/>
            <a:ext cx="4657345" cy="3095625"/>
          </a:xfrm>
          <a:prstGeom prst="rect">
            <a:avLst/>
          </a:prstGeom>
          <a:solidFill>
            <a:schemeClr val="tx1">
              <a:alpha val="77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7AA7A68B-6DF7-9A83-0ADE-BD864B3F1D1C}"/>
              </a:ext>
            </a:extLst>
          </p:cNvPr>
          <p:cNvSpPr/>
          <p:nvPr/>
        </p:nvSpPr>
        <p:spPr>
          <a:xfrm>
            <a:off x="874776" y="4514851"/>
            <a:ext cx="4657345" cy="2041196"/>
          </a:xfrm>
          <a:prstGeom prst="rect">
            <a:avLst/>
          </a:prstGeom>
          <a:solidFill>
            <a:schemeClr val="tx1">
              <a:alpha val="77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D0026636-9D66-F7E9-B9CE-640CBAC7F0DC}"/>
              </a:ext>
            </a:extLst>
          </p:cNvPr>
          <p:cNvSpPr txBox="1"/>
          <p:nvPr/>
        </p:nvSpPr>
        <p:spPr>
          <a:xfrm>
            <a:off x="1072897" y="1530589"/>
            <a:ext cx="4261104" cy="1200329"/>
          </a:xfrm>
          <a:prstGeom prst="rect">
            <a:avLst/>
          </a:prstGeom>
          <a:noFill/>
        </p:spPr>
        <p:txBody>
          <a:bodyPr wrap="square" rtlCol="0">
            <a:spAutoFit/>
          </a:bodyPr>
          <a:lstStyle/>
          <a:p>
            <a:r>
              <a:rPr lang="en-IN" sz="3600" dirty="0">
                <a:solidFill>
                  <a:schemeClr val="accent5">
                    <a:lumMod val="40000"/>
                    <a:lumOff val="60000"/>
                  </a:schemeClr>
                </a:solidFill>
              </a:rPr>
              <a:t>Marine Animal Species Recognition</a:t>
            </a:r>
          </a:p>
        </p:txBody>
      </p:sp>
      <p:sp>
        <p:nvSpPr>
          <p:cNvPr id="7" name="TextBox 6">
            <a:extLst>
              <a:ext uri="{FF2B5EF4-FFF2-40B4-BE49-F238E27FC236}">
                <a16:creationId xmlns:a16="http://schemas.microsoft.com/office/drawing/2014/main" id="{6326D3CA-70D8-F791-6083-EFEEF701E3C9}"/>
              </a:ext>
            </a:extLst>
          </p:cNvPr>
          <p:cNvSpPr txBox="1"/>
          <p:nvPr/>
        </p:nvSpPr>
        <p:spPr>
          <a:xfrm>
            <a:off x="1320547" y="3069896"/>
            <a:ext cx="3901057" cy="923330"/>
          </a:xfrm>
          <a:prstGeom prst="rect">
            <a:avLst/>
          </a:prstGeom>
          <a:noFill/>
        </p:spPr>
        <p:txBody>
          <a:bodyPr wrap="square" rtlCol="0">
            <a:spAutoFit/>
          </a:bodyPr>
          <a:lstStyle/>
          <a:p>
            <a:r>
              <a:rPr lang="en-IN" dirty="0">
                <a:solidFill>
                  <a:schemeClr val="accent5">
                    <a:lumMod val="40000"/>
                    <a:lumOff val="60000"/>
                  </a:schemeClr>
                </a:solidFill>
              </a:rPr>
              <a:t>An AI model development to aid in marine research and explore the life in the seas below</a:t>
            </a:r>
          </a:p>
        </p:txBody>
      </p:sp>
      <p:cxnSp>
        <p:nvCxnSpPr>
          <p:cNvPr id="11" name="Straight Connector 10">
            <a:extLst>
              <a:ext uri="{FF2B5EF4-FFF2-40B4-BE49-F238E27FC236}">
                <a16:creationId xmlns:a16="http://schemas.microsoft.com/office/drawing/2014/main" id="{A0C91726-7AAF-CBD1-7AC8-A44E19D93C59}"/>
              </a:ext>
            </a:extLst>
          </p:cNvPr>
          <p:cNvCxnSpPr>
            <a:cxnSpLocks/>
          </p:cNvCxnSpPr>
          <p:nvPr/>
        </p:nvCxnSpPr>
        <p:spPr>
          <a:xfrm>
            <a:off x="1200150" y="3095662"/>
            <a:ext cx="0" cy="888039"/>
          </a:xfrm>
          <a:prstGeom prst="line">
            <a:avLst/>
          </a:prstGeom>
          <a:ln>
            <a:solidFill>
              <a:srgbClr val="E59EDD"/>
            </a:solidFill>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10517912-3590-134D-12ED-E4D23A323C68}"/>
              </a:ext>
            </a:extLst>
          </p:cNvPr>
          <p:cNvSpPr txBox="1"/>
          <p:nvPr/>
        </p:nvSpPr>
        <p:spPr>
          <a:xfrm>
            <a:off x="1320548" y="5322024"/>
            <a:ext cx="2032252" cy="923330"/>
          </a:xfrm>
          <a:prstGeom prst="rect">
            <a:avLst/>
          </a:prstGeom>
          <a:noFill/>
        </p:spPr>
        <p:txBody>
          <a:bodyPr wrap="square" rtlCol="0">
            <a:spAutoFit/>
          </a:bodyPr>
          <a:lstStyle/>
          <a:p>
            <a:r>
              <a:rPr lang="en-IN" dirty="0">
                <a:solidFill>
                  <a:schemeClr val="accent5">
                    <a:lumMod val="40000"/>
                    <a:lumOff val="60000"/>
                  </a:schemeClr>
                </a:solidFill>
              </a:rPr>
              <a:t>Sriram B. Swami</a:t>
            </a:r>
          </a:p>
          <a:p>
            <a:r>
              <a:rPr lang="en-IN" dirty="0">
                <a:solidFill>
                  <a:schemeClr val="accent5">
                    <a:lumMod val="40000"/>
                    <a:lumOff val="60000"/>
                  </a:schemeClr>
                </a:solidFill>
              </a:rPr>
              <a:t>Abishek Arun</a:t>
            </a:r>
          </a:p>
          <a:p>
            <a:r>
              <a:rPr lang="en-IN" dirty="0">
                <a:solidFill>
                  <a:schemeClr val="accent5">
                    <a:lumMod val="40000"/>
                    <a:lumOff val="60000"/>
                  </a:schemeClr>
                </a:solidFill>
              </a:rPr>
              <a:t>Aalok Hasabnis</a:t>
            </a:r>
          </a:p>
        </p:txBody>
      </p:sp>
      <p:cxnSp>
        <p:nvCxnSpPr>
          <p:cNvPr id="15" name="Straight Connector 14">
            <a:extLst>
              <a:ext uri="{FF2B5EF4-FFF2-40B4-BE49-F238E27FC236}">
                <a16:creationId xmlns:a16="http://schemas.microsoft.com/office/drawing/2014/main" id="{D127D257-8432-16F9-F00F-854BC192FFBD}"/>
              </a:ext>
            </a:extLst>
          </p:cNvPr>
          <p:cNvCxnSpPr>
            <a:cxnSpLocks/>
          </p:cNvCxnSpPr>
          <p:nvPr/>
        </p:nvCxnSpPr>
        <p:spPr>
          <a:xfrm>
            <a:off x="1200150" y="5347790"/>
            <a:ext cx="0" cy="888039"/>
          </a:xfrm>
          <a:prstGeom prst="line">
            <a:avLst/>
          </a:prstGeom>
          <a:ln>
            <a:solidFill>
              <a:srgbClr val="E59EDD"/>
            </a:solidFill>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54EFCB68-B53E-468B-47F4-0ABE1E2F86AF}"/>
              </a:ext>
            </a:extLst>
          </p:cNvPr>
          <p:cNvSpPr txBox="1"/>
          <p:nvPr/>
        </p:nvSpPr>
        <p:spPr>
          <a:xfrm>
            <a:off x="1072896" y="4689831"/>
            <a:ext cx="4261104" cy="461665"/>
          </a:xfrm>
          <a:prstGeom prst="rect">
            <a:avLst/>
          </a:prstGeom>
          <a:noFill/>
        </p:spPr>
        <p:txBody>
          <a:bodyPr wrap="square" rtlCol="0">
            <a:spAutoFit/>
          </a:bodyPr>
          <a:lstStyle/>
          <a:p>
            <a:r>
              <a:rPr lang="en-IN" sz="2400" dirty="0">
                <a:solidFill>
                  <a:schemeClr val="accent5">
                    <a:lumMod val="40000"/>
                    <a:lumOff val="60000"/>
                  </a:schemeClr>
                </a:solidFill>
              </a:rPr>
              <a:t>Team Members</a:t>
            </a:r>
          </a:p>
        </p:txBody>
      </p:sp>
      <p:sp>
        <p:nvSpPr>
          <p:cNvPr id="18" name="TextBox 17">
            <a:extLst>
              <a:ext uri="{FF2B5EF4-FFF2-40B4-BE49-F238E27FC236}">
                <a16:creationId xmlns:a16="http://schemas.microsoft.com/office/drawing/2014/main" id="{BEDB2642-387F-FBA5-8F3B-96C1BCA7E4F1}"/>
              </a:ext>
            </a:extLst>
          </p:cNvPr>
          <p:cNvSpPr txBox="1"/>
          <p:nvPr/>
        </p:nvSpPr>
        <p:spPr>
          <a:xfrm>
            <a:off x="3212973" y="5312499"/>
            <a:ext cx="2032252" cy="923330"/>
          </a:xfrm>
          <a:prstGeom prst="rect">
            <a:avLst/>
          </a:prstGeom>
          <a:noFill/>
        </p:spPr>
        <p:txBody>
          <a:bodyPr wrap="square" rtlCol="0">
            <a:spAutoFit/>
          </a:bodyPr>
          <a:lstStyle/>
          <a:p>
            <a:pPr algn="r"/>
            <a:r>
              <a:rPr lang="en-IN" dirty="0">
                <a:solidFill>
                  <a:schemeClr val="accent5">
                    <a:lumMod val="40000"/>
                    <a:lumOff val="60000"/>
                  </a:schemeClr>
                </a:solidFill>
              </a:rPr>
              <a:t>22BCE5103</a:t>
            </a:r>
          </a:p>
          <a:p>
            <a:pPr algn="r"/>
            <a:r>
              <a:rPr lang="en-IN" dirty="0">
                <a:solidFill>
                  <a:schemeClr val="accent5">
                    <a:lumMod val="40000"/>
                    <a:lumOff val="60000"/>
                  </a:schemeClr>
                </a:solidFill>
              </a:rPr>
              <a:t>22BCE1063</a:t>
            </a:r>
          </a:p>
          <a:p>
            <a:pPr algn="r"/>
            <a:r>
              <a:rPr lang="en-IN" dirty="0">
                <a:solidFill>
                  <a:schemeClr val="accent5">
                    <a:lumMod val="40000"/>
                    <a:lumOff val="60000"/>
                  </a:schemeClr>
                </a:solidFill>
              </a:rPr>
              <a:t>22BCE1083</a:t>
            </a:r>
          </a:p>
        </p:txBody>
      </p:sp>
      <p:sp>
        <p:nvSpPr>
          <p:cNvPr id="3" name="Rectangle 2">
            <a:extLst>
              <a:ext uri="{FF2B5EF4-FFF2-40B4-BE49-F238E27FC236}">
                <a16:creationId xmlns:a16="http://schemas.microsoft.com/office/drawing/2014/main" id="{2952FD98-BF30-0C96-0866-A170E703D2AD}"/>
              </a:ext>
            </a:extLst>
          </p:cNvPr>
          <p:cNvSpPr/>
          <p:nvPr/>
        </p:nvSpPr>
        <p:spPr>
          <a:xfrm>
            <a:off x="9344025" y="-66675"/>
            <a:ext cx="2857500" cy="7019925"/>
          </a:xfrm>
          <a:prstGeom prst="rect">
            <a:avLst/>
          </a:prstGeom>
          <a:gradFill flip="none" rotWithShape="1">
            <a:gsLst>
              <a:gs pos="75000">
                <a:srgbClr val="202020">
                  <a:alpha val="88000"/>
                </a:srgbClr>
              </a:gs>
              <a:gs pos="50000">
                <a:srgbClr val="404040">
                  <a:alpha val="58000"/>
                </a:srgbClr>
              </a:gs>
              <a:gs pos="0">
                <a:schemeClr val="bg1">
                  <a:lumMod val="50000"/>
                  <a:alpha val="0"/>
                </a:schemeClr>
              </a:gs>
              <a:gs pos="100000">
                <a:schemeClr val="tx1">
                  <a:alpha val="88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extBox 1">
            <a:extLst>
              <a:ext uri="{FF2B5EF4-FFF2-40B4-BE49-F238E27FC236}">
                <a16:creationId xmlns:a16="http://schemas.microsoft.com/office/drawing/2014/main" id="{174637D4-8DF8-1632-364B-B37E3DAEC155}"/>
              </a:ext>
            </a:extLst>
          </p:cNvPr>
          <p:cNvSpPr txBox="1"/>
          <p:nvPr/>
        </p:nvSpPr>
        <p:spPr>
          <a:xfrm rot="5400000">
            <a:off x="8126628" y="2967330"/>
            <a:ext cx="6857990" cy="923330"/>
          </a:xfrm>
          <a:prstGeom prst="rect">
            <a:avLst/>
          </a:prstGeom>
          <a:noFill/>
        </p:spPr>
        <p:txBody>
          <a:bodyPr wrap="square" rtlCol="0">
            <a:spAutoFit/>
          </a:bodyPr>
          <a:lstStyle/>
          <a:p>
            <a:pPr algn="ctr"/>
            <a:r>
              <a:rPr lang="en-IN" sz="5400" dirty="0">
                <a:solidFill>
                  <a:schemeClr val="accent5">
                    <a:lumMod val="40000"/>
                    <a:lumOff val="60000"/>
                  </a:schemeClr>
                </a:solidFill>
              </a:rPr>
              <a:t>M A R I N E   M I N D</a:t>
            </a:r>
          </a:p>
        </p:txBody>
      </p:sp>
    </p:spTree>
    <p:extLst>
      <p:ext uri="{BB962C8B-B14F-4D97-AF65-F5344CB8AC3E}">
        <p14:creationId xmlns:p14="http://schemas.microsoft.com/office/powerpoint/2010/main" val="2546401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1111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E1C2D-B76B-AA61-E3DF-095E551DED8F}"/>
              </a:ext>
            </a:extLst>
          </p:cNvPr>
          <p:cNvSpPr>
            <a:spLocks noGrp="1"/>
          </p:cNvSpPr>
          <p:nvPr>
            <p:ph type="title"/>
          </p:nvPr>
        </p:nvSpPr>
        <p:spPr>
          <a:xfrm>
            <a:off x="685802" y="192024"/>
            <a:ext cx="10131425" cy="1456267"/>
          </a:xfrm>
        </p:spPr>
        <p:txBody>
          <a:bodyPr/>
          <a:lstStyle/>
          <a:p>
            <a:pPr algn="l"/>
            <a:r>
              <a:rPr lang="en-IN" b="1" dirty="0">
                <a:latin typeface="Bierstadt" panose="020B0004020202020204" pitchFamily="34" charset="0"/>
              </a:rPr>
              <a:t>| Problem Statement</a:t>
            </a:r>
          </a:p>
        </p:txBody>
      </p:sp>
      <p:sp>
        <p:nvSpPr>
          <p:cNvPr id="3" name="Content Placeholder 2">
            <a:extLst>
              <a:ext uri="{FF2B5EF4-FFF2-40B4-BE49-F238E27FC236}">
                <a16:creationId xmlns:a16="http://schemas.microsoft.com/office/drawing/2014/main" id="{3F8850B3-5D18-BC8C-E10D-8E0C6AA0F4AC}"/>
              </a:ext>
            </a:extLst>
          </p:cNvPr>
          <p:cNvSpPr>
            <a:spLocks noGrp="1"/>
          </p:cNvSpPr>
          <p:nvPr>
            <p:ph idx="1"/>
          </p:nvPr>
        </p:nvSpPr>
        <p:spPr>
          <a:xfrm>
            <a:off x="685802" y="1648291"/>
            <a:ext cx="9286873" cy="1456267"/>
          </a:xfrm>
        </p:spPr>
        <p:txBody>
          <a:bodyPr anchor="t">
            <a:normAutofit/>
          </a:bodyPr>
          <a:lstStyle/>
          <a:p>
            <a:pPr marL="0" indent="0">
              <a:lnSpc>
                <a:spcPct val="150000"/>
              </a:lnSpc>
              <a:buNone/>
            </a:pPr>
            <a:r>
              <a:rPr lang="en-US" dirty="0">
                <a:latin typeface="Bierstadt" panose="020B0004020202020204" pitchFamily="34" charset="0"/>
              </a:rPr>
              <a:t>Marine biology is a crucial field in the scientific research of flora, fauna and its evolution. As of 2022, about 242,000 marine species living in the world's oceans have been identified. Marine biota continue to be discovered about 2,332 new species per year.</a:t>
            </a:r>
          </a:p>
          <a:p>
            <a:pPr marL="0" indent="0">
              <a:lnSpc>
                <a:spcPct val="150000"/>
              </a:lnSpc>
              <a:buNone/>
            </a:pPr>
            <a:endParaRPr lang="en-US" dirty="0">
              <a:latin typeface="Bierstadt" panose="020B0004020202020204" pitchFamily="34" charset="0"/>
            </a:endParaRPr>
          </a:p>
          <a:p>
            <a:pPr marL="0" indent="0">
              <a:lnSpc>
                <a:spcPct val="150000"/>
              </a:lnSpc>
              <a:buNone/>
            </a:pPr>
            <a:endParaRPr lang="en-US" dirty="0">
              <a:latin typeface="Bierstadt" panose="020B0004020202020204" pitchFamily="34" charset="0"/>
            </a:endParaRPr>
          </a:p>
        </p:txBody>
      </p:sp>
      <p:pic>
        <p:nvPicPr>
          <p:cNvPr id="2052" name="Picture 4" descr="3d Question PNGs for Free Download">
            <a:extLst>
              <a:ext uri="{FF2B5EF4-FFF2-40B4-BE49-F238E27FC236}">
                <a16:creationId xmlns:a16="http://schemas.microsoft.com/office/drawing/2014/main" id="{954A0BD0-FB7B-E25B-8B5E-D502A927179C}"/>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9972675" y="75670"/>
            <a:ext cx="2219325" cy="22193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CB2D6E46-B9E8-76A2-4E6A-CFB214716E1D}"/>
              </a:ext>
            </a:extLst>
          </p:cNvPr>
          <p:cNvSpPr/>
          <p:nvPr/>
        </p:nvSpPr>
        <p:spPr>
          <a:xfrm>
            <a:off x="685801" y="3430052"/>
            <a:ext cx="9086848" cy="971550"/>
          </a:xfrm>
          <a:prstGeom prst="rect">
            <a:avLst/>
          </a:prstGeom>
          <a:noFill/>
          <a:ln>
            <a:solidFill>
              <a:schemeClr val="tx1"/>
            </a:solidFill>
          </a:ln>
          <a:effectLst>
            <a:glow rad="63500">
              <a:schemeClr val="accent2">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173" name="Picture 5" descr="Objective PNGs for Free Download">
            <a:extLst>
              <a:ext uri="{FF2B5EF4-FFF2-40B4-BE49-F238E27FC236}">
                <a16:creationId xmlns:a16="http://schemas.microsoft.com/office/drawing/2014/main" id="{49339B77-6FF6-7260-1179-7244485AC480}"/>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artisticChalkSketch/>
                    </a14:imgEffect>
                  </a14:imgLayer>
                </a14:imgProps>
              </a:ext>
              <a:ext uri="{28A0092B-C50C-407E-A947-70E740481C1C}">
                <a14:useLocalDpi xmlns:a14="http://schemas.microsoft.com/office/drawing/2010/main" val="0"/>
              </a:ext>
            </a:extLst>
          </a:blip>
          <a:srcRect/>
          <a:stretch>
            <a:fillRect/>
          </a:stretch>
        </p:blipFill>
        <p:spPr bwMode="auto">
          <a:xfrm>
            <a:off x="685801" y="4972155"/>
            <a:ext cx="1790699" cy="138813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BC87CD9-8918-4ADD-A9EA-F1C8F9C46346}"/>
              </a:ext>
            </a:extLst>
          </p:cNvPr>
          <p:cNvSpPr txBox="1"/>
          <p:nvPr/>
        </p:nvSpPr>
        <p:spPr>
          <a:xfrm>
            <a:off x="2752725" y="5003969"/>
            <a:ext cx="8629649" cy="1294778"/>
          </a:xfrm>
          <a:prstGeom prst="rect">
            <a:avLst/>
          </a:prstGeom>
          <a:noFill/>
        </p:spPr>
        <p:txBody>
          <a:bodyPr wrap="square">
            <a:spAutoFit/>
          </a:bodyPr>
          <a:lstStyle/>
          <a:p>
            <a:pPr marL="0" marR="0" lvl="0" indent="0" algn="l" defTabSz="457200" rtl="0" eaLnBrk="1" fontAlgn="auto" latinLnBrk="0" hangingPunct="1">
              <a:lnSpc>
                <a:spcPct val="150000"/>
              </a:lnSpc>
              <a:spcBef>
                <a:spcPts val="0"/>
              </a:spcBef>
              <a:spcAft>
                <a:spcPts val="1000"/>
              </a:spcAft>
              <a:buClr>
                <a:prstClr val="white"/>
              </a:buClr>
              <a:buSzPct val="100000"/>
              <a:buFont typeface="Arial"/>
              <a:buNone/>
              <a:tabLst/>
              <a:defRPr/>
            </a:pPr>
            <a:r>
              <a:rPr kumimoji="0" lang="en-US" sz="1800" b="0" i="0" u="none" strike="noStrike" kern="1200" cap="none" spc="0" normalizeH="0" baseline="0" noProof="0" dirty="0">
                <a:ln>
                  <a:noFill/>
                </a:ln>
                <a:solidFill>
                  <a:prstClr val="white"/>
                </a:solidFill>
                <a:effectLst/>
                <a:uLnTx/>
                <a:uFillTx/>
                <a:latin typeface="Bierstadt" panose="020B0004020202020204" pitchFamily="34" charset="0"/>
                <a:ea typeface="+mn-ea"/>
                <a:cs typeface="+mn-cs"/>
              </a:rPr>
              <a:t>The objective is to create an automated system that can accurately recognize various species of marine life from images captured in underwater environments, assisting researchers and conservationists in monitoring and studying marine biodiversity.</a:t>
            </a:r>
            <a:endParaRPr kumimoji="0" lang="en-IN" sz="1800" b="0" i="0" u="none" strike="noStrike" kern="1200" cap="none" spc="0" normalizeH="0" baseline="0" noProof="0" dirty="0">
              <a:ln>
                <a:noFill/>
              </a:ln>
              <a:solidFill>
                <a:prstClr val="white"/>
              </a:solidFill>
              <a:effectLst/>
              <a:uLnTx/>
              <a:uFillTx/>
              <a:latin typeface="Bierstadt" panose="020B0004020202020204" pitchFamily="34" charset="0"/>
              <a:ea typeface="+mn-ea"/>
              <a:cs typeface="+mn-cs"/>
            </a:endParaRPr>
          </a:p>
        </p:txBody>
      </p:sp>
      <p:sp>
        <p:nvSpPr>
          <p:cNvPr id="12" name="TextBox 11">
            <a:extLst>
              <a:ext uri="{FF2B5EF4-FFF2-40B4-BE49-F238E27FC236}">
                <a16:creationId xmlns:a16="http://schemas.microsoft.com/office/drawing/2014/main" id="{D352F2BF-A212-36EB-5B4D-74A9540978CC}"/>
              </a:ext>
            </a:extLst>
          </p:cNvPr>
          <p:cNvSpPr txBox="1"/>
          <p:nvPr/>
        </p:nvSpPr>
        <p:spPr>
          <a:xfrm>
            <a:off x="685801" y="3409836"/>
            <a:ext cx="9286873" cy="879280"/>
          </a:xfrm>
          <a:prstGeom prst="rect">
            <a:avLst/>
          </a:prstGeom>
          <a:noFill/>
        </p:spPr>
        <p:txBody>
          <a:bodyPr wrap="square">
            <a:spAutoFit/>
          </a:bodyPr>
          <a:lstStyle/>
          <a:p>
            <a:pPr marL="0" marR="0" lvl="0" indent="0" algn="l" defTabSz="457200" rtl="0" eaLnBrk="1" fontAlgn="auto" latinLnBrk="0" hangingPunct="1">
              <a:lnSpc>
                <a:spcPct val="150000"/>
              </a:lnSpc>
              <a:spcBef>
                <a:spcPts val="0"/>
              </a:spcBef>
              <a:spcAft>
                <a:spcPts val="1000"/>
              </a:spcAft>
              <a:buClr>
                <a:prstClr val="white"/>
              </a:buClr>
              <a:buSzPct val="100000"/>
              <a:buFont typeface="Arial"/>
              <a:buNone/>
              <a:tabLst/>
              <a:defRPr/>
            </a:pPr>
            <a:r>
              <a:rPr kumimoji="0" lang="en-US" sz="1800" b="0" i="0" u="none" strike="noStrike" kern="1200" cap="none" spc="0" normalizeH="0" baseline="0" noProof="0" dirty="0">
                <a:ln>
                  <a:noFill/>
                </a:ln>
                <a:solidFill>
                  <a:prstClr val="white"/>
                </a:solidFill>
                <a:effectLst/>
                <a:uLnTx/>
                <a:uFillTx/>
                <a:latin typeface="Bierstadt" panose="020B0004020202020204" pitchFamily="34" charset="0"/>
                <a:ea typeface="+mn-ea"/>
                <a:cs typeface="+mn-cs"/>
              </a:rPr>
              <a:t>How can we develop an AI driven machine learning model to identify and classify different marine species from underwater images? </a:t>
            </a:r>
          </a:p>
        </p:txBody>
      </p:sp>
    </p:spTree>
    <p:extLst>
      <p:ext uri="{BB962C8B-B14F-4D97-AF65-F5344CB8AC3E}">
        <p14:creationId xmlns:p14="http://schemas.microsoft.com/office/powerpoint/2010/main" val="1860083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1111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E1C2D-B76B-AA61-E3DF-095E551DED8F}"/>
              </a:ext>
            </a:extLst>
          </p:cNvPr>
          <p:cNvSpPr>
            <a:spLocks noGrp="1"/>
          </p:cNvSpPr>
          <p:nvPr>
            <p:ph type="title"/>
          </p:nvPr>
        </p:nvSpPr>
        <p:spPr>
          <a:xfrm>
            <a:off x="685801" y="419100"/>
            <a:ext cx="10131425" cy="1456267"/>
          </a:xfrm>
        </p:spPr>
        <p:txBody>
          <a:bodyPr/>
          <a:lstStyle/>
          <a:p>
            <a:pPr algn="l"/>
            <a:r>
              <a:rPr lang="en-IN" b="1" dirty="0">
                <a:latin typeface="Bierstadt" panose="020B0004020202020204" pitchFamily="34" charset="0"/>
              </a:rPr>
              <a:t>| Novelty of this project</a:t>
            </a:r>
          </a:p>
        </p:txBody>
      </p:sp>
      <p:sp>
        <p:nvSpPr>
          <p:cNvPr id="3" name="Content Placeholder 2">
            <a:extLst>
              <a:ext uri="{FF2B5EF4-FFF2-40B4-BE49-F238E27FC236}">
                <a16:creationId xmlns:a16="http://schemas.microsoft.com/office/drawing/2014/main" id="{3F8850B3-5D18-BC8C-E10D-8E0C6AA0F4AC}"/>
              </a:ext>
            </a:extLst>
          </p:cNvPr>
          <p:cNvSpPr>
            <a:spLocks noGrp="1"/>
          </p:cNvSpPr>
          <p:nvPr>
            <p:ph idx="1"/>
          </p:nvPr>
        </p:nvSpPr>
        <p:spPr>
          <a:xfrm>
            <a:off x="685802" y="3511296"/>
            <a:ext cx="8677273" cy="2984754"/>
          </a:xfrm>
        </p:spPr>
        <p:txBody>
          <a:bodyPr anchor="t"/>
          <a:lstStyle/>
          <a:p>
            <a:pPr marL="0" indent="0">
              <a:lnSpc>
                <a:spcPct val="150000"/>
              </a:lnSpc>
              <a:buNone/>
            </a:pPr>
            <a:r>
              <a:rPr lang="en-US" dirty="0">
                <a:latin typeface="Bierstadt" panose="020B0004020202020204" pitchFamily="34" charset="0"/>
              </a:rPr>
              <a:t>Identifying underwater species from images is a challenging task due to the often low-quality and diverse nature of underwater photography. Developing a model for this purpose can advance marine research and conservation efforts by providing automated tools for species identification and monitoring.</a:t>
            </a:r>
            <a:endParaRPr lang="en-IN" dirty="0">
              <a:latin typeface="Bierstadt" panose="020B0004020202020204" pitchFamily="34" charset="0"/>
            </a:endParaRPr>
          </a:p>
        </p:txBody>
      </p:sp>
      <p:pic>
        <p:nvPicPr>
          <p:cNvPr id="1026" name="Picture 2" descr="light bulb 3d icon png transparent. innovation Ideas Symbol 27515437 PNG">
            <a:extLst>
              <a:ext uri="{FF2B5EF4-FFF2-40B4-BE49-F238E27FC236}">
                <a16:creationId xmlns:a16="http://schemas.microsoft.com/office/drawing/2014/main" id="{62D245EE-63FF-7035-858C-7AAA74385F41}"/>
              </a:ext>
            </a:extLst>
          </p:cNvPr>
          <p:cNvPicPr>
            <a:picLocks noChangeAspect="1" noChangeArrowheads="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0126663" y="275959"/>
            <a:ext cx="1742547" cy="174254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2D3C3D0D-E00D-0CB9-4652-3A31CBDF0BBE}"/>
              </a:ext>
            </a:extLst>
          </p:cNvPr>
          <p:cNvSpPr txBox="1"/>
          <p:nvPr/>
        </p:nvSpPr>
        <p:spPr>
          <a:xfrm>
            <a:off x="685799" y="1864573"/>
            <a:ext cx="8677273" cy="1295611"/>
          </a:xfrm>
          <a:prstGeom prst="rect">
            <a:avLst/>
          </a:prstGeom>
          <a:noFill/>
        </p:spPr>
        <p:txBody>
          <a:bodyPr wrap="square">
            <a:spAutoFit/>
          </a:bodyPr>
          <a:lstStyle/>
          <a:p>
            <a:pPr marL="0" indent="0" algn="l" rtl="0" eaLnBrk="1" latinLnBrk="0" hangingPunct="1">
              <a:lnSpc>
                <a:spcPct val="150000"/>
              </a:lnSpc>
              <a:spcBef>
                <a:spcPts val="0"/>
              </a:spcBef>
              <a:spcAft>
                <a:spcPts val="1000"/>
              </a:spcAft>
            </a:pPr>
            <a:r>
              <a:rPr lang="en-US" sz="1800" kern="1200" dirty="0">
                <a:solidFill>
                  <a:srgbClr val="FFFFFF"/>
                </a:solidFill>
                <a:effectLst/>
                <a:latin typeface="Bierstadt" panose="020B0004020202020204" pitchFamily="34" charset="0"/>
                <a:ea typeface="+mn-ea"/>
                <a:cs typeface="+mn-cs"/>
              </a:rPr>
              <a:t>The discovery rate of these marine biota is possibly being held back by the limitation of needing manual interference under the sea to identify species and their characteristics.</a:t>
            </a:r>
            <a:endParaRPr lang="en-IN" dirty="0">
              <a:effectLst/>
            </a:endParaRPr>
          </a:p>
        </p:txBody>
      </p:sp>
      <p:pic>
        <p:nvPicPr>
          <p:cNvPr id="1030" name="Picture 6" descr="Capturing the Wonder of the Sea in Stunning Black and White | WIRED">
            <a:extLst>
              <a:ext uri="{FF2B5EF4-FFF2-40B4-BE49-F238E27FC236}">
                <a16:creationId xmlns:a16="http://schemas.microsoft.com/office/drawing/2014/main" id="{7C4FC407-73E3-5743-C0B6-AA59BE36E7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58695" y="4510459"/>
            <a:ext cx="3133280" cy="1985591"/>
          </a:xfrm>
          <a:prstGeom prst="rect">
            <a:avLst/>
          </a:prstGeom>
          <a:noFill/>
          <a:effectLst>
            <a:softEdge rad="2794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315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1111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E1C2D-B76B-AA61-E3DF-095E551DED8F}"/>
              </a:ext>
            </a:extLst>
          </p:cNvPr>
          <p:cNvSpPr>
            <a:spLocks noGrp="1"/>
          </p:cNvSpPr>
          <p:nvPr>
            <p:ph type="title"/>
          </p:nvPr>
        </p:nvSpPr>
        <p:spPr>
          <a:xfrm>
            <a:off x="685801" y="215370"/>
            <a:ext cx="10131425" cy="1456267"/>
          </a:xfrm>
        </p:spPr>
        <p:txBody>
          <a:bodyPr/>
          <a:lstStyle/>
          <a:p>
            <a:pPr algn="l"/>
            <a:r>
              <a:rPr lang="en-IN" b="1" dirty="0">
                <a:latin typeface="Bierstadt" panose="020B0004020202020204" pitchFamily="34" charset="0"/>
              </a:rPr>
              <a:t>| Architecture &amp; Scope of the </a:t>
            </a:r>
            <a:r>
              <a:rPr lang="en-IN" b="1" dirty="0" err="1">
                <a:latin typeface="Bierstadt" panose="020B0004020202020204" pitchFamily="34" charset="0"/>
              </a:rPr>
              <a:t>projecT</a:t>
            </a:r>
            <a:endParaRPr lang="en-IN" b="1" dirty="0">
              <a:latin typeface="Bierstadt" panose="020B0004020202020204" pitchFamily="34" charset="0"/>
            </a:endParaRPr>
          </a:p>
        </p:txBody>
      </p:sp>
      <p:sp>
        <p:nvSpPr>
          <p:cNvPr id="5" name="Content Placeholder 4">
            <a:extLst>
              <a:ext uri="{FF2B5EF4-FFF2-40B4-BE49-F238E27FC236}">
                <a16:creationId xmlns:a16="http://schemas.microsoft.com/office/drawing/2014/main" id="{D3B1EA3A-B3AC-BCE6-5EEA-979B87E8B4F3}"/>
              </a:ext>
            </a:extLst>
          </p:cNvPr>
          <p:cNvSpPr>
            <a:spLocks noGrp="1"/>
          </p:cNvSpPr>
          <p:nvPr>
            <p:ph idx="1"/>
          </p:nvPr>
        </p:nvSpPr>
        <p:spPr>
          <a:xfrm>
            <a:off x="685801" y="1671637"/>
            <a:ext cx="10131425" cy="4529138"/>
          </a:xfrm>
        </p:spPr>
        <p:txBody>
          <a:bodyPr>
            <a:normAutofit/>
          </a:bodyPr>
          <a:lstStyle/>
          <a:p>
            <a:pPr>
              <a:buFont typeface="Courier New" panose="02070309020205020404" pitchFamily="49" charset="0"/>
              <a:buChar char="o"/>
            </a:pPr>
            <a:r>
              <a:rPr lang="en-US" dirty="0"/>
              <a:t>Data Collection:</a:t>
            </a:r>
          </a:p>
          <a:p>
            <a:pPr lvl="1">
              <a:buFont typeface="Wingdings" panose="05000000000000000000" pitchFamily="2" charset="2"/>
              <a:buChar char="§"/>
            </a:pPr>
            <a:r>
              <a:rPr lang="en-US" dirty="0"/>
              <a:t>Dataset Source: Initially inspired by the Fish4Knowledge Dataset, which contains annotated images of fish and other marine species captured in various underwater environments, we use a more analytic dataset from Kaggle titled ‘Sea Animals Image Dataset’ with more images and 23 classes.</a:t>
            </a:r>
          </a:p>
          <a:p>
            <a:pPr lvl="1">
              <a:buFont typeface="Wingdings" panose="05000000000000000000" pitchFamily="2" charset="2"/>
              <a:buChar char="§"/>
            </a:pPr>
            <a:r>
              <a:rPr lang="en-US" dirty="0"/>
              <a:t>Attempted to supplement with other underwater datasets if needed, such as the Oceanic Species Dataset for better depth.</a:t>
            </a:r>
          </a:p>
          <a:p>
            <a:pPr lvl="1">
              <a:buFont typeface="Wingdings" panose="05000000000000000000" pitchFamily="2" charset="2"/>
              <a:buChar char="§"/>
            </a:pPr>
            <a:endParaRPr lang="en-US" dirty="0"/>
          </a:p>
          <a:p>
            <a:pPr>
              <a:buFont typeface="Courier New" panose="02070309020205020404" pitchFamily="49" charset="0"/>
              <a:buChar char="o"/>
            </a:pPr>
            <a:r>
              <a:rPr lang="en-US" dirty="0"/>
              <a:t>Data Preparation:</a:t>
            </a:r>
          </a:p>
          <a:p>
            <a:pPr lvl="1">
              <a:buFont typeface="Wingdings" panose="05000000000000000000" pitchFamily="2" charset="2"/>
              <a:buChar char="§"/>
            </a:pPr>
            <a:r>
              <a:rPr lang="en-US" dirty="0"/>
              <a:t>Preprocess images to handle varying light conditions, angles, and water clarity.</a:t>
            </a:r>
          </a:p>
          <a:p>
            <a:pPr lvl="1">
              <a:buFont typeface="Wingdings" panose="05000000000000000000" pitchFamily="2" charset="2"/>
              <a:buChar char="§"/>
            </a:pPr>
            <a:r>
              <a:rPr lang="en-US" dirty="0"/>
              <a:t>Augmentation layers for handling rotation, contrast, zoom, flipping, etc.</a:t>
            </a:r>
          </a:p>
          <a:p>
            <a:pPr lvl="1">
              <a:buFont typeface="Wingdings" panose="05000000000000000000" pitchFamily="2" charset="2"/>
              <a:buChar char="§"/>
            </a:pPr>
            <a:r>
              <a:rPr lang="en-US" dirty="0"/>
              <a:t>Annotate and label images with species information if not already provided.</a:t>
            </a:r>
          </a:p>
        </p:txBody>
      </p:sp>
      <p:pic>
        <p:nvPicPr>
          <p:cNvPr id="6" name="Picture 4" descr="Search, 3d, magnifying glass 3D illustration - Free download">
            <a:extLst>
              <a:ext uri="{FF2B5EF4-FFF2-40B4-BE49-F238E27FC236}">
                <a16:creationId xmlns:a16="http://schemas.microsoft.com/office/drawing/2014/main" id="{2448DDFC-CE40-6A73-6CF1-3A51644C603B}"/>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flipH="1">
            <a:off x="10307490" y="197218"/>
            <a:ext cx="1532224" cy="1532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5319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1111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E1C2D-B76B-AA61-E3DF-095E551DED8F}"/>
              </a:ext>
            </a:extLst>
          </p:cNvPr>
          <p:cNvSpPr>
            <a:spLocks noGrp="1"/>
          </p:cNvSpPr>
          <p:nvPr>
            <p:ph type="title"/>
          </p:nvPr>
        </p:nvSpPr>
        <p:spPr>
          <a:xfrm>
            <a:off x="685801" y="215370"/>
            <a:ext cx="10131425" cy="1456267"/>
          </a:xfrm>
        </p:spPr>
        <p:txBody>
          <a:bodyPr/>
          <a:lstStyle/>
          <a:p>
            <a:pPr algn="l"/>
            <a:r>
              <a:rPr lang="en-IN" b="1" dirty="0">
                <a:latin typeface="Bierstadt" panose="020B0004020202020204" pitchFamily="34" charset="0"/>
              </a:rPr>
              <a:t>| </a:t>
            </a:r>
            <a:r>
              <a:rPr lang="en-IN" sz="3600" b="1" kern="1200" cap="all" dirty="0">
                <a:ln>
                  <a:noFill/>
                </a:ln>
                <a:solidFill>
                  <a:srgbClr val="FFFFFF"/>
                </a:solidFill>
                <a:effectLst/>
                <a:latin typeface="Bierstadt" panose="020B0004020202020204" pitchFamily="34" charset="0"/>
                <a:ea typeface="+mj-ea"/>
                <a:cs typeface="+mj-cs"/>
              </a:rPr>
              <a:t>Architecture &amp; Scope of the </a:t>
            </a:r>
            <a:r>
              <a:rPr lang="en-IN" sz="3600" b="1" kern="1200" cap="all" dirty="0" err="1">
                <a:ln>
                  <a:noFill/>
                </a:ln>
                <a:solidFill>
                  <a:srgbClr val="FFFFFF"/>
                </a:solidFill>
                <a:effectLst/>
                <a:latin typeface="Bierstadt" panose="020B0004020202020204" pitchFamily="34" charset="0"/>
                <a:ea typeface="+mj-ea"/>
                <a:cs typeface="+mj-cs"/>
              </a:rPr>
              <a:t>projecT</a:t>
            </a:r>
            <a:endParaRPr lang="en-IN" b="1" dirty="0">
              <a:latin typeface="Bierstadt" panose="020B0004020202020204" pitchFamily="34" charset="0"/>
            </a:endParaRPr>
          </a:p>
        </p:txBody>
      </p:sp>
      <p:sp>
        <p:nvSpPr>
          <p:cNvPr id="8" name="TextBox 7">
            <a:extLst>
              <a:ext uri="{FF2B5EF4-FFF2-40B4-BE49-F238E27FC236}">
                <a16:creationId xmlns:a16="http://schemas.microsoft.com/office/drawing/2014/main" id="{EEAC95A6-B7B9-0A69-1F59-5B20F965DC75}"/>
              </a:ext>
            </a:extLst>
          </p:cNvPr>
          <p:cNvSpPr txBox="1"/>
          <p:nvPr/>
        </p:nvSpPr>
        <p:spPr>
          <a:xfrm>
            <a:off x="0" y="5714270"/>
            <a:ext cx="1219200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800" b="0" i="0" u="none" strike="noStrike" kern="1200" cap="none" spc="0" normalizeH="0" baseline="0" noProof="0" dirty="0">
                <a:ln>
                  <a:noFill/>
                </a:ln>
                <a:solidFill>
                  <a:prstClr val="white"/>
                </a:solidFill>
                <a:effectLst/>
                <a:uLnTx/>
                <a:uFillTx/>
                <a:latin typeface="Bierstadt" panose="020B0004020202020204" pitchFamily="34" charset="0"/>
                <a:ea typeface="+mn-ea"/>
                <a:cs typeface="+mn-cs"/>
              </a:rPr>
              <a:t>Automated   |   AI driven   |   Scalable   |   Fine-tuning   |   Large Datasets</a:t>
            </a:r>
          </a:p>
        </p:txBody>
      </p:sp>
      <p:sp>
        <p:nvSpPr>
          <p:cNvPr id="5" name="Content Placeholder 4">
            <a:extLst>
              <a:ext uri="{FF2B5EF4-FFF2-40B4-BE49-F238E27FC236}">
                <a16:creationId xmlns:a16="http://schemas.microsoft.com/office/drawing/2014/main" id="{D3B1EA3A-B3AC-BCE6-5EEA-979B87E8B4F3}"/>
              </a:ext>
            </a:extLst>
          </p:cNvPr>
          <p:cNvSpPr>
            <a:spLocks noGrp="1"/>
          </p:cNvSpPr>
          <p:nvPr>
            <p:ph idx="1"/>
          </p:nvPr>
        </p:nvSpPr>
        <p:spPr>
          <a:xfrm>
            <a:off x="685801" y="1527049"/>
            <a:ext cx="10131425" cy="3850660"/>
          </a:xfrm>
        </p:spPr>
        <p:txBody>
          <a:bodyPr>
            <a:normAutofit/>
          </a:bodyPr>
          <a:lstStyle/>
          <a:p>
            <a:pPr>
              <a:buFont typeface="Courier New" panose="02070309020205020404" pitchFamily="49" charset="0"/>
              <a:buChar char="o"/>
            </a:pPr>
            <a:r>
              <a:rPr lang="en-US" dirty="0"/>
              <a:t>Model Development:</a:t>
            </a:r>
          </a:p>
          <a:p>
            <a:pPr lvl="1">
              <a:buFont typeface="Wingdings" panose="05000000000000000000" pitchFamily="2" charset="2"/>
              <a:buChar char="§"/>
            </a:pPr>
            <a:r>
              <a:rPr lang="en-US" dirty="0"/>
              <a:t>Feature Extraction: Using CNN architecture ResNet50V2 to extract features from underwater images.</a:t>
            </a:r>
          </a:p>
          <a:p>
            <a:pPr lvl="1">
              <a:buFont typeface="Wingdings" panose="05000000000000000000" pitchFamily="2" charset="2"/>
              <a:buChar char="§"/>
            </a:pPr>
            <a:r>
              <a:rPr lang="en-US" dirty="0"/>
              <a:t>Species Classification: Design of a classification model to predict the species based on extracted features.</a:t>
            </a:r>
          </a:p>
          <a:p>
            <a:pPr>
              <a:buFont typeface="Courier New" panose="02070309020205020404" pitchFamily="49" charset="0"/>
              <a:buChar char="o"/>
            </a:pPr>
            <a:r>
              <a:rPr lang="en-US" dirty="0"/>
              <a:t>Evaluation:</a:t>
            </a:r>
          </a:p>
          <a:p>
            <a:pPr lvl="1">
              <a:buFont typeface="Wingdings" panose="05000000000000000000" pitchFamily="2" charset="2"/>
              <a:buChar char="§"/>
            </a:pPr>
            <a:r>
              <a:rPr lang="en-US" dirty="0"/>
              <a:t>Measure model performance using metrics like accuracy, precision, recall, and F1-score.</a:t>
            </a:r>
          </a:p>
          <a:p>
            <a:pPr lvl="1">
              <a:buFont typeface="Wingdings" panose="05000000000000000000" pitchFamily="2" charset="2"/>
              <a:buChar char="§"/>
            </a:pPr>
            <a:r>
              <a:rPr lang="en-US" dirty="0"/>
              <a:t>Validate the model using a test set and adjust based on performance metrics.</a:t>
            </a:r>
          </a:p>
          <a:p>
            <a:pPr>
              <a:buFont typeface="Courier New" panose="02070309020205020404" pitchFamily="49" charset="0"/>
              <a:buChar char="o"/>
            </a:pPr>
            <a:r>
              <a:rPr lang="en-US" dirty="0"/>
              <a:t>Deployment:</a:t>
            </a:r>
          </a:p>
          <a:p>
            <a:pPr lvl="1">
              <a:buFont typeface="Wingdings" panose="05000000000000000000" pitchFamily="2" charset="2"/>
              <a:buChar char="§"/>
            </a:pPr>
            <a:r>
              <a:rPr lang="en-US" dirty="0"/>
              <a:t>Potentially develop an application where users can upload underwater images for species identification.</a:t>
            </a:r>
          </a:p>
          <a:p>
            <a:pPr lvl="1">
              <a:buFont typeface="Wingdings" panose="05000000000000000000" pitchFamily="2" charset="2"/>
              <a:buChar char="§"/>
            </a:pPr>
            <a:r>
              <a:rPr lang="en-US" dirty="0"/>
              <a:t>Consider integrating with a database of marine species for additional information and conservation status.</a:t>
            </a:r>
          </a:p>
          <a:p>
            <a:pPr>
              <a:buFont typeface="Courier New" panose="02070309020205020404" pitchFamily="49" charset="0"/>
              <a:buChar char="o"/>
            </a:pPr>
            <a:endParaRPr lang="en-IN" dirty="0"/>
          </a:p>
        </p:txBody>
      </p:sp>
      <p:pic>
        <p:nvPicPr>
          <p:cNvPr id="6" name="Picture 4" descr="Search, 3d, magnifying glass 3D illustration - Free download">
            <a:extLst>
              <a:ext uri="{FF2B5EF4-FFF2-40B4-BE49-F238E27FC236}">
                <a16:creationId xmlns:a16="http://schemas.microsoft.com/office/drawing/2014/main" id="{2448DDFC-CE40-6A73-6CF1-3A51644C603B}"/>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flipH="1">
            <a:off x="10307490" y="197218"/>
            <a:ext cx="1532224" cy="153222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85787120-D069-1097-7C34-C5A8E66EA283}"/>
              </a:ext>
            </a:extLst>
          </p:cNvPr>
          <p:cNvSpPr/>
          <p:nvPr/>
        </p:nvSpPr>
        <p:spPr>
          <a:xfrm>
            <a:off x="566668" y="5490105"/>
            <a:ext cx="11058663" cy="971550"/>
          </a:xfrm>
          <a:prstGeom prst="rect">
            <a:avLst/>
          </a:prstGeom>
          <a:noFill/>
          <a:ln>
            <a:solidFill>
              <a:schemeClr val="tx1"/>
            </a:solidFill>
          </a:ln>
          <a:effectLst>
            <a:glow rad="63500">
              <a:schemeClr val="accent2">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69909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1111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E1C2D-B76B-AA61-E3DF-095E551DED8F}"/>
              </a:ext>
            </a:extLst>
          </p:cNvPr>
          <p:cNvSpPr>
            <a:spLocks noGrp="1"/>
          </p:cNvSpPr>
          <p:nvPr>
            <p:ph type="title"/>
          </p:nvPr>
        </p:nvSpPr>
        <p:spPr>
          <a:xfrm>
            <a:off x="411481" y="52541"/>
            <a:ext cx="10131425" cy="1456267"/>
          </a:xfrm>
        </p:spPr>
        <p:txBody>
          <a:bodyPr/>
          <a:lstStyle/>
          <a:p>
            <a:pPr algn="l"/>
            <a:r>
              <a:rPr lang="en-IN" b="1" dirty="0">
                <a:latin typeface="Bierstadt" panose="020B0004020202020204" pitchFamily="34" charset="0"/>
              </a:rPr>
              <a:t>| Design Methodology</a:t>
            </a:r>
          </a:p>
        </p:txBody>
      </p:sp>
      <p:sp>
        <p:nvSpPr>
          <p:cNvPr id="6" name="TextBox 5">
            <a:extLst>
              <a:ext uri="{FF2B5EF4-FFF2-40B4-BE49-F238E27FC236}">
                <a16:creationId xmlns:a16="http://schemas.microsoft.com/office/drawing/2014/main" id="{8D137B27-BE13-2A49-B7AA-11C191BDB7A9}"/>
              </a:ext>
            </a:extLst>
          </p:cNvPr>
          <p:cNvSpPr txBox="1"/>
          <p:nvPr/>
        </p:nvSpPr>
        <p:spPr>
          <a:xfrm>
            <a:off x="685801" y="1387778"/>
            <a:ext cx="4901183" cy="2328843"/>
          </a:xfrm>
          <a:prstGeom prst="rect">
            <a:avLst/>
          </a:prstGeom>
          <a:noFill/>
        </p:spPr>
        <p:txBody>
          <a:bodyPr wrap="square">
            <a:spAutoFit/>
          </a:bodyPr>
          <a:lstStyle/>
          <a:p>
            <a:pPr marL="342900" marR="0" lvl="0" indent="-342900" algn="l" defTabSz="914400" rtl="0" eaLnBrk="1" fontAlgn="auto" latinLnBrk="0" hangingPunct="1">
              <a:spcBef>
                <a:spcPts val="0"/>
              </a:spcBef>
              <a:spcAft>
                <a:spcPts val="800"/>
              </a:spcAft>
              <a:buClrTx/>
              <a:buSzTx/>
              <a:buFontTx/>
              <a:buAutoNum type="arabicPeriod"/>
              <a:tabLst/>
              <a:defRPr/>
            </a:pPr>
            <a:r>
              <a:rPr kumimoji="0" lang="en-IN" sz="1600" b="0" i="0" u="none" strike="noStrike" kern="100" cap="none" spc="0" normalizeH="0" baseline="0" noProof="0" dirty="0">
                <a:ln>
                  <a:noFill/>
                </a:ln>
                <a:solidFill>
                  <a:prstClr val="white"/>
                </a:solidFill>
                <a:effectLst/>
                <a:uLnTx/>
                <a:uFillTx/>
                <a:latin typeface="Calibri" panose="020F0502020204030204"/>
                <a:ea typeface="Aptos" panose="020B0004020202020204" pitchFamily="34" charset="0"/>
                <a:cs typeface="Times New Roman" panose="02020603050405020304" pitchFamily="18" charset="0"/>
              </a:rPr>
              <a:t>Preprocessing</a:t>
            </a:r>
          </a:p>
          <a:p>
            <a:pPr marL="342900" indent="-342900">
              <a:spcAft>
                <a:spcPts val="800"/>
              </a:spcAft>
              <a:buFont typeface="Arial" panose="020B0604020202020204" pitchFamily="34" charset="0"/>
              <a:buChar char="•"/>
            </a:pPr>
            <a:r>
              <a:rPr kumimoji="0" lang="en-IN" sz="1600" b="0" i="0" u="none" strike="noStrike" kern="100" cap="none" spc="0" normalizeH="0" baseline="0" noProof="0" dirty="0">
                <a:ln>
                  <a:noFill/>
                </a:ln>
                <a:solidFill>
                  <a:prstClr val="white"/>
                </a:solidFill>
                <a:effectLst/>
                <a:uLnTx/>
                <a:uFillTx/>
                <a:latin typeface="Calibri" panose="020F0502020204030204"/>
                <a:ea typeface="Aptos" panose="020B0004020202020204" pitchFamily="34" charset="0"/>
                <a:cs typeface="Times New Roman" panose="02020603050405020304" pitchFamily="18" charset="0"/>
              </a:rPr>
              <a:t>Image denoising using Adaptive Median Filter (AMF)</a:t>
            </a:r>
          </a:p>
          <a:p>
            <a:pPr marL="342900" indent="-342900">
              <a:spcAft>
                <a:spcPts val="800"/>
              </a:spcAft>
              <a:buFont typeface="Arial" panose="020B0604020202020204" pitchFamily="34" charset="0"/>
              <a:buChar char="•"/>
            </a:pPr>
            <a:r>
              <a:rPr kumimoji="0" lang="en-IN" sz="1600" b="0" i="0" u="none" strike="noStrike" kern="100" cap="none" spc="0" normalizeH="0" baseline="0" noProof="0" dirty="0">
                <a:ln>
                  <a:noFill/>
                </a:ln>
                <a:solidFill>
                  <a:prstClr val="white"/>
                </a:solidFill>
                <a:effectLst/>
                <a:uLnTx/>
                <a:uFillTx/>
                <a:latin typeface="Calibri" panose="020F0502020204030204"/>
                <a:ea typeface="Aptos" panose="020B0004020202020204" pitchFamily="34" charset="0"/>
                <a:cs typeface="Times New Roman" panose="02020603050405020304" pitchFamily="18" charset="0"/>
              </a:rPr>
              <a:t>Remove salt-and-pepper noise</a:t>
            </a:r>
          </a:p>
          <a:p>
            <a:pPr marL="342900" indent="-342900">
              <a:spcAft>
                <a:spcPts val="800"/>
              </a:spcAft>
              <a:buFont typeface="Arial" panose="020B0604020202020204" pitchFamily="34" charset="0"/>
              <a:buChar char="•"/>
            </a:pPr>
            <a:r>
              <a:rPr kumimoji="0" lang="en-IN" sz="1600" b="0" i="0" u="none" strike="noStrike" kern="100" cap="none" spc="0" normalizeH="0" baseline="0" noProof="0" dirty="0">
                <a:ln>
                  <a:noFill/>
                </a:ln>
                <a:solidFill>
                  <a:prstClr val="white"/>
                </a:solidFill>
                <a:effectLst/>
                <a:uLnTx/>
                <a:uFillTx/>
                <a:latin typeface="Calibri" panose="020F0502020204030204"/>
                <a:ea typeface="Aptos" panose="020B0004020202020204" pitchFamily="34" charset="0"/>
                <a:cs typeface="Times New Roman" panose="02020603050405020304" pitchFamily="18" charset="0"/>
              </a:rPr>
              <a:t>Sharpen, preserve edges and fine details of the image</a:t>
            </a:r>
          </a:p>
          <a:p>
            <a:pPr marL="342900" indent="-342900">
              <a:spcAft>
                <a:spcPts val="800"/>
              </a:spcAft>
              <a:buFont typeface="Arial" panose="020B0604020202020204" pitchFamily="34" charset="0"/>
              <a:buChar char="•"/>
            </a:pPr>
            <a:r>
              <a:rPr kumimoji="0" lang="en-IN" sz="1600" b="0" i="0" u="none" strike="noStrike" kern="100" cap="none" spc="0" normalizeH="0" baseline="0" noProof="0" dirty="0">
                <a:ln>
                  <a:noFill/>
                </a:ln>
                <a:solidFill>
                  <a:prstClr val="white"/>
                </a:solidFill>
                <a:effectLst/>
                <a:uLnTx/>
                <a:uFillTx/>
                <a:latin typeface="Calibri" panose="020F0502020204030204"/>
                <a:ea typeface="Aptos" panose="020B0004020202020204" pitchFamily="34" charset="0"/>
                <a:cs typeface="Times New Roman" panose="02020603050405020304" pitchFamily="18" charset="0"/>
              </a:rPr>
              <a:t>Resizing and Normalization</a:t>
            </a:r>
          </a:p>
          <a:p>
            <a:pPr marL="342900" indent="-342900">
              <a:spcAft>
                <a:spcPts val="800"/>
              </a:spcAft>
              <a:buFont typeface="Arial" panose="020B0604020202020204" pitchFamily="34" charset="0"/>
              <a:buChar char="•"/>
            </a:pPr>
            <a:r>
              <a:rPr kumimoji="0" lang="en-IN" sz="1600" b="0" i="0" u="none" strike="noStrike" kern="1200" cap="none" spc="0" normalizeH="0" baseline="0" noProof="0" dirty="0">
                <a:ln>
                  <a:noFill/>
                </a:ln>
                <a:solidFill>
                  <a:prstClr val="white"/>
                </a:solidFill>
                <a:effectLst/>
                <a:uLnTx/>
                <a:uFillTx/>
                <a:latin typeface="Calibri" panose="020F0502020204030204"/>
                <a:ea typeface="Aptos" panose="020B0004020202020204" pitchFamily="34" charset="0"/>
                <a:cs typeface="Times New Roman" panose="02020603050405020304" pitchFamily="18" charset="0"/>
              </a:rPr>
              <a:t>Data augmentation: account for disorientation</a:t>
            </a:r>
            <a:endParaRPr kumimoji="0" lang="en-IN"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576FE041-3993-1C84-C63E-CEA295C4EC15}"/>
              </a:ext>
            </a:extLst>
          </p:cNvPr>
          <p:cNvSpPr txBox="1"/>
          <p:nvPr/>
        </p:nvSpPr>
        <p:spPr>
          <a:xfrm>
            <a:off x="6096001" y="1387778"/>
            <a:ext cx="5096256" cy="2328843"/>
          </a:xfrm>
          <a:prstGeom prst="rect">
            <a:avLst/>
          </a:prstGeom>
          <a:noFill/>
        </p:spPr>
        <p:txBody>
          <a:bodyPr wrap="square">
            <a:spAutoFit/>
          </a:bodyPr>
          <a:lstStyle/>
          <a:p>
            <a:pPr marL="0" marR="0" lvl="0" indent="0" algn="l" defTabSz="914400" rtl="0" eaLnBrk="1" fontAlgn="auto" latinLnBrk="0" hangingPunct="1">
              <a:spcBef>
                <a:spcPts val="0"/>
              </a:spcBef>
              <a:spcAft>
                <a:spcPts val="800"/>
              </a:spcAft>
              <a:buClrTx/>
              <a:buSzTx/>
              <a:buFontTx/>
              <a:buNone/>
              <a:tabLst/>
              <a:defRPr/>
            </a:pPr>
            <a:r>
              <a:rPr kumimoji="0" lang="en-IN" sz="1600" b="0" i="0" u="none" strike="noStrike" kern="100" cap="none" spc="0" normalizeH="0" baseline="0" noProof="0" dirty="0">
                <a:ln>
                  <a:noFill/>
                </a:ln>
                <a:solidFill>
                  <a:prstClr val="white"/>
                </a:solidFill>
                <a:effectLst/>
                <a:uLnTx/>
                <a:uFillTx/>
                <a:latin typeface="Calibri" panose="020F0502020204030204"/>
                <a:ea typeface="Aptos" panose="020B0004020202020204" pitchFamily="34" charset="0"/>
                <a:cs typeface="Times New Roman" panose="02020603050405020304" pitchFamily="18" charset="0"/>
              </a:rPr>
              <a:t>2.    Feature Extraction</a:t>
            </a:r>
          </a:p>
          <a:p>
            <a:pPr marL="285750" indent="-285750">
              <a:spcAft>
                <a:spcPts val="800"/>
              </a:spcAft>
              <a:buFont typeface="Arial" panose="020B0604020202020204" pitchFamily="34" charset="0"/>
              <a:buChar char="•"/>
            </a:pPr>
            <a:r>
              <a:rPr kumimoji="0" lang="en-IN" sz="1600" b="0" i="0" u="none" strike="noStrike" kern="100" cap="none" spc="0" normalizeH="0" baseline="0" noProof="0" dirty="0">
                <a:ln>
                  <a:noFill/>
                </a:ln>
                <a:solidFill>
                  <a:prstClr val="white"/>
                </a:solidFill>
                <a:effectLst/>
                <a:uLnTx/>
                <a:uFillTx/>
                <a:latin typeface="Calibri" panose="020F0502020204030204"/>
                <a:ea typeface="Aptos" panose="020B0004020202020204" pitchFamily="34" charset="0"/>
                <a:cs typeface="Times New Roman" panose="02020603050405020304" pitchFamily="18" charset="0"/>
              </a:rPr>
              <a:t>Utilize Convolutional Neural Network (CNN) architectures</a:t>
            </a:r>
          </a:p>
          <a:p>
            <a:pPr marL="285750" indent="-285750">
              <a:spcAft>
                <a:spcPts val="800"/>
              </a:spcAft>
              <a:buFont typeface="Arial" panose="020B0604020202020204" pitchFamily="34" charset="0"/>
              <a:buChar char="•"/>
            </a:pPr>
            <a:r>
              <a:rPr kumimoji="0" lang="en-IN" sz="1600" b="0" i="0" u="none" strike="noStrike" kern="100" cap="none" spc="0" normalizeH="0" baseline="0" noProof="0" dirty="0" err="1">
                <a:ln>
                  <a:noFill/>
                </a:ln>
                <a:solidFill>
                  <a:prstClr val="white"/>
                </a:solidFill>
                <a:effectLst/>
                <a:uLnTx/>
                <a:uFillTx/>
                <a:latin typeface="Calibri" panose="020F0502020204030204"/>
                <a:ea typeface="Aptos" panose="020B0004020202020204" pitchFamily="34" charset="0"/>
                <a:cs typeface="Times New Roman" panose="02020603050405020304" pitchFamily="18" charset="0"/>
              </a:rPr>
              <a:t>ResNet</a:t>
            </a:r>
            <a:r>
              <a:rPr lang="en-IN" sz="1600" kern="100" dirty="0">
                <a:solidFill>
                  <a:prstClr val="white"/>
                </a:solidFill>
                <a:latin typeface="Calibri" panose="020F0502020204030204"/>
                <a:ea typeface="Aptos" panose="020B0004020202020204" pitchFamily="34" charset="0"/>
                <a:cs typeface="Times New Roman" panose="02020603050405020304" pitchFamily="18" charset="0"/>
              </a:rPr>
              <a:t>50V2</a:t>
            </a:r>
            <a:r>
              <a:rPr kumimoji="0" lang="en-IN" sz="1600" b="0" i="0" u="none" strike="noStrike" kern="100" cap="none" spc="0" normalizeH="0" baseline="0" noProof="0" dirty="0">
                <a:ln>
                  <a:noFill/>
                </a:ln>
                <a:solidFill>
                  <a:prstClr val="white"/>
                </a:solidFill>
                <a:effectLst/>
                <a:uLnTx/>
                <a:uFillTx/>
                <a:latin typeface="Calibri" panose="020F0502020204030204"/>
                <a:ea typeface="Aptos" panose="020B0004020202020204" pitchFamily="34" charset="0"/>
                <a:cs typeface="Times New Roman" panose="02020603050405020304" pitchFamily="18" charset="0"/>
              </a:rPr>
              <a:t> as base model</a:t>
            </a:r>
          </a:p>
          <a:p>
            <a:pPr marL="285750" indent="-285750">
              <a:spcAft>
                <a:spcPts val="800"/>
              </a:spcAft>
              <a:buFont typeface="Arial" panose="020B0604020202020204" pitchFamily="34" charset="0"/>
              <a:buChar char="•"/>
            </a:pPr>
            <a:r>
              <a:rPr lang="en-IN" sz="1600" kern="100" dirty="0">
                <a:solidFill>
                  <a:prstClr val="white"/>
                </a:solidFill>
                <a:latin typeface="Calibri" panose="020F0502020204030204"/>
                <a:ea typeface="Aptos" panose="020B0004020202020204" pitchFamily="34" charset="0"/>
                <a:cs typeface="Times New Roman" panose="02020603050405020304" pitchFamily="18" charset="0"/>
              </a:rPr>
              <a:t>I</a:t>
            </a:r>
            <a:r>
              <a:rPr kumimoji="0" lang="en-IN" sz="1600" b="0" i="0" u="none" strike="noStrike" kern="100" cap="none" spc="0" normalizeH="0" baseline="0" noProof="0" dirty="0" err="1">
                <a:ln>
                  <a:noFill/>
                </a:ln>
                <a:solidFill>
                  <a:prstClr val="white"/>
                </a:solidFill>
                <a:effectLst/>
                <a:uLnTx/>
                <a:uFillTx/>
                <a:latin typeface="Calibri" panose="020F0502020204030204"/>
                <a:ea typeface="Aptos" panose="020B0004020202020204" pitchFamily="34" charset="0"/>
                <a:cs typeface="Times New Roman" panose="02020603050405020304" pitchFamily="18" charset="0"/>
              </a:rPr>
              <a:t>ncorporating</a:t>
            </a:r>
            <a:r>
              <a:rPr kumimoji="0" lang="en-IN" sz="1600" b="0" i="0" u="none" strike="noStrike" kern="100" cap="none" spc="0" normalizeH="0" baseline="0" noProof="0" dirty="0">
                <a:ln>
                  <a:noFill/>
                </a:ln>
                <a:solidFill>
                  <a:prstClr val="white"/>
                </a:solidFill>
                <a:effectLst/>
                <a:uLnTx/>
                <a:uFillTx/>
                <a:latin typeface="Calibri" panose="020F0502020204030204"/>
                <a:ea typeface="Aptos" panose="020B0004020202020204" pitchFamily="34" charset="0"/>
                <a:cs typeface="Times New Roman" panose="02020603050405020304" pitchFamily="18" charset="0"/>
              </a:rPr>
              <a:t> Involutional Neural Network (INN) layers</a:t>
            </a:r>
          </a:p>
          <a:p>
            <a:pPr marL="285750" indent="-285750">
              <a:spcAft>
                <a:spcPts val="800"/>
              </a:spcAft>
              <a:buFont typeface="Arial" panose="020B0604020202020204" pitchFamily="34" charset="0"/>
              <a:buChar char="•"/>
            </a:pPr>
            <a:r>
              <a:rPr kumimoji="0" lang="en-IN" sz="1600" b="0" i="0" u="none" strike="noStrike" kern="100" cap="none" spc="0" normalizeH="0" baseline="0" noProof="0" dirty="0">
                <a:ln>
                  <a:noFill/>
                </a:ln>
                <a:solidFill>
                  <a:prstClr val="white"/>
                </a:solidFill>
                <a:effectLst/>
                <a:uLnTx/>
                <a:uFillTx/>
                <a:latin typeface="Calibri" panose="020F0502020204030204"/>
                <a:ea typeface="Aptos" panose="020B0004020202020204" pitchFamily="34" charset="0"/>
                <a:cs typeface="Times New Roman" panose="02020603050405020304" pitchFamily="18" charset="0"/>
              </a:rPr>
              <a:t>Location-specific, channel-agnostic kernels</a:t>
            </a:r>
          </a:p>
          <a:p>
            <a:pPr marL="285750" indent="-285750">
              <a:spcAft>
                <a:spcPts val="800"/>
              </a:spcAft>
              <a:buFont typeface="Arial" panose="020B0604020202020204" pitchFamily="34" charset="0"/>
              <a:buChar char="•"/>
            </a:pPr>
            <a:r>
              <a:rPr kumimoji="0" lang="en-IN" sz="1600" b="0" i="0" u="none" strike="noStrike" kern="100" cap="none" spc="0" normalizeH="0" baseline="0" noProof="0" dirty="0">
                <a:ln>
                  <a:noFill/>
                </a:ln>
                <a:solidFill>
                  <a:prstClr val="white"/>
                </a:solidFill>
                <a:effectLst/>
                <a:uLnTx/>
                <a:uFillTx/>
                <a:latin typeface="Calibri" panose="020F0502020204030204"/>
                <a:ea typeface="Aptos" panose="020B0004020202020204" pitchFamily="34" charset="0"/>
                <a:cs typeface="Times New Roman" panose="02020603050405020304" pitchFamily="18" charset="0"/>
              </a:rPr>
              <a:t>Effective for location-specific classification</a:t>
            </a:r>
          </a:p>
        </p:txBody>
      </p:sp>
      <p:cxnSp>
        <p:nvCxnSpPr>
          <p:cNvPr id="10" name="Straight Connector 9">
            <a:extLst>
              <a:ext uri="{FF2B5EF4-FFF2-40B4-BE49-F238E27FC236}">
                <a16:creationId xmlns:a16="http://schemas.microsoft.com/office/drawing/2014/main" id="{5B026663-6C17-5444-F02F-CC22D53F2D3D}"/>
              </a:ext>
            </a:extLst>
          </p:cNvPr>
          <p:cNvCxnSpPr>
            <a:cxnSpLocks/>
          </p:cNvCxnSpPr>
          <p:nvPr/>
        </p:nvCxnSpPr>
        <p:spPr>
          <a:xfrm flipV="1">
            <a:off x="5733162" y="1389888"/>
            <a:ext cx="0" cy="5135319"/>
          </a:xfrm>
          <a:prstGeom prst="line">
            <a:avLst/>
          </a:prstGeom>
          <a:ln>
            <a:solidFill>
              <a:schemeClr val="tx1"/>
            </a:solidFill>
          </a:ln>
          <a:effectLst>
            <a:glow rad="63500">
              <a:schemeClr val="tx1">
                <a:alpha val="40000"/>
              </a:schemeClr>
            </a:glow>
          </a:effectLst>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25B2077F-C198-5D01-F0AD-5330BC0629CA}"/>
              </a:ext>
            </a:extLst>
          </p:cNvPr>
          <p:cNvCxnSpPr>
            <a:cxnSpLocks/>
          </p:cNvCxnSpPr>
          <p:nvPr/>
        </p:nvCxnSpPr>
        <p:spPr>
          <a:xfrm>
            <a:off x="707104" y="4107089"/>
            <a:ext cx="10850912" cy="0"/>
          </a:xfrm>
          <a:prstGeom prst="line">
            <a:avLst/>
          </a:prstGeom>
          <a:ln>
            <a:solidFill>
              <a:schemeClr val="tx1"/>
            </a:solidFill>
          </a:ln>
          <a:effectLst>
            <a:glow rad="63500">
              <a:schemeClr val="tx1">
                <a:alpha val="40000"/>
              </a:schemeClr>
            </a:glow>
          </a:effectLst>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0FD2970-AB97-994F-48A2-31CE63D8B637}"/>
              </a:ext>
            </a:extLst>
          </p:cNvPr>
          <p:cNvSpPr txBox="1"/>
          <p:nvPr/>
        </p:nvSpPr>
        <p:spPr>
          <a:xfrm>
            <a:off x="707104" y="4345464"/>
            <a:ext cx="4879879" cy="2105961"/>
          </a:xfrm>
          <a:prstGeom prst="rect">
            <a:avLst/>
          </a:prstGeom>
          <a:noFill/>
        </p:spPr>
        <p:txBody>
          <a:bodyPr wrap="square">
            <a:spAutoFit/>
          </a:bodyPr>
          <a:lstStyle/>
          <a:p>
            <a:pPr marL="342900" indent="-342900">
              <a:lnSpc>
                <a:spcPct val="150000"/>
              </a:lnSpc>
              <a:spcAft>
                <a:spcPts val="800"/>
              </a:spcAft>
              <a:buAutoNum type="arabicPeriod" startAt="3"/>
            </a:pPr>
            <a:r>
              <a:rPr lang="en-IN" sz="1600" kern="100" dirty="0">
                <a:effectLst/>
                <a:ea typeface="Aptos" panose="020B0004020202020204" pitchFamily="34" charset="0"/>
                <a:cs typeface="Times New Roman" panose="02020603050405020304" pitchFamily="18" charset="0"/>
              </a:rPr>
              <a:t>Species Classification</a:t>
            </a:r>
          </a:p>
          <a:p>
            <a:pPr marL="285750" indent="-285750">
              <a:lnSpc>
                <a:spcPct val="150000"/>
              </a:lnSpc>
              <a:spcAft>
                <a:spcPts val="800"/>
              </a:spcAft>
              <a:buFont typeface="Arial" panose="020B0604020202020204" pitchFamily="34" charset="0"/>
              <a:buChar char="•"/>
            </a:pPr>
            <a:r>
              <a:rPr lang="en-IN" sz="1600" kern="100" dirty="0">
                <a:effectLst/>
                <a:ea typeface="Aptos" panose="020B0004020202020204" pitchFamily="34" charset="0"/>
                <a:cs typeface="Times New Roman" panose="02020603050405020304" pitchFamily="18" charset="0"/>
              </a:rPr>
              <a:t>Design a classification model based on extracted features</a:t>
            </a:r>
          </a:p>
          <a:p>
            <a:pPr marL="285750" indent="-285750">
              <a:lnSpc>
                <a:spcPct val="150000"/>
              </a:lnSpc>
              <a:spcAft>
                <a:spcPts val="800"/>
              </a:spcAft>
              <a:buFont typeface="Arial" panose="020B0604020202020204" pitchFamily="34" charset="0"/>
              <a:buChar char="•"/>
            </a:pPr>
            <a:r>
              <a:rPr lang="en-IN" sz="1600" kern="100" dirty="0">
                <a:effectLst/>
                <a:ea typeface="Aptos" panose="020B0004020202020204" pitchFamily="34" charset="0"/>
                <a:cs typeface="Times New Roman" panose="02020603050405020304" pitchFamily="18" charset="0"/>
              </a:rPr>
              <a:t>Fine-tune the model on the Sea Animals Image Dataset and supplementary marine datasets</a:t>
            </a:r>
          </a:p>
        </p:txBody>
      </p:sp>
      <p:sp>
        <p:nvSpPr>
          <p:cNvPr id="16" name="TextBox 15">
            <a:extLst>
              <a:ext uri="{FF2B5EF4-FFF2-40B4-BE49-F238E27FC236}">
                <a16:creationId xmlns:a16="http://schemas.microsoft.com/office/drawing/2014/main" id="{6CAA022A-F6FB-2E23-D8ED-47E67CD73518}"/>
              </a:ext>
            </a:extLst>
          </p:cNvPr>
          <p:cNvSpPr txBox="1"/>
          <p:nvPr/>
        </p:nvSpPr>
        <p:spPr>
          <a:xfrm>
            <a:off x="6096000" y="4345464"/>
            <a:ext cx="5462016" cy="2232662"/>
          </a:xfrm>
          <a:prstGeom prst="rect">
            <a:avLst/>
          </a:prstGeom>
          <a:noFill/>
        </p:spPr>
        <p:txBody>
          <a:bodyPr wrap="square">
            <a:spAutoFit/>
          </a:bodyPr>
          <a:lstStyle/>
          <a:p>
            <a:pPr marL="342900" indent="-342900">
              <a:lnSpc>
                <a:spcPct val="107000"/>
              </a:lnSpc>
              <a:spcAft>
                <a:spcPts val="800"/>
              </a:spcAft>
              <a:buAutoNum type="arabicPeriod" startAt="4"/>
            </a:pPr>
            <a:r>
              <a:rPr lang="en-IN" sz="1600" kern="100" dirty="0">
                <a:effectLst/>
                <a:ea typeface="Aptos" panose="020B0004020202020204" pitchFamily="34" charset="0"/>
                <a:cs typeface="Times New Roman" panose="02020603050405020304" pitchFamily="18" charset="0"/>
              </a:rPr>
              <a:t>Model Optimization</a:t>
            </a:r>
            <a:endParaRPr lang="en-IN" sz="1600" kern="100" dirty="0">
              <a:ea typeface="Aptos" panose="020B0004020202020204" pitchFamily="34" charset="0"/>
              <a:cs typeface="Times New Roman" panose="02020603050405020304" pitchFamily="18" charset="0"/>
            </a:endParaRPr>
          </a:p>
          <a:p>
            <a:pPr marL="342900" indent="-342900">
              <a:lnSpc>
                <a:spcPct val="107000"/>
              </a:lnSpc>
              <a:spcAft>
                <a:spcPts val="800"/>
              </a:spcAft>
              <a:buFont typeface="Arial" panose="020B0604020202020204" pitchFamily="34" charset="0"/>
              <a:buChar char="•"/>
            </a:pPr>
            <a:r>
              <a:rPr lang="en-IN" sz="1600" kern="100" dirty="0">
                <a:effectLst/>
                <a:ea typeface="Aptos" panose="020B0004020202020204" pitchFamily="34" charset="0"/>
                <a:cs typeface="Times New Roman" panose="02020603050405020304" pitchFamily="18" charset="0"/>
              </a:rPr>
              <a:t>Implement residual connections (inspired by </a:t>
            </a:r>
            <a:r>
              <a:rPr lang="en-IN" sz="1600" kern="100" dirty="0" err="1">
                <a:effectLst/>
                <a:ea typeface="Aptos" panose="020B0004020202020204" pitchFamily="34" charset="0"/>
                <a:cs typeface="Times New Roman" panose="02020603050405020304" pitchFamily="18" charset="0"/>
              </a:rPr>
              <a:t>ResNet</a:t>
            </a:r>
            <a:r>
              <a:rPr lang="en-IN" sz="1600" kern="100" dirty="0">
                <a:effectLst/>
                <a:ea typeface="Aptos" panose="020B0004020202020204" pitchFamily="34" charset="0"/>
                <a:cs typeface="Times New Roman" panose="02020603050405020304" pitchFamily="18" charset="0"/>
              </a:rPr>
              <a:t> architecture)</a:t>
            </a:r>
          </a:p>
          <a:p>
            <a:pPr marL="342900" indent="-342900">
              <a:lnSpc>
                <a:spcPct val="107000"/>
              </a:lnSpc>
              <a:spcAft>
                <a:spcPts val="800"/>
              </a:spcAft>
              <a:buFont typeface="Arial" panose="020B0604020202020204" pitchFamily="34" charset="0"/>
              <a:buChar char="•"/>
            </a:pPr>
            <a:r>
              <a:rPr lang="en-IN" sz="1600" kern="100" dirty="0">
                <a:effectLst/>
                <a:ea typeface="Aptos" panose="020B0004020202020204" pitchFamily="34" charset="0"/>
                <a:cs typeface="Times New Roman" panose="02020603050405020304" pitchFamily="18" charset="0"/>
              </a:rPr>
              <a:t>Allows for deeper architectures without vanishing gradient problems</a:t>
            </a:r>
          </a:p>
          <a:p>
            <a:pPr marL="342900" indent="-342900">
              <a:lnSpc>
                <a:spcPct val="107000"/>
              </a:lnSpc>
              <a:spcAft>
                <a:spcPts val="800"/>
              </a:spcAft>
              <a:buFont typeface="Arial" panose="020B0604020202020204" pitchFamily="34" charset="0"/>
              <a:buChar char="•"/>
            </a:pPr>
            <a:r>
              <a:rPr lang="en-IN" sz="1600" kern="100" dirty="0">
                <a:effectLst/>
                <a:ea typeface="Aptos" panose="020B0004020202020204" pitchFamily="34" charset="0"/>
                <a:cs typeface="Times New Roman" panose="02020603050405020304" pitchFamily="18" charset="0"/>
              </a:rPr>
              <a:t>Experiment with different hyperparameters and model configurations</a:t>
            </a:r>
          </a:p>
        </p:txBody>
      </p:sp>
    </p:spTree>
    <p:extLst>
      <p:ext uri="{BB962C8B-B14F-4D97-AF65-F5344CB8AC3E}">
        <p14:creationId xmlns:p14="http://schemas.microsoft.com/office/powerpoint/2010/main" val="2273362479"/>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otalTime>143</TotalTime>
  <Words>580</Words>
  <Application>Microsoft Office PowerPoint</Application>
  <PresentationFormat>Widescreen</PresentationFormat>
  <Paragraphs>57</Paragraphs>
  <Slides>6</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6</vt:i4>
      </vt:variant>
    </vt:vector>
  </HeadingPairs>
  <TitlesOfParts>
    <vt:vector size="16" baseType="lpstr">
      <vt:lpstr>Aptos</vt:lpstr>
      <vt:lpstr>Aptos Display</vt:lpstr>
      <vt:lpstr>Arial</vt:lpstr>
      <vt:lpstr>Bierstadt</vt:lpstr>
      <vt:lpstr>Calibri</vt:lpstr>
      <vt:lpstr>Calibri Light</vt:lpstr>
      <vt:lpstr>Courier New</vt:lpstr>
      <vt:lpstr>Wingdings</vt:lpstr>
      <vt:lpstr>Office Theme</vt:lpstr>
      <vt:lpstr>Celestial</vt:lpstr>
      <vt:lpstr>PowerPoint Presentation</vt:lpstr>
      <vt:lpstr>| Problem Statement</vt:lpstr>
      <vt:lpstr>| Novelty of this project</vt:lpstr>
      <vt:lpstr>| Architecture &amp; Scope of the projecT</vt:lpstr>
      <vt:lpstr>| Architecture &amp; Scope of the projecT</vt:lpstr>
      <vt:lpstr>| Design Methodology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Sriram B  Swami</dc:creator>
  <cp:lastModifiedBy>Sriram B  Swami</cp:lastModifiedBy>
  <cp:revision>7</cp:revision>
  <dcterms:created xsi:type="dcterms:W3CDTF">2024-08-20T15:55:00Z</dcterms:created>
  <dcterms:modified xsi:type="dcterms:W3CDTF">2024-11-14T06:36:37Z</dcterms:modified>
</cp:coreProperties>
</file>