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4" autoAdjust="0"/>
    <p:restoredTop sz="94624"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E0A986-F2E6-4798-9322-AC7357D96443}" type="datetimeFigureOut">
              <a:rPr lang="en-US" smtClean="0"/>
              <a:pPr/>
              <a:t>10/14/2023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71DB6B-C175-49FE-AB41-D5B1A1F6EB69}"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71DB6B-C175-49FE-AB41-D5B1A1F6EB6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962B481-C104-4175-A153-566C04C6D084}" type="datetimeFigureOut">
              <a:rPr lang="en-US" smtClean="0"/>
              <a:pPr/>
              <a:t>10/14/2023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9F4D0AB-96FC-4854-AC39-14C04118BFE0}"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62B481-C104-4175-A153-566C04C6D084}" type="datetimeFigureOut">
              <a:rPr lang="en-US" smtClean="0"/>
              <a:pPr/>
              <a:t>10/14/2023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F4D0AB-96FC-4854-AC39-14C04118BFE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62B481-C104-4175-A153-566C04C6D084}" type="datetimeFigureOut">
              <a:rPr lang="en-US" smtClean="0"/>
              <a:pPr/>
              <a:t>10/14/2023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F4D0AB-96FC-4854-AC39-14C04118BFE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62B481-C104-4175-A153-566C04C6D084}" type="datetimeFigureOut">
              <a:rPr lang="en-US" smtClean="0"/>
              <a:pPr/>
              <a:t>10/14/2023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F4D0AB-96FC-4854-AC39-14C04118BFE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962B481-C104-4175-A153-566C04C6D084}" type="datetimeFigureOut">
              <a:rPr lang="en-US" smtClean="0"/>
              <a:pPr/>
              <a:t>10/14/2023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F4D0AB-96FC-4854-AC39-14C04118BFE0}"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962B481-C104-4175-A153-566C04C6D084}" type="datetimeFigureOut">
              <a:rPr lang="en-US" smtClean="0"/>
              <a:pPr/>
              <a:t>10/14/2023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F4D0AB-96FC-4854-AC39-14C04118BFE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962B481-C104-4175-A153-566C04C6D084}" type="datetimeFigureOut">
              <a:rPr lang="en-US" smtClean="0"/>
              <a:pPr/>
              <a:t>10/14/2023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9F4D0AB-96FC-4854-AC39-14C04118BFE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962B481-C104-4175-A153-566C04C6D084}" type="datetimeFigureOut">
              <a:rPr lang="en-US" smtClean="0"/>
              <a:pPr/>
              <a:t>10/14/2023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9F4D0AB-96FC-4854-AC39-14C04118BFE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2B481-C104-4175-A153-566C04C6D084}" type="datetimeFigureOut">
              <a:rPr lang="en-US" smtClean="0"/>
              <a:pPr/>
              <a:t>10/14/2023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9F4D0AB-96FC-4854-AC39-14C04118BFE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962B481-C104-4175-A153-566C04C6D084}" type="datetimeFigureOut">
              <a:rPr lang="en-US" smtClean="0"/>
              <a:pPr/>
              <a:t>10/14/2023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F4D0AB-96FC-4854-AC39-14C04118BFE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962B481-C104-4175-A153-566C04C6D084}" type="datetimeFigureOut">
              <a:rPr lang="en-US" smtClean="0"/>
              <a:pPr/>
              <a:t>10/14/2023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9F4D0AB-96FC-4854-AC39-14C04118BFE0}"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962B481-C104-4175-A153-566C04C6D084}" type="datetimeFigureOut">
              <a:rPr lang="en-US" smtClean="0"/>
              <a:pPr/>
              <a:t>10/14/2023</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9F4D0AB-96FC-4854-AC39-14C04118BFE0}"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7999">
              <a:srgbClr val="99CCFF"/>
            </a:gs>
            <a:gs pos="36000">
              <a:srgbClr val="9966FF"/>
            </a:gs>
            <a:gs pos="61000">
              <a:srgbClr val="CC99FF"/>
            </a:gs>
            <a:gs pos="82001">
              <a:srgbClr val="99CCFF"/>
            </a:gs>
            <a:gs pos="100000">
              <a:srgbClr val="CCCCFF"/>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00034" y="928670"/>
            <a:ext cx="8229600" cy="1143000"/>
          </a:xfrm>
        </p:spPr>
        <p:txBody>
          <a:bodyPr>
            <a:normAutofit/>
          </a:bodyPr>
          <a:lstStyle/>
          <a:p>
            <a:pPr algn="ctr"/>
            <a:r>
              <a:rPr lang="en-IN" sz="3600" dirty="0" smtClean="0">
                <a:latin typeface="Algerian" pitchFamily="82" charset="0"/>
              </a:rPr>
              <a:t>Subscribers galore: Exploring World’s Top Youtube Channels</a:t>
            </a:r>
            <a:endParaRPr lang="en-US" sz="3600" dirty="0">
              <a:latin typeface="Algerian" pitchFamily="82" charset="0"/>
            </a:endParaRPr>
          </a:p>
        </p:txBody>
      </p:sp>
      <p:sp>
        <p:nvSpPr>
          <p:cNvPr id="5" name="Content Placeholder 4"/>
          <p:cNvSpPr>
            <a:spLocks noGrp="1"/>
          </p:cNvSpPr>
          <p:nvPr>
            <p:ph idx="1"/>
          </p:nvPr>
        </p:nvSpPr>
        <p:spPr>
          <a:xfrm>
            <a:off x="457200" y="785794"/>
            <a:ext cx="8043890" cy="5340369"/>
          </a:xfrm>
        </p:spPr>
        <p:txBody>
          <a:bodyPr/>
          <a:lstStyle/>
          <a:p>
            <a:endParaRPr lang="en-IN" dirty="0" smtClean="0"/>
          </a:p>
          <a:p>
            <a:endParaRPr lang="en-IN" dirty="0" smtClean="0"/>
          </a:p>
          <a:p>
            <a:pPr>
              <a:buNone/>
            </a:pPr>
            <a:r>
              <a:rPr lang="en-IN" dirty="0" smtClean="0">
                <a:latin typeface="Brush Script MT" pitchFamily="66" charset="0"/>
              </a:rPr>
              <a:t>                            </a:t>
            </a:r>
          </a:p>
          <a:p>
            <a:pPr>
              <a:buNone/>
            </a:pPr>
            <a:r>
              <a:rPr lang="en-IN" dirty="0" smtClean="0">
                <a:latin typeface="Brush Script MT" pitchFamily="66" charset="0"/>
              </a:rPr>
              <a:t>                               Team leader: R.R. Reflin</a:t>
            </a:r>
          </a:p>
          <a:p>
            <a:pPr>
              <a:buNone/>
            </a:pPr>
            <a:r>
              <a:rPr lang="en-IN" dirty="0" smtClean="0">
                <a:latin typeface="Brush Script MT" pitchFamily="66" charset="0"/>
              </a:rPr>
              <a:t>                              Team members: S.V. Sanesha </a:t>
            </a:r>
          </a:p>
          <a:p>
            <a:pPr>
              <a:buNone/>
            </a:pPr>
            <a:r>
              <a:rPr lang="en-IN" dirty="0" smtClean="0">
                <a:latin typeface="Brush Script MT" pitchFamily="66" charset="0"/>
              </a:rPr>
              <a:t>					         </a:t>
            </a:r>
            <a:r>
              <a:rPr lang="en-IN" dirty="0" smtClean="0">
                <a:latin typeface="Brush Script MT" pitchFamily="66" charset="0"/>
              </a:rPr>
              <a:t> </a:t>
            </a:r>
            <a:r>
              <a:rPr lang="en-IN" dirty="0" smtClean="0">
                <a:latin typeface="Brush Script MT" pitchFamily="66" charset="0"/>
              </a:rPr>
              <a:t>J. Shalu Mol</a:t>
            </a:r>
          </a:p>
          <a:p>
            <a:pPr>
              <a:buNone/>
            </a:pPr>
            <a:r>
              <a:rPr lang="en-IN" dirty="0" smtClean="0">
                <a:latin typeface="Brush Script MT" pitchFamily="66" charset="0"/>
              </a:rPr>
              <a:t>					          </a:t>
            </a:r>
            <a:r>
              <a:rPr lang="en-IN" dirty="0" smtClean="0">
                <a:latin typeface="Brush Script MT" pitchFamily="66" charset="0"/>
              </a:rPr>
              <a:t>G.B</a:t>
            </a:r>
            <a:r>
              <a:rPr lang="en-IN" dirty="0" smtClean="0">
                <a:latin typeface="Brush Script MT" pitchFamily="66" charset="0"/>
              </a:rPr>
              <a:t>. Sherin</a:t>
            </a:r>
            <a:endParaRPr lang="en-US" dirty="0">
              <a:latin typeface="Brush Script MT" pitchFamily="66" charset="0"/>
            </a:endParaRPr>
          </a:p>
        </p:txBody>
      </p:sp>
      <p:pic>
        <p:nvPicPr>
          <p:cNvPr id="7" name="Picture 6" descr="WhatsApp Image 2023-10-13 at 2.09.34 PM.jpeg"/>
          <p:cNvPicPr>
            <a:picLocks noChangeAspect="1"/>
          </p:cNvPicPr>
          <p:nvPr/>
        </p:nvPicPr>
        <p:blipFill>
          <a:blip r:embed="rId3"/>
          <a:stretch>
            <a:fillRect/>
          </a:stretch>
        </p:blipFill>
        <p:spPr>
          <a:xfrm>
            <a:off x="0" y="3714752"/>
            <a:ext cx="4429124" cy="1950242"/>
          </a:xfrm>
          <a:prstGeom prst="roundRect">
            <a:avLst>
              <a:gd name="adj" fmla="val 8594"/>
            </a:avLst>
          </a:prstGeom>
          <a:solidFill>
            <a:srgbClr val="FFFFFF">
              <a:shade val="85000"/>
            </a:srgbClr>
          </a:solidFill>
          <a:ln>
            <a:noFill/>
          </a:ln>
          <a:effectLst>
            <a:outerShdw blurRad="63500" sx="102000" sy="102000" algn="ctr" rotWithShape="0">
              <a:prstClr val="black">
                <a:alpha val="40000"/>
              </a:prstClr>
            </a:outerShdw>
            <a:reflection blurRad="12700" stA="38000" endPos="28000" dist="5000" dir="5400000" sy="-100000" algn="bl" rotWithShape="0"/>
            <a:softEdge rad="1270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ashboard 4.png"/>
          <p:cNvPicPr>
            <a:picLocks noGrp="1" noChangeAspect="1"/>
          </p:cNvPicPr>
          <p:nvPr>
            <p:ph idx="1"/>
          </p:nvPr>
        </p:nvPicPr>
        <p:blipFill>
          <a:blip r:embed="rId2"/>
          <a:stretch>
            <a:fillRect/>
          </a:stretch>
        </p:blipFill>
        <p:spPr>
          <a:xfrm>
            <a:off x="457200" y="428605"/>
            <a:ext cx="8229600" cy="5500726"/>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smtClean="0"/>
              <a:t>Story </a:t>
            </a:r>
            <a:endParaRPr lang="en-US" sz="2400" dirty="0"/>
          </a:p>
        </p:txBody>
      </p:sp>
      <p:pic>
        <p:nvPicPr>
          <p:cNvPr id="6" name="Content Placeholder 5" descr="Story 1.png"/>
          <p:cNvPicPr>
            <a:picLocks noGrp="1" noChangeAspect="1"/>
          </p:cNvPicPr>
          <p:nvPr>
            <p:ph idx="1"/>
          </p:nvPr>
        </p:nvPicPr>
        <p:blipFill>
          <a:blip r:embed="rId2"/>
          <a:stretch>
            <a:fillRect/>
          </a:stretch>
        </p:blipFill>
        <p:spPr>
          <a:xfrm>
            <a:off x="457200" y="1142983"/>
            <a:ext cx="8229600" cy="5072099"/>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tory 1 (1).png"/>
          <p:cNvPicPr>
            <a:picLocks noGrp="1" noChangeAspect="1"/>
          </p:cNvPicPr>
          <p:nvPr>
            <p:ph idx="1"/>
          </p:nvPr>
        </p:nvPicPr>
        <p:blipFill>
          <a:blip r:embed="rId2"/>
          <a:stretch>
            <a:fillRect/>
          </a:stretch>
        </p:blipFill>
        <p:spPr>
          <a:xfrm>
            <a:off x="457200" y="642918"/>
            <a:ext cx="8229600" cy="542928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571481"/>
            <a:ext cx="7772400" cy="3028970"/>
          </a:xfrm>
        </p:spPr>
        <p:txBody>
          <a:bodyPr/>
          <a:lstStyle/>
          <a:p>
            <a:endParaRPr lang="en-US" dirty="0"/>
          </a:p>
        </p:txBody>
      </p:sp>
      <p:sp>
        <p:nvSpPr>
          <p:cNvPr id="7" name="Subtitle 6"/>
          <p:cNvSpPr>
            <a:spLocks noGrp="1"/>
          </p:cNvSpPr>
          <p:nvPr>
            <p:ph type="subTitle" idx="1"/>
          </p:nvPr>
        </p:nvSpPr>
        <p:spPr/>
        <p:txBody>
          <a:bodyPr/>
          <a:lstStyle/>
          <a:p>
            <a:endParaRPr lang="en-US" dirty="0"/>
          </a:p>
        </p:txBody>
      </p:sp>
      <p:pic>
        <p:nvPicPr>
          <p:cNvPr id="8" name="Picture 7" descr="Story 1 (2).png"/>
          <p:cNvPicPr>
            <a:picLocks noChangeAspect="1"/>
          </p:cNvPicPr>
          <p:nvPr/>
        </p:nvPicPr>
        <p:blipFill>
          <a:blip r:embed="rId2"/>
          <a:stretch>
            <a:fillRect/>
          </a:stretch>
        </p:blipFill>
        <p:spPr>
          <a:xfrm>
            <a:off x="428596" y="0"/>
            <a:ext cx="8215370" cy="3429000"/>
          </a:xfrm>
          <a:prstGeom prst="rect">
            <a:avLst/>
          </a:prstGeom>
          <a:ln w="6350" cap="sq" cmpd="thickThin">
            <a:solidFill>
              <a:srgbClr val="000000"/>
            </a:solidFill>
            <a:prstDash val="solid"/>
            <a:miter lim="800000"/>
          </a:ln>
          <a:effectLst>
            <a:innerShdw blurRad="76200">
              <a:srgbClr val="000000"/>
            </a:innerShdw>
          </a:effectLst>
        </p:spPr>
      </p:pic>
      <p:pic>
        <p:nvPicPr>
          <p:cNvPr id="9" name="Picture 8" descr="Story 1 (3).png"/>
          <p:cNvPicPr>
            <a:picLocks noChangeAspect="1"/>
          </p:cNvPicPr>
          <p:nvPr/>
        </p:nvPicPr>
        <p:blipFill>
          <a:blip r:embed="rId3"/>
          <a:stretch>
            <a:fillRect/>
          </a:stretch>
        </p:blipFill>
        <p:spPr>
          <a:xfrm>
            <a:off x="428596" y="3571876"/>
            <a:ext cx="8286808" cy="2928958"/>
          </a:xfrm>
          <a:prstGeom prst="rect">
            <a:avLst/>
          </a:prstGeom>
          <a:ln w="9525" cap="sq" cmpd="thickThin">
            <a:solidFill>
              <a:srgbClr val="000000"/>
            </a:solidFill>
            <a:prstDash val="solid"/>
            <a:miter lim="800000"/>
          </a:ln>
          <a:effectLst>
            <a:innerShdw blurRad="76200">
              <a:srgbClr val="000000"/>
            </a:inn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tory 1 (4).png"/>
          <p:cNvPicPr>
            <a:picLocks noGrp="1" noChangeAspect="1"/>
          </p:cNvPicPr>
          <p:nvPr>
            <p:ph idx="1"/>
          </p:nvPr>
        </p:nvPicPr>
        <p:blipFill>
          <a:blip r:embed="rId2"/>
          <a:stretch>
            <a:fillRect/>
          </a:stretch>
        </p:blipFill>
        <p:spPr>
          <a:xfrm>
            <a:off x="457200" y="785794"/>
            <a:ext cx="8229600" cy="5184707"/>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928694"/>
          </a:xfrm>
        </p:spPr>
        <p:txBody>
          <a:bodyPr>
            <a:normAutofit/>
          </a:bodyPr>
          <a:lstStyle/>
          <a:p>
            <a:r>
              <a:rPr lang="en-IN" sz="2500" u="sng" dirty="0" smtClean="0"/>
              <a:t>4  ADVANTAGES &amp; DISADVANTAGES</a:t>
            </a:r>
            <a:endParaRPr lang="en-US" sz="2500" u="sng" dirty="0"/>
          </a:p>
        </p:txBody>
      </p:sp>
      <p:sp>
        <p:nvSpPr>
          <p:cNvPr id="3" name="Content Placeholder 2"/>
          <p:cNvSpPr>
            <a:spLocks noGrp="1"/>
          </p:cNvSpPr>
          <p:nvPr>
            <p:ph idx="1"/>
          </p:nvPr>
        </p:nvSpPr>
        <p:spPr>
          <a:xfrm>
            <a:off x="457200" y="1714488"/>
            <a:ext cx="8229600" cy="4411675"/>
          </a:xfrm>
        </p:spPr>
        <p:txBody>
          <a:bodyPr>
            <a:normAutofit fontScale="92500" lnSpcReduction="20000"/>
          </a:bodyPr>
          <a:lstStyle/>
          <a:p>
            <a:pPr>
              <a:buNone/>
            </a:pPr>
            <a:r>
              <a:rPr lang="en-IN" sz="2500" b="1" dirty="0" smtClean="0"/>
              <a:t>Advantages</a:t>
            </a:r>
          </a:p>
          <a:p>
            <a:pPr marL="457200" indent="-457200">
              <a:buFont typeface="Wingdings" pitchFamily="2" charset="2"/>
              <a:buChar char="ü"/>
            </a:pPr>
            <a:r>
              <a:rPr lang="en-US" sz="2400" dirty="0" smtClean="0"/>
              <a:t>Customized Content:</a:t>
            </a:r>
          </a:p>
          <a:p>
            <a:pPr marL="457200" indent="-457200">
              <a:buNone/>
            </a:pPr>
            <a:r>
              <a:rPr lang="en-US" sz="2400" dirty="0" smtClean="0"/>
              <a:t>           Subscribing allows you to curate your YouTube experience. You receive videos from channels you're interested in, making it easier to find content that aligns with your preferences.</a:t>
            </a:r>
          </a:p>
          <a:p>
            <a:pPr marL="457200" indent="-457200">
              <a:buFont typeface="Wingdings" pitchFamily="2" charset="2"/>
              <a:buChar char="ü"/>
            </a:pPr>
            <a:r>
              <a:rPr lang="en-US" sz="2400" dirty="0" smtClean="0"/>
              <a:t>Notifications:</a:t>
            </a:r>
          </a:p>
          <a:p>
            <a:pPr marL="457200" indent="-457200">
              <a:buNone/>
            </a:pPr>
            <a:r>
              <a:rPr lang="en-US" sz="2400" dirty="0" smtClean="0"/>
              <a:t>           Subscribers often receive notifications when their subscribed channels upload new videos. This keeps you up to date with your favorite content creators. </a:t>
            </a:r>
          </a:p>
          <a:p>
            <a:pPr marL="457200" indent="-457200">
              <a:buFont typeface="Wingdings" pitchFamily="2" charset="2"/>
              <a:buChar char="ü"/>
            </a:pPr>
            <a:r>
              <a:rPr lang="en-US" sz="2400" dirty="0" smtClean="0"/>
              <a:t>Supporting Creators:</a:t>
            </a:r>
          </a:p>
          <a:p>
            <a:pPr marL="457200" indent="-457200">
              <a:buNone/>
            </a:pPr>
            <a:r>
              <a:rPr lang="en-US" sz="2400" dirty="0" smtClean="0"/>
              <a:t>          Subscribing is a way to support your favorite content creators. It can help them grow their audience, generate income through ads and sponsorships, and continue creating content.</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3-10-13 at 2.38.38 PM.jpeg"/>
          <p:cNvPicPr>
            <a:picLocks noGrp="1" noChangeAspect="1"/>
          </p:cNvPicPr>
          <p:nvPr>
            <p:ph idx="1"/>
          </p:nvPr>
        </p:nvPicPr>
        <p:blipFill>
          <a:blip r:embed="rId2"/>
          <a:stretch>
            <a:fillRect/>
          </a:stretch>
        </p:blipFill>
        <p:spPr>
          <a:xfrm>
            <a:off x="1714480" y="3571876"/>
            <a:ext cx="5500727" cy="303450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5" name="Picture 4" descr="WhatsApp Image 2023-10-13 at 3.09.23 PM.jpeg"/>
          <p:cNvPicPr>
            <a:picLocks noChangeAspect="1"/>
          </p:cNvPicPr>
          <p:nvPr/>
        </p:nvPicPr>
        <p:blipFill>
          <a:blip r:embed="rId3"/>
          <a:stretch>
            <a:fillRect/>
          </a:stretch>
        </p:blipFill>
        <p:spPr>
          <a:xfrm>
            <a:off x="1714480" y="714356"/>
            <a:ext cx="5429288" cy="250030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pPr algn="l"/>
            <a:r>
              <a:rPr lang="en-IN" sz="2500" b="1" dirty="0" smtClean="0"/>
              <a:t>Disadvantages</a:t>
            </a:r>
            <a:endParaRPr lang="en-US" sz="2500" b="1" dirty="0"/>
          </a:p>
        </p:txBody>
      </p:sp>
      <p:sp>
        <p:nvSpPr>
          <p:cNvPr id="3" name="Content Placeholder 2"/>
          <p:cNvSpPr>
            <a:spLocks noGrp="1"/>
          </p:cNvSpPr>
          <p:nvPr>
            <p:ph idx="1"/>
          </p:nvPr>
        </p:nvSpPr>
        <p:spPr>
          <a:xfrm>
            <a:off x="457200" y="1285860"/>
            <a:ext cx="8229600" cy="4840303"/>
          </a:xfrm>
        </p:spPr>
        <p:txBody>
          <a:bodyPr>
            <a:normAutofit lnSpcReduction="10000"/>
          </a:bodyPr>
          <a:lstStyle/>
          <a:p>
            <a:pPr>
              <a:buFont typeface="Wingdings" pitchFamily="2" charset="2"/>
              <a:buChar char="ü"/>
            </a:pPr>
            <a:r>
              <a:rPr lang="en-US" sz="2400" dirty="0" smtClean="0"/>
              <a:t>Content Overload:</a:t>
            </a:r>
          </a:p>
          <a:p>
            <a:pPr>
              <a:buNone/>
            </a:pPr>
            <a:r>
              <a:rPr lang="en-US" sz="2400" dirty="0" smtClean="0"/>
              <a:t>          Subscribing to too many channels can lead to a cluttered subscription feed, making it challenging to keep up with all the content.</a:t>
            </a:r>
          </a:p>
          <a:p>
            <a:pPr>
              <a:buFont typeface="Wingdings" pitchFamily="2" charset="2"/>
              <a:buChar char="ü"/>
            </a:pPr>
            <a:r>
              <a:rPr lang="en-US" sz="2400" dirty="0" smtClean="0"/>
              <a:t>Notification Overload:</a:t>
            </a:r>
          </a:p>
          <a:p>
            <a:pPr>
              <a:buNone/>
            </a:pPr>
            <a:r>
              <a:rPr lang="en-US" sz="2400" dirty="0" smtClean="0"/>
              <a:t>           If you receive notifications for every new video from your subscribed channels, it can become overwhelming and disruptive.</a:t>
            </a:r>
          </a:p>
          <a:p>
            <a:pPr>
              <a:buFont typeface="Wingdings" pitchFamily="2" charset="2"/>
              <a:buChar char="ü"/>
            </a:pPr>
            <a:r>
              <a:rPr lang="en-US" sz="2400" dirty="0" smtClean="0"/>
              <a:t>Privacy Concerns:</a:t>
            </a:r>
          </a:p>
          <a:p>
            <a:pPr>
              <a:buNone/>
            </a:pPr>
            <a:r>
              <a:rPr lang="en-US" sz="2400" dirty="0" smtClean="0"/>
              <a:t>           Subscribing publicly to certain channels can reveal your interests and viewing habits to others, potentially compromising your privacy.</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3-10-13 at 2.38.37 PM (2).jpeg"/>
          <p:cNvPicPr>
            <a:picLocks noGrp="1" noChangeAspect="1"/>
          </p:cNvPicPr>
          <p:nvPr>
            <p:ph idx="1"/>
          </p:nvPr>
        </p:nvPicPr>
        <p:blipFill>
          <a:blip r:embed="rId2"/>
          <a:stretch>
            <a:fillRect/>
          </a:stretch>
        </p:blipFill>
        <p:spPr>
          <a:xfrm>
            <a:off x="2714612" y="3857628"/>
            <a:ext cx="3929090" cy="2667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5" name="Picture 4" descr="WhatsApp Image 2023-10-13 at 2.38.38 PM (1).jpeg"/>
          <p:cNvPicPr>
            <a:picLocks noChangeAspect="1"/>
          </p:cNvPicPr>
          <p:nvPr/>
        </p:nvPicPr>
        <p:blipFill>
          <a:blip r:embed="rId3"/>
          <a:stretch>
            <a:fillRect/>
          </a:stretch>
        </p:blipFill>
        <p:spPr>
          <a:xfrm>
            <a:off x="2571736" y="785794"/>
            <a:ext cx="4143404" cy="271464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928694"/>
          </a:xfrm>
        </p:spPr>
        <p:txBody>
          <a:bodyPr>
            <a:normAutofit/>
          </a:bodyPr>
          <a:lstStyle/>
          <a:p>
            <a:r>
              <a:rPr lang="en-IN" sz="2500" u="sng" dirty="0" smtClean="0"/>
              <a:t>5  APPLICATIONS</a:t>
            </a:r>
            <a:endParaRPr lang="en-US" sz="2500" u="sng" dirty="0"/>
          </a:p>
        </p:txBody>
      </p:sp>
      <p:sp>
        <p:nvSpPr>
          <p:cNvPr id="3" name="Content Placeholder 2"/>
          <p:cNvSpPr>
            <a:spLocks noGrp="1"/>
          </p:cNvSpPr>
          <p:nvPr>
            <p:ph idx="1"/>
          </p:nvPr>
        </p:nvSpPr>
        <p:spPr>
          <a:xfrm>
            <a:off x="457200" y="1214422"/>
            <a:ext cx="8229600" cy="4911741"/>
          </a:xfrm>
        </p:spPr>
        <p:txBody>
          <a:bodyPr>
            <a:normAutofit lnSpcReduction="10000"/>
          </a:bodyPr>
          <a:lstStyle/>
          <a:p>
            <a:pPr>
              <a:buFont typeface="Wingdings" pitchFamily="2" charset="2"/>
              <a:buChar char="ü"/>
            </a:pPr>
            <a:r>
              <a:rPr lang="en-US" sz="2400" dirty="0" smtClean="0"/>
              <a:t>Entertainment and Media:</a:t>
            </a:r>
          </a:p>
          <a:p>
            <a:pPr>
              <a:buNone/>
            </a:pPr>
            <a:r>
              <a:rPr lang="en-US" sz="2400" dirty="0" smtClean="0"/>
              <a:t>           Popular YouTube channels are often a source of entertainment for millions of viewers. They can include music, comedy, vlogs, and more.</a:t>
            </a:r>
          </a:p>
          <a:p>
            <a:pPr>
              <a:buFont typeface="Wingdings" pitchFamily="2" charset="2"/>
              <a:buChar char="ü"/>
            </a:pPr>
            <a:r>
              <a:rPr lang="en-US" sz="2400" dirty="0" smtClean="0"/>
              <a:t>Education:</a:t>
            </a:r>
          </a:p>
          <a:p>
            <a:pPr>
              <a:buNone/>
            </a:pPr>
            <a:r>
              <a:rPr lang="en-US" sz="2400" dirty="0" smtClean="0"/>
              <a:t>          Many educational content creators have substantial subscriber bases. These channels offer tutorials, lectures, and informative content on various subjects.</a:t>
            </a:r>
          </a:p>
          <a:p>
            <a:pPr>
              <a:buFont typeface="Wingdings" pitchFamily="2" charset="2"/>
              <a:buChar char="ü"/>
            </a:pPr>
            <a:r>
              <a:rPr lang="en-US" sz="2400" dirty="0" smtClean="0"/>
              <a:t>Marketing and Advertising:</a:t>
            </a:r>
          </a:p>
          <a:p>
            <a:pPr>
              <a:buNone/>
            </a:pPr>
            <a:r>
              <a:rPr lang="en-US" sz="2400" dirty="0" smtClean="0"/>
              <a:t>           Understanding YouTube subscribers is crucial for marketers and advertisers. They may collaborate with popular channels for product placements or influencer marketing.</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596" y="214290"/>
            <a:ext cx="8229600" cy="1143000"/>
          </a:xfrm>
        </p:spPr>
        <p:txBody>
          <a:bodyPr/>
          <a:lstStyle/>
          <a:p>
            <a:pPr algn="ctr"/>
            <a:r>
              <a:rPr lang="en-IN" u="sng" dirty="0" smtClean="0">
                <a:latin typeface="Blackadder ITC" pitchFamily="82" charset="0"/>
              </a:rPr>
              <a:t>Project Report</a:t>
            </a:r>
            <a:endParaRPr lang="en-US" u="sng" dirty="0">
              <a:latin typeface="Blackadder ITC" pitchFamily="82" charset="0"/>
            </a:endParaRPr>
          </a:p>
        </p:txBody>
      </p:sp>
      <p:sp>
        <p:nvSpPr>
          <p:cNvPr id="5" name="Content Placeholder 4"/>
          <p:cNvSpPr>
            <a:spLocks noGrp="1"/>
          </p:cNvSpPr>
          <p:nvPr>
            <p:ph idx="1"/>
          </p:nvPr>
        </p:nvSpPr>
        <p:spPr>
          <a:xfrm>
            <a:off x="571472" y="1428736"/>
            <a:ext cx="8229600" cy="4922520"/>
          </a:xfrm>
        </p:spPr>
        <p:txBody>
          <a:bodyPr>
            <a:normAutofit fontScale="92500" lnSpcReduction="10000"/>
          </a:bodyPr>
          <a:lstStyle/>
          <a:p>
            <a:pPr marL="514350" indent="-514350">
              <a:buNone/>
            </a:pPr>
            <a:r>
              <a:rPr lang="en-IN" dirty="0" smtClean="0"/>
              <a:t>1     Introduction</a:t>
            </a:r>
          </a:p>
          <a:p>
            <a:pPr marL="514350" indent="-514350">
              <a:buNone/>
            </a:pPr>
            <a:r>
              <a:rPr lang="en-IN" sz="2400" dirty="0" smtClean="0"/>
              <a:t>        1.1  Overview</a:t>
            </a:r>
          </a:p>
          <a:p>
            <a:pPr marL="514350" indent="-514350">
              <a:buNone/>
            </a:pPr>
            <a:r>
              <a:rPr lang="en-IN" sz="2400" dirty="0" smtClean="0"/>
              <a:t>        1.2  Purpose</a:t>
            </a:r>
          </a:p>
          <a:p>
            <a:pPr marL="514350" indent="-514350">
              <a:buNone/>
            </a:pPr>
            <a:r>
              <a:rPr lang="en-IN" dirty="0" smtClean="0"/>
              <a:t>2    Problem Definition &amp; Design Thinking</a:t>
            </a:r>
          </a:p>
          <a:p>
            <a:pPr marL="514350" indent="-514350">
              <a:buNone/>
            </a:pPr>
            <a:r>
              <a:rPr lang="en-IN" dirty="0" smtClean="0"/>
              <a:t>	</a:t>
            </a:r>
            <a:r>
              <a:rPr lang="en-IN" sz="2400" dirty="0" smtClean="0"/>
              <a:t>2.1  Empathy Map</a:t>
            </a:r>
          </a:p>
          <a:p>
            <a:pPr marL="514350" indent="-514350">
              <a:buNone/>
            </a:pPr>
            <a:r>
              <a:rPr lang="en-IN" sz="2400" dirty="0" smtClean="0"/>
              <a:t>	2.2  Ideation &amp; Brainstorming Map</a:t>
            </a:r>
          </a:p>
          <a:p>
            <a:pPr marL="514350" indent="-514350">
              <a:buNone/>
            </a:pPr>
            <a:r>
              <a:rPr lang="en-IN" dirty="0" smtClean="0">
                <a:solidFill>
                  <a:schemeClr val="tx1">
                    <a:lumMod val="95000"/>
                  </a:schemeClr>
                </a:solidFill>
              </a:rPr>
              <a:t>3    Result	</a:t>
            </a:r>
          </a:p>
          <a:p>
            <a:pPr marL="514350" indent="-514350">
              <a:buNone/>
            </a:pPr>
            <a:r>
              <a:rPr lang="en-IN" dirty="0" smtClean="0">
                <a:solidFill>
                  <a:schemeClr val="tx1">
                    <a:lumMod val="95000"/>
                  </a:schemeClr>
                </a:solidFill>
              </a:rPr>
              <a:t>4    Advantages &amp; Disadvantages</a:t>
            </a:r>
          </a:p>
          <a:p>
            <a:pPr marL="514350" indent="-514350">
              <a:buNone/>
            </a:pPr>
            <a:r>
              <a:rPr lang="en-IN" dirty="0" smtClean="0">
                <a:solidFill>
                  <a:schemeClr val="tx1">
                    <a:lumMod val="95000"/>
                  </a:schemeClr>
                </a:solidFill>
              </a:rPr>
              <a:t>5    Applications</a:t>
            </a:r>
          </a:p>
          <a:p>
            <a:pPr marL="514350" indent="-514350">
              <a:buNone/>
            </a:pPr>
            <a:r>
              <a:rPr lang="en-IN" dirty="0" smtClean="0">
                <a:solidFill>
                  <a:schemeClr val="tx1">
                    <a:lumMod val="95000"/>
                  </a:schemeClr>
                </a:solidFill>
              </a:rPr>
              <a:t>6    Conclusion</a:t>
            </a:r>
          </a:p>
          <a:p>
            <a:pPr marL="514350" indent="-514350">
              <a:buNone/>
            </a:pPr>
            <a:r>
              <a:rPr lang="en-IN" dirty="0" smtClean="0">
                <a:solidFill>
                  <a:schemeClr val="tx1">
                    <a:lumMod val="95000"/>
                  </a:schemeClr>
                </a:solidFill>
              </a:rPr>
              <a:t>7    Future Scope</a:t>
            </a:r>
          </a:p>
          <a:p>
            <a:pPr marL="514350" indent="-514350">
              <a:buNone/>
            </a:pPr>
            <a:r>
              <a:rPr lang="en-IN" dirty="0" smtClean="0"/>
              <a: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82660"/>
          </a:xfrm>
        </p:spPr>
        <p:txBody>
          <a:bodyPr>
            <a:normAutofit/>
          </a:bodyPr>
          <a:lstStyle/>
          <a:p>
            <a:r>
              <a:rPr lang="en-IN" sz="2500" dirty="0" smtClean="0"/>
              <a:t>6  CONCLUSION</a:t>
            </a:r>
            <a:endParaRPr lang="en-US" sz="2500" dirty="0"/>
          </a:p>
        </p:txBody>
      </p:sp>
      <p:sp>
        <p:nvSpPr>
          <p:cNvPr id="3" name="Content Placeholder 2"/>
          <p:cNvSpPr>
            <a:spLocks noGrp="1"/>
          </p:cNvSpPr>
          <p:nvPr>
            <p:ph idx="1"/>
          </p:nvPr>
        </p:nvSpPr>
        <p:spPr>
          <a:xfrm>
            <a:off x="457200" y="928670"/>
            <a:ext cx="8229600" cy="5197493"/>
          </a:xfrm>
        </p:spPr>
        <p:txBody>
          <a:bodyPr>
            <a:normAutofit/>
          </a:bodyPr>
          <a:lstStyle/>
          <a:p>
            <a:pPr>
              <a:buNone/>
            </a:pPr>
            <a:endParaRPr lang="en-US" sz="2400" dirty="0" smtClean="0"/>
          </a:p>
          <a:p>
            <a:pPr>
              <a:buNone/>
            </a:pPr>
            <a:r>
              <a:rPr lang="en-US" sz="2400" dirty="0" smtClean="0"/>
              <a:t>		In conclusion, YouTube subscribers and the popularity of channels on the platform have a far-reaching impact across various domains. This metric isn't limited to the realm of entertainment; it extends to education, marketing, business, technology, and many other areas. The influence of popular YouTube channels has become a powerful force in shaping consumer behavior, disseminating information, and creating new opportunities for content creators and businesses. Understanding and harnessing the dynamics of YouTube subscribers is vital for anyone looking to engage with this diverse and influential online community.</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54098"/>
          </a:xfrm>
        </p:spPr>
        <p:txBody>
          <a:bodyPr>
            <a:normAutofit/>
          </a:bodyPr>
          <a:lstStyle/>
          <a:p>
            <a:r>
              <a:rPr lang="en-IN" sz="2500" dirty="0" smtClean="0"/>
              <a:t>7  FUTURE SCOPE</a:t>
            </a:r>
            <a:endParaRPr lang="en-US" sz="2500" dirty="0"/>
          </a:p>
        </p:txBody>
      </p:sp>
      <p:sp>
        <p:nvSpPr>
          <p:cNvPr id="3" name="Content Placeholder 2"/>
          <p:cNvSpPr>
            <a:spLocks noGrp="1"/>
          </p:cNvSpPr>
          <p:nvPr>
            <p:ph idx="1"/>
          </p:nvPr>
        </p:nvSpPr>
        <p:spPr>
          <a:xfrm>
            <a:off x="457200" y="1142984"/>
            <a:ext cx="8229600" cy="4983179"/>
          </a:xfrm>
        </p:spPr>
        <p:txBody>
          <a:bodyPr>
            <a:normAutofit/>
          </a:bodyPr>
          <a:lstStyle/>
          <a:p>
            <a:pPr>
              <a:buNone/>
            </a:pPr>
            <a:endParaRPr lang="en-US" sz="2400" dirty="0" smtClean="0"/>
          </a:p>
          <a:p>
            <a:pPr>
              <a:buNone/>
            </a:pPr>
            <a:r>
              <a:rPr lang="en-US" sz="2400" dirty="0" smtClean="0"/>
              <a:t>          The future scope for YouTube and its top channels is incredibly promising. YouTube's dominance in the online video-sharing space shows no sign of diminishing. With the platform's continued expansion, it's expected that top channels will continue to thrive and evolve. First, as the global internet penetration and access to high-speed connections increase, YouTube's user base is likely to expand further, offering top channels the potential for even larger audiences. This is particularly significant in emerging markets, where a growing middle class and increased smartphone usage provide a vast audience for content creators.</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642918"/>
            <a:ext cx="8229600" cy="1143000"/>
          </a:xfrm>
        </p:spPr>
        <p:txBody>
          <a:bodyPr>
            <a:noAutofit/>
          </a:bodyPr>
          <a:lstStyle/>
          <a:p>
            <a:pPr algn="ctr"/>
            <a:r>
              <a:rPr lang="en-IN" sz="3600" dirty="0" smtClean="0">
                <a:latin typeface="Agency FB" pitchFamily="34" charset="0"/>
              </a:rPr>
              <a:t>Subscribers Galore: Exploring World’s Top Youtube Channels</a:t>
            </a:r>
            <a:endParaRPr lang="en-US" sz="3600" dirty="0">
              <a:latin typeface="Agency FB" pitchFamily="34" charset="0"/>
            </a:endParaRPr>
          </a:p>
        </p:txBody>
      </p:sp>
      <p:sp>
        <p:nvSpPr>
          <p:cNvPr id="3" name="Content Placeholder 2"/>
          <p:cNvSpPr>
            <a:spLocks noGrp="1"/>
          </p:cNvSpPr>
          <p:nvPr>
            <p:ph idx="1"/>
          </p:nvPr>
        </p:nvSpPr>
        <p:spPr>
          <a:xfrm>
            <a:off x="457200" y="1935480"/>
            <a:ext cx="8229600" cy="4708230"/>
          </a:xfrm>
        </p:spPr>
        <p:txBody>
          <a:bodyPr>
            <a:normAutofit fontScale="77500" lnSpcReduction="20000"/>
          </a:bodyPr>
          <a:lstStyle/>
          <a:p>
            <a:pPr marL="514350" indent="-514350" algn="ctr">
              <a:buNone/>
            </a:pPr>
            <a:r>
              <a:rPr lang="en-IN" u="sng" dirty="0" smtClean="0"/>
              <a:t>1  INTRODUCTION</a:t>
            </a:r>
            <a:endParaRPr lang="en-US" u="sng" dirty="0" smtClean="0"/>
          </a:p>
          <a:p>
            <a:pPr marL="514350" indent="-514350">
              <a:buNone/>
            </a:pPr>
            <a:r>
              <a:rPr lang="en-IN" dirty="0" smtClean="0"/>
              <a:t>1.1 Project Description</a:t>
            </a:r>
          </a:p>
          <a:p>
            <a:pPr marL="514350" indent="-514350">
              <a:buNone/>
            </a:pPr>
            <a:r>
              <a:rPr lang="en-IN" dirty="0" smtClean="0"/>
              <a:t>		</a:t>
            </a:r>
            <a:r>
              <a:rPr lang="en-IN" sz="2800" dirty="0" smtClean="0"/>
              <a:t>“Subscribers Galore” is a project aimed at helping YouTube channels increase their subscriber count.  It offers strategies, tips, and resources to assist content creators in gaining a larger audience.  This project aims to showcase the world’s top You Tube channels as examples of success and to provide insights into their growth and content creation techniques.</a:t>
            </a:r>
          </a:p>
          <a:p>
            <a:pPr marL="514350" indent="-514350">
              <a:buNone/>
            </a:pPr>
            <a:r>
              <a:rPr lang="en-IN" dirty="0" smtClean="0"/>
              <a:t>1.2 Purpose</a:t>
            </a:r>
          </a:p>
          <a:p>
            <a:pPr marL="514350" indent="-514350">
              <a:buNone/>
            </a:pPr>
            <a:r>
              <a:rPr lang="en-IN" dirty="0" smtClean="0"/>
              <a:t>	</a:t>
            </a:r>
            <a:r>
              <a:rPr lang="en-IN" sz="2800" dirty="0" smtClean="0"/>
              <a:t>	The purpose of the “Subscribers Galore” project is to serve as a valuable resource for content creators on You Tube who want to grow their channels.  By showcasing the world’s top YouTube channels and providing insights into their strategies.  It is to inspire and educate content creators by fostering community </a:t>
            </a:r>
          </a:p>
          <a:p>
            <a:pPr marL="514350" indent="-514350">
              <a:buNone/>
            </a:pPr>
            <a:r>
              <a:rPr lang="en-IN" sz="2800" dirty="0" smtClean="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15106"/>
          </a:xfrm>
        </p:spPr>
        <p:txBody>
          <a:bodyPr>
            <a:normAutofit/>
          </a:bodyPr>
          <a:lstStyle/>
          <a:p>
            <a:pPr>
              <a:buNone/>
            </a:pPr>
            <a:r>
              <a:rPr lang="en-IN" sz="2200" dirty="0" smtClean="0"/>
              <a:t>	</a:t>
            </a:r>
          </a:p>
          <a:p>
            <a:pPr>
              <a:buNone/>
            </a:pPr>
            <a:r>
              <a:rPr lang="en-IN" sz="2200" dirty="0" smtClean="0"/>
              <a:t>    and collaboration, enhancing channel growth through effective strategies, and providing data-driven insights, ultimately empowering creators to build successful YouTube channels and connect with a broader audience.</a:t>
            </a:r>
          </a:p>
          <a:p>
            <a:pPr marL="457200" indent="-457200" algn="ctr">
              <a:buNone/>
            </a:pPr>
            <a:r>
              <a:rPr lang="en-IN" sz="2400" u="sng" dirty="0" smtClean="0"/>
              <a:t>2  Problem Definition &amp; Design Thinking </a:t>
            </a:r>
          </a:p>
          <a:p>
            <a:pPr marL="457200" indent="-457200">
              <a:buNone/>
            </a:pPr>
            <a:r>
              <a:rPr lang="en-IN" sz="4000" dirty="0" smtClean="0"/>
              <a:t>	</a:t>
            </a:r>
            <a:r>
              <a:rPr lang="en-IN" sz="2400" dirty="0" smtClean="0"/>
              <a:t>	</a:t>
            </a:r>
            <a:r>
              <a:rPr lang="en-IN" sz="2200" dirty="0" smtClean="0"/>
              <a:t>The world’s top You Tube channels often face challenges in maintaining and growing their subscriber base.  The key problem is to identify and address the issues hindering subscriber growth and engagement.  These challenges may include stagnant subscriber counts, declining views, or difficulties in retaining the existing audience.</a:t>
            </a:r>
          </a:p>
          <a:p>
            <a:pPr marL="457200" indent="-457200">
              <a:buNone/>
            </a:pPr>
            <a:r>
              <a:rPr lang="en-IN" sz="2200" dirty="0" smtClean="0"/>
              <a:t>				</a:t>
            </a:r>
          </a:p>
          <a:p>
            <a:pPr marL="457200" indent="-457200">
              <a:buNone/>
            </a:pP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l"/>
            <a:r>
              <a:rPr lang="en-IN" sz="2500" dirty="0" smtClean="0"/>
              <a:t>2.1 Empathy Map</a:t>
            </a:r>
            <a:endParaRPr lang="en-US" sz="2500" dirty="0"/>
          </a:p>
        </p:txBody>
      </p:sp>
      <p:pic>
        <p:nvPicPr>
          <p:cNvPr id="4" name="Content Placeholder 3" descr="Untitled_2023-10-12_17-20-39.png"/>
          <p:cNvPicPr>
            <a:picLocks noGrp="1" noChangeAspect="1"/>
          </p:cNvPicPr>
          <p:nvPr>
            <p:ph idx="1"/>
          </p:nvPr>
        </p:nvPicPr>
        <p:blipFill>
          <a:blip r:embed="rId2" cstate="print"/>
          <a:stretch>
            <a:fillRect/>
          </a:stretch>
        </p:blipFill>
        <p:spPr>
          <a:xfrm>
            <a:off x="457200" y="2093055"/>
            <a:ext cx="8229600" cy="407365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500" dirty="0" smtClean="0"/>
              <a:t>2.2 Brainstorming Map</a:t>
            </a:r>
            <a:endParaRPr lang="en-US" sz="2500" dirty="0"/>
          </a:p>
        </p:txBody>
      </p:sp>
      <p:pic>
        <p:nvPicPr>
          <p:cNvPr id="4" name="Content Placeholder 3" descr="Untitled_2023-10-12_17-24-48.png"/>
          <p:cNvPicPr>
            <a:picLocks noGrp="1" noChangeAspect="1"/>
          </p:cNvPicPr>
          <p:nvPr>
            <p:ph idx="1"/>
          </p:nvPr>
        </p:nvPicPr>
        <p:blipFill>
          <a:blip r:embed="rId2" cstate="print"/>
          <a:stretch>
            <a:fillRect/>
          </a:stretch>
        </p:blipFill>
        <p:spPr>
          <a:xfrm>
            <a:off x="500034" y="2214554"/>
            <a:ext cx="8229600" cy="328614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25470"/>
          </a:xfrm>
        </p:spPr>
        <p:txBody>
          <a:bodyPr>
            <a:normAutofit/>
          </a:bodyPr>
          <a:lstStyle/>
          <a:p>
            <a:r>
              <a:rPr lang="en-IN" sz="2500" u="sng" dirty="0" smtClean="0"/>
              <a:t>3. RESULT </a:t>
            </a:r>
            <a:endParaRPr lang="en-US" sz="2500" u="sng" dirty="0"/>
          </a:p>
        </p:txBody>
      </p:sp>
      <p:sp>
        <p:nvSpPr>
          <p:cNvPr id="5" name="Content Placeholder 4"/>
          <p:cNvSpPr>
            <a:spLocks noGrp="1"/>
          </p:cNvSpPr>
          <p:nvPr>
            <p:ph idx="1"/>
          </p:nvPr>
        </p:nvSpPr>
        <p:spPr>
          <a:xfrm>
            <a:off x="457200" y="857232"/>
            <a:ext cx="8229600" cy="5268931"/>
          </a:xfrm>
        </p:spPr>
        <p:txBody>
          <a:bodyPr>
            <a:normAutofit/>
          </a:bodyPr>
          <a:lstStyle/>
          <a:p>
            <a:pPr>
              <a:buNone/>
            </a:pPr>
            <a:endParaRPr lang="en-IN" sz="2400" dirty="0" smtClean="0"/>
          </a:p>
          <a:p>
            <a:pPr>
              <a:buNone/>
            </a:pPr>
            <a:r>
              <a:rPr lang="en-IN" sz="2400" dirty="0" smtClean="0"/>
              <a:t>Dashboard</a:t>
            </a:r>
            <a:endParaRPr lang="en-IN" sz="2400" dirty="0" smtClean="0"/>
          </a:p>
          <a:p>
            <a:pPr>
              <a:buNone/>
            </a:pPr>
            <a:endParaRPr lang="en-US" sz="2400" dirty="0"/>
          </a:p>
        </p:txBody>
      </p:sp>
      <p:pic>
        <p:nvPicPr>
          <p:cNvPr id="6" name="Picture 5" descr="_Dashboard 1.png"/>
          <p:cNvPicPr>
            <a:picLocks noChangeAspect="1"/>
          </p:cNvPicPr>
          <p:nvPr/>
        </p:nvPicPr>
        <p:blipFill>
          <a:blip r:embed="rId2"/>
          <a:stretch>
            <a:fillRect/>
          </a:stretch>
        </p:blipFill>
        <p:spPr>
          <a:xfrm>
            <a:off x="0" y="2071678"/>
            <a:ext cx="9144000" cy="421651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ashboard 2.png"/>
          <p:cNvPicPr>
            <a:picLocks noGrp="1" noChangeAspect="1"/>
          </p:cNvPicPr>
          <p:nvPr>
            <p:ph idx="1"/>
          </p:nvPr>
        </p:nvPicPr>
        <p:blipFill>
          <a:blip r:embed="rId2"/>
          <a:stretch>
            <a:fillRect/>
          </a:stretch>
        </p:blipFill>
        <p:spPr>
          <a:xfrm>
            <a:off x="457200" y="1062918"/>
            <a:ext cx="8229600" cy="4723536"/>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ashboard 3.png"/>
          <p:cNvPicPr>
            <a:picLocks noGrp="1" noChangeAspect="1"/>
          </p:cNvPicPr>
          <p:nvPr>
            <p:ph idx="1"/>
          </p:nvPr>
        </p:nvPicPr>
        <p:blipFill>
          <a:blip r:embed="rId2"/>
          <a:stretch>
            <a:fillRect/>
          </a:stretch>
        </p:blipFill>
        <p:spPr>
          <a:xfrm>
            <a:off x="457200" y="642919"/>
            <a:ext cx="8229600" cy="535785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297</TotalTime>
  <Words>437</Words>
  <Application>Microsoft Office PowerPoint</Application>
  <PresentationFormat>On-screen Show (4:3)</PresentationFormat>
  <Paragraphs>68</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Subscribers galore: Exploring World’s Top Youtube Channels</vt:lpstr>
      <vt:lpstr>Project Report</vt:lpstr>
      <vt:lpstr>Subscribers Galore: Exploring World’s Top Youtube Channels</vt:lpstr>
      <vt:lpstr>Slide 4</vt:lpstr>
      <vt:lpstr>2.1 Empathy Map</vt:lpstr>
      <vt:lpstr>2.2 Brainstorming Map</vt:lpstr>
      <vt:lpstr>3. RESULT </vt:lpstr>
      <vt:lpstr>Slide 8</vt:lpstr>
      <vt:lpstr>Slide 9</vt:lpstr>
      <vt:lpstr>Slide 10</vt:lpstr>
      <vt:lpstr>Story </vt:lpstr>
      <vt:lpstr>Slide 12</vt:lpstr>
      <vt:lpstr>Slide 13</vt:lpstr>
      <vt:lpstr>Slide 14</vt:lpstr>
      <vt:lpstr>4  ADVANTAGES &amp; DISADVANTAGES</vt:lpstr>
      <vt:lpstr>Slide 16</vt:lpstr>
      <vt:lpstr>Disadvantages</vt:lpstr>
      <vt:lpstr>Slide 18</vt:lpstr>
      <vt:lpstr>5  APPLICATIONS</vt:lpstr>
      <vt:lpstr>6  CONCLUSION</vt:lpstr>
      <vt:lpstr>7  FUTURE SCOPE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Subscribers galore: Exploring World’s Top Youtube Channels</dc:title>
  <dc:creator>ELCOT</dc:creator>
  <cp:lastModifiedBy>ELCOT</cp:lastModifiedBy>
  <cp:revision>32</cp:revision>
  <dcterms:created xsi:type="dcterms:W3CDTF">2023-10-12T16:41:45Z</dcterms:created>
  <dcterms:modified xsi:type="dcterms:W3CDTF">2023-10-14T08:07:01Z</dcterms:modified>
</cp:coreProperties>
</file>