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7" r:id="rId4"/>
    <p:sldId id="328" r:id="rId5"/>
    <p:sldId id="297" r:id="rId6"/>
    <p:sldId id="305" r:id="rId7"/>
    <p:sldId id="311" r:id="rId8"/>
    <p:sldId id="259" r:id="rId9"/>
    <p:sldId id="337" r:id="rId10"/>
    <p:sldId id="300" r:id="rId11"/>
    <p:sldId id="301" r:id="rId12"/>
    <p:sldId id="298" r:id="rId13"/>
    <p:sldId id="299" r:id="rId14"/>
    <p:sldId id="302" r:id="rId15"/>
    <p:sldId id="303" r:id="rId16"/>
    <p:sldId id="306" r:id="rId17"/>
    <p:sldId id="307" r:id="rId18"/>
    <p:sldId id="308" r:id="rId19"/>
    <p:sldId id="309" r:id="rId20"/>
    <p:sldId id="310" r:id="rId21"/>
    <p:sldId id="313" r:id="rId22"/>
    <p:sldId id="316" r:id="rId23"/>
    <p:sldId id="330" r:id="rId24"/>
    <p:sldId id="317" r:id="rId25"/>
    <p:sldId id="319" r:id="rId26"/>
    <p:sldId id="318" r:id="rId27"/>
    <p:sldId id="321" r:id="rId28"/>
    <p:sldId id="322" r:id="rId29"/>
    <p:sldId id="323" r:id="rId30"/>
    <p:sldId id="326" r:id="rId31"/>
    <p:sldId id="327" r:id="rId32"/>
    <p:sldId id="324" r:id="rId33"/>
    <p:sldId id="331" r:id="rId34"/>
    <p:sldId id="333" r:id="rId35"/>
    <p:sldId id="329" r:id="rId36"/>
    <p:sldId id="336" r:id="rId37"/>
    <p:sldId id="315" r:id="rId38"/>
    <p:sldId id="289" r:id="rId39"/>
    <p:sldId id="294" r:id="rId40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3" autoAdjust="0"/>
  </p:normalViewPr>
  <p:slideViewPr>
    <p:cSldViewPr>
      <p:cViewPr varScale="1">
        <p:scale>
          <a:sx n="65" d="100"/>
          <a:sy n="65" d="100"/>
        </p:scale>
        <p:origin x="-714" y="-114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it</a:t>
            </a:r>
            <a:r>
              <a:rPr lang="en-US" baseline="0" dirty="0" smtClean="0"/>
              <a:t> installs SQL Server Express leave the default “Mixed Mode Authentication” and select a good SA password (don’t forget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Package Manager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the</a:t>
            </a:r>
            <a:r>
              <a:rPr lang="en-US" baseline="0" dirty="0" smtClean="0"/>
              <a:t> Default project is set to “Rock”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New</a:t>
            </a:r>
            <a:r>
              <a:rPr lang="en-US" baseline="0" dirty="0" smtClean="0"/>
              <a:t> Item under your </a:t>
            </a:r>
            <a:r>
              <a:rPr lang="en-US" baseline="0" dirty="0" err="1" smtClean="0"/>
              <a:t>RockWeb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9"/>
            <a:ext cx="1321308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6"/>
            <a:ext cx="349758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6"/>
            <a:ext cx="1023366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7"/>
            <a:ext cx="1321308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1" y="2133601"/>
            <a:ext cx="686562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39" y="2046817"/>
            <a:ext cx="686832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39" y="2899834"/>
            <a:ext cx="686832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6" y="2046817"/>
            <a:ext cx="687101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6" y="2899834"/>
            <a:ext cx="687101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5"/>
            <a:ext cx="5114132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70"/>
            <a:ext cx="5114132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4"/>
            <a:ext cx="932688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2"/>
            <a:ext cx="9326880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1" y="608974"/>
            <a:ext cx="13990320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2353115"/>
            <a:ext cx="13990320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5"/>
            <a:ext cx="49225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1" y="8475135"/>
            <a:ext cx="3627120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DownloadMsysGi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ebDevExpress2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rkDevNetwork/Rock-ChMS/wiki" TargetMode="External"/><Relationship Id="rId2" Type="http://schemas.openxmlformats.org/officeDocument/2006/relationships/hyperlink" Target="http://sparkdevnetwork.github.com/Rock-ChMS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msdn.microsoft.com/en-us/library/hh51020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devnetwork.github.com/Rock-Ch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qlcoffee.com/SQLServer2012_0004.htm" TargetMode="External"/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parkDevNetwork/Rock-C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 </a:t>
            </a:r>
            <a:r>
              <a:rPr lang="en-US" dirty="0" err="1" smtClean="0"/>
              <a:t>ChMS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Workshop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Setting up your </a:t>
            </a:r>
            <a:r>
              <a:rPr lang="en-US" dirty="0" err="1" smtClean="0"/>
              <a:t>dev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Nick Airdo</a:t>
            </a:r>
          </a:p>
          <a:p>
            <a:r>
              <a:rPr lang="en-US" dirty="0" err="1"/>
              <a:t>Señior</a:t>
            </a:r>
            <a:r>
              <a:rPr lang="en-US" dirty="0"/>
              <a:t> Developer</a:t>
            </a:r>
          </a:p>
          <a:p>
            <a:r>
              <a:rPr lang="en-US" dirty="0"/>
              <a:t>Central Christian Church AZ (</a:t>
            </a:r>
            <a:r>
              <a:rPr lang="en-US" dirty="0" err="1"/>
              <a:t>Cccev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Email: Nick.Airdo@CentralAZ.com</a:t>
            </a:r>
          </a:p>
          <a:p>
            <a:r>
              <a:rPr lang="en-US" dirty="0"/>
              <a:t>Twitter: @</a:t>
            </a:r>
            <a:r>
              <a:rPr lang="en-US" dirty="0" err="1"/>
              <a:t>airdo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msysgit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0"/>
            <a:ext cx="13624560" cy="624839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http://bit.ly/DownloadMsysGit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Will be used by </a:t>
            </a:r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599"/>
            <a:ext cx="7086600" cy="384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5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msysgit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the installer</a:t>
            </a:r>
          </a:p>
          <a:p>
            <a:r>
              <a:rPr lang="en-US" dirty="0" smtClean="0"/>
              <a:t>Use the defaults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61" y="2266950"/>
            <a:ext cx="4791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657600"/>
            <a:ext cx="4791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SmartGit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easy-to-use, free</a:t>
            </a:r>
            <a:r>
              <a:rPr lang="en-US" baseline="30000" dirty="0" smtClean="0"/>
              <a:t>*</a:t>
            </a:r>
            <a:r>
              <a:rPr lang="en-US" dirty="0" smtClean="0"/>
              <a:t> GUI for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4600" y="8366975"/>
            <a:ext cx="505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 For non-commercial use license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609600"/>
            <a:ext cx="23431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0"/>
            <a:ext cx="6337414" cy="488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SmartGit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License Agreement</a:t>
            </a:r>
          </a:p>
          <a:p>
            <a:pPr lvl="1"/>
            <a:r>
              <a:rPr lang="en-US" dirty="0" smtClean="0"/>
              <a:t>Next</a:t>
            </a:r>
          </a:p>
          <a:p>
            <a:r>
              <a:rPr lang="en-US" dirty="0" smtClean="0"/>
              <a:t>Type of Usage</a:t>
            </a:r>
          </a:p>
          <a:p>
            <a:pPr lvl="1"/>
            <a:r>
              <a:rPr lang="en-US" dirty="0" smtClean="0"/>
              <a:t>Choose “Non-commercial use only”</a:t>
            </a:r>
          </a:p>
          <a:p>
            <a:pPr lvl="1"/>
            <a:r>
              <a:rPr lang="en-US" dirty="0" smtClean="0"/>
              <a:t>Next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72" y="3352800"/>
            <a:ext cx="697913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7239000" y="5638800"/>
            <a:ext cx="2133600" cy="4572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you installed </a:t>
            </a:r>
            <a:r>
              <a:rPr lang="en-US" dirty="0" err="1" smtClean="0"/>
              <a:t>msysgit</a:t>
            </a:r>
            <a:r>
              <a:rPr lang="en-US" dirty="0" smtClean="0"/>
              <a:t>, it should pre-fill this line</a:t>
            </a:r>
          </a:p>
          <a:p>
            <a:r>
              <a:rPr lang="en-US" dirty="0" smtClean="0"/>
              <a:t>Next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54" y="3429000"/>
            <a:ext cx="697913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ent Arrow 4"/>
          <p:cNvSpPr/>
          <p:nvPr/>
        </p:nvSpPr>
        <p:spPr>
          <a:xfrm flipH="1" flipV="1">
            <a:off x="12496800" y="2720662"/>
            <a:ext cx="1362558" cy="2156138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Recommend using your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r>
              <a:rPr lang="en-US" dirty="0" smtClean="0"/>
              <a:t>information…</a:t>
            </a:r>
            <a:endParaRPr lang="en-US" dirty="0" smtClean="0"/>
          </a:p>
          <a:p>
            <a:r>
              <a:rPr lang="en-US" dirty="0" smtClean="0"/>
              <a:t>…but your real </a:t>
            </a:r>
            <a:r>
              <a:rPr lang="en-US" dirty="0" err="1" smtClean="0"/>
              <a:t>GitHub</a:t>
            </a:r>
            <a:r>
              <a:rPr lang="en-US" dirty="0" smtClean="0"/>
              <a:t> account goes on the next </a:t>
            </a:r>
            <a:r>
              <a:rPr lang="en-US" dirty="0" smtClean="0"/>
              <a:t>screen…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29000"/>
            <a:ext cx="6884987" cy="345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…right over there.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05200"/>
            <a:ext cx="673258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33600"/>
            <a:ext cx="7534275" cy="606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06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SmartGit</a:t>
            </a:r>
            <a:r>
              <a:rPr lang="en-US" dirty="0"/>
              <a:t> </a:t>
            </a:r>
            <a:r>
              <a:rPr lang="en-US" dirty="0" smtClean="0"/>
              <a:t>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200400"/>
            <a:ext cx="7037387" cy="35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24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is not Illegal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You’re making a duplicate copy of </a:t>
            </a:r>
            <a:r>
              <a:rPr lang="en-US" i="1" dirty="0" smtClean="0"/>
              <a:t>your</a:t>
            </a:r>
            <a:r>
              <a:rPr lang="en-US" dirty="0" smtClean="0"/>
              <a:t> Forked Rock repository (origin) to your local system</a:t>
            </a:r>
          </a:p>
          <a:p>
            <a:r>
              <a:rPr lang="en-US" dirty="0" smtClean="0"/>
              <a:t>Ok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19239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8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scratch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your dev environment…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Rock-</a:t>
            </a:r>
            <a:r>
              <a:rPr lang="en-US" dirty="0" err="1" smtClean="0"/>
              <a:t>ChMS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9" y="2133600"/>
            <a:ext cx="11114671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69076" y="4114800"/>
            <a:ext cx="3832123" cy="14861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 algn="ctr" rotWithShape="0">
              <a:schemeClr val="tx1">
                <a:lumMod val="95000"/>
                <a:lumOff val="5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3" y="5238750"/>
            <a:ext cx="63515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Bent Arrow 6"/>
          <p:cNvSpPr/>
          <p:nvPr/>
        </p:nvSpPr>
        <p:spPr>
          <a:xfrm flipV="1">
            <a:off x="7391400" y="5238750"/>
            <a:ext cx="1600200" cy="1390650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C:\Rock-ChMS</a:t>
            </a:r>
          </a:p>
          <a:p>
            <a:r>
              <a:rPr lang="en-US" dirty="0" smtClean="0"/>
              <a:t>or whatever you prefer</a:t>
            </a:r>
          </a:p>
          <a:p>
            <a:r>
              <a:rPr lang="en-US" dirty="0" smtClean="0"/>
              <a:t>Next, then Finish</a:t>
            </a:r>
          </a:p>
          <a:p>
            <a:r>
              <a:rPr lang="en-US" dirty="0" smtClean="0"/>
              <a:t>Then wait while the data is pulled from the origin repo…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3" y="3429000"/>
            <a:ext cx="688985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7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Recommend you unselect this one</a:t>
            </a:r>
          </a:p>
          <a:p>
            <a:r>
              <a:rPr lang="en-US" dirty="0" smtClean="0"/>
              <a:t>If selected, unchanged files will be shown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5663"/>
            <a:ext cx="7462515" cy="610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0352" y="2819399"/>
            <a:ext cx="1137557" cy="581381"/>
          </a:xfrm>
          <a:prstGeom prst="rect">
            <a:avLst/>
          </a:prstGeom>
          <a:noFill/>
          <a:ln>
            <a:noFill/>
          </a:ln>
          <a:effectLst>
            <a:outerShdw blurRad="63500" dist="35921" dir="2700000" algn="ctr" rotWithShape="0">
              <a:schemeClr val="tx1">
                <a:lumMod val="95000"/>
                <a:lumOff val="5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7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the </a:t>
            </a:r>
            <a:r>
              <a:rPr lang="en-US" b="1" dirty="0" err="1" smtClean="0"/>
              <a:t>gitflow</a:t>
            </a:r>
            <a:r>
              <a:rPr lang="en-US" sz="4000" dirty="0" smtClean="0"/>
              <a:t>*</a:t>
            </a:r>
            <a:r>
              <a:rPr lang="en-US" dirty="0" smtClean="0"/>
              <a:t> model, we’re developing in the “develop” branch</a:t>
            </a:r>
          </a:p>
          <a:p>
            <a:r>
              <a:rPr lang="en-US" dirty="0" smtClean="0"/>
              <a:t>Branch-&gt;Branch Manager</a:t>
            </a:r>
          </a:p>
          <a:p>
            <a:pPr lvl="1"/>
            <a:r>
              <a:rPr lang="en-US" dirty="0" smtClean="0"/>
              <a:t>Select origin/develop</a:t>
            </a:r>
          </a:p>
          <a:p>
            <a:pPr lvl="1"/>
            <a:r>
              <a:rPr lang="en-US" dirty="0" smtClean="0"/>
              <a:t>Switch To…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8414409"/>
            <a:ext cx="877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http://nvie.com/posts/a-successful-git-branching-model/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683126"/>
            <a:ext cx="7115175" cy="491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87" y="5638800"/>
            <a:ext cx="37623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8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There…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8061960" cy="6034618"/>
          </a:xfrm>
        </p:spPr>
        <p:txBody>
          <a:bodyPr/>
          <a:lstStyle/>
          <a:p>
            <a:r>
              <a:rPr lang="en-US" dirty="0" smtClean="0"/>
              <a:t>Open your C:\Rock-ChMS\Rock.sln</a:t>
            </a:r>
          </a:p>
          <a:p>
            <a:r>
              <a:rPr lang="en-US" dirty="0" smtClean="0"/>
              <a:t>Go fetch a VS Product key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514600"/>
            <a:ext cx="43815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5943599"/>
            <a:ext cx="44862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Worry*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see this… just press OK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62325"/>
            <a:ext cx="1003696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8458200"/>
            <a:ext cx="998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 You won’t be monkeying with the Rock Scheduler Service anyhow.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 Development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on a Rock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762000"/>
            <a:ext cx="13809663" cy="818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7239000" y="2514600"/>
            <a:ext cx="2590800" cy="1752600"/>
          </a:xfrm>
          <a:prstGeom prst="wedgeRoundRectCallout">
            <a:avLst>
              <a:gd name="adj1" fmla="val -90219"/>
              <a:gd name="adj2" fmla="val 109625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Turn on your Package Manager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471488"/>
            <a:ext cx="13800137" cy="819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362200" y="3694906"/>
            <a:ext cx="2590800" cy="1752600"/>
          </a:xfrm>
          <a:prstGeom prst="wedgeRoundRectCallout">
            <a:avLst>
              <a:gd name="adj1" fmla="val 53234"/>
              <a:gd name="adj2" fmla="val 127296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Make sure your Default project is “Rock”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" y="762000"/>
            <a:ext cx="13790613" cy="819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066800" y="3733800"/>
            <a:ext cx="4876800" cy="1256506"/>
          </a:xfrm>
          <a:prstGeom prst="wedgeRoundRectCallout">
            <a:avLst>
              <a:gd name="adj1" fmla="val 165230"/>
              <a:gd name="adj2" fmla="val -62886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a </a:t>
            </a:r>
            <a:r>
              <a:rPr lang="en-US" dirty="0" err="1" smtClean="0"/>
              <a:t>web.connectionStrings.config</a:t>
            </a:r>
            <a:endParaRPr lang="en-US" dirty="0" smtClean="0"/>
          </a:p>
          <a:p>
            <a:pPr algn="ctr"/>
            <a:r>
              <a:rPr lang="en-US" dirty="0" smtClean="0"/>
              <a:t>to your </a:t>
            </a:r>
            <a:r>
              <a:rPr lang="en-US" dirty="0" err="1" smtClean="0"/>
              <a:t>RockWeb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hlinkClick r:id="rId3"/>
              </a:rPr>
              <a:t>http://bit.ly/WebP</a:t>
            </a:r>
            <a:r>
              <a:rPr lang="en-US" sz="6000" dirty="0" smtClean="0">
                <a:latin typeface="Lucida Console" pitchFamily="49" charset="0"/>
                <a:hlinkClick r:id="rId3"/>
              </a:rPr>
              <a:t>I</a:t>
            </a:r>
            <a:r>
              <a:rPr lang="en-US" sz="6000" dirty="0" smtClean="0">
                <a:hlinkClick r:id="rId3"/>
              </a:rPr>
              <a:t>4</a:t>
            </a:r>
            <a:endParaRPr lang="en-US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48600" y="2895600"/>
            <a:ext cx="6865620" cy="55012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Web P</a:t>
            </a:r>
            <a:r>
              <a:rPr lang="en-US" dirty="0" smtClean="0">
                <a:latin typeface="Lucida Console" pitchFamily="49" charset="0"/>
              </a:rPr>
              <a:t>I</a:t>
            </a:r>
            <a:r>
              <a:rPr lang="en-US" dirty="0" smtClean="0"/>
              <a:t> 4.0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“Visual Studio Express 2012 for Web”</a:t>
            </a:r>
          </a:p>
          <a:p>
            <a:pPr lvl="1"/>
            <a:r>
              <a:rPr lang="en-US" sz="3200" b="1" i="1" dirty="0" smtClean="0"/>
              <a:t>Not</a:t>
            </a:r>
            <a:r>
              <a:rPr lang="en-US" sz="3200" dirty="0" smtClean="0"/>
              <a:t> “F# Tools for Visual Studio Express 2012 for Web”</a:t>
            </a:r>
          </a:p>
          <a:p>
            <a:r>
              <a:rPr lang="en-US" dirty="0" smtClean="0"/>
              <a:t>It comes with </a:t>
            </a:r>
            <a:r>
              <a:rPr lang="en-US" i="1" dirty="0" smtClean="0"/>
              <a:t>SQL Express </a:t>
            </a:r>
            <a:r>
              <a:rPr lang="en-US" i="1" dirty="0" err="1" smtClean="0"/>
              <a:t>LocalDB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Then, </a:t>
            </a:r>
            <a:r>
              <a:rPr lang="en-US" b="1" dirty="0" smtClean="0"/>
              <a:t>Install</a:t>
            </a:r>
            <a:endParaRPr lang="en-US" b="1" dirty="0"/>
          </a:p>
          <a:p>
            <a:r>
              <a:rPr lang="en-US" dirty="0" smtClean="0"/>
              <a:t>You’ll get it all…but it will take a LONG time.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694366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web.connectionStrings.config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286000"/>
            <a:ext cx="9094787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3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Password Is…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628665"/>
              </p:ext>
            </p:extLst>
          </p:nvPr>
        </p:nvGraphicFramePr>
        <p:xfrm>
          <a:off x="1395413" y="4559300"/>
          <a:ext cx="134207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cument" r:id="rId3" imgW="11828160" imgH="1237680" progId="Word.OpenDocumentText.12">
                  <p:embed/>
                </p:oleObj>
              </mc:Choice>
              <mc:Fallback>
                <p:oleObj name="Document" r:id="rId3" imgW="11828160" imgH="1237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5413" y="4559300"/>
                        <a:ext cx="13420725" cy="14049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77241" y="2353115"/>
            <a:ext cx="13990320" cy="1685485"/>
          </a:xfrm>
          <a:prstGeom prst="rect">
            <a:avLst/>
          </a:prstGeom>
        </p:spPr>
        <p:txBody>
          <a:bodyPr vert="horz" lIns="156317" tIns="78158" rIns="156317" bIns="78158" rtlCol="0">
            <a:normAutofit lnSpcReduction="10000"/>
          </a:bodyPr>
          <a:lstStyle>
            <a:lvl1pPr marL="586188" indent="-586188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55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39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4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</a:t>
            </a:r>
            <a:r>
              <a:rPr lang="en-US" i="1" dirty="0" smtClean="0"/>
              <a:t>SQL Express </a:t>
            </a:r>
            <a:r>
              <a:rPr lang="en-US" i="1" dirty="0" err="1" smtClean="0"/>
              <a:t>LocalDB</a:t>
            </a:r>
            <a:r>
              <a:rPr lang="en-US" i="1" dirty="0" smtClean="0"/>
              <a:t> </a:t>
            </a:r>
            <a:r>
              <a:rPr lang="en-US" dirty="0" smtClean="0"/>
              <a:t>put this into the </a:t>
            </a:r>
            <a:r>
              <a:rPr lang="en-US" dirty="0" err="1" smtClean="0"/>
              <a:t>web.connectionStrings.config</a:t>
            </a: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59778610"/>
              </p:ext>
            </p:extLst>
          </p:nvPr>
        </p:nvGraphicFramePr>
        <p:xfrm>
          <a:off x="1803401" y="7106975"/>
          <a:ext cx="11938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Document" r:id="rId5" imgW="15136560" imgH="2111400" progId="Word.OpenDocumentText.12">
                  <p:embed/>
                </p:oleObj>
              </mc:Choice>
              <mc:Fallback>
                <p:oleObj name="Document" r:id="rId5" imgW="15136560" imgH="2111400" progId="Word.OpenDocumentText.12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1" y="7106975"/>
                        <a:ext cx="11938000" cy="16652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77241" y="6239315"/>
            <a:ext cx="13990320" cy="847285"/>
          </a:xfrm>
          <a:prstGeom prst="rect">
            <a:avLst/>
          </a:prstGeom>
        </p:spPr>
        <p:txBody>
          <a:bodyPr vert="horz" lIns="156317" tIns="78158" rIns="156317" bIns="78158" rtlCol="0">
            <a:normAutofit fontScale="92500" lnSpcReduction="20000"/>
          </a:bodyPr>
          <a:lstStyle>
            <a:lvl1pPr marL="586188" indent="-586188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55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39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4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using other SQL, then use:</a:t>
            </a:r>
          </a:p>
        </p:txBody>
      </p:sp>
    </p:spTree>
    <p:extLst>
      <p:ext uri="{BB962C8B-B14F-4D97-AF65-F5344CB8AC3E}">
        <p14:creationId xmlns:p14="http://schemas.microsoft.com/office/powerpoint/2010/main" val="9180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PMC, run “Update-Database”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87" y="3429000"/>
            <a:ext cx="12184762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705668" y="5867400"/>
            <a:ext cx="6858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87" y="6400800"/>
            <a:ext cx="1223254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8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F5</a:t>
            </a:r>
            <a:endParaRPr lang="en-US" dirty="0"/>
          </a:p>
        </p:txBody>
      </p:sp>
      <p:pic>
        <p:nvPicPr>
          <p:cNvPr id="23556" name="Picture 4" descr="http://images.wisegeek.com/pressing-f5-ke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70"/>
          <a:stretch/>
        </p:blipFill>
        <p:spPr bwMode="auto">
          <a:xfrm>
            <a:off x="0" y="457200"/>
            <a:ext cx="15544800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</a:t>
            </a:r>
            <a:endParaRPr lang="en-US" dirty="0"/>
          </a:p>
        </p:txBody>
      </p:sp>
      <p:pic>
        <p:nvPicPr>
          <p:cNvPr id="22530" name="Picture 2" descr="http://cdn.memegenerator.net/instances/400x/238597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72597"/>
            <a:ext cx="69342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1" y="2353115"/>
            <a:ext cx="6156959" cy="581510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Uncheck this if you get authentication popup when you F5</a:t>
            </a:r>
          </a:p>
          <a:p>
            <a:r>
              <a:rPr lang="en-US" sz="4800" dirty="0" smtClean="0"/>
              <a:t>Right-click </a:t>
            </a:r>
            <a:r>
              <a:rPr lang="en-US" sz="4800" dirty="0" err="1" smtClean="0"/>
              <a:t>RockWeb</a:t>
            </a:r>
            <a:r>
              <a:rPr lang="en-US" sz="4800" dirty="0" smtClean="0"/>
              <a:t> -&gt;Property Pages</a:t>
            </a:r>
            <a:endParaRPr lang="en-US" sz="4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847566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1" y="6254333"/>
            <a:ext cx="2209800" cy="1391442"/>
          </a:xfrm>
          <a:prstGeom prst="rect">
            <a:avLst/>
          </a:prstGeom>
          <a:noFill/>
          <a:ln>
            <a:noFill/>
          </a:ln>
          <a:effectLst>
            <a:outerShdw blurRad="63500" dist="35921" dir="2700000" algn="ctr" rotWithShape="0">
              <a:schemeClr val="tx1">
                <a:lumMod val="95000"/>
                <a:lumOff val="5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3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r="6062" b="6558"/>
          <a:stretch/>
        </p:blipFill>
        <p:spPr bwMode="auto">
          <a:xfrm>
            <a:off x="-1" y="437535"/>
            <a:ext cx="15544801" cy="8686800"/>
          </a:xfrm>
          <a:prstGeom prst="rect">
            <a:avLst/>
          </a:prstGeom>
          <a:ln>
            <a:noFill/>
          </a:ln>
          <a:effectLst>
            <a:outerShdw blurRad="482600" dist="35921" dir="160800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 Go to the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14005560" cy="6034618"/>
          </a:xfrm>
        </p:spPr>
        <p:txBody>
          <a:bodyPr/>
          <a:lstStyle/>
          <a:p>
            <a:r>
              <a:rPr lang="en-US" b="1" i="1" dirty="0" smtClean="0"/>
              <a:t>Warning</a:t>
            </a:r>
            <a:r>
              <a:rPr lang="en-US" dirty="0" smtClean="0"/>
              <a:t>: We’re </a:t>
            </a:r>
            <a:r>
              <a:rPr lang="en-US" dirty="0"/>
              <a:t>currently moving from </a:t>
            </a:r>
            <a:r>
              <a:rPr lang="en-US" dirty="0" err="1" smtClean="0"/>
              <a:t>gh</a:t>
            </a:r>
            <a:r>
              <a:rPr lang="en-US" dirty="0" smtClean="0"/>
              <a:t>-pages (Word/PDFs) </a:t>
            </a:r>
            <a:r>
              <a:rPr lang="en-US" dirty="0"/>
              <a:t>to a </a:t>
            </a:r>
            <a:r>
              <a:rPr lang="en-US" dirty="0" err="1"/>
              <a:t>GitHub</a:t>
            </a:r>
            <a:r>
              <a:rPr lang="en-US" dirty="0"/>
              <a:t>-backed-Wiki</a:t>
            </a:r>
          </a:p>
          <a:p>
            <a:r>
              <a:rPr lang="en-US" b="1" i="1" dirty="0" smtClean="0"/>
              <a:t>Warning</a:t>
            </a:r>
            <a:r>
              <a:rPr lang="en-US" dirty="0" smtClean="0"/>
              <a:t>: Rock has undergone frequent refactoring</a:t>
            </a:r>
          </a:p>
          <a:p>
            <a:r>
              <a:rPr lang="en-US" dirty="0" smtClean="0"/>
              <a:t>Developer Starting Point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sparkdevnetwork.github.com/Rock-ChMS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Rock Wiki</a:t>
            </a:r>
          </a:p>
          <a:p>
            <a:pPr lvl="1"/>
            <a:r>
              <a:rPr lang="en-US" sz="3700" dirty="0">
                <a:hlinkClick r:id="rId3"/>
              </a:rPr>
              <a:t>https://</a:t>
            </a:r>
            <a:r>
              <a:rPr lang="en-US" sz="3700" dirty="0" smtClean="0">
                <a:hlinkClick r:id="rId3"/>
              </a:rPr>
              <a:t>github.com/SparkDevNetwork/Rock-ChMS/wiki</a:t>
            </a:r>
            <a:endParaRPr lang="en-US" sz="3700" dirty="0" smtClean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33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few things to get you going:</a:t>
            </a:r>
          </a:p>
          <a:p>
            <a:pPr lvl="1"/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You’ll learn more about </a:t>
            </a:r>
            <a:r>
              <a:rPr lang="en-US" dirty="0" err="1" smtClean="0"/>
              <a:t>Git</a:t>
            </a:r>
            <a:r>
              <a:rPr lang="en-US" dirty="0" smtClean="0"/>
              <a:t> during an RC session this week</a:t>
            </a:r>
          </a:p>
          <a:p>
            <a:r>
              <a:rPr lang="en-US" dirty="0" smtClean="0"/>
              <a:t>Pull Requests (in </a:t>
            </a:r>
            <a:r>
              <a:rPr lang="en-US" dirty="0" err="1" smtClean="0"/>
              <a:t>GitHub</a:t>
            </a:r>
            <a:r>
              <a:rPr lang="en-US" dirty="0" smtClean="0"/>
              <a:t>) – a way to submit your valuable, cool code to the core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Server 2012 Express </a:t>
            </a:r>
            <a:r>
              <a:rPr lang="en-US" dirty="0" err="1"/>
              <a:t>LocalDB</a:t>
            </a:r>
            <a:endParaRPr lang="en-US" dirty="0"/>
          </a:p>
          <a:p>
            <a:pPr marL="781583" lvl="1" indent="0">
              <a:buNone/>
            </a:pPr>
            <a:r>
              <a:rPr lang="en-US" dirty="0">
                <a:hlinkClick r:id="rId2"/>
              </a:rPr>
              <a:t>http://msdn.microsoft.com/en-us/library/hh510202.aspx</a:t>
            </a:r>
            <a:r>
              <a:rPr lang="en-US" dirty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Rock-</a:t>
            </a:r>
            <a:r>
              <a:rPr lang="en-US" dirty="0" err="1" smtClean="0"/>
              <a:t>ChMS</a:t>
            </a:r>
            <a:r>
              <a:rPr lang="en-US" dirty="0" smtClean="0"/>
              <a:t> </a:t>
            </a:r>
            <a:r>
              <a:rPr lang="en-US" dirty="0"/>
              <a:t>Developer Starting Point</a:t>
            </a:r>
            <a:br>
              <a:rPr lang="en-US" dirty="0"/>
            </a:br>
            <a:r>
              <a:rPr lang="en-US" dirty="0">
                <a:hlinkClick r:id="rId4"/>
              </a:rPr>
              <a:t>http://sparkdevnetwork.github.com/Rock-ChMS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 Note: SQL Express 2012 </a:t>
            </a:r>
            <a:r>
              <a:rPr lang="en-US" dirty="0" err="1" smtClean="0"/>
              <a:t>LocalDB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Small installer. The 32-bit version has 28.2 MB and the 64-bit version has 33.7 .</a:t>
            </a:r>
          </a:p>
          <a:p>
            <a:r>
              <a:rPr lang="en-US" dirty="0" smtClean="0"/>
              <a:t>Simplified Installation. </a:t>
            </a:r>
            <a:r>
              <a:rPr lang="en-US" dirty="0"/>
              <a:t>It does do not require configuration or administration.</a:t>
            </a:r>
          </a:p>
          <a:p>
            <a:r>
              <a:rPr lang="en-US" dirty="0" smtClean="0"/>
              <a:t>Run </a:t>
            </a:r>
            <a:r>
              <a:rPr lang="en-US" dirty="0"/>
              <a:t>as a low privileged user.</a:t>
            </a:r>
          </a:p>
          <a:p>
            <a:r>
              <a:rPr lang="en-US" dirty="0" smtClean="0"/>
              <a:t>Offers </a:t>
            </a:r>
            <a:r>
              <a:rPr lang="en-US" dirty="0"/>
              <a:t>the same T-SQL language as SQL Server Express. It supports stored procedures,  geometry and geography data types, triggers, views.</a:t>
            </a:r>
          </a:p>
          <a:p>
            <a:r>
              <a:rPr lang="en-US" dirty="0" err="1" smtClean="0"/>
              <a:t>LocalDB</a:t>
            </a:r>
            <a:r>
              <a:rPr lang="en-US" dirty="0" smtClean="0"/>
              <a:t> </a:t>
            </a:r>
            <a:r>
              <a:rPr lang="en-US" dirty="0"/>
              <a:t>uses the same sqlservr.exe as other editions of SQL Server and the same client-side providers.</a:t>
            </a:r>
          </a:p>
          <a:p>
            <a:r>
              <a:rPr lang="en-US" dirty="0" err="1" smtClean="0"/>
              <a:t>LocalDB</a:t>
            </a:r>
            <a:r>
              <a:rPr lang="en-US" dirty="0" smtClean="0"/>
              <a:t> </a:t>
            </a:r>
            <a:r>
              <a:rPr lang="en-US" dirty="0"/>
              <a:t>doesn't create any database services; </a:t>
            </a:r>
            <a:r>
              <a:rPr lang="en-US" dirty="0" err="1"/>
              <a:t>LocalDB</a:t>
            </a:r>
            <a:r>
              <a:rPr lang="en-US" dirty="0"/>
              <a:t> processes are started and stopped automatically when needed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LocalDB</a:t>
            </a:r>
            <a:r>
              <a:rPr lang="en-US" dirty="0"/>
              <a:t> connections support </a:t>
            </a:r>
            <a:r>
              <a:rPr lang="en-US" dirty="0" err="1"/>
              <a:t>AttachDbFileName</a:t>
            </a:r>
            <a:r>
              <a:rPr lang="en-US" dirty="0"/>
              <a:t> property, which allows developers to specify a database file </a:t>
            </a:r>
            <a:r>
              <a:rPr lang="en-US" dirty="0" smtClean="0"/>
              <a:t>location (if desired)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 err="1"/>
              <a:t>LocalDB</a:t>
            </a:r>
            <a:r>
              <a:rPr lang="en-US" dirty="0"/>
              <a:t> installation for all users on a computer.</a:t>
            </a:r>
          </a:p>
          <a:p>
            <a:r>
              <a:rPr lang="en-US" dirty="0" smtClean="0"/>
              <a:t>Familiar </a:t>
            </a:r>
            <a:r>
              <a:rPr lang="en-US" dirty="0"/>
              <a:t>to developers using SQL Server Compact.</a:t>
            </a:r>
          </a:p>
          <a:p>
            <a:r>
              <a:rPr lang="en-US" dirty="0" smtClean="0"/>
              <a:t>It </a:t>
            </a:r>
            <a:r>
              <a:rPr lang="en-US" dirty="0"/>
              <a:t>works with </a:t>
            </a:r>
            <a:r>
              <a:rPr lang="en-US" dirty="0" smtClean="0"/>
              <a:t>ASP.NET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supports XML (XQuery, </a:t>
            </a:r>
            <a:r>
              <a:rPr lang="en-US" dirty="0" err="1"/>
              <a:t>XPath</a:t>
            </a:r>
            <a:r>
              <a:rPr lang="en-US" dirty="0"/>
              <a:t>) and BLOB.</a:t>
            </a:r>
          </a:p>
          <a:p>
            <a:r>
              <a:rPr lang="en-US" dirty="0" smtClean="0"/>
              <a:t>It </a:t>
            </a:r>
            <a:r>
              <a:rPr lang="en-US" dirty="0"/>
              <a:t>supports ADO .NET Sync Framework</a:t>
            </a:r>
          </a:p>
          <a:p>
            <a:r>
              <a:rPr lang="en-US" dirty="0" smtClean="0"/>
              <a:t>It </a:t>
            </a:r>
            <a:r>
              <a:rPr lang="en-US" dirty="0"/>
              <a:t>supports LINQ.</a:t>
            </a:r>
          </a:p>
          <a:p>
            <a:r>
              <a:rPr lang="en-US" dirty="0" smtClean="0"/>
              <a:t>It </a:t>
            </a:r>
            <a:r>
              <a:rPr lang="en-US" dirty="0"/>
              <a:t>supports distributed transactions.</a:t>
            </a:r>
          </a:p>
          <a:p>
            <a:r>
              <a:rPr lang="en-US" dirty="0" smtClean="0"/>
              <a:t>Unlimited </a:t>
            </a:r>
            <a:r>
              <a:rPr lang="en-US" dirty="0"/>
              <a:t>local connections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8057535"/>
            <a:ext cx="13922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://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blogs.msdn.com/b/sqlexpress/archive/2011/07/12/introducing-localdb-a-better-sql-express.aspx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sqlcoffee.com/SQLServer2012_0004.htm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…waiting…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124200"/>
            <a:ext cx="66659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8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1" y="2353115"/>
            <a:ext cx="7376159" cy="581510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Create a free </a:t>
            </a:r>
            <a:r>
              <a:rPr lang="en-US" sz="5400" dirty="0" err="1" smtClean="0"/>
              <a:t>GitHub</a:t>
            </a:r>
            <a:r>
              <a:rPr lang="en-US" sz="5400" dirty="0" smtClean="0"/>
              <a:t> account</a:t>
            </a:r>
            <a:r>
              <a:rPr lang="en-US" sz="5400" baseline="30000" dirty="0" smtClean="0"/>
              <a:t>*</a:t>
            </a:r>
            <a:r>
              <a:rPr lang="en-US" sz="5400" dirty="0" smtClean="0"/>
              <a:t> if you don’t have one yet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85" y="5181600"/>
            <a:ext cx="958056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458200" y="2438400"/>
            <a:ext cx="737615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>
            <a:lvl1pPr marL="586188" indent="-586188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55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39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4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You’ll use it in a little bit…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20400" y="8458200"/>
            <a:ext cx="451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 Don’t forget your password.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Fork </a:t>
            </a:r>
            <a:r>
              <a:rPr lang="en-US" dirty="0" smtClean="0"/>
              <a:t>Rock-</a:t>
            </a:r>
            <a:r>
              <a:rPr lang="en-US" dirty="0" err="1" smtClean="0"/>
              <a:t>ChMS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Seriously, it’s not as bad as it might sound</a:t>
            </a:r>
          </a:p>
          <a:p>
            <a:r>
              <a:rPr lang="en-US" sz="4400" dirty="0"/>
              <a:t>Go to </a:t>
            </a:r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github.com/SparkDevNetwork/Rock-ChMS</a:t>
            </a:r>
            <a:endParaRPr lang="en-US" sz="4400" dirty="0" smtClean="0"/>
          </a:p>
          <a:p>
            <a:r>
              <a:rPr lang="en-US" dirty="0" smtClean="0"/>
              <a:t>Click Fork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53025"/>
            <a:ext cx="12387122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5278019"/>
            <a:ext cx="2518647" cy="1585913"/>
          </a:xfrm>
          <a:prstGeom prst="rect">
            <a:avLst/>
          </a:prstGeom>
          <a:noFill/>
          <a:ln>
            <a:noFill/>
          </a:ln>
          <a:effectLst>
            <a:outerShdw blurRad="63500" dist="35921" dir="2700000" algn="ctr" rotWithShape="0">
              <a:schemeClr val="tx1">
                <a:lumMod val="95000"/>
                <a:lumOff val="5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click install!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76716" y="2612548"/>
            <a:ext cx="6666667" cy="50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4736"/>
            <a:ext cx="7408704" cy="508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98180" y="2743199"/>
            <a:ext cx="6865620" cy="5425019"/>
          </a:xfrm>
        </p:spPr>
        <p:txBody>
          <a:bodyPr/>
          <a:lstStyle/>
          <a:p>
            <a:r>
              <a:rPr lang="en-US" dirty="0" smtClean="0"/>
              <a:t>Finish</a:t>
            </a:r>
          </a:p>
          <a:p>
            <a:r>
              <a:rPr lang="en-US" dirty="0" smtClean="0"/>
              <a:t>Then Exit.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control is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1891</TotalTime>
  <Words>788</Words>
  <Application>Microsoft Office PowerPoint</Application>
  <PresentationFormat>Custom</PresentationFormat>
  <Paragraphs>155</Paragraphs>
  <Slides>39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powerpoint</vt:lpstr>
      <vt:lpstr>OpenDocument Text</vt:lpstr>
      <vt:lpstr>Rock ChMS Dev Workshop 101</vt:lpstr>
      <vt:lpstr>From scratch</vt:lpstr>
      <vt:lpstr>http://bit.ly/WebPI4</vt:lpstr>
      <vt:lpstr>Side Note: SQL Express 2012 LocalDB</vt:lpstr>
      <vt:lpstr>…waiting…</vt:lpstr>
      <vt:lpstr>GitHub</vt:lpstr>
      <vt:lpstr>Go Fork Rock-ChMS</vt:lpstr>
      <vt:lpstr>One click install!</vt:lpstr>
      <vt:lpstr>Installing Git Tools</vt:lpstr>
      <vt:lpstr>Download msysgit</vt:lpstr>
      <vt:lpstr>Install msysgit</vt:lpstr>
      <vt:lpstr>Download SmartGit</vt:lpstr>
      <vt:lpstr>Setup SmartGit</vt:lpstr>
      <vt:lpstr>Git Executable</vt:lpstr>
      <vt:lpstr>User Information</vt:lpstr>
      <vt:lpstr>Hosting Provider</vt:lpstr>
      <vt:lpstr>Master Password</vt:lpstr>
      <vt:lpstr>SmartGit Installed</vt:lpstr>
      <vt:lpstr>Cloning is not Illegal</vt:lpstr>
      <vt:lpstr>Your Rock-ChMS Git</vt:lpstr>
      <vt:lpstr>Local Directory</vt:lpstr>
      <vt:lpstr>SmartGit Config</vt:lpstr>
      <vt:lpstr>Change Branch</vt:lpstr>
      <vt:lpstr>Almost There…</vt:lpstr>
      <vt:lpstr>Don’t Worry*</vt:lpstr>
      <vt:lpstr>Rock Development 101</vt:lpstr>
      <vt:lpstr>PowerPoint Presentation</vt:lpstr>
      <vt:lpstr>PowerPoint Presentation</vt:lpstr>
      <vt:lpstr>PowerPoint Presentation</vt:lpstr>
      <vt:lpstr>web.connectionStrings.config</vt:lpstr>
      <vt:lpstr>The Password Is…</vt:lpstr>
      <vt:lpstr>Update-Database</vt:lpstr>
      <vt:lpstr>F5</vt:lpstr>
      <vt:lpstr>If…</vt:lpstr>
      <vt:lpstr>…Then</vt:lpstr>
      <vt:lpstr>Success!</vt:lpstr>
      <vt:lpstr>More? Go to the Wiki</vt:lpstr>
      <vt:lpstr>Git Basics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Workshop 101</dc:title>
  <dc:creator>Nick Airdo</dc:creator>
  <cp:lastModifiedBy>Nick Airdo</cp:lastModifiedBy>
  <cp:revision>129</cp:revision>
  <dcterms:created xsi:type="dcterms:W3CDTF">2011-09-14T16:55:42Z</dcterms:created>
  <dcterms:modified xsi:type="dcterms:W3CDTF">2012-10-12T00:05:36Z</dcterms:modified>
</cp:coreProperties>
</file>