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8" r:id="rId4"/>
    <p:sldId id="258" r:id="rId5"/>
    <p:sldId id="264" r:id="rId6"/>
    <p:sldId id="277" r:id="rId7"/>
    <p:sldId id="275" r:id="rId8"/>
    <p:sldId id="289" r:id="rId9"/>
    <p:sldId id="286" r:id="rId10"/>
    <p:sldId id="290" r:id="rId11"/>
    <p:sldId id="279" r:id="rId12"/>
    <p:sldId id="288" r:id="rId13"/>
    <p:sldId id="270" r:id="rId14"/>
    <p:sldId id="268" r:id="rId15"/>
    <p:sldId id="287" r:id="rId16"/>
    <p:sldId id="284" r:id="rId17"/>
    <p:sldId id="283" r:id="rId18"/>
    <p:sldId id="285" r:id="rId19"/>
    <p:sldId id="281" r:id="rId20"/>
    <p:sldId id="282" r:id="rId21"/>
    <p:sldId id="292" r:id="rId22"/>
    <p:sldId id="291" r:id="rId23"/>
    <p:sldId id="293" r:id="rId24"/>
    <p:sldId id="269" r:id="rId25"/>
    <p:sldId id="274" r:id="rId26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95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43" autoAdjust="0"/>
  </p:normalViewPr>
  <p:slideViewPr>
    <p:cSldViewPr>
      <p:cViewPr varScale="1">
        <p:scale>
          <a:sx n="56" d="100"/>
          <a:sy n="56" d="100"/>
        </p:scale>
        <p:origin x="-72" y="-210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A\Documents\RefreshCache\2011\OtherCMS_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dLbls>
            <c:dLbl>
              <c:idx val="0"/>
              <c:layout>
                <c:manualLayout>
                  <c:x val="-1.1111111111111112E-2"/>
                  <c:y val="-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1.0982976386600769E-2"/>
                  <c:y val="-2.8218694885361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 i="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Sheet1!$A$3:$B$12</c:f>
              <c:multiLvlStrCache>
                <c:ptCount val="10"/>
                <c:lvl>
                  <c:pt idx="0">
                    <c:v>15-Mar-10</c:v>
                  </c:pt>
                  <c:pt idx="1">
                    <c:v>3-Aug-10</c:v>
                  </c:pt>
                  <c:pt idx="2">
                    <c:v>12-Jan-11</c:v>
                  </c:pt>
                  <c:pt idx="3">
                    <c:v>14-Jun-11</c:v>
                  </c:pt>
                  <c:pt idx="4">
                    <c:v>3-Oct-11</c:v>
                  </c:pt>
                  <c:pt idx="5">
                    <c:v>29-Feb-12</c:v>
                  </c:pt>
                  <c:pt idx="6">
                    <c:v>4-May-12</c:v>
                  </c:pt>
                  <c:pt idx="7">
                    <c:v>21-May-12</c:v>
                  </c:pt>
                  <c:pt idx="8">
                    <c:v>18-Jul-12</c:v>
                  </c:pt>
                  <c:pt idx="9">
                    <c:v>20-Jul-12</c:v>
                  </c:pt>
                </c:lvl>
                <c:lvl>
                  <c:pt idx="0">
                    <c:v>0.1</c:v>
                  </c:pt>
                  <c:pt idx="1">
                    <c:v>0.5</c:v>
                  </c:pt>
                  <c:pt idx="2">
                    <c:v>1</c:v>
                  </c:pt>
                  <c:pt idx="3">
                    <c:v>1.2</c:v>
                  </c:pt>
                  <c:pt idx="4">
                    <c:v>1.3</c:v>
                  </c:pt>
                  <c:pt idx="5">
                    <c:v>1.4</c:v>
                  </c:pt>
                  <c:pt idx="6">
                    <c:v>1.4.1</c:v>
                  </c:pt>
                  <c:pt idx="7">
                    <c:v>1.4.2</c:v>
                  </c:pt>
                  <c:pt idx="8">
                    <c:v>1.5</c:v>
                  </c:pt>
                  <c:pt idx="9">
                    <c:v>1.5.1</c:v>
                  </c:pt>
                </c:lvl>
              </c:multiLvlStrCache>
            </c:multiLvlStrRef>
          </c:cat>
          <c:val>
            <c:numRef>
              <c:f>Sheet1!$C$3:$C$12</c:f>
              <c:numCache>
                <c:formatCode>General</c:formatCode>
                <c:ptCount val="10"/>
                <c:pt idx="0">
                  <c:v>6927</c:v>
                </c:pt>
                <c:pt idx="1">
                  <c:v>9367</c:v>
                </c:pt>
                <c:pt idx="2">
                  <c:v>62220</c:v>
                </c:pt>
                <c:pt idx="3" formatCode="#,##0">
                  <c:v>90784</c:v>
                </c:pt>
                <c:pt idx="4">
                  <c:v>88398</c:v>
                </c:pt>
                <c:pt idx="5">
                  <c:v>24980</c:v>
                </c:pt>
                <c:pt idx="6">
                  <c:v>9337</c:v>
                </c:pt>
                <c:pt idx="7">
                  <c:v>39944</c:v>
                </c:pt>
                <c:pt idx="8">
                  <c:v>1594</c:v>
                </c:pt>
                <c:pt idx="9">
                  <c:v>30605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093184"/>
        <c:axId val="107856256"/>
      </c:lineChart>
      <c:catAx>
        <c:axId val="106093184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07856256"/>
        <c:crosses val="autoZero"/>
        <c:auto val="1"/>
        <c:lblAlgn val="ctr"/>
        <c:lblOffset val="100"/>
        <c:noMultiLvlLbl val="0"/>
      </c:catAx>
      <c:valAx>
        <c:axId val="107856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0931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The less important parts are</a:t>
            </a:r>
            <a:r>
              <a:rPr lang="en-US" baseline="0" dirty="0" smtClean="0"/>
              <a:t> still pretty important if you’re driving your website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I’m tired of using DNN and </a:t>
            </a:r>
            <a:r>
              <a:rPr lang="en-US" baseline="0" dirty="0" err="1" smtClean="0"/>
              <a:t>Wordpress</a:t>
            </a:r>
            <a:r>
              <a:rPr lang="en-US" baseline="0" dirty="0" smtClean="0"/>
              <a:t> as my open source *web application framework*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PHP is OK, but I really love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Doug </a:t>
            </a:r>
            <a:r>
              <a:rPr lang="en-US" dirty="0" err="1" smtClean="0"/>
              <a:t>Drinka</a:t>
            </a:r>
            <a:r>
              <a:rPr lang="en-US" dirty="0" smtClean="0"/>
              <a:t>,</a:t>
            </a:r>
            <a:r>
              <a:rPr lang="en-US" baseline="0" dirty="0" smtClean="0"/>
              <a:t> CCV, </a:t>
            </a:r>
            <a:r>
              <a:rPr lang="en-US" baseline="0" dirty="0" err="1" smtClean="0"/>
              <a:t>ShadeTree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SoChurch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69"/>
            <a:ext cx="1321308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953192" y="6211956"/>
            <a:ext cx="4662984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13193" y="8153400"/>
            <a:ext cx="22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6994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6"/>
            <a:ext cx="3497580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6"/>
            <a:ext cx="10233660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09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7"/>
            <a:ext cx="13213080" cy="200025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1"/>
            <a:ext cx="6865620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1" y="2133601"/>
            <a:ext cx="6865620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39" y="2046817"/>
            <a:ext cx="6868320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39" y="2899834"/>
            <a:ext cx="686832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6" y="2046817"/>
            <a:ext cx="6871018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6" y="2899834"/>
            <a:ext cx="6871018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364065"/>
            <a:ext cx="5114132" cy="1549402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9"/>
            <a:ext cx="8689975" cy="7804150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913470"/>
            <a:ext cx="5114132" cy="62547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4"/>
            <a:ext cx="932688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2"/>
            <a:ext cx="9326880" cy="10731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1" y="608974"/>
            <a:ext cx="13990320" cy="1524000"/>
          </a:xfrm>
          <a:prstGeom prst="rect">
            <a:avLst/>
          </a:prstGeom>
        </p:spPr>
        <p:txBody>
          <a:bodyPr vert="horz" lIns="156317" tIns="78158" rIns="156317" bIns="781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1" y="2353115"/>
            <a:ext cx="13990320" cy="5815104"/>
          </a:xfrm>
          <a:prstGeom prst="rect">
            <a:avLst/>
          </a:prstGeom>
        </p:spPr>
        <p:txBody>
          <a:bodyPr vert="horz" lIns="156317" tIns="78158" rIns="156317" bIns="781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1" y="8475135"/>
            <a:ext cx="3627120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l">
              <a:defRPr sz="2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5"/>
            <a:ext cx="4922520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ctr">
              <a:defRPr sz="2100">
                <a:solidFill>
                  <a:srgbClr val="007F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1" y="8475135"/>
            <a:ext cx="3627120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r">
              <a:defRPr sz="2100">
                <a:solidFill>
                  <a:srgbClr val="007F00"/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iming>
    <p:tnLst>
      <p:par>
        <p:cTn id="1" dur="indefinite" restart="never" nodeType="tmRoot"/>
      </p:par>
    </p:tnLst>
  </p:timing>
  <p:txStyles>
    <p:titleStyle>
      <a:lvl1pPr algn="ctr" defTabSz="781583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86188" indent="-586188" algn="l" defTabSz="78158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953959" indent="-390792" algn="l" defTabSz="781583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github.com/SparkDevNetwork/Rock-ChMS" TargetMode="External"/><Relationship Id="rId4" Type="http://schemas.openxmlformats.org/officeDocument/2006/relationships/hyperlink" Target="http://bvcms.codeplex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hyperlink" Target="http://bellevue.org/" TargetMode="External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hyperlink" Target="http://www.brookwoodchurch.org/" TargetMode="External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of the Union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 2011 – Oct 2012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Nick Airdo</a:t>
            </a:r>
          </a:p>
          <a:p>
            <a:r>
              <a:rPr lang="en-US" dirty="0" err="1"/>
              <a:t>Señior</a:t>
            </a:r>
            <a:r>
              <a:rPr lang="en-US" dirty="0"/>
              <a:t> Developer</a:t>
            </a:r>
          </a:p>
          <a:p>
            <a:r>
              <a:rPr lang="en-US" dirty="0"/>
              <a:t>Central Christian Church AZ (</a:t>
            </a:r>
            <a:r>
              <a:rPr lang="en-US" dirty="0" err="1"/>
              <a:t>Cccev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 smtClean="0"/>
              <a:t>Nick.Airdo@CentralAZ.com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airdo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19600" y="2819400"/>
            <a:ext cx="6477000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RC Partner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29000"/>
            <a:ext cx="32194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2" y="4800600"/>
            <a:ext cx="43148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37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19200" y="3886200"/>
            <a:ext cx="6172200" cy="259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352800"/>
            <a:ext cx="4953000" cy="373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ChMS Options</a:t>
            </a:r>
            <a:endParaRPr lang="en-US" dirty="0"/>
          </a:p>
        </p:txBody>
      </p:sp>
      <p:pic>
        <p:nvPicPr>
          <p:cNvPr id="36866" name="Picture 2" descr="T:\Projects\RefreshCache\2011\images\bvc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86200"/>
            <a:ext cx="6167714" cy="2590800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36867" name="Picture 3" descr="T:\Projects\RefreshCache\2011\images\r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00" y="3352800"/>
            <a:ext cx="4953000" cy="371475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50000"/>
                </a:schemeClr>
              </a:gs>
              <a:gs pos="100000">
                <a:srgbClr val="39548F"/>
              </a:gs>
            </a:gsLst>
            <a:lin ang="5400000" scaled="0"/>
          </a:gradFill>
        </p:spPr>
      </p:pic>
      <p:sp>
        <p:nvSpPr>
          <p:cNvPr id="7" name="TextBox 6"/>
          <p:cNvSpPr txBox="1"/>
          <p:nvPr/>
        </p:nvSpPr>
        <p:spPr>
          <a:xfrm>
            <a:off x="1524000" y="7848600"/>
            <a:ext cx="4960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hlinkClick r:id="rId4"/>
              </a:rPr>
              <a:t>http://bvcms</a:t>
            </a:r>
            <a:r>
              <a:rPr lang="en-US" i="1" dirty="0" smtClean="0">
                <a:hlinkClick r:id="rId4"/>
              </a:rPr>
              <a:t>.</a:t>
            </a:r>
            <a:r>
              <a:rPr lang="en-US" b="1" i="1" dirty="0" smtClean="0">
                <a:hlinkClick r:id="rId4"/>
              </a:rPr>
              <a:t>codeplex</a:t>
            </a:r>
            <a:r>
              <a:rPr lang="en-US" i="1" dirty="0" smtClean="0">
                <a:hlinkClick r:id="rId4"/>
              </a:rPr>
              <a:t>.com/</a:t>
            </a:r>
            <a:r>
              <a:rPr lang="en-US" i="1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82955" y="7848600"/>
            <a:ext cx="840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hlinkClick r:id="rId5"/>
              </a:rPr>
              <a:t>http://github.com/SparkDevNetwork/Rock-ChMS</a:t>
            </a:r>
            <a:r>
              <a:rPr lang="en-US" b="1" i="1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2971800"/>
            <a:ext cx="1257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“The idea of open source is all about community. Doesn’t </a:t>
            </a:r>
            <a:r>
              <a:rPr lang="en-US" sz="6000" i="1" dirty="0" smtClean="0">
                <a:solidFill>
                  <a:schemeClr val="bg1">
                    <a:lumMod val="75000"/>
                  </a:schemeClr>
                </a:solidFill>
              </a:rPr>
              <a:t>the church </a:t>
            </a:r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represent what community should be all about? Who better than the church to embrace open source?”</a:t>
            </a:r>
          </a:p>
          <a:p>
            <a:pPr algn="r"/>
            <a:r>
              <a:rPr lang="en-US" sz="6000" dirty="0" smtClean="0">
                <a:solidFill>
                  <a:schemeClr val="bg1">
                    <a:lumMod val="75000"/>
                  </a:schemeClr>
                </a:solidFill>
              </a:rPr>
              <a:t>- David Carroll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CITRT / Church IT Network?</a:t>
            </a:r>
          </a:p>
          <a:p>
            <a:r>
              <a:rPr lang="en-US" dirty="0" smtClean="0"/>
              <a:t>ICCM?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86600" y="8382000"/>
            <a:ext cx="728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* These quotes are from last year’s RefreshCache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Simple, easy to use plugin/package distribution system</a:t>
            </a:r>
          </a:p>
          <a:p>
            <a:r>
              <a:rPr lang="en-US" dirty="0" smtClean="0"/>
              <a:t>Discussion?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RC Invites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other </a:t>
            </a:r>
            <a:r>
              <a:rPr lang="en-US" dirty="0" err="1" smtClean="0"/>
              <a:t>ChMS</a:t>
            </a:r>
            <a:r>
              <a:rPr lang="en-US" dirty="0" smtClean="0"/>
              <a:t> or “Tool” communities should we invite to RC?</a:t>
            </a:r>
          </a:p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Must be active</a:t>
            </a:r>
          </a:p>
          <a:p>
            <a:pPr lvl="1"/>
            <a:r>
              <a:rPr lang="en-US" dirty="0" smtClean="0"/>
              <a:t>Must be awesome (or at least not mediocre) </a:t>
            </a:r>
          </a:p>
          <a:p>
            <a:pPr lvl="1"/>
            <a:r>
              <a:rPr lang="en-US" dirty="0" smtClean="0"/>
              <a:t>I prefer free or open source solutions, but am open minded.</a:t>
            </a:r>
          </a:p>
          <a:p>
            <a:r>
              <a:rPr lang="en-US" dirty="0" smtClean="0"/>
              <a:t>Possibilities:</a:t>
            </a:r>
          </a:p>
          <a:p>
            <a:pPr lvl="1"/>
            <a:r>
              <a:rPr lang="en-US" dirty="0" err="1" smtClean="0"/>
              <a:t>OneBody</a:t>
            </a:r>
            <a:r>
              <a:rPr lang="en-US" dirty="0" smtClean="0"/>
              <a:t> (Ruby on Rails)</a:t>
            </a:r>
          </a:p>
          <a:p>
            <a:pPr lvl="1"/>
            <a:r>
              <a:rPr lang="en-US" dirty="0" err="1" smtClean="0"/>
              <a:t>Sheepology</a:t>
            </a:r>
            <a:r>
              <a:rPr lang="en-US" dirty="0" smtClean="0"/>
              <a:t> (</a:t>
            </a:r>
            <a:r>
              <a:rPr lang="en-US" dirty="0" err="1" smtClean="0"/>
              <a:t>Django</a:t>
            </a:r>
            <a:r>
              <a:rPr lang="en-US" dirty="0" smtClean="0"/>
              <a:t>, DOA?)</a:t>
            </a:r>
          </a:p>
          <a:p>
            <a:pPr lvl="1"/>
            <a:r>
              <a:rPr lang="en-US" dirty="0" smtClean="0"/>
              <a:t>Fellowship One</a:t>
            </a:r>
          </a:p>
          <a:p>
            <a:pPr lvl="1"/>
            <a:r>
              <a:rPr lang="en-US" dirty="0" smtClean="0"/>
              <a:t>PCO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others going?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Thou shall not judge…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DotNetNuke</a:t>
            </a:r>
            <a:r>
              <a:rPr lang="en-US" dirty="0" smtClean="0"/>
              <a:t> 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Released 8/29/2011</a:t>
            </a:r>
          </a:p>
          <a:p>
            <a:r>
              <a:rPr lang="en-US" sz="5400" dirty="0" smtClean="0"/>
              <a:t>501,016 downloads</a:t>
            </a:r>
          </a:p>
          <a:p>
            <a:endParaRPr lang="en-US" sz="5400" dirty="0"/>
          </a:p>
          <a:p>
            <a:r>
              <a:rPr lang="en-US" sz="5400" dirty="0"/>
              <a:t>As of today: ???</a:t>
            </a:r>
            <a:endParaRPr lang="en-US" sz="5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Umbraco</a:t>
            </a:r>
            <a:r>
              <a:rPr lang="en-US" dirty="0" smtClean="0"/>
              <a:t> CMS v4.7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Released</a:t>
            </a:r>
            <a:r>
              <a:rPr lang="en-US" sz="5400" b="1" dirty="0" smtClean="0"/>
              <a:t> </a:t>
            </a:r>
            <a:r>
              <a:rPr lang="en-US" sz="5400" dirty="0" smtClean="0"/>
              <a:t>9/26/2011</a:t>
            </a:r>
          </a:p>
          <a:p>
            <a:r>
              <a:rPr lang="en-US" sz="5400" dirty="0" smtClean="0"/>
              <a:t>311,226 downloads</a:t>
            </a:r>
          </a:p>
          <a:p>
            <a:endParaRPr lang="en-US" sz="5400" dirty="0"/>
          </a:p>
          <a:p>
            <a:r>
              <a:rPr lang="en-US" sz="5400" dirty="0" smtClean="0"/>
              <a:t>As of today: ???</a:t>
            </a:r>
            <a:endParaRPr lang="en-US" sz="5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2400" y="1752600"/>
            <a:ext cx="15087600" cy="7239000"/>
          </a:xfrm>
          <a:prstGeom prst="round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Orchard CMS v0.1 - </a:t>
            </a:r>
            <a:r>
              <a:rPr lang="en-US" dirty="0" smtClean="0"/>
              <a:t>1.5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722973"/>
              </p:ext>
            </p:extLst>
          </p:nvPr>
        </p:nvGraphicFramePr>
        <p:xfrm>
          <a:off x="533400" y="2438400"/>
          <a:ext cx="14325600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b="1" i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Were</a:t>
            </a:r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modules on Arena Community Server </a:t>
            </a:r>
          </a:p>
          <a:p>
            <a:pPr lvl="1"/>
            <a:r>
              <a:rPr lang="en-US" dirty="0" smtClean="0"/>
              <a:t>80 shared modules</a:t>
            </a:r>
          </a:p>
          <a:p>
            <a:pPr lvl="1"/>
            <a:r>
              <a:rPr lang="en-US" dirty="0" smtClean="0"/>
              <a:t>108 shared reports</a:t>
            </a:r>
          </a:p>
          <a:p>
            <a:r>
              <a:rPr lang="en-US" dirty="0" smtClean="0"/>
              <a:t>Redmine.RefreshCache.com</a:t>
            </a:r>
          </a:p>
          <a:p>
            <a:pPr marL="1270074" lvl="2" indent="-586188"/>
            <a:r>
              <a:rPr lang="en-US" dirty="0"/>
              <a:t>32+ projects (modules)</a:t>
            </a:r>
          </a:p>
          <a:p>
            <a:r>
              <a:rPr lang="en-US" dirty="0" smtClean="0"/>
              <a:t>A cumbersome module market/store</a:t>
            </a:r>
          </a:p>
          <a:p>
            <a:r>
              <a:rPr lang="en-US" dirty="0" smtClean="0"/>
              <a:t>IRC channel with decent</a:t>
            </a:r>
            <a:r>
              <a:rPr lang="en-US" i="1" dirty="0" smtClean="0"/>
              <a:t> </a:t>
            </a:r>
            <a:r>
              <a:rPr lang="en-US" dirty="0" smtClean="0"/>
              <a:t>participation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2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914400"/>
            <a:ext cx="13990320" cy="1524000"/>
          </a:xfrm>
        </p:spPr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smtClean="0"/>
              <a:t>Gallery  - Oct 2011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1" y="2362200"/>
            <a:ext cx="8610599" cy="6522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Gallery – Oct 2012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14590"/>
            <a:ext cx="11758219" cy="707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419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via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downloaded </a:t>
            </a:r>
            <a:r>
              <a:rPr lang="en-US" dirty="0"/>
              <a:t>930,079</a:t>
            </a:r>
            <a:r>
              <a:rPr lang="en-US" dirty="0" smtClean="0"/>
              <a:t> times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7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what about 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53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RefreshCache group will continue to use/support all </a:t>
            </a:r>
            <a:r>
              <a:rPr lang="en-US" strike="sngStrike" dirty="0" smtClean="0"/>
              <a:t>three</a:t>
            </a:r>
            <a:r>
              <a:rPr lang="en-US" dirty="0" smtClean="0"/>
              <a:t> </a:t>
            </a:r>
            <a:r>
              <a:rPr lang="en-US" dirty="0" smtClean="0"/>
              <a:t>four </a:t>
            </a:r>
            <a:r>
              <a:rPr lang="en-US" dirty="0" err="1" smtClean="0"/>
              <a:t>ChMS</a:t>
            </a:r>
            <a:r>
              <a:rPr lang="en-US" dirty="0" smtClean="0"/>
              <a:t> </a:t>
            </a:r>
            <a:r>
              <a:rPr lang="en-US" dirty="0" smtClean="0"/>
              <a:t>systems.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0"/>
            <a:ext cx="1399032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Wherever you decide we’re going?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06600" y="853440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Where </a:t>
            </a:r>
            <a:r>
              <a:rPr lang="en-US" b="1" i="1" dirty="0" smtClean="0">
                <a:solidFill>
                  <a:schemeClr val="bg1"/>
                </a:solidFill>
              </a:rPr>
              <a:t>Are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 Now?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Community Server</a:t>
            </a:r>
          </a:p>
          <a:p>
            <a:pPr lvl="1"/>
            <a:r>
              <a:rPr lang="en-US" dirty="0" smtClean="0"/>
              <a:t>100 shared modules</a:t>
            </a:r>
          </a:p>
          <a:p>
            <a:pPr lvl="1"/>
            <a:r>
              <a:rPr lang="en-US" dirty="0" smtClean="0"/>
              <a:t>132 shared reports</a:t>
            </a:r>
          </a:p>
          <a:p>
            <a:r>
              <a:rPr lang="en-US" dirty="0" smtClean="0"/>
              <a:t>Redmine.RefreshCache.com</a:t>
            </a:r>
          </a:p>
          <a:p>
            <a:pPr lvl="1"/>
            <a:r>
              <a:rPr lang="en-US" dirty="0" smtClean="0"/>
              <a:t>44+ projects (modules)</a:t>
            </a:r>
          </a:p>
          <a:p>
            <a:r>
              <a:rPr lang="en-US" dirty="0" smtClean="0"/>
              <a:t>3-4 Partner </a:t>
            </a:r>
            <a:r>
              <a:rPr lang="en-US" dirty="0" err="1" smtClean="0"/>
              <a:t>ChMS</a:t>
            </a:r>
            <a:r>
              <a:rPr lang="en-US" dirty="0" smtClean="0"/>
              <a:t> Platforms</a:t>
            </a:r>
          </a:p>
          <a:p>
            <a:pPr lvl="1"/>
            <a:r>
              <a:rPr lang="en-US" dirty="0" smtClean="0"/>
              <a:t>Several of which you can contribute directly to.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743200"/>
            <a:ext cx="4667871" cy="147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Where </a:t>
            </a:r>
            <a:r>
              <a:rPr lang="en-US" b="1" i="1" dirty="0" smtClean="0">
                <a:solidFill>
                  <a:schemeClr val="bg1"/>
                </a:solidFill>
              </a:rPr>
              <a:t>Are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We?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13990320" cy="5501218"/>
          </a:xfrm>
        </p:spPr>
        <p:txBody>
          <a:bodyPr>
            <a:normAutofit/>
          </a:bodyPr>
          <a:lstStyle/>
          <a:p>
            <a:r>
              <a:rPr lang="en-US" dirty="0" smtClean="0"/>
              <a:t>Open source </a:t>
            </a:r>
            <a:r>
              <a:rPr lang="en-US" dirty="0" err="1" smtClean="0"/>
              <a:t>sw</a:t>
            </a:r>
            <a:r>
              <a:rPr lang="en-US" dirty="0" smtClean="0"/>
              <a:t> &amp; project mgmt tool (</a:t>
            </a:r>
            <a:r>
              <a:rPr lang="en-US" dirty="0" err="1" smtClean="0"/>
              <a:t>Redmine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usage</a:t>
            </a:r>
          </a:p>
          <a:p>
            <a:r>
              <a:rPr lang="en-US" dirty="0" smtClean="0"/>
              <a:t>But still no manageable marketplace/store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Where </a:t>
            </a:r>
            <a:r>
              <a:rPr lang="en-US" b="1" i="1" dirty="0" smtClean="0">
                <a:solidFill>
                  <a:schemeClr val="bg1"/>
                </a:solidFill>
              </a:rPr>
              <a:t>Are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We?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Greater participation in IRC #</a:t>
            </a:r>
            <a:r>
              <a:rPr lang="en-US" dirty="0" err="1" smtClean="0"/>
              <a:t>ArenaChMS</a:t>
            </a:r>
            <a:r>
              <a:rPr lang="en-US" dirty="0" smtClean="0"/>
              <a:t> channel</a:t>
            </a:r>
            <a:endParaRPr lang="en-US" sz="2800" dirty="0" smtClean="0"/>
          </a:p>
          <a:p>
            <a:r>
              <a:rPr lang="en-US" dirty="0" smtClean="0"/>
              <a:t>RC conference initially contracted after </a:t>
            </a:r>
            <a:r>
              <a:rPr lang="en-US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the-Great-ChMS-Shakeup-of-2011™ </a:t>
            </a:r>
            <a:r>
              <a:rPr lang="en-US" dirty="0" smtClean="0"/>
              <a:t>but then back up to about 40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Participation</a:t>
            </a:r>
            <a:endParaRPr lang="en-US" dirty="0"/>
          </a:p>
        </p:txBody>
      </p:sp>
      <p:pic>
        <p:nvPicPr>
          <p:cNvPr id="1058" name="Picture 34" descr="http://www.refreshcache.com/Arena/Content/HtmlImages/Public/Images/General/Churches/Bellevu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9718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0" name="Picture 36" descr="http://www.refreshcache.com/Arena/Content/HtmlImages/Public/Images/General/Churches/Brookwood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935605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3" name="Picture 39" descr="T:\Projects\RefreshCache\2011\Planning and Operating\ChurchLogos\CC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53340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4" name="Picture 40" descr="T:\Projects\RefreshCache\2011\Planning and Operating\ChurchLogos\CentralChristia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9400" y="77724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5" name="Picture 41" descr="T:\Projects\RefreshCache\2011\Planning and Operating\ChurchLogos\HighDesert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1600" y="5297805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6" name="Picture 42" descr="T:\Projects\RefreshCache\2011\Planning and Operating\ChurchLogos\MountainSpring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3400" y="52578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8" name="Picture 44" descr="T:\Projects\RefreshCache\2011\Planning and Operating\ChurchLogos\MountParan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53400" y="40386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9" name="Picture 45" descr="T:\Projects\RefreshCache\2011\Planning and Operating\ChurchLogos\NewCovenan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09800" y="41148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0" name="Picture 46" descr="T:\Projects\RefreshCache\2011\Planning and Operating\ChurchLogos\NorthPoint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09800" y="66294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1" name="Picture 47" descr="T:\Projects\RefreshCache\2011\Planning and Operating\ChurchLogos\Resurrection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81600" y="4078605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2" name="Picture 48" descr="T:\Projects\RefreshCache\2011\Planning and Operating\ChurchLogos\RiverValley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353800" y="65532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3" name="Picture 49" descr="T:\Projects\RefreshCache\2011\Planning and Operating\ChurchLogos\ShadowMountain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353800" y="52578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4" name="Picture 50" descr="T:\Projects\RefreshCache\2011\Planning and Operating\ChurchLogos\ShepherdOfTheHills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353800" y="28956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5" name="Picture 51" descr="T:\Projects\RefreshCache\2011\Planning and Operating\ChurchLogos\SoutheastChristian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353800" y="40386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6" name="Picture 52" descr="T:\Projects\RefreshCache\2011\Planning and Operating\ChurchLogos\VineyardColumbus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53400" y="2895600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7" name="Picture 53" descr="T:\Projects\RefreshCache\2011\Planning and Operating\ChurchLogos\WoodmenValley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181600" y="6593205"/>
            <a:ext cx="190500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9" name="Picture 55" descr="T:\Projects\RefreshCache\2011\Planning and Operating\ChurchLogos\NorthsideChristian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153400" y="6553200"/>
            <a:ext cx="1905000" cy="56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few of us are looking at some open source CMS as a possible future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ChMS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foundation</a:t>
            </a:r>
          </a:p>
          <a:p>
            <a:r>
              <a:rPr lang="en-US" dirty="0" smtClean="0"/>
              <a:t>If we go down that path we would initially begin spending our personal time working on the initiative</a:t>
            </a:r>
          </a:p>
          <a:p>
            <a:r>
              <a:rPr lang="en-US" dirty="0" smtClean="0"/>
              <a:t>And later, possibly our normal work hours (pending approval of leadership, etc.)</a:t>
            </a:r>
          </a:p>
        </p:txBody>
      </p:sp>
      <p:sp>
        <p:nvSpPr>
          <p:cNvPr id="5" name="Oval 4"/>
          <p:cNvSpPr/>
          <p:nvPr/>
        </p:nvSpPr>
        <p:spPr>
          <a:xfrm>
            <a:off x="-3733800" y="-1676400"/>
            <a:ext cx="22936200" cy="12420600"/>
          </a:xfrm>
          <a:prstGeom prst="ellipse">
            <a:avLst/>
          </a:prstGeom>
          <a:gradFill flip="none" rotWithShape="1">
            <a:gsLst>
              <a:gs pos="0">
                <a:srgbClr val="1587B1">
                  <a:tint val="66000"/>
                  <a:satMod val="160000"/>
                  <a:alpha val="0"/>
                </a:srgbClr>
              </a:gs>
              <a:gs pos="100000">
                <a:srgbClr val="1587B1">
                  <a:tint val="23500"/>
                  <a:satMod val="160000"/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70842" y="1371600"/>
            <a:ext cx="5645358" cy="156966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2000"/>
              </a:srgbClr>
            </a:outerShdw>
          </a:effectLst>
          <a:scene3d>
            <a:camera prst="orthographicFront">
              <a:rot lat="0" lon="0" rev="203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92D050">
                    <a:alpha val="50000"/>
                  </a:srgbClr>
                </a:solidFill>
                <a:latin typeface="Stencil Std" pitchFamily="82" charset="0"/>
              </a:rPr>
              <a:t>RC 2010</a:t>
            </a:r>
            <a:endParaRPr lang="en-US" sz="9600" b="1" dirty="0">
              <a:solidFill>
                <a:srgbClr val="92D050">
                  <a:alpha val="50000"/>
                </a:srgbClr>
              </a:solidFill>
              <a:latin typeface="Stencil Std" pitchFamily="8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-3733800" y="-1676400"/>
            <a:ext cx="22936200" cy="12420600"/>
          </a:xfrm>
          <a:prstGeom prst="ellipse">
            <a:avLst/>
          </a:prstGeom>
          <a:gradFill flip="none" rotWithShape="1">
            <a:gsLst>
              <a:gs pos="0">
                <a:srgbClr val="1587B1">
                  <a:tint val="66000"/>
                  <a:satMod val="160000"/>
                  <a:alpha val="0"/>
                </a:srgbClr>
              </a:gs>
              <a:gs pos="100000">
                <a:srgbClr val="1587B1">
                  <a:tint val="23500"/>
                  <a:satMod val="160000"/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1" y="3657599"/>
            <a:ext cx="13990320" cy="4510619"/>
          </a:xfrm>
        </p:spPr>
        <p:txBody>
          <a:bodyPr>
            <a:normAutofit/>
          </a:bodyPr>
          <a:lstStyle/>
          <a:p>
            <a:r>
              <a:rPr lang="en-US" dirty="0" smtClean="0"/>
              <a:t>Announced the Spark Development Network &amp; our intentions to start building Rock </a:t>
            </a:r>
            <a:r>
              <a:rPr lang="en-US" dirty="0" err="1" smtClean="0"/>
              <a:t>ChMS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670842" y="1371600"/>
            <a:ext cx="5645358" cy="156966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2000"/>
              </a:srgbClr>
            </a:outerShdw>
          </a:effectLst>
          <a:scene3d>
            <a:camera prst="orthographicFront">
              <a:rot lat="0" lon="0" rev="203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92D050">
                    <a:alpha val="50000"/>
                  </a:srgbClr>
                </a:solidFill>
                <a:latin typeface="Stencil Std" pitchFamily="82" charset="0"/>
              </a:rPr>
              <a:t>RC 2011</a:t>
            </a:r>
            <a:endParaRPr lang="en-US" sz="9600" b="1" dirty="0">
              <a:solidFill>
                <a:srgbClr val="92D050">
                  <a:alpha val="50000"/>
                </a:srgbClr>
              </a:solidFill>
              <a:latin typeface="Stencil St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56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Three</a:t>
            </a:r>
            <a:r>
              <a:rPr lang="en-US" dirty="0" smtClean="0"/>
              <a:t> Four </a:t>
            </a:r>
            <a:r>
              <a:rPr lang="en-US" dirty="0" err="1" smtClean="0"/>
              <a:t>ChMS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not </a:t>
            </a:r>
            <a:r>
              <a:rPr lang="en-US" dirty="0" smtClean="0"/>
              <a:t>just for </a:t>
            </a:r>
            <a:r>
              <a:rPr lang="en-US" dirty="0" smtClean="0"/>
              <a:t>a single #</a:t>
            </a:r>
            <a:r>
              <a:rPr lang="en-US" dirty="0" err="1" smtClean="0"/>
              <a:t>ChMS</a:t>
            </a:r>
            <a:r>
              <a:rPr lang="en-US" dirty="0" smtClean="0"/>
              <a:t> vendor </a:t>
            </a:r>
            <a:r>
              <a:rPr lang="en-US" dirty="0" smtClean="0"/>
              <a:t>anymore!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C2012Template">
  <a:themeElements>
    <a:clrScheme name="RC2012">
      <a:dk1>
        <a:sysClr val="windowText" lastClr="000000"/>
      </a:dk1>
      <a:lt1>
        <a:srgbClr val="00FF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2012template_powerpoint</Template>
  <TotalTime>3943</TotalTime>
  <Words>520</Words>
  <Application>Microsoft Office PowerPoint</Application>
  <PresentationFormat>Custom</PresentationFormat>
  <Paragraphs>99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RC2012Template</vt:lpstr>
      <vt:lpstr>State of the Union</vt:lpstr>
      <vt:lpstr>Where Were We?</vt:lpstr>
      <vt:lpstr>Where Are We Now?</vt:lpstr>
      <vt:lpstr>Where Are We?</vt:lpstr>
      <vt:lpstr>Where Are We?</vt:lpstr>
      <vt:lpstr>Good Participation</vt:lpstr>
      <vt:lpstr>Where Are We Going?</vt:lpstr>
      <vt:lpstr>Where Are We Going?</vt:lpstr>
      <vt:lpstr>Three Four ChMS</vt:lpstr>
      <vt:lpstr>New RC Partner</vt:lpstr>
      <vt:lpstr>Open Source ChMS Options</vt:lpstr>
      <vt:lpstr>Quote</vt:lpstr>
      <vt:lpstr>Where Are We Going?</vt:lpstr>
      <vt:lpstr>Where Are We Going?</vt:lpstr>
      <vt:lpstr>Future RC Invites</vt:lpstr>
      <vt:lpstr>Where are others going?</vt:lpstr>
      <vt:lpstr>DotNetNuke v6</vt:lpstr>
      <vt:lpstr>Umbraco CMS v4.7</vt:lpstr>
      <vt:lpstr>Orchard CMS v0.1 - 1.5</vt:lpstr>
      <vt:lpstr>NuGet Gallery  - Oct 2011</vt:lpstr>
      <vt:lpstr>NuGet Gallery – Oct 2012</vt:lpstr>
      <vt:lpstr>jQuery via NuGet</vt:lpstr>
      <vt:lpstr>Ok, what about us</vt:lpstr>
      <vt:lpstr>But…</vt:lpstr>
      <vt:lpstr>Where Are We Going?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JasonO</dc:creator>
  <cp:lastModifiedBy>Nick Airdo</cp:lastModifiedBy>
  <cp:revision>170</cp:revision>
  <dcterms:created xsi:type="dcterms:W3CDTF">2010-09-20T18:24:07Z</dcterms:created>
  <dcterms:modified xsi:type="dcterms:W3CDTF">2012-10-16T04:30:02Z</dcterms:modified>
</cp:coreProperties>
</file>