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9"/>
  </p:handoutMasterIdLst>
  <p:sldIdLst>
    <p:sldId id="258" r:id="rId2"/>
    <p:sldId id="259" r:id="rId3"/>
    <p:sldId id="261" r:id="rId4"/>
    <p:sldId id="262" r:id="rId5"/>
    <p:sldId id="274" r:id="rId6"/>
    <p:sldId id="275" r:id="rId7"/>
    <p:sldId id="264" r:id="rId8"/>
    <p:sldId id="265" r:id="rId9"/>
    <p:sldId id="267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60" r:id="rId18"/>
  </p:sldIdLst>
  <p:sldSz cx="16257588" cy="9144000"/>
  <p:notesSz cx="6858000" cy="9144000"/>
  <p:defaultTextStyle>
    <a:defPPr>
      <a:defRPr lang="en-US"/>
    </a:defPPr>
    <a:lvl1pPr marL="0" algn="l" defTabSz="78150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781507" algn="l" defTabSz="78150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563016" algn="l" defTabSz="78150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344523" algn="l" defTabSz="78150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126032" algn="l" defTabSz="78150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3907539" algn="l" defTabSz="78150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689046" algn="l" defTabSz="78150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470555" algn="l" defTabSz="78150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252062" algn="l" defTabSz="78150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frameSlides="1"/>
  <p:clrMru>
    <a:srgbClr val="26918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4" autoAdjust="0"/>
    <p:restoredTop sz="94645" autoAdjust="0"/>
  </p:normalViewPr>
  <p:slideViewPr>
    <p:cSldViewPr snapToGrid="0" snapToObjects="1">
      <p:cViewPr>
        <p:scale>
          <a:sx n="68" d="100"/>
          <a:sy n="68" d="100"/>
        </p:scale>
        <p:origin x="-504" y="-504"/>
      </p:cViewPr>
      <p:guideLst>
        <p:guide orient="horz" pos="2880"/>
        <p:guide pos="5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8E176-D9BE-8347-8D8B-67CB33C5D24B}" type="datetimeFigureOut">
              <a:rPr lang="en-US" smtClean="0"/>
              <a:t>10/9/12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F2A25-556E-DB43-8697-B3F90C94F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64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319" y="2840569"/>
            <a:ext cx="13818950" cy="1960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638" y="5181600"/>
            <a:ext cx="11380312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781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3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44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26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07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89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70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52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09584" y="6211957"/>
            <a:ext cx="4876800" cy="1941444"/>
          </a:xfrm>
        </p:spPr>
        <p:txBody>
          <a:bodyPr/>
          <a:lstStyle>
            <a:lvl1pPr algn="r">
              <a:buNone/>
              <a:defRPr sz="17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2877800" y="8153400"/>
            <a:ext cx="2362201" cy="353935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pPr algn="r"/>
            <a:r>
              <a:rPr lang="en-US" sz="1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96994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5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6751" y="366185"/>
            <a:ext cx="3657957" cy="78020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79" y="366185"/>
            <a:ext cx="10702912" cy="78020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3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3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37" y="5875869"/>
            <a:ext cx="13818950" cy="1816099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3875616"/>
            <a:ext cx="13818950" cy="2000251"/>
          </a:xfrm>
        </p:spPr>
        <p:txBody>
          <a:bodyPr anchor="b"/>
          <a:lstStyle>
            <a:lvl1pPr marL="0" indent="0">
              <a:buNone/>
              <a:defRPr sz="3300">
                <a:solidFill>
                  <a:schemeClr val="bg1">
                    <a:lumMod val="75000"/>
                  </a:schemeClr>
                </a:solidFill>
              </a:defRPr>
            </a:lvl1pPr>
            <a:lvl2pPr marL="781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563016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4452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2603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075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8904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7055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5206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3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1"/>
            <a:ext cx="7180435" cy="6034619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3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1"/>
            <a:ext cx="7180435" cy="6034619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3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1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6"/>
            <a:ext cx="7183258" cy="853019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1507" indent="0">
              <a:buNone/>
              <a:defRPr sz="3300" b="1"/>
            </a:lvl2pPr>
            <a:lvl3pPr marL="1563016" indent="0">
              <a:buNone/>
              <a:defRPr sz="3200" b="1"/>
            </a:lvl3pPr>
            <a:lvl4pPr marL="2344523" indent="0">
              <a:buNone/>
              <a:defRPr sz="2700" b="1"/>
            </a:lvl4pPr>
            <a:lvl5pPr marL="3126032" indent="0">
              <a:buNone/>
              <a:defRPr sz="2700" b="1"/>
            </a:lvl5pPr>
            <a:lvl6pPr marL="3907539" indent="0">
              <a:buNone/>
              <a:defRPr sz="2700" b="1"/>
            </a:lvl6pPr>
            <a:lvl7pPr marL="4689046" indent="0">
              <a:buNone/>
              <a:defRPr sz="2700" b="1"/>
            </a:lvl7pPr>
            <a:lvl8pPr marL="5470555" indent="0">
              <a:buNone/>
              <a:defRPr sz="2700" b="1"/>
            </a:lvl8pPr>
            <a:lvl9pPr marL="6252062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2899833"/>
            <a:ext cx="7183258" cy="5268384"/>
          </a:xfrm>
        </p:spPr>
        <p:txBody>
          <a:bodyPr/>
          <a:lstStyle>
            <a:lvl1pPr>
              <a:defRPr sz="4100"/>
            </a:lvl1pPr>
            <a:lvl2pPr>
              <a:defRPr sz="33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3" y="2046816"/>
            <a:ext cx="7186080" cy="853019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1507" indent="0">
              <a:buNone/>
              <a:defRPr sz="3300" b="1"/>
            </a:lvl2pPr>
            <a:lvl3pPr marL="1563016" indent="0">
              <a:buNone/>
              <a:defRPr sz="3200" b="1"/>
            </a:lvl3pPr>
            <a:lvl4pPr marL="2344523" indent="0">
              <a:buNone/>
              <a:defRPr sz="2700" b="1"/>
            </a:lvl4pPr>
            <a:lvl5pPr marL="3126032" indent="0">
              <a:buNone/>
              <a:defRPr sz="2700" b="1"/>
            </a:lvl5pPr>
            <a:lvl6pPr marL="3907539" indent="0">
              <a:buNone/>
              <a:defRPr sz="2700" b="1"/>
            </a:lvl6pPr>
            <a:lvl7pPr marL="4689046" indent="0">
              <a:buNone/>
              <a:defRPr sz="2700" b="1"/>
            </a:lvl7pPr>
            <a:lvl8pPr marL="5470555" indent="0">
              <a:buNone/>
              <a:defRPr sz="2700" b="1"/>
            </a:lvl8pPr>
            <a:lvl9pPr marL="6252062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3" y="2899833"/>
            <a:ext cx="7186080" cy="5268384"/>
          </a:xfrm>
        </p:spPr>
        <p:txBody>
          <a:bodyPr/>
          <a:lstStyle>
            <a:lvl1pPr>
              <a:defRPr sz="4100"/>
            </a:lvl1pPr>
            <a:lvl2pPr>
              <a:defRPr sz="33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9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7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3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4" y="364065"/>
            <a:ext cx="5348634" cy="1549403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364070"/>
            <a:ext cx="9088443" cy="7804151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1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4" y="1913470"/>
            <a:ext cx="5348634" cy="6254751"/>
          </a:xfrm>
        </p:spPr>
        <p:txBody>
          <a:bodyPr/>
          <a:lstStyle>
            <a:lvl1pPr marL="0" indent="0">
              <a:buNone/>
              <a:defRPr sz="2400"/>
            </a:lvl1pPr>
            <a:lvl2pPr marL="781507" indent="0">
              <a:buNone/>
              <a:defRPr sz="2100"/>
            </a:lvl2pPr>
            <a:lvl3pPr marL="1563016" indent="0">
              <a:buNone/>
              <a:defRPr sz="1700"/>
            </a:lvl3pPr>
            <a:lvl4pPr marL="2344523" indent="0">
              <a:buNone/>
              <a:defRPr sz="1400"/>
            </a:lvl4pPr>
            <a:lvl5pPr marL="3126032" indent="0">
              <a:buNone/>
              <a:defRPr sz="1400"/>
            </a:lvl5pPr>
            <a:lvl6pPr marL="3907539" indent="0">
              <a:buNone/>
              <a:defRPr sz="1400"/>
            </a:lvl6pPr>
            <a:lvl7pPr marL="4689046" indent="0">
              <a:buNone/>
              <a:defRPr sz="1400"/>
            </a:lvl7pPr>
            <a:lvl8pPr marL="5470555" indent="0">
              <a:buNone/>
              <a:defRPr sz="1400"/>
            </a:lvl8pPr>
            <a:lvl9pPr marL="625206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1"/>
            <a:ext cx="9754553" cy="755651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5"/>
            <a:ext cx="9754553" cy="5486400"/>
          </a:xfrm>
        </p:spPr>
        <p:txBody>
          <a:bodyPr/>
          <a:lstStyle>
            <a:lvl1pPr marL="0" indent="0">
              <a:buNone/>
              <a:defRPr sz="5600"/>
            </a:lvl1pPr>
            <a:lvl2pPr marL="781507" indent="0">
              <a:buNone/>
              <a:defRPr sz="4800"/>
            </a:lvl2pPr>
            <a:lvl3pPr marL="1563016" indent="0">
              <a:buNone/>
              <a:defRPr sz="4100"/>
            </a:lvl3pPr>
            <a:lvl4pPr marL="2344523" indent="0">
              <a:buNone/>
              <a:defRPr sz="3300"/>
            </a:lvl4pPr>
            <a:lvl5pPr marL="3126032" indent="0">
              <a:buNone/>
              <a:defRPr sz="3300"/>
            </a:lvl5pPr>
            <a:lvl6pPr marL="3907539" indent="0">
              <a:buNone/>
              <a:defRPr sz="3300"/>
            </a:lvl6pPr>
            <a:lvl7pPr marL="4689046" indent="0">
              <a:buNone/>
              <a:defRPr sz="3300"/>
            </a:lvl7pPr>
            <a:lvl8pPr marL="5470555" indent="0">
              <a:buNone/>
              <a:defRPr sz="3300"/>
            </a:lvl8pPr>
            <a:lvl9pPr marL="6252062" indent="0">
              <a:buNone/>
              <a:defRPr sz="33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3"/>
            <a:ext cx="9754553" cy="1073151"/>
          </a:xfrm>
        </p:spPr>
        <p:txBody>
          <a:bodyPr/>
          <a:lstStyle>
            <a:lvl1pPr marL="0" indent="0">
              <a:buNone/>
              <a:defRPr sz="2400"/>
            </a:lvl1pPr>
            <a:lvl2pPr marL="781507" indent="0">
              <a:buNone/>
              <a:defRPr sz="2100"/>
            </a:lvl2pPr>
            <a:lvl3pPr marL="1563016" indent="0">
              <a:buNone/>
              <a:defRPr sz="1700"/>
            </a:lvl3pPr>
            <a:lvl4pPr marL="2344523" indent="0">
              <a:buNone/>
              <a:defRPr sz="1400"/>
            </a:lvl4pPr>
            <a:lvl5pPr marL="3126032" indent="0">
              <a:buNone/>
              <a:defRPr sz="1400"/>
            </a:lvl5pPr>
            <a:lvl6pPr marL="3907539" indent="0">
              <a:buNone/>
              <a:defRPr sz="1400"/>
            </a:lvl6pPr>
            <a:lvl7pPr marL="4689046" indent="0">
              <a:buNone/>
              <a:defRPr sz="1400"/>
            </a:lvl7pPr>
            <a:lvl8pPr marL="5470555" indent="0">
              <a:buNone/>
              <a:defRPr sz="1400"/>
            </a:lvl8pPr>
            <a:lvl9pPr marL="625206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9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81" y="608973"/>
            <a:ext cx="14631829" cy="1524000"/>
          </a:xfrm>
          <a:prstGeom prst="rect">
            <a:avLst/>
          </a:prstGeom>
        </p:spPr>
        <p:txBody>
          <a:bodyPr vert="horz" lIns="156302" tIns="78151" rIns="156302" bIns="781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1" y="2353115"/>
            <a:ext cx="14631829" cy="5815104"/>
          </a:xfrm>
          <a:prstGeom prst="rect">
            <a:avLst/>
          </a:prstGeom>
        </p:spPr>
        <p:txBody>
          <a:bodyPr vert="horz" lIns="156302" tIns="78151" rIns="156302" bIns="781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881" y="8475135"/>
            <a:ext cx="3793437" cy="486835"/>
          </a:xfrm>
          <a:prstGeom prst="rect">
            <a:avLst/>
          </a:prstGeom>
        </p:spPr>
        <p:txBody>
          <a:bodyPr vert="horz" lIns="156302" tIns="78151" rIns="156302" bIns="78151" rtlCol="0" anchor="ctr"/>
          <a:lstStyle>
            <a:lvl1pPr algn="l">
              <a:defRPr sz="2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9B9FA0F-A1C0-F440-AAD1-C3629897A088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4676" y="8475135"/>
            <a:ext cx="5148236" cy="486835"/>
          </a:xfrm>
          <a:prstGeom prst="rect">
            <a:avLst/>
          </a:prstGeom>
        </p:spPr>
        <p:txBody>
          <a:bodyPr vert="horz" lIns="156302" tIns="78151" rIns="156302" bIns="78151" rtlCol="0" anchor="ctr"/>
          <a:lstStyle>
            <a:lvl1pPr algn="ctr">
              <a:defRPr sz="2100">
                <a:solidFill>
                  <a:srgbClr val="007F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1273" y="8475135"/>
            <a:ext cx="3793437" cy="486835"/>
          </a:xfrm>
          <a:prstGeom prst="rect">
            <a:avLst/>
          </a:prstGeom>
        </p:spPr>
        <p:txBody>
          <a:bodyPr vert="horz" lIns="156302" tIns="78151" rIns="156302" bIns="78151" rtlCol="0" anchor="ctr"/>
          <a:lstStyle>
            <a:lvl1pPr algn="r">
              <a:defRPr sz="2100">
                <a:solidFill>
                  <a:srgbClr val="007F00"/>
                </a:solidFill>
              </a:defRPr>
            </a:lvl1pPr>
          </a:lstStyle>
          <a:p>
            <a:fld id="{823E3170-C327-6549-83AD-2861637E1F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6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1507" rtl="0" eaLnBrk="1" latinLnBrk="0" hangingPunct="1">
        <a:spcBef>
          <a:spcPct val="0"/>
        </a:spcBef>
        <a:buNone/>
        <a:defRPr sz="75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86132" indent="-586132" algn="l" defTabSz="781507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1pPr>
      <a:lvl2pPr marL="1269950" indent="-488443" algn="l" defTabSz="781507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1953770" indent="-390754" algn="l" defTabSz="781507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2735278" indent="-390754" algn="l" defTabSz="781507" rtl="0" eaLnBrk="1" latinLnBrk="0" hangingPunct="1">
        <a:spcBef>
          <a:spcPct val="20000"/>
        </a:spcBef>
        <a:buFont typeface="Arial"/>
        <a:buChar char="–"/>
        <a:defRPr sz="33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4pPr>
      <a:lvl5pPr marL="3516785" indent="-390754" algn="l" defTabSz="781507" rtl="0" eaLnBrk="1" latinLnBrk="0" hangingPunct="1">
        <a:spcBef>
          <a:spcPct val="20000"/>
        </a:spcBef>
        <a:buFont typeface="Arial"/>
        <a:buChar char="»"/>
        <a:defRPr sz="33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5pPr>
      <a:lvl6pPr marL="4298293" indent="-390754" algn="l" defTabSz="781507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5079801" indent="-390754" algn="l" defTabSz="781507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861309" indent="-390754" algn="l" defTabSz="781507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642817" indent="-390754" algn="l" defTabSz="781507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150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81507" algn="l" defTabSz="78150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63016" algn="l" defTabSz="78150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344523" algn="l" defTabSz="78150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126032" algn="l" defTabSz="78150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07539" algn="l" defTabSz="78150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689046" algn="l" defTabSz="78150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70555" algn="l" defTabSz="78150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52062" algn="l" defTabSz="78150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Effective XSLT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use of XSLT to better customize your data.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Daniel Hazelbaker</a:t>
            </a:r>
          </a:p>
          <a:p>
            <a:r>
              <a:rPr lang="en-US" dirty="0" smtClean="0"/>
              <a:t>Information Technology Manager</a:t>
            </a:r>
          </a:p>
          <a:p>
            <a:r>
              <a:rPr lang="en-US" dirty="0" smtClean="0"/>
              <a:t>High Desert Church</a:t>
            </a:r>
          </a:p>
          <a:p>
            <a:endParaRPr lang="en-US" dirty="0"/>
          </a:p>
          <a:p>
            <a:r>
              <a:rPr lang="en-US" dirty="0" smtClean="0"/>
              <a:t>Email: </a:t>
            </a:r>
            <a:r>
              <a:rPr lang="en-US" dirty="0" err="1" smtClean="0"/>
              <a:t>daniel@highdesertchurch.com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7041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xsl:for-each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4000" dirty="0">
                <a:solidFill>
                  <a:srgbClr val="93A1A1"/>
                </a:solidFill>
                <a:latin typeface="Consolas"/>
                <a:ea typeface="Consolas"/>
                <a:cs typeface="Consolas"/>
              </a:rPr>
              <a:t>select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group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&lt;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xsl:sort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4000" dirty="0">
                <a:solidFill>
                  <a:srgbClr val="93A1A1"/>
                </a:solidFill>
                <a:latin typeface="Consolas"/>
                <a:ea typeface="Consolas"/>
                <a:cs typeface="Consolas"/>
              </a:rPr>
              <a:t>select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@name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/&gt;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&lt;</a:t>
            </a:r>
            <a:r>
              <a:rPr lang="en-US" sz="4000" b="1" dirty="0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4000" dirty="0">
                <a:solidFill>
                  <a:srgbClr val="93A1A1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 err="1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sgl_row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    &lt;</a:t>
            </a:r>
            <a:r>
              <a:rPr lang="en-US" sz="4000" b="1" dirty="0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span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4000" dirty="0">
                <a:solidFill>
                  <a:srgbClr val="93A1A1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 err="1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sglr_name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        &lt;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xsl:value-of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4000" dirty="0">
                <a:solidFill>
                  <a:srgbClr val="93A1A1"/>
                </a:solidFill>
                <a:latin typeface="Consolas"/>
                <a:ea typeface="Consolas"/>
                <a:cs typeface="Consolas"/>
              </a:rPr>
              <a:t>select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@name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/&gt;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    &lt;/</a:t>
            </a:r>
            <a:r>
              <a:rPr lang="en-US" sz="4000" b="1" dirty="0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span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    &lt;</a:t>
            </a:r>
            <a:r>
              <a:rPr lang="en-US" sz="4000" b="1" dirty="0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span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4000" dirty="0">
                <a:solidFill>
                  <a:srgbClr val="93A1A1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 err="1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sglr_info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        &lt;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xsl:attribute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4000" dirty="0">
                <a:solidFill>
                  <a:srgbClr val="93A1A1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data-id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            &lt;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xsl:value-of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4000" dirty="0">
                <a:solidFill>
                  <a:srgbClr val="93A1A1"/>
                </a:solidFill>
                <a:latin typeface="Consolas"/>
                <a:ea typeface="Consolas"/>
                <a:cs typeface="Consolas"/>
              </a:rPr>
              <a:t>select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@id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/&gt;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        &lt;/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xsl:attribute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        &lt;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xsl:text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&gt;More Info&lt;/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xsl:text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    &lt;/</a:t>
            </a:r>
            <a:r>
              <a:rPr lang="en-US" sz="4000" b="1" dirty="0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span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&lt;/</a:t>
            </a:r>
            <a:r>
              <a:rPr lang="en-US" sz="4000" b="1" dirty="0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&lt;/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xsl:for-each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314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</a:t>
            </a:r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smtClean="0"/>
              <a:t>or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xsl:text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4000" dirty="0">
                <a:solidFill>
                  <a:srgbClr val="93A1A1"/>
                </a:solidFill>
                <a:latin typeface="Consolas"/>
                <a:ea typeface="Consolas"/>
                <a:cs typeface="Consolas"/>
              </a:rPr>
              <a:t>disable-output-escaping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yes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&lt;![CDATA[</a:t>
            </a:r>
            <a:endParaRPr lang="en-US" sz="4000" dirty="0">
              <a:solidFill>
                <a:srgbClr val="29A298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29A298"/>
                </a:solidFill>
                <a:latin typeface="Consolas"/>
                <a:ea typeface="Consolas"/>
                <a:cs typeface="Consolas"/>
              </a:rPr>
              <a:t>&lt;script type="text/</a:t>
            </a:r>
            <a:r>
              <a:rPr lang="en-US" sz="4000" dirty="0" err="1">
                <a:solidFill>
                  <a:srgbClr val="29A298"/>
                </a:solidFill>
                <a:latin typeface="Consolas"/>
                <a:ea typeface="Consolas"/>
                <a:cs typeface="Consolas"/>
              </a:rPr>
              <a:t>javascript</a:t>
            </a:r>
            <a:r>
              <a:rPr lang="en-US" sz="4000" dirty="0">
                <a:solidFill>
                  <a:srgbClr val="29A298"/>
                </a:solidFill>
                <a:latin typeface="Consolas"/>
                <a:ea typeface="Consolas"/>
                <a:cs typeface="Consolas"/>
              </a:rPr>
              <a:t>"&gt;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29A298"/>
                </a:solidFill>
                <a:latin typeface="Consolas"/>
                <a:ea typeface="Consolas"/>
                <a:cs typeface="Consolas"/>
              </a:rPr>
              <a:t>  $(document).ready(function() {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29A298"/>
                </a:solidFill>
                <a:latin typeface="Consolas"/>
                <a:ea typeface="Consolas"/>
                <a:cs typeface="Consolas"/>
              </a:rPr>
              <a:t>    alert('Document is ready!');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29A298"/>
                </a:solidFill>
                <a:latin typeface="Consolas"/>
                <a:ea typeface="Consolas"/>
                <a:cs typeface="Consolas"/>
              </a:rPr>
              <a:t>  });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29A298"/>
                </a:solidFill>
                <a:latin typeface="Consolas"/>
                <a:ea typeface="Consolas"/>
                <a:cs typeface="Consolas"/>
              </a:rPr>
              <a:t>&lt;/script&gt;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]]&gt;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&lt;/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xsl:text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62238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85000" lnSpcReduction="20000"/>
          </a:bodyPr>
          <a:lstStyle/>
          <a:p>
            <a:r>
              <a:rPr lang="en-US" dirty="0" smtClean="0"/>
              <a:t>and		Logical-and (&amp;&amp;)</a:t>
            </a:r>
          </a:p>
          <a:p>
            <a:pPr marL="781507" lvl="1" indent="0">
              <a:buNone/>
            </a:pP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269186"/>
                </a:solidFill>
              </a:rPr>
              <a:t>author[degree and award]</a:t>
            </a:r>
          </a:p>
          <a:p>
            <a:r>
              <a:rPr lang="en-US" dirty="0" smtClean="0"/>
              <a:t>or			Logical-or (||)</a:t>
            </a:r>
          </a:p>
          <a:p>
            <a:pPr marL="781507" lvl="1" indent="0">
              <a:buNone/>
            </a:pP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269186"/>
                </a:solidFill>
              </a:rPr>
              <a:t>author[degree or award]</a:t>
            </a:r>
          </a:p>
          <a:p>
            <a:r>
              <a:rPr lang="en-US" dirty="0" smtClean="0"/>
              <a:t>=			Equality (==)</a:t>
            </a:r>
          </a:p>
          <a:p>
            <a:pPr marL="781507" lvl="1" indent="0">
              <a:buNone/>
            </a:pP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269186"/>
                </a:solidFill>
              </a:rPr>
              <a:t>@attribute = ‘yes’</a:t>
            </a:r>
          </a:p>
          <a:p>
            <a:r>
              <a:rPr lang="en-US" dirty="0" smtClean="0"/>
              <a:t>!=			Not equal (!=)</a:t>
            </a:r>
          </a:p>
          <a:p>
            <a:pPr marL="781507" lvl="1" indent="0">
              <a:buNone/>
            </a:pP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269186"/>
                </a:solidFill>
              </a:rPr>
              <a:t>@attribute != ‘yes’</a:t>
            </a:r>
          </a:p>
        </p:txBody>
      </p:sp>
    </p:spTree>
    <p:extLst>
      <p:ext uri="{BB962C8B-B14F-4D97-AF65-F5344CB8AC3E}">
        <p14:creationId xmlns:p14="http://schemas.microsoft.com/office/powerpoint/2010/main" val="2239963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r>
              <a:rPr lang="en-US" dirty="0"/>
              <a:t>&amp;</a:t>
            </a:r>
            <a:r>
              <a:rPr lang="en-US" dirty="0" err="1"/>
              <a:t>lt</a:t>
            </a:r>
            <a:r>
              <a:rPr lang="en-US" dirty="0"/>
              <a:t>;	</a:t>
            </a:r>
            <a:r>
              <a:rPr lang="en-US" dirty="0" smtClean="0"/>
              <a:t>	Less </a:t>
            </a:r>
            <a:r>
              <a:rPr lang="en-US" dirty="0"/>
              <a:t>than (&lt;</a:t>
            </a:r>
            <a:r>
              <a:rPr lang="en-US" dirty="0" smtClean="0"/>
              <a:t>)</a:t>
            </a:r>
          </a:p>
          <a:p>
            <a:pPr marL="3126030" lvl="4" indent="0">
              <a:buNone/>
            </a:pPr>
            <a:r>
              <a:rPr lang="en-US" dirty="0" smtClean="0">
                <a:solidFill>
                  <a:srgbClr val="269186"/>
                </a:solidFill>
              </a:rPr>
              <a:t>book[@price &amp;</a:t>
            </a:r>
            <a:r>
              <a:rPr lang="en-US" dirty="0" err="1" smtClean="0">
                <a:solidFill>
                  <a:srgbClr val="269186"/>
                </a:solidFill>
              </a:rPr>
              <a:t>lt</a:t>
            </a:r>
            <a:r>
              <a:rPr lang="en-US" dirty="0" smtClean="0">
                <a:solidFill>
                  <a:srgbClr val="269186"/>
                </a:solidFill>
              </a:rPr>
              <a:t>; 20]</a:t>
            </a:r>
            <a:endParaRPr lang="en-US" dirty="0">
              <a:solidFill>
                <a:srgbClr val="269186"/>
              </a:solidFill>
            </a:endParaRPr>
          </a:p>
          <a:p>
            <a:r>
              <a:rPr lang="en-US" dirty="0"/>
              <a:t>&amp;</a:t>
            </a:r>
            <a:r>
              <a:rPr lang="en-US" dirty="0" err="1"/>
              <a:t>lt</a:t>
            </a:r>
            <a:r>
              <a:rPr lang="en-US" dirty="0"/>
              <a:t>;=	</a:t>
            </a:r>
            <a:r>
              <a:rPr lang="en-US" dirty="0" smtClean="0"/>
              <a:t>	Less </a:t>
            </a:r>
            <a:r>
              <a:rPr lang="en-US" dirty="0"/>
              <a:t>than or equal (&lt;=</a:t>
            </a:r>
            <a:r>
              <a:rPr lang="en-US" dirty="0" smtClean="0"/>
              <a:t>)</a:t>
            </a:r>
          </a:p>
          <a:p>
            <a:pPr marL="3126030" lvl="4" indent="0">
              <a:buNone/>
            </a:pPr>
            <a:r>
              <a:rPr lang="en-US" dirty="0" smtClean="0">
                <a:solidFill>
                  <a:srgbClr val="269186"/>
                </a:solidFill>
              </a:rPr>
              <a:t>book[@pages &amp;</a:t>
            </a:r>
            <a:r>
              <a:rPr lang="en-US" dirty="0" err="1" smtClean="0">
                <a:solidFill>
                  <a:srgbClr val="269186"/>
                </a:solidFill>
              </a:rPr>
              <a:t>lt</a:t>
            </a:r>
            <a:r>
              <a:rPr lang="en-US" dirty="0" smtClean="0">
                <a:solidFill>
                  <a:srgbClr val="269186"/>
                </a:solidFill>
              </a:rPr>
              <a:t>;= 400]</a:t>
            </a:r>
            <a:endParaRPr lang="en-US" dirty="0">
              <a:solidFill>
                <a:srgbClr val="269186"/>
              </a:solidFill>
            </a:endParaRPr>
          </a:p>
          <a:p>
            <a:r>
              <a:rPr lang="en-US" dirty="0"/>
              <a:t>&amp;</a:t>
            </a:r>
            <a:r>
              <a:rPr lang="en-US" dirty="0" err="1"/>
              <a:t>gt</a:t>
            </a:r>
            <a:r>
              <a:rPr lang="en-US" dirty="0"/>
              <a:t>;	</a:t>
            </a:r>
            <a:r>
              <a:rPr lang="en-US" dirty="0" smtClean="0"/>
              <a:t>	Greater </a:t>
            </a:r>
            <a:r>
              <a:rPr lang="en-US" dirty="0"/>
              <a:t>than (&gt;</a:t>
            </a:r>
            <a:r>
              <a:rPr lang="en-US" dirty="0" smtClean="0"/>
              <a:t>)</a:t>
            </a:r>
          </a:p>
          <a:p>
            <a:pPr marL="3126030" lvl="4" indent="0">
              <a:buNone/>
            </a:pPr>
            <a:r>
              <a:rPr lang="en-US" dirty="0" smtClean="0">
                <a:solidFill>
                  <a:srgbClr val="269186"/>
                </a:solidFill>
              </a:rPr>
              <a:t>book[@price &amp;</a:t>
            </a:r>
            <a:r>
              <a:rPr lang="en-US" dirty="0" err="1" smtClean="0">
                <a:solidFill>
                  <a:srgbClr val="269186"/>
                </a:solidFill>
              </a:rPr>
              <a:t>gt</a:t>
            </a:r>
            <a:r>
              <a:rPr lang="en-US" dirty="0" smtClean="0">
                <a:solidFill>
                  <a:srgbClr val="269186"/>
                </a:solidFill>
              </a:rPr>
              <a:t>; 20]</a:t>
            </a:r>
            <a:endParaRPr lang="en-US" dirty="0">
              <a:solidFill>
                <a:srgbClr val="269186"/>
              </a:solidFill>
            </a:endParaRPr>
          </a:p>
          <a:p>
            <a:r>
              <a:rPr lang="en-US" dirty="0"/>
              <a:t>&amp;</a:t>
            </a:r>
            <a:r>
              <a:rPr lang="en-US" dirty="0" err="1"/>
              <a:t>gt</a:t>
            </a:r>
            <a:r>
              <a:rPr lang="en-US" dirty="0"/>
              <a:t>;=	</a:t>
            </a:r>
            <a:r>
              <a:rPr lang="en-US" dirty="0" smtClean="0"/>
              <a:t>	Greater </a:t>
            </a:r>
            <a:r>
              <a:rPr lang="en-US" dirty="0"/>
              <a:t>than or equal (&gt;=</a:t>
            </a:r>
            <a:r>
              <a:rPr lang="en-US" dirty="0" smtClean="0"/>
              <a:t>)</a:t>
            </a:r>
          </a:p>
          <a:p>
            <a:pPr marL="3126030" lvl="4" indent="0">
              <a:buNone/>
            </a:pPr>
            <a:r>
              <a:rPr lang="en-US" dirty="0" smtClean="0">
                <a:solidFill>
                  <a:srgbClr val="269186"/>
                </a:solidFill>
              </a:rPr>
              <a:t>book[@pages &amp;</a:t>
            </a:r>
            <a:r>
              <a:rPr lang="en-US" dirty="0" err="1" smtClean="0">
                <a:solidFill>
                  <a:srgbClr val="269186"/>
                </a:solidFill>
              </a:rPr>
              <a:t>gt</a:t>
            </a:r>
            <a:r>
              <a:rPr lang="en-US" dirty="0" smtClean="0">
                <a:solidFill>
                  <a:srgbClr val="269186"/>
                </a:solidFill>
              </a:rPr>
              <a:t>;= 400]</a:t>
            </a:r>
            <a:endParaRPr lang="en-US" dirty="0">
              <a:solidFill>
                <a:srgbClr val="2691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744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70000" lnSpcReduction="20000"/>
          </a:bodyPr>
          <a:lstStyle/>
          <a:p>
            <a:r>
              <a:rPr lang="en-US" dirty="0" smtClean="0"/>
              <a:t>count()</a:t>
            </a:r>
          </a:p>
          <a:p>
            <a:r>
              <a:rPr lang="en-US" dirty="0" smtClean="0"/>
              <a:t>id()</a:t>
            </a:r>
          </a:p>
          <a:p>
            <a:r>
              <a:rPr lang="en-US" dirty="0" smtClean="0"/>
              <a:t>last()</a:t>
            </a:r>
          </a:p>
          <a:p>
            <a:r>
              <a:rPr lang="en-US" dirty="0" smtClean="0"/>
              <a:t>local-name()</a:t>
            </a:r>
          </a:p>
          <a:p>
            <a:r>
              <a:rPr lang="en-US" dirty="0" smtClean="0"/>
              <a:t>name()</a:t>
            </a:r>
          </a:p>
          <a:p>
            <a:r>
              <a:rPr lang="en-US" dirty="0" smtClean="0"/>
              <a:t>namespace-</a:t>
            </a:r>
            <a:r>
              <a:rPr lang="en-US" dirty="0" err="1" smtClean="0"/>
              <a:t>uri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position()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contains()</a:t>
            </a:r>
          </a:p>
          <a:p>
            <a:r>
              <a:rPr lang="en-US" dirty="0" smtClean="0"/>
              <a:t>normalize-space()</a:t>
            </a:r>
          </a:p>
          <a:p>
            <a:r>
              <a:rPr lang="en-US" dirty="0" smtClean="0"/>
              <a:t>starts-with()</a:t>
            </a:r>
          </a:p>
          <a:p>
            <a:r>
              <a:rPr lang="en-US" dirty="0" smtClean="0"/>
              <a:t>string()</a:t>
            </a:r>
          </a:p>
          <a:p>
            <a:r>
              <a:rPr lang="en-US" dirty="0" smtClean="0"/>
              <a:t>string-length()</a:t>
            </a:r>
          </a:p>
          <a:p>
            <a:r>
              <a:rPr lang="en-US" dirty="0" smtClean="0"/>
              <a:t>substring()</a:t>
            </a:r>
          </a:p>
          <a:p>
            <a:r>
              <a:rPr lang="en-US" dirty="0" smtClean="0"/>
              <a:t>substring-after()</a:t>
            </a:r>
          </a:p>
          <a:p>
            <a:r>
              <a:rPr lang="en-US" dirty="0" smtClean="0"/>
              <a:t>substring-before()</a:t>
            </a:r>
          </a:p>
          <a:p>
            <a:r>
              <a:rPr lang="en-US" dirty="0" smtClean="0"/>
              <a:t>translate()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false()</a:t>
            </a:r>
          </a:p>
          <a:p>
            <a:r>
              <a:rPr lang="en-US" dirty="0" err="1" smtClean="0"/>
              <a:t>lang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not()</a:t>
            </a:r>
          </a:p>
          <a:p>
            <a:r>
              <a:rPr lang="en-US" dirty="0" smtClean="0"/>
              <a:t>true()</a:t>
            </a:r>
          </a:p>
          <a:p>
            <a:r>
              <a:rPr lang="en-US" dirty="0" smtClean="0"/>
              <a:t>ceiling()</a:t>
            </a:r>
          </a:p>
          <a:p>
            <a:r>
              <a:rPr lang="en-US" dirty="0" smtClean="0"/>
              <a:t>floor()</a:t>
            </a:r>
          </a:p>
          <a:p>
            <a:r>
              <a:rPr lang="en-US" dirty="0" smtClean="0"/>
              <a:t>number()</a:t>
            </a:r>
          </a:p>
          <a:p>
            <a:r>
              <a:rPr lang="en-US" dirty="0" smtClean="0"/>
              <a:t>round()</a:t>
            </a:r>
          </a:p>
          <a:p>
            <a:r>
              <a:rPr lang="en-US" dirty="0" smtClean="0"/>
              <a:t>sum()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61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Tiny Small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&lt;span&gt;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There are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&lt;</a:t>
            </a:r>
            <a:r>
              <a:rPr lang="en-US" sz="32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xsl:value-of</a:t>
            </a: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3200" dirty="0">
                <a:solidFill>
                  <a:srgbClr val="93A1A1"/>
                </a:solidFill>
                <a:latin typeface="Consolas"/>
                <a:ea typeface="Consolas"/>
                <a:cs typeface="Consolas"/>
              </a:rPr>
              <a:t>select</a:t>
            </a: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32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200" dirty="0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count(//group[@</a:t>
            </a:r>
            <a:r>
              <a:rPr lang="en-US" sz="3200" dirty="0" err="1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membercount</a:t>
            </a:r>
            <a:r>
              <a:rPr lang="en-US" sz="3200" dirty="0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3200" dirty="0">
                <a:solidFill>
                  <a:srgbClr val="CB4A16"/>
                </a:solidFill>
                <a:latin typeface="Consolas"/>
                <a:ea typeface="Consolas"/>
                <a:cs typeface="Consolas"/>
              </a:rPr>
              <a:t>&amp;</a:t>
            </a:r>
            <a:r>
              <a:rPr lang="en-US" sz="3200" dirty="0" err="1">
                <a:solidFill>
                  <a:srgbClr val="CB4A16"/>
                </a:solidFill>
                <a:latin typeface="Consolas"/>
                <a:ea typeface="Consolas"/>
                <a:cs typeface="Consolas"/>
              </a:rPr>
              <a:t>lt</a:t>
            </a:r>
            <a:r>
              <a:rPr lang="en-US" sz="3200" dirty="0">
                <a:solidFill>
                  <a:srgbClr val="CB4A16"/>
                </a:solidFill>
                <a:latin typeface="Consolas"/>
                <a:ea typeface="Consolas"/>
                <a:cs typeface="Consolas"/>
              </a:rPr>
              <a:t>;</a:t>
            </a:r>
            <a:r>
              <a:rPr lang="en-US" sz="3200" dirty="0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 6])</a:t>
            </a:r>
            <a:r>
              <a:rPr lang="en-US" sz="32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/&gt;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small groups with less than 6 members.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&lt;/span&gt;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7325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for-each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sz="32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xsl:for-each</a:t>
            </a: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3200" dirty="0">
                <a:solidFill>
                  <a:srgbClr val="93A1A1"/>
                </a:solidFill>
                <a:latin typeface="Consolas"/>
                <a:ea typeface="Consolas"/>
                <a:cs typeface="Consolas"/>
              </a:rPr>
              <a:t>select</a:t>
            </a: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32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200" dirty="0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//group</a:t>
            </a:r>
            <a:r>
              <a:rPr lang="en-US" sz="32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&lt;</a:t>
            </a:r>
            <a:r>
              <a:rPr lang="en-US" sz="32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xsl:if</a:t>
            </a: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3200" dirty="0">
                <a:solidFill>
                  <a:srgbClr val="93A1A1"/>
                </a:solidFill>
                <a:latin typeface="Consolas"/>
                <a:ea typeface="Consolas"/>
                <a:cs typeface="Consolas"/>
              </a:rPr>
              <a:t>test</a:t>
            </a: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32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200" dirty="0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$debug = 1</a:t>
            </a:r>
            <a:r>
              <a:rPr lang="en-US" sz="32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    &lt;</a:t>
            </a:r>
            <a:r>
              <a:rPr lang="en-US" sz="3200" b="1" dirty="0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        Processing element number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        &lt;</a:t>
            </a:r>
            <a:r>
              <a:rPr lang="en-US" sz="32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xsl:value-of</a:t>
            </a: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3200" dirty="0">
                <a:solidFill>
                  <a:srgbClr val="93A1A1"/>
                </a:solidFill>
                <a:latin typeface="Consolas"/>
                <a:ea typeface="Consolas"/>
                <a:cs typeface="Consolas"/>
              </a:rPr>
              <a:t>select</a:t>
            </a: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32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200" dirty="0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position()</a:t>
            </a:r>
            <a:r>
              <a:rPr lang="en-US" sz="32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/&gt;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        of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        &lt;</a:t>
            </a:r>
            <a:r>
              <a:rPr lang="en-US" sz="32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xsl:value-of</a:t>
            </a: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3200" dirty="0">
                <a:solidFill>
                  <a:srgbClr val="93A1A1"/>
                </a:solidFill>
                <a:latin typeface="Consolas"/>
                <a:ea typeface="Consolas"/>
                <a:cs typeface="Consolas"/>
              </a:rPr>
              <a:t>select</a:t>
            </a: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32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200" dirty="0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count(//group)</a:t>
            </a:r>
            <a:r>
              <a:rPr lang="en-US" sz="32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/&gt;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    &lt;/</a:t>
            </a:r>
            <a:r>
              <a:rPr lang="en-US" sz="3200" b="1" dirty="0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&lt;/</a:t>
            </a:r>
            <a:r>
              <a:rPr lang="en-US" sz="32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xsl:if</a:t>
            </a: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...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&lt;/</a:t>
            </a:r>
            <a:r>
              <a:rPr lang="en-US" sz="32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xsl:for-each</a:t>
            </a:r>
            <a:r>
              <a:rPr lang="en-US" sz="32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3839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www.refcards.com</a:t>
            </a:r>
            <a:r>
              <a:rPr lang="en-US" dirty="0" smtClean="0"/>
              <a:t>/subject/xml</a:t>
            </a:r>
          </a:p>
          <a:p>
            <a:pPr lvl="1"/>
            <a:r>
              <a:rPr lang="en-US" dirty="0" err="1" smtClean="0"/>
              <a:t>XPath</a:t>
            </a:r>
            <a:r>
              <a:rPr lang="en-US" dirty="0" smtClean="0"/>
              <a:t> by </a:t>
            </a:r>
            <a:r>
              <a:rPr lang="en-US" dirty="0" err="1" smtClean="0"/>
              <a:t>DeepX</a:t>
            </a:r>
            <a:r>
              <a:rPr lang="en-US" dirty="0" smtClean="0"/>
              <a:t> Ltd</a:t>
            </a:r>
          </a:p>
          <a:p>
            <a:pPr lvl="1"/>
            <a:r>
              <a:rPr lang="en-US" dirty="0" smtClean="0"/>
              <a:t>XSLT 1.0 Quick Reference by </a:t>
            </a:r>
            <a:r>
              <a:rPr lang="en-US" dirty="0" err="1" smtClean="0"/>
              <a:t>DeepX</a:t>
            </a:r>
            <a:r>
              <a:rPr lang="en-US" dirty="0" smtClean="0"/>
              <a:t>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2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XSLT?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XSLT is used to transform an XML document into another XML document, or another type of document that is recognized by a browser, like HTML.</a:t>
            </a:r>
          </a:p>
          <a:p>
            <a:r>
              <a:rPr lang="en-US" dirty="0" smtClean="0"/>
              <a:t>XSLT uses </a:t>
            </a:r>
            <a:r>
              <a:rPr lang="en-US" dirty="0" err="1" smtClean="0"/>
              <a:t>XPath</a:t>
            </a:r>
            <a:r>
              <a:rPr lang="en-US" dirty="0" smtClean="0"/>
              <a:t> to reference the elements inside the XML document.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80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Element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xsl:attribute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xsl:text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xsl:value-of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xsl:copy</a:t>
            </a:r>
            <a:r>
              <a:rPr lang="en-US" dirty="0" smtClean="0"/>
              <a:t>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Element Function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Autofit/>
          </a:bodyPr>
          <a:lstStyle/>
          <a:p>
            <a:r>
              <a:rPr lang="en-US" sz="2500" dirty="0"/>
              <a:t>&lt;</a:t>
            </a:r>
            <a:r>
              <a:rPr lang="en-US" sz="2500" dirty="0" err="1"/>
              <a:t>xsl:decimal-format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xsl:key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xsl:choose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xsl:if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xsl:otherwise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xsl:when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xsl:attribute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xsl:attribute-set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xsl:comment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xsl:copy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xsl:element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xsl:namespace-alias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xsl:number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xsl:processing-instruction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xsl:text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xsl:value-of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xsl:preserve-space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xsl:strip-space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xsl:fallback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xsl:message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xsl:call-template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xsl:output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xsl:for-each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xsl:sort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xsl:import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xsl:include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xsl:stylesheet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xsl:transform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xsl:apply-imports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xsl:template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xsl:copy-of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xsl:param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xsl:variable</a:t>
            </a:r>
            <a:r>
              <a:rPr lang="en-US" sz="2500" dirty="0"/>
              <a:t> /&gt;</a:t>
            </a:r>
          </a:p>
          <a:p>
            <a:r>
              <a:rPr lang="en-US" sz="2500" dirty="0"/>
              <a:t>&lt;</a:t>
            </a:r>
            <a:r>
              <a:rPr lang="en-US" sz="2500" dirty="0" err="1"/>
              <a:t>xsl:with-param</a:t>
            </a:r>
            <a:r>
              <a:rPr lang="en-US" sz="2500" dirty="0"/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1886363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XSLT/</a:t>
            </a:r>
            <a:r>
              <a:rPr lang="en-US" dirty="0" err="1" smtClean="0"/>
              <a:t>XPath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269186"/>
                </a:solidFill>
              </a:rPr>
              <a:t>group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All node elements whose name is “group”</a:t>
            </a:r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269186"/>
                </a:solidFill>
              </a:rPr>
              <a:t>@name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The “name” attribute of the current node</a:t>
            </a:r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269186"/>
                </a:solidFill>
              </a:rPr>
              <a:t>group[@active = 1]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All node elements whose name is “group” and has an attribute called “active” whose value is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2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XSLT/</a:t>
            </a:r>
            <a:r>
              <a:rPr lang="en-US" dirty="0" err="1" smtClean="0"/>
              <a:t>XPath</a:t>
            </a:r>
            <a:r>
              <a:rPr lang="en-US" dirty="0" smtClean="0"/>
              <a:t> Basics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269186"/>
                </a:solidFill>
              </a:rPr>
              <a:t>group/member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All node elements whose name is “member” and whose parent node name is “group” (that is, all group members).</a:t>
            </a:r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269186"/>
                </a:solidFill>
              </a:rPr>
              <a:t>group[@active = 1]/member[@</a:t>
            </a:r>
            <a:r>
              <a:rPr lang="en-US" dirty="0" err="1" smtClean="0">
                <a:solidFill>
                  <a:srgbClr val="269186"/>
                </a:solidFill>
              </a:rPr>
              <a:t>firstname</a:t>
            </a:r>
            <a:r>
              <a:rPr lang="en-US" dirty="0">
                <a:solidFill>
                  <a:srgbClr val="269186"/>
                </a:solidFill>
              </a:rPr>
              <a:t> </a:t>
            </a:r>
            <a:r>
              <a:rPr lang="en-US" dirty="0" smtClean="0">
                <a:solidFill>
                  <a:srgbClr val="269186"/>
                </a:solidFill>
              </a:rPr>
              <a:t>= ‘Daniel’]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All small group members whose first name is “Daniel” and is a member of a currently active group.</a:t>
            </a:r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269186"/>
                </a:solidFill>
              </a:rPr>
              <a:t>group[@active = 1 and contains(@name, ‘Victorville’)]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All small groups which are active and whose name contains the word “Victorville”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‘if’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xsl:if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4000" dirty="0">
                <a:solidFill>
                  <a:srgbClr val="93A1A1"/>
                </a:solidFill>
                <a:latin typeface="Consolas"/>
                <a:ea typeface="Consolas"/>
                <a:cs typeface="Consolas"/>
              </a:rPr>
              <a:t>test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@</a:t>
            </a:r>
            <a:r>
              <a:rPr lang="en-US" sz="4000" dirty="0" err="1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meetingstarttime</a:t>
            </a:r>
            <a:r>
              <a:rPr lang="en-US" sz="4000" dirty="0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 != '12:00 AM'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&lt;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xsl:text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 &lt;/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xsl:text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&lt;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xsl:value-of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4000" dirty="0">
                <a:solidFill>
                  <a:srgbClr val="93A1A1"/>
                </a:solidFill>
                <a:latin typeface="Consolas"/>
                <a:ea typeface="Consolas"/>
                <a:cs typeface="Consolas"/>
              </a:rPr>
              <a:t>select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@</a:t>
            </a:r>
            <a:r>
              <a:rPr lang="en-US" sz="4000" dirty="0" err="1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meetingstarttime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/&gt;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&lt;/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xsl:if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207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‘choose’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xsl:choose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&lt;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xsl:when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4000" dirty="0">
                <a:solidFill>
                  <a:srgbClr val="93A1A1"/>
                </a:solidFill>
                <a:latin typeface="Consolas"/>
                <a:ea typeface="Consolas"/>
                <a:cs typeface="Consolas"/>
              </a:rPr>
              <a:t>test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@status = 'Green'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    &lt;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img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4000" dirty="0" err="1">
                <a:solidFill>
                  <a:srgbClr val="93A1A1"/>
                </a:solidFill>
                <a:latin typeface="Consolas"/>
                <a:ea typeface="Consolas"/>
                <a:cs typeface="Consolas"/>
              </a:rPr>
              <a:t>src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 err="1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ok.png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4000" dirty="0">
                <a:solidFill>
                  <a:srgbClr val="93A1A1"/>
                </a:solidFill>
                <a:latin typeface="Consolas"/>
                <a:ea typeface="Consolas"/>
                <a:cs typeface="Consolas"/>
              </a:rPr>
              <a:t>alt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""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/&gt;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&lt;/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xsl:when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&lt;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xsl:when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4000" dirty="0">
                <a:solidFill>
                  <a:srgbClr val="93A1A1"/>
                </a:solidFill>
                <a:latin typeface="Consolas"/>
                <a:ea typeface="Consolas"/>
                <a:cs typeface="Consolas"/>
              </a:rPr>
              <a:t>test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'@status = 'Red'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    &lt;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img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4000" dirty="0" err="1">
                <a:solidFill>
                  <a:srgbClr val="93A1A1"/>
                </a:solidFill>
                <a:latin typeface="Consolas"/>
                <a:ea typeface="Consolas"/>
                <a:cs typeface="Consolas"/>
              </a:rPr>
              <a:t>src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 err="1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error.png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4000" dirty="0">
                <a:solidFill>
                  <a:srgbClr val="93A1A1"/>
                </a:solidFill>
                <a:latin typeface="Consolas"/>
                <a:ea typeface="Consolas"/>
                <a:cs typeface="Consolas"/>
              </a:rPr>
              <a:t>alt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""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/&gt;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&lt;/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xsl:when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&lt;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xsl:otherwise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    &lt;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img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4000" dirty="0" err="1">
                <a:solidFill>
                  <a:srgbClr val="93A1A1"/>
                </a:solidFill>
                <a:latin typeface="Consolas"/>
                <a:ea typeface="Consolas"/>
                <a:cs typeface="Consolas"/>
              </a:rPr>
              <a:t>src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 err="1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unknown.png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4000" dirty="0">
                <a:solidFill>
                  <a:srgbClr val="93A1A1"/>
                </a:solidFill>
                <a:latin typeface="Consolas"/>
                <a:ea typeface="Consolas"/>
                <a:cs typeface="Consolas"/>
              </a:rPr>
              <a:t>alt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""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/&gt;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&lt;/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xsl:otherwise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xsl:choose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8288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xsl:param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4000" dirty="0">
                <a:solidFill>
                  <a:srgbClr val="93A1A1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 err="1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detailsAsPopup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&gt;no&lt;/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xsl:param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sz="4000" dirty="0">
              <a:solidFill>
                <a:srgbClr val="839496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xsl:if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4000" dirty="0">
                <a:solidFill>
                  <a:srgbClr val="93A1A1"/>
                </a:solidFill>
                <a:latin typeface="Consolas"/>
                <a:ea typeface="Consolas"/>
                <a:cs typeface="Consolas"/>
              </a:rPr>
              <a:t>test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$</a:t>
            </a:r>
            <a:r>
              <a:rPr lang="en-US" sz="4000" dirty="0" err="1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detailsAsPopup</a:t>
            </a:r>
            <a:r>
              <a:rPr lang="en-US" sz="4000" dirty="0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 = 'yes'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   &lt;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xsl:text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4000" dirty="0">
                <a:solidFill>
                  <a:srgbClr val="93A1A1"/>
                </a:solidFill>
                <a:latin typeface="Consolas"/>
                <a:ea typeface="Consolas"/>
                <a:cs typeface="Consolas"/>
              </a:rPr>
              <a:t>disable-output-escaping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>
                <a:solidFill>
                  <a:srgbClr val="269186"/>
                </a:solidFill>
                <a:latin typeface="Consolas"/>
                <a:ea typeface="Consolas"/>
                <a:cs typeface="Consolas"/>
              </a:rPr>
              <a:t>yes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&lt;![CDATA[</a:t>
            </a:r>
            <a:endParaRPr lang="en-US" sz="4000" dirty="0">
              <a:solidFill>
                <a:srgbClr val="29A298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29A298"/>
                </a:solidFill>
                <a:latin typeface="Consolas"/>
                <a:ea typeface="Consolas"/>
                <a:cs typeface="Consolas"/>
              </a:rPr>
              <a:t>&lt;script type="text/</a:t>
            </a:r>
            <a:r>
              <a:rPr lang="en-US" sz="4000" dirty="0" err="1">
                <a:solidFill>
                  <a:srgbClr val="29A298"/>
                </a:solidFill>
                <a:latin typeface="Consolas"/>
                <a:ea typeface="Consolas"/>
                <a:cs typeface="Consolas"/>
              </a:rPr>
              <a:t>javascript</a:t>
            </a:r>
            <a:r>
              <a:rPr lang="en-US" sz="4000" dirty="0">
                <a:solidFill>
                  <a:srgbClr val="29A298"/>
                </a:solidFill>
                <a:latin typeface="Consolas"/>
                <a:ea typeface="Consolas"/>
                <a:cs typeface="Consolas"/>
              </a:rPr>
              <a:t>"&gt;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29A298"/>
                </a:solidFill>
                <a:latin typeface="Consolas"/>
                <a:ea typeface="Consolas"/>
                <a:cs typeface="Consolas"/>
              </a:rPr>
              <a:t>...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29A298"/>
                </a:solidFill>
                <a:latin typeface="Consolas"/>
                <a:ea typeface="Consolas"/>
                <a:cs typeface="Consolas"/>
              </a:rPr>
              <a:t>&lt;/script&gt;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C61A00"/>
                </a:solidFill>
                <a:latin typeface="Consolas"/>
                <a:ea typeface="Consolas"/>
                <a:cs typeface="Consolas"/>
              </a:rPr>
              <a:t>]]&gt;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 &lt;/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xsl:text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&lt;/</a:t>
            </a:r>
            <a:r>
              <a:rPr lang="en-US" sz="4000" b="1" dirty="0" err="1">
                <a:solidFill>
                  <a:srgbClr val="268BD2"/>
                </a:solidFill>
                <a:latin typeface="Consolas"/>
                <a:ea typeface="Consolas"/>
                <a:cs typeface="Consolas"/>
              </a:rPr>
              <a:t>xsl:if</a:t>
            </a:r>
            <a:r>
              <a:rPr lang="en-US" sz="4000" dirty="0">
                <a:solidFill>
                  <a:srgbClr val="839496"/>
                </a:solidFill>
                <a:latin typeface="Consolas"/>
                <a:ea typeface="Consolas"/>
                <a:cs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0034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2template_powerpoint">
  <a:themeElements>
    <a:clrScheme name="RC2012">
      <a:dk1>
        <a:sysClr val="windowText" lastClr="000000"/>
      </a:dk1>
      <a:lt1>
        <a:srgbClr val="00FF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FF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2012template_powerpoint.potx</Template>
  <TotalTime>142</TotalTime>
  <Words>1113</Words>
  <Application>Microsoft Macintosh PowerPoint</Application>
  <PresentationFormat>Custom</PresentationFormat>
  <Paragraphs>182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2012template_powerpoint</vt:lpstr>
      <vt:lpstr>Effective XSLT</vt:lpstr>
      <vt:lpstr>What is XSLT?</vt:lpstr>
      <vt:lpstr>Common Element Functions</vt:lpstr>
      <vt:lpstr>Full Element Function List</vt:lpstr>
      <vt:lpstr>XSLT/XPath Basics</vt:lpstr>
      <vt:lpstr>XSLT/XPath Basics (cont.)</vt:lpstr>
      <vt:lpstr>Using ‘if’ statements</vt:lpstr>
      <vt:lpstr>Using ‘choose’ statements</vt:lpstr>
      <vt:lpstr>Using Parameters</vt:lpstr>
      <vt:lpstr>Looping through a list</vt:lpstr>
      <vt:lpstr>Embedding Javascript or CSS</vt:lpstr>
      <vt:lpstr>Comparison Operators</vt:lpstr>
      <vt:lpstr>Comparison Operators (cont.)</vt:lpstr>
      <vt:lpstr>XPath Functions</vt:lpstr>
      <vt:lpstr>Counting Tiny Small Groups</vt:lpstr>
      <vt:lpstr>Debugging for-each loops</vt:lpstr>
      <vt:lpstr>Cheat Sheets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Airdo</dc:creator>
  <cp:lastModifiedBy>Daniel Hazelbaker</cp:lastModifiedBy>
  <cp:revision>19</cp:revision>
  <cp:lastPrinted>2012-10-09T22:00:47Z</cp:lastPrinted>
  <dcterms:created xsi:type="dcterms:W3CDTF">2012-10-03T23:20:32Z</dcterms:created>
  <dcterms:modified xsi:type="dcterms:W3CDTF">2012-10-09T22:05:13Z</dcterms:modified>
</cp:coreProperties>
</file>