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91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496AC-2455-4A84-88AD-FAA4479B3F3C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B4324B-BE51-41E0-820D-246CB2378F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4324B-BE51-41E0-820D-246CB2378F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084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4324B-BE51-41E0-820D-246CB2378FC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208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4324B-BE51-41E0-820D-246CB2378FC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722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4324B-BE51-41E0-820D-246CB2378FC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615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4324B-BE51-41E0-820D-246CB2378FC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10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4324B-BE51-41E0-820D-246CB2378FC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349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4324B-BE51-41E0-820D-246CB2378FC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378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4324B-BE51-41E0-820D-246CB2378FC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909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4324B-BE51-41E0-820D-246CB2378FC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746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4324B-BE51-41E0-820D-246CB2378FC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562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0A11-7415-4650-8BD7-91210871CF1C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4965-096F-49E6-903A-CE1DBBAB8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04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0A11-7415-4650-8BD7-91210871CF1C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4965-096F-49E6-903A-CE1DBBAB8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3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0A11-7415-4650-8BD7-91210871CF1C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4965-096F-49E6-903A-CE1DBBAB8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63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0A11-7415-4650-8BD7-91210871CF1C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4965-096F-49E6-903A-CE1DBBAB8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86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0A11-7415-4650-8BD7-91210871CF1C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4965-096F-49E6-903A-CE1DBBAB8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7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0A11-7415-4650-8BD7-91210871CF1C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4965-096F-49E6-903A-CE1DBBAB8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47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0A11-7415-4650-8BD7-91210871CF1C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4965-096F-49E6-903A-CE1DBBAB8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16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0A11-7415-4650-8BD7-91210871CF1C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4965-096F-49E6-903A-CE1DBBAB8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29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0A11-7415-4650-8BD7-91210871CF1C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4965-096F-49E6-903A-CE1DBBAB8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60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0A11-7415-4650-8BD7-91210871CF1C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4965-096F-49E6-903A-CE1DBBAB8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77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B0A11-7415-4650-8BD7-91210871CF1C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84965-096F-49E6-903A-CE1DBBAB8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2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B0A11-7415-4650-8BD7-91210871CF1C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84965-096F-49E6-903A-CE1DBBAB87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01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 설명선 6">
            <a:extLst>
              <a:ext uri="{FF2B5EF4-FFF2-40B4-BE49-F238E27FC236}">
                <a16:creationId xmlns:a16="http://schemas.microsoft.com/office/drawing/2014/main" id="{3EB894D6-C6C9-45FE-822F-C6890024A258}"/>
              </a:ext>
            </a:extLst>
          </p:cNvPr>
          <p:cNvSpPr/>
          <p:nvPr/>
        </p:nvSpPr>
        <p:spPr>
          <a:xfrm>
            <a:off x="1532715" y="1042841"/>
            <a:ext cx="7869035" cy="4314684"/>
          </a:xfrm>
          <a:prstGeom prst="wedgeRectCallout">
            <a:avLst>
              <a:gd name="adj1" fmla="val -15722"/>
              <a:gd name="adj2" fmla="val -4499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rgbClr val="0000FF"/>
                </a:solidFill>
              </a:rPr>
              <a:t> 시험 안내</a:t>
            </a:r>
            <a:r>
              <a:rPr lang="en-US" altLang="ko-KR" b="1" dirty="0">
                <a:solidFill>
                  <a:srgbClr val="0000FF"/>
                </a:solidFill>
              </a:rPr>
              <a:t> :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0000FF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다운로드 후 해당하는 문제 별 폴더에 있는 자료를 활용해서 작성</a:t>
            </a:r>
            <a:br>
              <a:rPr lang="ko-KR" altLang="en-US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- 7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문제 중 최대 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5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문제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를 풀어서 제출</a:t>
            </a:r>
          </a:p>
          <a:p>
            <a:pPr algn="l">
              <a:lnSpc>
                <a:spcPct val="1500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풀지 않은 문제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폴더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는 압축 시 제외</a:t>
            </a:r>
          </a:p>
          <a:p>
            <a:pPr algn="l">
              <a:lnSpc>
                <a:spcPct val="1500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각 문제 마다 상단에 </a:t>
            </a:r>
            <a:r>
              <a:rPr lang="ko-KR" altLang="en-US" b="1" i="0" dirty="0">
                <a:solidFill>
                  <a:srgbClr val="0000FF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본인 정보 입력 </a:t>
            </a:r>
            <a:r>
              <a:rPr lang="en-US" altLang="ko-KR" b="1" i="0" dirty="0">
                <a:solidFill>
                  <a:srgbClr val="0000FF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(</a:t>
            </a:r>
            <a:r>
              <a:rPr lang="ko-KR" altLang="en-US" b="1" i="0" dirty="0">
                <a:solidFill>
                  <a:srgbClr val="0000FF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미 입력 시 성적 인정 안됨</a:t>
            </a:r>
            <a:r>
              <a:rPr lang="en-US" altLang="ko-KR" b="1" i="0" dirty="0">
                <a:solidFill>
                  <a:srgbClr val="0000FF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  <a:br>
              <a:rPr lang="en-US" altLang="ko-KR" b="1" i="0" dirty="0">
                <a:solidFill>
                  <a:srgbClr val="0000FF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압축한 파일은 </a:t>
            </a:r>
            <a:r>
              <a:rPr lang="ko-KR" altLang="en-US" b="1" i="0" dirty="0">
                <a:solidFill>
                  <a:srgbClr val="0000FF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본인 이름으로 파일 명 변경 후 제출</a:t>
            </a:r>
          </a:p>
          <a:p>
            <a:pPr algn="l">
              <a:lnSpc>
                <a:spcPct val="1500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문제 마다 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부분 점수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가 있음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b="1" i="0" dirty="0">
                <a:solidFill>
                  <a:srgbClr val="FF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모든 </a:t>
            </a:r>
            <a:r>
              <a:rPr lang="en-US" altLang="ko-KR" b="1" i="0" dirty="0">
                <a:solidFill>
                  <a:srgbClr val="FF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AI</a:t>
            </a:r>
            <a:r>
              <a:rPr lang="ko-KR" altLang="en-US" b="1" i="0" dirty="0">
                <a:solidFill>
                  <a:srgbClr val="FF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를 활용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돋움" panose="020B0600000101010101" pitchFamily="50" charset="-127"/>
              </a:rPr>
              <a:t>해서 문제 풀이 가능함</a:t>
            </a:r>
            <a:endParaRPr lang="en-US" altLang="ko-KR" b="0" i="0" dirty="0">
              <a:solidFill>
                <a:srgbClr val="000000"/>
              </a:solidFill>
              <a:effectLst/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소스코드에 </a:t>
            </a:r>
            <a:r>
              <a:rPr lang="ko-KR" altLang="en-US" b="1" dirty="0">
                <a:solidFill>
                  <a:srgbClr val="FF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주석 작성 </a:t>
            </a:r>
            <a:r>
              <a:rPr lang="ko-KR" altLang="en-US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정도 도 성적에 반영됨</a:t>
            </a:r>
            <a:endParaRPr lang="en-US" altLang="ko-KR" dirty="0">
              <a:solidFill>
                <a:srgbClr val="000000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6A5740-F2FF-4761-B0EB-9EA72414D789}"/>
              </a:ext>
            </a:extLst>
          </p:cNvPr>
          <p:cNvSpPr txBox="1"/>
          <p:nvPr/>
        </p:nvSpPr>
        <p:spPr>
          <a:xfrm>
            <a:off x="2234655" y="271567"/>
            <a:ext cx="6981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00FF"/>
                </a:solidFill>
              </a:rPr>
              <a:t>2025</a:t>
            </a:r>
            <a:r>
              <a:rPr lang="ko-KR" altLang="en-US" sz="2000" b="1" dirty="0">
                <a:solidFill>
                  <a:srgbClr val="0000FF"/>
                </a:solidFill>
              </a:rPr>
              <a:t>학년도 </a:t>
            </a:r>
            <a:r>
              <a:rPr lang="en-US" altLang="ko-KR" sz="2000" b="1" dirty="0">
                <a:solidFill>
                  <a:srgbClr val="0000FF"/>
                </a:solidFill>
              </a:rPr>
              <a:t>1</a:t>
            </a:r>
            <a:r>
              <a:rPr lang="ko-KR" altLang="en-US" sz="2000" b="1" dirty="0">
                <a:solidFill>
                  <a:srgbClr val="0000FF"/>
                </a:solidFill>
              </a:rPr>
              <a:t>학기 </a:t>
            </a:r>
            <a:r>
              <a:rPr lang="en-US" altLang="ko-KR" sz="2000" b="1" dirty="0" err="1">
                <a:solidFill>
                  <a:srgbClr val="0000FF"/>
                </a:solidFill>
              </a:rPr>
              <a:t>javascript</a:t>
            </a:r>
            <a:r>
              <a:rPr lang="en-US" altLang="ko-KR" sz="2000" b="1" dirty="0">
                <a:solidFill>
                  <a:srgbClr val="0000FF"/>
                </a:solidFill>
              </a:rPr>
              <a:t> </a:t>
            </a:r>
            <a:r>
              <a:rPr lang="ko-KR" altLang="en-US" sz="2000" b="1" dirty="0">
                <a:solidFill>
                  <a:srgbClr val="0000FF"/>
                </a:solidFill>
              </a:rPr>
              <a:t>기말고사 실기 문제</a:t>
            </a:r>
            <a:r>
              <a:rPr lang="en-US" altLang="ko-KR" sz="2000" b="1" dirty="0">
                <a:solidFill>
                  <a:srgbClr val="0000FF"/>
                </a:solidFill>
              </a:rPr>
              <a:t>(2AB-A)</a:t>
            </a:r>
            <a:endParaRPr lang="ko-KR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30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C1A1EBF-B3B2-448E-9AAA-42776FFBE093}"/>
              </a:ext>
            </a:extLst>
          </p:cNvPr>
          <p:cNvSpPr txBox="1"/>
          <p:nvPr/>
        </p:nvSpPr>
        <p:spPr>
          <a:xfrm>
            <a:off x="1705676" y="222387"/>
            <a:ext cx="843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문제</a:t>
            </a:r>
            <a:r>
              <a:rPr lang="en-US" altLang="ko-KR" b="1" dirty="0"/>
              <a:t>7 – </a:t>
            </a:r>
            <a:r>
              <a:rPr lang="ko-KR" altLang="en-US" b="1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테두리</a:t>
            </a:r>
            <a:r>
              <a:rPr lang="en-US" altLang="ko-KR" b="1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배경색</a:t>
            </a:r>
            <a:r>
              <a:rPr lang="en-US" altLang="ko-KR" b="1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1" i="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글자색</a:t>
            </a:r>
            <a:r>
              <a:rPr lang="ko-KR" altLang="en-US" b="1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애니메이션</a:t>
            </a:r>
            <a:endParaRPr lang="en-US" altLang="ko-KR" b="1" dirty="0"/>
          </a:p>
        </p:txBody>
      </p:sp>
      <p:sp>
        <p:nvSpPr>
          <p:cNvPr id="23" name="사각형 설명선 6">
            <a:extLst>
              <a:ext uri="{FF2B5EF4-FFF2-40B4-BE49-F238E27FC236}">
                <a16:creationId xmlns:a16="http://schemas.microsoft.com/office/drawing/2014/main" id="{D0E76E8C-4ACB-4E23-9DA4-843FC2F186AA}"/>
              </a:ext>
            </a:extLst>
          </p:cNvPr>
          <p:cNvSpPr/>
          <p:nvPr/>
        </p:nvSpPr>
        <p:spPr>
          <a:xfrm>
            <a:off x="6402888" y="1247296"/>
            <a:ext cx="5036442" cy="4088792"/>
          </a:xfrm>
          <a:prstGeom prst="wedgeRectCallout">
            <a:avLst>
              <a:gd name="adj1" fmla="val -15722"/>
              <a:gd name="adj2" fmla="val -4499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rgbClr val="0000FF"/>
                </a:solidFill>
              </a:rPr>
              <a:t> 문제설명</a:t>
            </a:r>
            <a:r>
              <a:rPr lang="en-US" altLang="ko-KR" sz="1400" b="1" dirty="0">
                <a:solidFill>
                  <a:srgbClr val="0000FF"/>
                </a:solidFill>
              </a:rPr>
              <a:t> :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- chapter5 </a:t>
            </a:r>
            <a:r>
              <a:rPr lang="ko-KR" altLang="en-US" sz="1400" b="1" dirty="0">
                <a:solidFill>
                  <a:schemeClr val="tx1"/>
                </a:solidFill>
              </a:rPr>
              <a:t>장</a:t>
            </a:r>
            <a:r>
              <a:rPr lang="en-US" altLang="ko-KR" sz="1400" b="1" dirty="0">
                <a:solidFill>
                  <a:schemeClr val="tx1"/>
                </a:solidFill>
              </a:rPr>
              <a:t> 08-demo4 </a:t>
            </a:r>
            <a:r>
              <a:rPr lang="ko-KR" altLang="en-US" sz="1400" b="1" dirty="0">
                <a:solidFill>
                  <a:schemeClr val="tx1"/>
                </a:solidFill>
              </a:rPr>
              <a:t>참조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-  keyframe  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   </a:t>
            </a:r>
            <a:r>
              <a:rPr lang="en-US" altLang="ko-KR" sz="1400" b="1" dirty="0" err="1">
                <a:solidFill>
                  <a:schemeClr val="tx1"/>
                </a:solidFill>
              </a:rPr>
              <a:t>borderRadius</a:t>
            </a:r>
            <a:r>
              <a:rPr lang="en-US" altLang="ko-KR" sz="1400" b="1" dirty="0">
                <a:solidFill>
                  <a:schemeClr val="tx1"/>
                </a:solidFill>
              </a:rPr>
              <a:t>: [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          '10% 10% 10% 10%/10% 10% 10% 10%’, 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          '30% 30% 30% 30%/30% 30% 30% 30%’,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          '50% 50% 50% 50%/50% 50% 50% 50%’,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       ]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       </a:t>
            </a:r>
            <a:r>
              <a:rPr lang="ko-KR" altLang="en-US" sz="1400" b="1" dirty="0">
                <a:solidFill>
                  <a:schemeClr val="tx1"/>
                </a:solidFill>
              </a:rPr>
              <a:t>글자색은 </a:t>
            </a:r>
            <a:r>
              <a:rPr lang="en-US" altLang="ko-KR" sz="1400" b="1" dirty="0">
                <a:solidFill>
                  <a:schemeClr val="tx1"/>
                </a:solidFill>
              </a:rPr>
              <a:t>'white', 'yellow',  'white’ </a:t>
            </a:r>
            <a:r>
              <a:rPr lang="ko-KR" altLang="en-US" sz="1400" b="1" dirty="0">
                <a:solidFill>
                  <a:schemeClr val="tx1"/>
                </a:solidFill>
              </a:rPr>
              <a:t>순으로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      </a:t>
            </a:r>
            <a:r>
              <a:rPr lang="ko-KR" altLang="en-US" sz="1400" b="1" dirty="0">
                <a:solidFill>
                  <a:schemeClr val="tx1"/>
                </a:solidFill>
              </a:rPr>
              <a:t>배경색은 </a:t>
            </a:r>
            <a:r>
              <a:rPr lang="en-US" altLang="ko-KR" sz="1400" b="1" dirty="0">
                <a:solidFill>
                  <a:schemeClr val="tx1"/>
                </a:solidFill>
              </a:rPr>
              <a:t>'red', '</a:t>
            </a:r>
            <a:r>
              <a:rPr lang="en-US" altLang="ko-KR" sz="1400" b="1" dirty="0" err="1">
                <a:solidFill>
                  <a:schemeClr val="tx1"/>
                </a:solidFill>
              </a:rPr>
              <a:t>gren</a:t>
            </a:r>
            <a:r>
              <a:rPr lang="en-US" altLang="ko-KR" sz="1400" b="1" dirty="0">
                <a:solidFill>
                  <a:schemeClr val="tx1"/>
                </a:solidFill>
              </a:rPr>
              <a:t>', 'blue’  </a:t>
            </a:r>
            <a:r>
              <a:rPr lang="ko-KR" altLang="en-US" sz="1400" b="1" dirty="0">
                <a:solidFill>
                  <a:schemeClr val="tx1"/>
                </a:solidFill>
              </a:rPr>
              <a:t>순으로 적용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sz="14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400" b="1" dirty="0">
                <a:solidFill>
                  <a:schemeClr val="tx1"/>
                </a:solidFill>
              </a:rPr>
              <a:t>Option :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      </a:t>
            </a:r>
            <a:r>
              <a:rPr lang="ko-KR" altLang="en-US" sz="1400" b="1" dirty="0">
                <a:solidFill>
                  <a:schemeClr val="tx1"/>
                </a:solidFill>
              </a:rPr>
              <a:t>진행시간은 </a:t>
            </a:r>
            <a:r>
              <a:rPr lang="en-US" altLang="ko-KR" sz="1400" b="1" dirty="0">
                <a:solidFill>
                  <a:schemeClr val="tx1"/>
                </a:solidFill>
              </a:rPr>
              <a:t>7</a:t>
            </a:r>
            <a:r>
              <a:rPr lang="ko-KR" altLang="en-US" sz="1400" b="1" dirty="0">
                <a:solidFill>
                  <a:schemeClr val="tx1"/>
                </a:solidFill>
              </a:rPr>
              <a:t>초</a:t>
            </a:r>
            <a:r>
              <a:rPr lang="fr-FR" altLang="ko-KR" sz="1400" b="1" dirty="0">
                <a:solidFill>
                  <a:schemeClr val="tx1"/>
                </a:solidFill>
              </a:rPr>
              <a:t>,</a:t>
            </a:r>
          </a:p>
          <a:p>
            <a:r>
              <a:rPr lang="fr-FR" altLang="ko-KR" sz="1400" b="1" dirty="0">
                <a:solidFill>
                  <a:schemeClr val="tx1"/>
                </a:solidFill>
              </a:rPr>
              <a:t>      </a:t>
            </a:r>
            <a:r>
              <a:rPr lang="ko-KR" altLang="en-US" sz="1400" b="1" dirty="0">
                <a:solidFill>
                  <a:schemeClr val="tx1"/>
                </a:solidFill>
              </a:rPr>
              <a:t>방향은</a:t>
            </a:r>
            <a:r>
              <a:rPr lang="fr-FR" altLang="ko-KR" sz="1400" b="1" dirty="0">
                <a:solidFill>
                  <a:schemeClr val="tx1"/>
                </a:solidFill>
              </a:rPr>
              <a:t> 'alternate’ </a:t>
            </a:r>
          </a:p>
          <a:p>
            <a:r>
              <a:rPr lang="fr-FR" altLang="ko-KR" sz="1400" b="1" dirty="0">
                <a:solidFill>
                  <a:schemeClr val="tx1"/>
                </a:solidFill>
              </a:rPr>
              <a:t>      </a:t>
            </a:r>
            <a:r>
              <a:rPr lang="ko-KR" altLang="en-US" sz="1400" b="1" dirty="0">
                <a:solidFill>
                  <a:schemeClr val="tx1"/>
                </a:solidFill>
              </a:rPr>
              <a:t>반복은</a:t>
            </a:r>
            <a:r>
              <a:rPr lang="fr-FR" altLang="ko-KR" sz="1400" b="1" dirty="0">
                <a:solidFill>
                  <a:schemeClr val="tx1"/>
                </a:solidFill>
              </a:rPr>
              <a:t> Infinity </a:t>
            </a:r>
            <a:r>
              <a:rPr lang="ko-KR" altLang="en-US" sz="1400" b="1" dirty="0">
                <a:solidFill>
                  <a:schemeClr val="tx1"/>
                </a:solidFill>
              </a:rPr>
              <a:t>로</a:t>
            </a:r>
            <a:r>
              <a:rPr lang="fr-FR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설정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ko-KR" altLang="en-US" sz="1400" b="1" dirty="0">
                <a:solidFill>
                  <a:schemeClr val="tx1"/>
                </a:solidFill>
              </a:rPr>
              <a:t> 애니메이션 대상에 대한 정보는 소스코드에서 제공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E4C301-C0A4-4871-83BD-09EC7D84C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17" y="990512"/>
            <a:ext cx="5041388" cy="356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7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사각형 설명선 6">
            <a:extLst>
              <a:ext uri="{FF2B5EF4-FFF2-40B4-BE49-F238E27FC236}">
                <a16:creationId xmlns:a16="http://schemas.microsoft.com/office/drawing/2014/main" id="{3EB894D6-C6C9-45FE-822F-C6890024A258}"/>
              </a:ext>
            </a:extLst>
          </p:cNvPr>
          <p:cNvSpPr/>
          <p:nvPr/>
        </p:nvSpPr>
        <p:spPr>
          <a:xfrm>
            <a:off x="839244" y="5087068"/>
            <a:ext cx="6419589" cy="1332521"/>
          </a:xfrm>
          <a:prstGeom prst="wedgeRectCallout">
            <a:avLst>
              <a:gd name="adj1" fmla="val -15722"/>
              <a:gd name="adj2" fmla="val -4499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rgbClr val="0000FF"/>
                </a:solidFill>
              </a:rPr>
              <a:t> 문제설명</a:t>
            </a:r>
            <a:r>
              <a:rPr lang="en-US" altLang="ko-KR" sz="1400" b="1" dirty="0">
                <a:solidFill>
                  <a:srgbClr val="0000FF"/>
                </a:solidFill>
              </a:rPr>
              <a:t> :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-</a:t>
            </a:r>
            <a:r>
              <a:rPr lang="ko-KR" altLang="en-US" sz="1400" b="1" dirty="0">
                <a:solidFill>
                  <a:schemeClr val="tx1"/>
                </a:solidFill>
              </a:rPr>
              <a:t>문항별로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정답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확인이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가능</a:t>
            </a:r>
            <a:r>
              <a:rPr lang="en-US" altLang="ko-KR" sz="1400" b="1" dirty="0">
                <a:solidFill>
                  <a:schemeClr val="tx1"/>
                </a:solidFill>
              </a:rPr>
              <a:t> ,”</a:t>
            </a:r>
            <a:r>
              <a:rPr lang="ko-KR" altLang="en-US" sz="1400" b="1" dirty="0">
                <a:solidFill>
                  <a:schemeClr val="tx1"/>
                </a:solidFill>
              </a:rPr>
              <a:t>정답확인</a:t>
            </a:r>
            <a:r>
              <a:rPr lang="en-US" altLang="ko-KR" sz="1400" b="1" dirty="0">
                <a:solidFill>
                  <a:schemeClr val="tx1"/>
                </a:solidFill>
              </a:rPr>
              <a:t>” </a:t>
            </a:r>
            <a:r>
              <a:rPr lang="ko-KR" altLang="en-US" sz="1400" b="1" dirty="0">
                <a:solidFill>
                  <a:schemeClr val="tx1"/>
                </a:solidFill>
              </a:rPr>
              <a:t>버턴</a:t>
            </a:r>
            <a:r>
              <a:rPr lang="en-US" altLang="ko-KR" sz="1400" b="1" dirty="0" err="1">
                <a:solidFill>
                  <a:schemeClr val="tx1"/>
                </a:solidFill>
              </a:rPr>
              <a:t>ⅴⅴ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-</a:t>
            </a:r>
            <a:r>
              <a:rPr lang="ko-KR" altLang="en-US" sz="1400" b="1" dirty="0">
                <a:solidFill>
                  <a:schemeClr val="tx1"/>
                </a:solidFill>
              </a:rPr>
              <a:t>한번에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</a:rPr>
              <a:t>문항체점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및 전체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결과를 원하면 </a:t>
            </a:r>
            <a:r>
              <a:rPr lang="en-US" altLang="ko-KR" sz="1400" b="1" dirty="0">
                <a:solidFill>
                  <a:schemeClr val="tx1"/>
                </a:solidFill>
              </a:rPr>
              <a:t>“</a:t>
            </a:r>
            <a:r>
              <a:rPr lang="ko-KR" altLang="en-US" sz="1400" b="1" dirty="0">
                <a:solidFill>
                  <a:schemeClr val="tx1"/>
                </a:solidFill>
              </a:rPr>
              <a:t>전체 </a:t>
            </a:r>
            <a:r>
              <a:rPr lang="ko-KR" altLang="en-US" sz="1400" b="1" dirty="0" err="1">
                <a:solidFill>
                  <a:schemeClr val="tx1"/>
                </a:solidFill>
              </a:rPr>
              <a:t>체점</a:t>
            </a:r>
            <a:r>
              <a:rPr lang="ko-KR" altLang="en-US" sz="1400" b="1" dirty="0">
                <a:solidFill>
                  <a:schemeClr val="tx1"/>
                </a:solidFill>
              </a:rPr>
              <a:t> 결과 보기</a:t>
            </a:r>
            <a:r>
              <a:rPr lang="en-US" altLang="ko-KR" sz="1400" b="1" dirty="0">
                <a:solidFill>
                  <a:schemeClr val="tx1"/>
                </a:solidFill>
              </a:rPr>
              <a:t>＂</a:t>
            </a:r>
            <a:r>
              <a:rPr lang="ko-KR" altLang="en-US" sz="1400" b="1" dirty="0">
                <a:solidFill>
                  <a:schemeClr val="tx1"/>
                </a:solidFill>
              </a:rPr>
              <a:t>버턴 이용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-</a:t>
            </a:r>
            <a:r>
              <a:rPr lang="ko-KR" altLang="en-US" sz="1400" b="1" dirty="0">
                <a:solidFill>
                  <a:schemeClr val="tx1"/>
                </a:solidFill>
              </a:rPr>
              <a:t>우측 예 처럼 상황에 따른 문항별 결과 메시지를 보여줌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 (</a:t>
            </a:r>
            <a:r>
              <a:rPr lang="ko-KR" altLang="en-US" sz="1400" b="1" dirty="0">
                <a:solidFill>
                  <a:schemeClr val="tx1"/>
                </a:solidFill>
              </a:rPr>
              <a:t>오답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오답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</a:rPr>
              <a:t>미 입력</a:t>
            </a:r>
            <a:r>
              <a:rPr lang="en-US" altLang="ko-KR" sz="1400" b="1" dirty="0">
                <a:solidFill>
                  <a:schemeClr val="tx1"/>
                </a:solidFill>
              </a:rPr>
              <a:t>), </a:t>
            </a:r>
            <a:r>
              <a:rPr lang="ko-KR" altLang="en-US" sz="1400" b="1" dirty="0">
                <a:solidFill>
                  <a:schemeClr val="tx1"/>
                </a:solidFill>
              </a:rPr>
              <a:t>정답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6A5740-F2FF-4761-B0EB-9EA72414D789}"/>
              </a:ext>
            </a:extLst>
          </p:cNvPr>
          <p:cNvSpPr txBox="1"/>
          <p:nvPr/>
        </p:nvSpPr>
        <p:spPr>
          <a:xfrm>
            <a:off x="2302161" y="26090"/>
            <a:ext cx="6981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00FF"/>
                </a:solidFill>
              </a:rPr>
              <a:t>2025</a:t>
            </a:r>
            <a:r>
              <a:rPr lang="ko-KR" altLang="en-US" sz="2000" b="1" dirty="0">
                <a:solidFill>
                  <a:srgbClr val="0000FF"/>
                </a:solidFill>
              </a:rPr>
              <a:t>학년도 </a:t>
            </a:r>
            <a:r>
              <a:rPr lang="en-US" altLang="ko-KR" sz="2000" b="1" dirty="0">
                <a:solidFill>
                  <a:srgbClr val="0000FF"/>
                </a:solidFill>
              </a:rPr>
              <a:t>1</a:t>
            </a:r>
            <a:r>
              <a:rPr lang="ko-KR" altLang="en-US" sz="2000" b="1" dirty="0">
                <a:solidFill>
                  <a:srgbClr val="0000FF"/>
                </a:solidFill>
              </a:rPr>
              <a:t>학기 </a:t>
            </a:r>
            <a:r>
              <a:rPr lang="en-US" altLang="ko-KR" sz="2000" b="1" dirty="0" err="1">
                <a:solidFill>
                  <a:srgbClr val="0000FF"/>
                </a:solidFill>
              </a:rPr>
              <a:t>javascript</a:t>
            </a:r>
            <a:r>
              <a:rPr lang="en-US" altLang="ko-KR" sz="2000" b="1" dirty="0">
                <a:solidFill>
                  <a:srgbClr val="0000FF"/>
                </a:solidFill>
              </a:rPr>
              <a:t> </a:t>
            </a:r>
            <a:r>
              <a:rPr lang="ko-KR" altLang="en-US" sz="2000" b="1" dirty="0">
                <a:solidFill>
                  <a:srgbClr val="0000FF"/>
                </a:solidFill>
              </a:rPr>
              <a:t>기말고사 실기 문제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1A1EBF-B3B2-448E-9AAA-42776FFBE093}"/>
              </a:ext>
            </a:extLst>
          </p:cNvPr>
          <p:cNvSpPr txBox="1"/>
          <p:nvPr/>
        </p:nvSpPr>
        <p:spPr>
          <a:xfrm>
            <a:off x="498904" y="587864"/>
            <a:ext cx="843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문제</a:t>
            </a:r>
            <a:r>
              <a:rPr lang="en-US" altLang="ko-KR" b="1" dirty="0"/>
              <a:t>1 –</a:t>
            </a:r>
            <a:r>
              <a:rPr lang="en-US" altLang="ko-KR" b="1" dirty="0" err="1"/>
              <a:t>javascript</a:t>
            </a:r>
            <a:r>
              <a:rPr lang="en-US" altLang="ko-KR" b="1" dirty="0"/>
              <a:t> </a:t>
            </a:r>
            <a:r>
              <a:rPr lang="ko-KR" altLang="en-US" b="1" dirty="0"/>
              <a:t>문제 </a:t>
            </a:r>
            <a:r>
              <a:rPr lang="ko-KR" altLang="en-US" b="1" dirty="0" err="1"/>
              <a:t>체점하기</a:t>
            </a:r>
            <a:r>
              <a:rPr lang="en-US" altLang="ko-KR" b="1" dirty="0"/>
              <a:t>( radio </a:t>
            </a:r>
            <a:r>
              <a:rPr lang="ko-KR" altLang="en-US" b="1" dirty="0"/>
              <a:t>버턴 다루기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DFFF48-73BA-4083-AEC2-532D10C8A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41" y="1471481"/>
            <a:ext cx="4698597" cy="33149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17634375-3510-4F5F-A33D-A395E5608ACC}"/>
              </a:ext>
            </a:extLst>
          </p:cNvPr>
          <p:cNvSpPr/>
          <p:nvPr/>
        </p:nvSpPr>
        <p:spPr>
          <a:xfrm>
            <a:off x="958241" y="1189645"/>
            <a:ext cx="1139869" cy="281836"/>
          </a:xfrm>
          <a:prstGeom prst="wedge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초기화면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3664C48-0292-4493-8D56-9F24ABDD9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719" y="1559946"/>
            <a:ext cx="4924425" cy="619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24EC8D1-11EE-4490-828E-76F6F7F46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8719" y="2645471"/>
            <a:ext cx="5438775" cy="619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654D8A1-D264-479E-ACB7-8F108F978D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8719" y="3765309"/>
            <a:ext cx="4743450" cy="600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703073D-30E5-4E31-8FB0-6AC40501D28A}"/>
              </a:ext>
            </a:extLst>
          </p:cNvPr>
          <p:cNvSpPr txBox="1"/>
          <p:nvPr/>
        </p:nvSpPr>
        <p:spPr>
          <a:xfrm>
            <a:off x="9989507" y="1398282"/>
            <a:ext cx="607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097144-AA64-4195-BDAD-D62CCAAD081E}"/>
              </a:ext>
            </a:extLst>
          </p:cNvPr>
          <p:cNvSpPr txBox="1"/>
          <p:nvPr/>
        </p:nvSpPr>
        <p:spPr>
          <a:xfrm>
            <a:off x="9989507" y="2206277"/>
            <a:ext cx="607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56EF61-5274-4DA5-8887-C4076E590CB6}"/>
              </a:ext>
            </a:extLst>
          </p:cNvPr>
          <p:cNvSpPr txBox="1"/>
          <p:nvPr/>
        </p:nvSpPr>
        <p:spPr>
          <a:xfrm>
            <a:off x="9989507" y="3094318"/>
            <a:ext cx="607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ⅴ</a:t>
            </a:r>
          </a:p>
        </p:txBody>
      </p:sp>
    </p:spTree>
    <p:extLst>
      <p:ext uri="{BB962C8B-B14F-4D97-AF65-F5344CB8AC3E}">
        <p14:creationId xmlns:p14="http://schemas.microsoft.com/office/powerpoint/2010/main" val="410728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C1A1EBF-B3B2-448E-9AAA-42776FFBE093}"/>
              </a:ext>
            </a:extLst>
          </p:cNvPr>
          <p:cNvSpPr txBox="1"/>
          <p:nvPr/>
        </p:nvSpPr>
        <p:spPr>
          <a:xfrm>
            <a:off x="1469915" y="41841"/>
            <a:ext cx="843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문제</a:t>
            </a:r>
            <a:r>
              <a:rPr lang="en-US" altLang="ko-KR" b="1" dirty="0"/>
              <a:t>1 –</a:t>
            </a:r>
            <a:r>
              <a:rPr lang="en-US" altLang="ko-KR" b="1" dirty="0" err="1"/>
              <a:t>javascript</a:t>
            </a:r>
            <a:r>
              <a:rPr lang="en-US" altLang="ko-KR" b="1" dirty="0"/>
              <a:t> </a:t>
            </a:r>
            <a:r>
              <a:rPr lang="ko-KR" altLang="en-US" b="1" dirty="0"/>
              <a:t>문제 </a:t>
            </a:r>
            <a:r>
              <a:rPr lang="ko-KR" altLang="en-US" b="1" dirty="0" err="1"/>
              <a:t>체점하기</a:t>
            </a:r>
            <a:r>
              <a:rPr lang="en-US" altLang="ko-KR" b="1" dirty="0"/>
              <a:t>( radio </a:t>
            </a:r>
            <a:r>
              <a:rPr lang="ko-KR" altLang="en-US" b="1" dirty="0"/>
              <a:t>버턴 다루기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327EF2-695A-4B4E-BD33-457D4AA18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79" y="990015"/>
            <a:ext cx="3902835" cy="24170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C58DE1-EB71-4926-AB8C-45CF65C4C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284" y="1021330"/>
            <a:ext cx="3411849" cy="23544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B038156-447B-475D-AF05-A7ABFFDAC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7831" y="877280"/>
            <a:ext cx="3469833" cy="24170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F5B56E9-6F36-47EB-92DC-E911214DD3C4}"/>
              </a:ext>
            </a:extLst>
          </p:cNvPr>
          <p:cNvSpPr txBox="1"/>
          <p:nvPr/>
        </p:nvSpPr>
        <p:spPr>
          <a:xfrm>
            <a:off x="407096" y="2242389"/>
            <a:ext cx="5761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E853C2-FD4A-4A60-AC70-6850A97E372E}"/>
              </a:ext>
            </a:extLst>
          </p:cNvPr>
          <p:cNvSpPr txBox="1"/>
          <p:nvPr/>
        </p:nvSpPr>
        <p:spPr>
          <a:xfrm>
            <a:off x="4737011" y="2242389"/>
            <a:ext cx="5761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8AB74C-3A04-4260-B6A6-129D7BE822F2}"/>
              </a:ext>
            </a:extLst>
          </p:cNvPr>
          <p:cNvSpPr txBox="1"/>
          <p:nvPr/>
        </p:nvSpPr>
        <p:spPr>
          <a:xfrm>
            <a:off x="8758183" y="2242389"/>
            <a:ext cx="5761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ⅴ</a:t>
            </a:r>
          </a:p>
        </p:txBody>
      </p:sp>
    </p:spTree>
    <p:extLst>
      <p:ext uri="{BB962C8B-B14F-4D97-AF65-F5344CB8AC3E}">
        <p14:creationId xmlns:p14="http://schemas.microsoft.com/office/powerpoint/2010/main" val="270852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457B6CA-89C6-4635-B33C-A5B043E67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0" y="830388"/>
            <a:ext cx="3016426" cy="19908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256B44F-1B42-403C-AC48-80DBA6E7F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643" y="830388"/>
            <a:ext cx="3234412" cy="20843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1A1EBF-B3B2-448E-9AAA-42776FFBE093}"/>
              </a:ext>
            </a:extLst>
          </p:cNvPr>
          <p:cNvSpPr txBox="1"/>
          <p:nvPr/>
        </p:nvSpPr>
        <p:spPr>
          <a:xfrm>
            <a:off x="636935" y="163610"/>
            <a:ext cx="843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문제</a:t>
            </a:r>
            <a:r>
              <a:rPr lang="en-US" altLang="ko-KR" b="1" dirty="0"/>
              <a:t>2 –</a:t>
            </a:r>
            <a:r>
              <a:rPr lang="ko-KR" altLang="en-US" b="1" dirty="0" err="1"/>
              <a:t>콤보박스와</a:t>
            </a:r>
            <a:r>
              <a:rPr lang="ko-KR" altLang="en-US" b="1" dirty="0"/>
              <a:t> 팝업 윈도우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8AB74C-3A04-4260-B6A6-129D7BE822F2}"/>
              </a:ext>
            </a:extLst>
          </p:cNvPr>
          <p:cNvSpPr txBox="1"/>
          <p:nvPr/>
        </p:nvSpPr>
        <p:spPr>
          <a:xfrm>
            <a:off x="3399544" y="1043791"/>
            <a:ext cx="5761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ⅴ</a:t>
            </a:r>
          </a:p>
        </p:txBody>
      </p:sp>
      <p:sp>
        <p:nvSpPr>
          <p:cNvPr id="10" name="사각형 설명선 6">
            <a:extLst>
              <a:ext uri="{FF2B5EF4-FFF2-40B4-BE49-F238E27FC236}">
                <a16:creationId xmlns:a16="http://schemas.microsoft.com/office/drawing/2014/main" id="{219656B8-F33E-48B8-BDB3-5E03D87AAF23}"/>
              </a:ext>
            </a:extLst>
          </p:cNvPr>
          <p:cNvSpPr/>
          <p:nvPr/>
        </p:nvSpPr>
        <p:spPr>
          <a:xfrm>
            <a:off x="225331" y="3826292"/>
            <a:ext cx="6839348" cy="1647582"/>
          </a:xfrm>
          <a:prstGeom prst="wedgeRectCallout">
            <a:avLst>
              <a:gd name="adj1" fmla="val -15722"/>
              <a:gd name="adj2" fmla="val -4499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rgbClr val="0000FF"/>
                </a:solidFill>
              </a:rPr>
              <a:t> 문제설명</a:t>
            </a:r>
            <a:r>
              <a:rPr lang="en-US" altLang="ko-KR" sz="1400" b="1" dirty="0">
                <a:solidFill>
                  <a:srgbClr val="0000FF"/>
                </a:solidFill>
              </a:rPr>
              <a:t> :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-</a:t>
            </a:r>
            <a:r>
              <a:rPr lang="ko-KR" altLang="en-US" sz="1400" b="1" dirty="0" err="1">
                <a:solidFill>
                  <a:schemeClr val="tx1"/>
                </a:solidFill>
              </a:rPr>
              <a:t>콤보박스</a:t>
            </a:r>
            <a:r>
              <a:rPr lang="en-US" altLang="ko-KR" sz="1400" b="1" dirty="0">
                <a:solidFill>
                  <a:schemeClr val="tx1"/>
                </a:solidFill>
              </a:rPr>
              <a:t>(select </a:t>
            </a:r>
            <a:r>
              <a:rPr lang="ko-KR" altLang="en-US" sz="1400" b="1" dirty="0">
                <a:solidFill>
                  <a:schemeClr val="tx1"/>
                </a:solidFill>
              </a:rPr>
              <a:t>태그</a:t>
            </a:r>
            <a:r>
              <a:rPr lang="en-US" altLang="ko-KR" sz="1400" b="1" dirty="0">
                <a:solidFill>
                  <a:schemeClr val="tx1"/>
                </a:solidFill>
              </a:rPr>
              <a:t>) </a:t>
            </a:r>
            <a:r>
              <a:rPr lang="ko-KR" altLang="en-US" sz="1400" b="1" dirty="0">
                <a:solidFill>
                  <a:schemeClr val="tx1"/>
                </a:solidFill>
              </a:rPr>
              <a:t>에서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이미지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종류를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선택하면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해당 이미지를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하단에 보여줌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-</a:t>
            </a:r>
            <a:r>
              <a:rPr lang="ko-KR" altLang="en-US" sz="1400" b="1" dirty="0">
                <a:solidFill>
                  <a:schemeClr val="tx1"/>
                </a:solidFill>
              </a:rPr>
              <a:t>하단 이미지를 </a:t>
            </a:r>
            <a:r>
              <a:rPr lang="ko-KR" altLang="en-US" sz="1400" b="1" dirty="0" err="1">
                <a:solidFill>
                  <a:schemeClr val="tx1"/>
                </a:solidFill>
              </a:rPr>
              <a:t>더블클릭하면</a:t>
            </a:r>
            <a:r>
              <a:rPr lang="ko-KR" altLang="en-US" sz="1400" b="1" dirty="0">
                <a:solidFill>
                  <a:schemeClr val="tx1"/>
                </a:solidFill>
              </a:rPr>
              <a:t> 새로운 윈도우에 원본 크기의 이미지를 보여줌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</a:rPr>
              <a:t>윈도우 정보</a:t>
            </a:r>
            <a:r>
              <a:rPr lang="en-US" altLang="ko-KR" sz="1400" b="1" dirty="0">
                <a:solidFill>
                  <a:schemeClr val="tx1"/>
                </a:solidFill>
              </a:rPr>
              <a:t>:  left=400,top=10,width=900,height=700)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-</a:t>
            </a:r>
            <a:r>
              <a:rPr lang="ko-KR" altLang="en-US" sz="1400" b="1" dirty="0">
                <a:solidFill>
                  <a:schemeClr val="tx1"/>
                </a:solidFill>
              </a:rPr>
              <a:t>윈도우 생성시 </a:t>
            </a:r>
            <a:r>
              <a:rPr lang="en-US" altLang="ko-KR" sz="1400" b="1" dirty="0">
                <a:solidFill>
                  <a:schemeClr val="tx1"/>
                </a:solidFill>
              </a:rPr>
              <a:t>option</a:t>
            </a:r>
            <a:r>
              <a:rPr lang="ko-KR" altLang="en-US" sz="1400" b="1" dirty="0">
                <a:solidFill>
                  <a:schemeClr val="tx1"/>
                </a:solidFill>
              </a:rPr>
              <a:t> 태그에 있는 이미지 이름을 넘겨 주면 됨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-</a:t>
            </a:r>
            <a:r>
              <a:rPr lang="ko-KR" altLang="en-US" sz="1400" b="1" dirty="0">
                <a:solidFill>
                  <a:schemeClr val="tx1"/>
                </a:solidFill>
              </a:rPr>
              <a:t>제공한 예제 파일 </a:t>
            </a:r>
            <a:r>
              <a:rPr lang="en-US" altLang="ko-KR" sz="1400" b="1" dirty="0">
                <a:solidFill>
                  <a:schemeClr val="tx1"/>
                </a:solidFill>
              </a:rPr>
              <a:t>p1-select-browser.html </a:t>
            </a:r>
            <a:r>
              <a:rPr lang="ko-KR" altLang="en-US" sz="1400" b="1" dirty="0">
                <a:solidFill>
                  <a:schemeClr val="tx1"/>
                </a:solidFill>
              </a:rPr>
              <a:t>참조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-</a:t>
            </a:r>
            <a:r>
              <a:rPr lang="ko-KR" altLang="en-US" sz="1400" b="1" dirty="0">
                <a:solidFill>
                  <a:schemeClr val="tx1"/>
                </a:solidFill>
              </a:rPr>
              <a:t>항목 수와 내용은 제공된 소스코드에 있음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CF11708-8428-48A9-BB18-513151785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9246" y="566988"/>
            <a:ext cx="3419524" cy="2880987"/>
          </a:xfrm>
          <a:prstGeom prst="rect">
            <a:avLst/>
          </a:prstGeom>
        </p:spPr>
      </p:pic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91009DF8-1533-471D-BD27-C33C000CE2E9}"/>
              </a:ext>
            </a:extLst>
          </p:cNvPr>
          <p:cNvSpPr/>
          <p:nvPr/>
        </p:nvSpPr>
        <p:spPr>
          <a:xfrm>
            <a:off x="6096000" y="1553227"/>
            <a:ext cx="826055" cy="306888"/>
          </a:xfrm>
          <a:prstGeom prst="wedgeRectCallout">
            <a:avLst>
              <a:gd name="adj1" fmla="val -114090"/>
              <a:gd name="adj2" fmla="val 1400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더블클릭</a:t>
            </a:r>
            <a:endParaRPr lang="ko-KR" altLang="en-US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B4CCFCBB-BE4E-459F-82D2-239052449BB9}"/>
              </a:ext>
            </a:extLst>
          </p:cNvPr>
          <p:cNvSpPr/>
          <p:nvPr/>
        </p:nvSpPr>
        <p:spPr>
          <a:xfrm>
            <a:off x="7210154" y="1825808"/>
            <a:ext cx="958241" cy="30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D6F42153-86D5-4333-9859-454BC985B7D1}"/>
              </a:ext>
            </a:extLst>
          </p:cNvPr>
          <p:cNvSpPr/>
          <p:nvPr/>
        </p:nvSpPr>
        <p:spPr>
          <a:xfrm>
            <a:off x="9484290" y="3563654"/>
            <a:ext cx="1663873" cy="306888"/>
          </a:xfrm>
          <a:prstGeom prst="wedgeRectCallout">
            <a:avLst>
              <a:gd name="adj1" fmla="val -12494"/>
              <a:gd name="adj2" fmla="val 359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새로운 윈도우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907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933F3CB2-1335-42CE-8001-349C535E9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723" y="3947560"/>
            <a:ext cx="2429992" cy="25647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2AE5084-1CA1-4030-8523-26A0BD91D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5184" y="881815"/>
            <a:ext cx="2359069" cy="25471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1A1EBF-B3B2-448E-9AAA-42776FFBE093}"/>
              </a:ext>
            </a:extLst>
          </p:cNvPr>
          <p:cNvSpPr txBox="1"/>
          <p:nvPr/>
        </p:nvSpPr>
        <p:spPr>
          <a:xfrm>
            <a:off x="636935" y="163610"/>
            <a:ext cx="843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문제</a:t>
            </a:r>
            <a:r>
              <a:rPr lang="en-US" altLang="ko-KR" b="1" dirty="0"/>
              <a:t>3 –</a:t>
            </a:r>
            <a:r>
              <a:rPr lang="ko-KR" altLang="en-US" b="1" dirty="0"/>
              <a:t>간단한 신호등 만들기</a:t>
            </a:r>
          </a:p>
        </p:txBody>
      </p:sp>
      <p:sp>
        <p:nvSpPr>
          <p:cNvPr id="10" name="사각형 설명선 6">
            <a:extLst>
              <a:ext uri="{FF2B5EF4-FFF2-40B4-BE49-F238E27FC236}">
                <a16:creationId xmlns:a16="http://schemas.microsoft.com/office/drawing/2014/main" id="{219656B8-F33E-48B8-BDB3-5E03D87AAF23}"/>
              </a:ext>
            </a:extLst>
          </p:cNvPr>
          <p:cNvSpPr/>
          <p:nvPr/>
        </p:nvSpPr>
        <p:spPr>
          <a:xfrm>
            <a:off x="225331" y="3826291"/>
            <a:ext cx="7972954" cy="2799977"/>
          </a:xfrm>
          <a:prstGeom prst="wedgeRectCallout">
            <a:avLst>
              <a:gd name="adj1" fmla="val -15722"/>
              <a:gd name="adj2" fmla="val -4499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rgbClr val="0000FF"/>
                </a:solidFill>
              </a:rPr>
              <a:t> 문제설명</a:t>
            </a:r>
            <a:r>
              <a:rPr lang="en-US" altLang="ko-KR" sz="1400" b="1" dirty="0">
                <a:solidFill>
                  <a:srgbClr val="0000FF"/>
                </a:solidFill>
              </a:rPr>
              <a:t> :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-</a:t>
            </a:r>
            <a:r>
              <a:rPr lang="ko-KR" altLang="en-US" sz="1400" b="1" dirty="0">
                <a:solidFill>
                  <a:schemeClr val="tx1"/>
                </a:solidFill>
              </a:rPr>
              <a:t>첫번째 원에 노란색 배경으로 시작</a:t>
            </a:r>
            <a:r>
              <a:rPr lang="en-US" altLang="ko-KR" sz="1400" b="1" dirty="0">
                <a:solidFill>
                  <a:schemeClr val="tx1"/>
                </a:solidFill>
              </a:rPr>
              <a:t>(2</a:t>
            </a:r>
            <a:r>
              <a:rPr lang="ko-KR" altLang="en-US" sz="1400" b="1" dirty="0">
                <a:solidFill>
                  <a:schemeClr val="tx1"/>
                </a:solidFill>
              </a:rPr>
              <a:t>초 동안 유지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상자에 </a:t>
            </a:r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r>
              <a:rPr lang="ko-KR" altLang="en-US" sz="1400" b="1" dirty="0">
                <a:solidFill>
                  <a:schemeClr val="tx1"/>
                </a:solidFill>
              </a:rPr>
              <a:t>를 표시</a:t>
            </a:r>
            <a:r>
              <a:rPr lang="en-US" altLang="ko-KR" sz="1400" b="1" dirty="0">
                <a:solidFill>
                  <a:schemeClr val="tx1"/>
                </a:solidFill>
              </a:rPr>
              <a:t>-</a:t>
            </a:r>
            <a:r>
              <a:rPr lang="en-US" altLang="ko-KR" sz="1400" b="1" dirty="0" err="1">
                <a:solidFill>
                  <a:schemeClr val="tx1"/>
                </a:solidFill>
              </a:rPr>
              <a:t>innerHTML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활용</a:t>
            </a:r>
            <a:r>
              <a:rPr lang="en-US" altLang="ko-KR" sz="1400" b="1" dirty="0">
                <a:solidFill>
                  <a:schemeClr val="tx1"/>
                </a:solidFill>
              </a:rPr>
              <a:t>) 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-2</a:t>
            </a:r>
            <a:r>
              <a:rPr lang="ko-KR" altLang="en-US" sz="1400" b="1" dirty="0">
                <a:solidFill>
                  <a:schemeClr val="tx1"/>
                </a:solidFill>
              </a:rPr>
              <a:t>초후에는 두번째 원의 배경을 빨간색으로 변경</a:t>
            </a:r>
            <a:r>
              <a:rPr lang="en-US" altLang="ko-KR" sz="1400" b="1" dirty="0">
                <a:solidFill>
                  <a:schemeClr val="tx1"/>
                </a:solidFill>
              </a:rPr>
              <a:t>(4</a:t>
            </a:r>
            <a:r>
              <a:rPr lang="ko-KR" altLang="en-US" sz="1400" b="1" dirty="0">
                <a:solidFill>
                  <a:schemeClr val="tx1"/>
                </a:solidFill>
              </a:rPr>
              <a:t>초 동안 유지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상자에 </a:t>
            </a:r>
            <a:r>
              <a:rPr lang="en-US" altLang="ko-KR" sz="1400" b="1" dirty="0">
                <a:solidFill>
                  <a:schemeClr val="tx1"/>
                </a:solidFill>
              </a:rPr>
              <a:t>4</a:t>
            </a:r>
            <a:r>
              <a:rPr lang="ko-KR" altLang="en-US" sz="1400" b="1" dirty="0">
                <a:solidFill>
                  <a:schemeClr val="tx1"/>
                </a:solidFill>
              </a:rPr>
              <a:t>를 표시</a:t>
            </a:r>
            <a:r>
              <a:rPr lang="en-US" altLang="ko-KR" sz="1400" b="1" dirty="0">
                <a:solidFill>
                  <a:schemeClr val="tx1"/>
                </a:solidFill>
              </a:rPr>
              <a:t>) 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-4</a:t>
            </a:r>
            <a:r>
              <a:rPr lang="ko-KR" altLang="en-US" sz="1400" b="1" dirty="0">
                <a:solidFill>
                  <a:schemeClr val="tx1"/>
                </a:solidFill>
              </a:rPr>
              <a:t>초후에는 세번째 원의 배경을 녹색으로 변경</a:t>
            </a:r>
            <a:r>
              <a:rPr lang="en-US" altLang="ko-KR" sz="1400" b="1" dirty="0">
                <a:solidFill>
                  <a:schemeClr val="tx1"/>
                </a:solidFill>
              </a:rPr>
              <a:t>(6</a:t>
            </a:r>
            <a:r>
              <a:rPr lang="ko-KR" altLang="en-US" sz="1400" b="1" dirty="0">
                <a:solidFill>
                  <a:schemeClr val="tx1"/>
                </a:solidFill>
              </a:rPr>
              <a:t>초 동안 유지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상자에 </a:t>
            </a:r>
            <a:r>
              <a:rPr lang="en-US" altLang="ko-KR" sz="1400" b="1" dirty="0">
                <a:solidFill>
                  <a:schemeClr val="tx1"/>
                </a:solidFill>
              </a:rPr>
              <a:t>6</a:t>
            </a:r>
            <a:r>
              <a:rPr lang="ko-KR" altLang="en-US" sz="1400" b="1" dirty="0">
                <a:solidFill>
                  <a:schemeClr val="tx1"/>
                </a:solidFill>
              </a:rPr>
              <a:t>을 표시</a:t>
            </a:r>
            <a:r>
              <a:rPr lang="en-US" altLang="ko-KR" sz="1400" b="1" dirty="0">
                <a:solidFill>
                  <a:schemeClr val="tx1"/>
                </a:solidFill>
              </a:rPr>
              <a:t>) 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-6</a:t>
            </a:r>
            <a:r>
              <a:rPr lang="ko-KR" altLang="en-US" sz="1400" b="1" dirty="0">
                <a:solidFill>
                  <a:schemeClr val="tx1"/>
                </a:solidFill>
              </a:rPr>
              <a:t>초후에는 첫번째 원의 배경을 노란색으로 변경</a:t>
            </a:r>
            <a:r>
              <a:rPr lang="en-US" altLang="ko-KR" sz="1400" b="1" dirty="0">
                <a:solidFill>
                  <a:schemeClr val="tx1"/>
                </a:solidFill>
              </a:rPr>
              <a:t>(2</a:t>
            </a:r>
            <a:r>
              <a:rPr lang="ko-KR" altLang="en-US" sz="1400" b="1" dirty="0">
                <a:solidFill>
                  <a:schemeClr val="tx1"/>
                </a:solidFill>
              </a:rPr>
              <a:t>초 동안 유지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상자에 </a:t>
            </a:r>
            <a:r>
              <a:rPr lang="en-US" altLang="ko-KR" sz="1400" b="1" dirty="0">
                <a:solidFill>
                  <a:schemeClr val="tx1"/>
                </a:solidFill>
              </a:rPr>
              <a:t>2</a:t>
            </a:r>
            <a:r>
              <a:rPr lang="ko-KR" altLang="en-US" sz="1400" b="1" dirty="0">
                <a:solidFill>
                  <a:schemeClr val="tx1"/>
                </a:solidFill>
              </a:rPr>
              <a:t>를 표시</a:t>
            </a:r>
            <a:r>
              <a:rPr lang="en-US" altLang="ko-KR" sz="1400" b="1" dirty="0">
                <a:solidFill>
                  <a:schemeClr val="tx1"/>
                </a:solidFill>
              </a:rPr>
              <a:t>) 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-</a:t>
            </a:r>
            <a:r>
              <a:rPr lang="ko-KR" altLang="en-US" sz="1400" b="1" dirty="0">
                <a:solidFill>
                  <a:schemeClr val="tx1"/>
                </a:solidFill>
              </a:rPr>
              <a:t>위의 과정이 반복됨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-</a:t>
            </a:r>
            <a:r>
              <a:rPr lang="ko-KR" altLang="en-US" sz="1400" b="1" dirty="0">
                <a:solidFill>
                  <a:schemeClr val="tx1"/>
                </a:solidFill>
              </a:rPr>
              <a:t>항목 수와 내용은 제공된 소스코드에 있음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-”stop”</a:t>
            </a:r>
            <a:r>
              <a:rPr lang="ko-KR" altLang="en-US" sz="1400" b="1" dirty="0">
                <a:solidFill>
                  <a:schemeClr val="tx1"/>
                </a:solidFill>
              </a:rPr>
              <a:t> 버턴을 누르면 타이머를 제거해서 동작이 멈추고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버턴에는 </a:t>
            </a:r>
            <a:r>
              <a:rPr lang="en-US" altLang="ko-KR" sz="1400" b="1" dirty="0">
                <a:solidFill>
                  <a:schemeClr val="tx1"/>
                </a:solidFill>
              </a:rPr>
              <a:t>“start”</a:t>
            </a:r>
            <a:r>
              <a:rPr lang="ko-KR" altLang="en-US" sz="1400" b="1" dirty="0">
                <a:solidFill>
                  <a:schemeClr val="tx1"/>
                </a:solidFill>
              </a:rPr>
              <a:t>로 내용 변경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-”start”</a:t>
            </a:r>
            <a:r>
              <a:rPr lang="ko-KR" altLang="en-US" sz="1400" b="1" dirty="0">
                <a:solidFill>
                  <a:schemeClr val="tx1"/>
                </a:solidFill>
              </a:rPr>
              <a:t> 버턴을 누르면 타이머를 설정하여 다시 작동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버턴에는 </a:t>
            </a:r>
            <a:r>
              <a:rPr lang="en-US" altLang="ko-KR" sz="1400" b="1" dirty="0">
                <a:solidFill>
                  <a:schemeClr val="tx1"/>
                </a:solidFill>
              </a:rPr>
              <a:t>“stop”</a:t>
            </a:r>
            <a:r>
              <a:rPr lang="ko-KR" altLang="en-US" sz="1400" b="1" dirty="0">
                <a:solidFill>
                  <a:schemeClr val="tx1"/>
                </a:solidFill>
              </a:rPr>
              <a:t>로 내용 변경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-</a:t>
            </a:r>
            <a:r>
              <a:rPr lang="en-US" altLang="ko-KR" sz="1400" b="1" dirty="0" err="1">
                <a:solidFill>
                  <a:schemeClr val="tx1"/>
                </a:solidFill>
              </a:rPr>
              <a:t>setInterval</a:t>
            </a:r>
            <a:r>
              <a:rPr lang="en-US" altLang="ko-KR" sz="1400" b="1" dirty="0">
                <a:solidFill>
                  <a:schemeClr val="tx1"/>
                </a:solidFill>
              </a:rPr>
              <a:t>(), </a:t>
            </a:r>
            <a:r>
              <a:rPr lang="en-US" altLang="ko-KR" sz="1400" b="1" dirty="0" err="1">
                <a:solidFill>
                  <a:schemeClr val="tx1"/>
                </a:solidFill>
              </a:rPr>
              <a:t>clearInterval</a:t>
            </a:r>
            <a:r>
              <a:rPr lang="en-US" altLang="ko-KR" sz="1400" b="1" dirty="0">
                <a:solidFill>
                  <a:schemeClr val="tx1"/>
                </a:solidFill>
              </a:rPr>
              <a:t>()</a:t>
            </a:r>
            <a:r>
              <a:rPr lang="ko-KR" altLang="en-US" sz="1400" b="1" dirty="0">
                <a:solidFill>
                  <a:schemeClr val="tx1"/>
                </a:solidFill>
              </a:rPr>
              <a:t> 또는 </a:t>
            </a:r>
            <a:r>
              <a:rPr lang="en-US" altLang="ko-KR" sz="1400" b="1" dirty="0" err="1">
                <a:solidFill>
                  <a:schemeClr val="tx1"/>
                </a:solidFill>
              </a:rPr>
              <a:t>setTimeout</a:t>
            </a:r>
            <a:r>
              <a:rPr lang="en-US" altLang="ko-KR" sz="1400" b="1" dirty="0">
                <a:solidFill>
                  <a:schemeClr val="tx1"/>
                </a:solidFill>
              </a:rPr>
              <a:t>(), </a:t>
            </a:r>
            <a:r>
              <a:rPr lang="en-US" altLang="ko-KR" sz="1400" b="1" dirty="0" err="1">
                <a:solidFill>
                  <a:schemeClr val="tx1"/>
                </a:solidFill>
              </a:rPr>
              <a:t>cleatTimeout</a:t>
            </a:r>
            <a:r>
              <a:rPr lang="en-US" altLang="ko-KR" sz="1400" b="1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-</a:t>
            </a:r>
            <a:r>
              <a:rPr lang="ko-KR" altLang="en-US" sz="1400" b="1" dirty="0">
                <a:solidFill>
                  <a:schemeClr val="tx1"/>
                </a:solidFill>
              </a:rPr>
              <a:t>배열에 배경색과 타이머시간을 저장하여 활용하면 도움됨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4E35239-0F45-48A0-B9D6-7901582886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331" y="853083"/>
            <a:ext cx="2303964" cy="26537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30B7960-AD6E-4D43-BE33-E597F32548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1493" y="853084"/>
            <a:ext cx="2303964" cy="26268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CC2C247-2894-4FB5-81DE-9401A971E4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6203" y="879992"/>
            <a:ext cx="2535741" cy="26268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B56474F2-5F36-4D77-8F97-5B8B6C16201A}"/>
              </a:ext>
            </a:extLst>
          </p:cNvPr>
          <p:cNvSpPr/>
          <p:nvPr/>
        </p:nvSpPr>
        <p:spPr>
          <a:xfrm>
            <a:off x="2630900" y="1953568"/>
            <a:ext cx="275573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7FEDDD05-A001-4E49-A012-32BBC82A72AB}"/>
              </a:ext>
            </a:extLst>
          </p:cNvPr>
          <p:cNvSpPr/>
          <p:nvPr/>
        </p:nvSpPr>
        <p:spPr>
          <a:xfrm>
            <a:off x="5549190" y="2012165"/>
            <a:ext cx="275573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688FDEF1-79E1-4B1F-9005-1003EF937D20}"/>
              </a:ext>
            </a:extLst>
          </p:cNvPr>
          <p:cNvSpPr/>
          <p:nvPr/>
        </p:nvSpPr>
        <p:spPr>
          <a:xfrm>
            <a:off x="8660571" y="1979688"/>
            <a:ext cx="275573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1659F0DB-F8C0-4DCA-86FC-4EDCBD7337D8}"/>
              </a:ext>
            </a:extLst>
          </p:cNvPr>
          <p:cNvSpPr/>
          <p:nvPr/>
        </p:nvSpPr>
        <p:spPr>
          <a:xfrm rot="5400000">
            <a:off x="9866229" y="3526926"/>
            <a:ext cx="275573" cy="382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9830D8-CA38-4C5F-AEAF-D25020FA7351}"/>
              </a:ext>
            </a:extLst>
          </p:cNvPr>
          <p:cNvSpPr txBox="1"/>
          <p:nvPr/>
        </p:nvSpPr>
        <p:spPr>
          <a:xfrm>
            <a:off x="6666749" y="3086998"/>
            <a:ext cx="5761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9D548C-5DCC-4D9A-9477-38A624E3E21C}"/>
              </a:ext>
            </a:extLst>
          </p:cNvPr>
          <p:cNvSpPr txBox="1"/>
          <p:nvPr/>
        </p:nvSpPr>
        <p:spPr>
          <a:xfrm>
            <a:off x="9715918" y="2965116"/>
            <a:ext cx="5761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ⅴ</a:t>
            </a:r>
          </a:p>
        </p:txBody>
      </p:sp>
    </p:spTree>
    <p:extLst>
      <p:ext uri="{BB962C8B-B14F-4D97-AF65-F5344CB8AC3E}">
        <p14:creationId xmlns:p14="http://schemas.microsoft.com/office/powerpoint/2010/main" val="1591850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E0883E9-1F4D-4032-89DD-31159E997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0199" y="838294"/>
            <a:ext cx="3277904" cy="19749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D4BB956-BB8B-4228-A2B5-4C3308563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461" y="926738"/>
            <a:ext cx="3355691" cy="19749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584266F-C87D-42E2-B7FB-AC635EAEC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209" y="863356"/>
            <a:ext cx="3453334" cy="21017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1A1EBF-B3B2-448E-9AAA-42776FFBE093}"/>
              </a:ext>
            </a:extLst>
          </p:cNvPr>
          <p:cNvSpPr txBox="1"/>
          <p:nvPr/>
        </p:nvSpPr>
        <p:spPr>
          <a:xfrm>
            <a:off x="636935" y="139723"/>
            <a:ext cx="843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문제</a:t>
            </a:r>
            <a:r>
              <a:rPr lang="en-US" altLang="ko-KR" b="1" dirty="0"/>
              <a:t>4 –</a:t>
            </a:r>
            <a:r>
              <a:rPr lang="ko-KR" altLang="en-US" b="1" dirty="0"/>
              <a:t>현재 날짜</a:t>
            </a:r>
            <a:r>
              <a:rPr lang="en-US" altLang="ko-KR" b="1" dirty="0"/>
              <a:t>/</a:t>
            </a:r>
            <a:r>
              <a:rPr lang="ko-KR" altLang="en-US" b="1" dirty="0"/>
              <a:t>시간 및 </a:t>
            </a:r>
            <a:r>
              <a:rPr lang="en-US" altLang="ko-KR" b="1" dirty="0"/>
              <a:t>D-day</a:t>
            </a:r>
            <a:r>
              <a:rPr lang="ko-KR" altLang="en-US" b="1" dirty="0"/>
              <a:t> 표시</a:t>
            </a:r>
            <a:endParaRPr lang="en-US" altLang="ko-KR" b="1" dirty="0"/>
          </a:p>
        </p:txBody>
      </p:sp>
      <p:sp>
        <p:nvSpPr>
          <p:cNvPr id="10" name="사각형 설명선 6">
            <a:extLst>
              <a:ext uri="{FF2B5EF4-FFF2-40B4-BE49-F238E27FC236}">
                <a16:creationId xmlns:a16="http://schemas.microsoft.com/office/drawing/2014/main" id="{219656B8-F33E-48B8-BDB3-5E03D87AAF23}"/>
              </a:ext>
            </a:extLst>
          </p:cNvPr>
          <p:cNvSpPr/>
          <p:nvPr/>
        </p:nvSpPr>
        <p:spPr>
          <a:xfrm>
            <a:off x="225331" y="3826292"/>
            <a:ext cx="7972954" cy="1528586"/>
          </a:xfrm>
          <a:prstGeom prst="wedgeRectCallout">
            <a:avLst>
              <a:gd name="adj1" fmla="val -15722"/>
              <a:gd name="adj2" fmla="val -4499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rgbClr val="0000FF"/>
                </a:solidFill>
              </a:rPr>
              <a:t> 문제설명</a:t>
            </a:r>
            <a:r>
              <a:rPr lang="en-US" altLang="ko-KR" sz="1400" b="1" dirty="0">
                <a:solidFill>
                  <a:srgbClr val="0000FF"/>
                </a:solidFill>
              </a:rPr>
              <a:t> :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-</a:t>
            </a:r>
            <a:r>
              <a:rPr lang="ko-KR" altLang="en-US" sz="1400" b="1" dirty="0">
                <a:solidFill>
                  <a:schemeClr val="tx1"/>
                </a:solidFill>
              </a:rPr>
              <a:t>날짜 정보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시간정보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요일을 표시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</a:rPr>
              <a:t>타이머를 이용</a:t>
            </a:r>
            <a:r>
              <a:rPr lang="en-US" altLang="ko-KR" sz="1400" b="1" dirty="0">
                <a:solidFill>
                  <a:schemeClr val="tx1"/>
                </a:solidFill>
              </a:rPr>
              <a:t>, 1</a:t>
            </a:r>
            <a:r>
              <a:rPr lang="ko-KR" altLang="en-US" sz="1400" b="1" dirty="0">
                <a:solidFill>
                  <a:schemeClr val="tx1"/>
                </a:solidFill>
              </a:rPr>
              <a:t>초마다 </a:t>
            </a:r>
            <a:r>
              <a:rPr lang="en-US" altLang="ko-KR" sz="1400" b="1" dirty="0">
                <a:solidFill>
                  <a:schemeClr val="tx1"/>
                </a:solidFill>
              </a:rPr>
              <a:t>Timeout) 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-</a:t>
            </a:r>
            <a:r>
              <a:rPr lang="ko-KR" altLang="en-US" sz="1400" b="1" dirty="0" err="1">
                <a:solidFill>
                  <a:schemeClr val="tx1"/>
                </a:solidFill>
              </a:rPr>
              <a:t>콤보박스를</a:t>
            </a:r>
            <a:r>
              <a:rPr lang="ko-KR" altLang="en-US" sz="1400" b="1" dirty="0">
                <a:solidFill>
                  <a:schemeClr val="tx1"/>
                </a:solidFill>
              </a:rPr>
              <a:t> 이용해서 해당하는 날짜까지 몇일 남았는지를 </a:t>
            </a:r>
            <a:r>
              <a:rPr lang="en-US" altLang="ko-KR" sz="1400" b="1" dirty="0">
                <a:solidFill>
                  <a:schemeClr val="tx1"/>
                </a:solidFill>
              </a:rPr>
              <a:t>“D-0“ </a:t>
            </a:r>
            <a:r>
              <a:rPr lang="ko-KR" altLang="en-US" sz="1400" b="1" dirty="0">
                <a:solidFill>
                  <a:schemeClr val="tx1"/>
                </a:solidFill>
              </a:rPr>
              <a:t>형식으로 우측상자에 표시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-</a:t>
            </a:r>
            <a:r>
              <a:rPr lang="ko-KR" altLang="en-US" sz="1400" b="1" dirty="0">
                <a:solidFill>
                  <a:schemeClr val="tx1"/>
                </a:solidFill>
              </a:rPr>
              <a:t>요일은 체크박스 버턴 클릭에 따라서 영문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</a:rPr>
              <a:t>체크해제상태</a:t>
            </a:r>
            <a:r>
              <a:rPr lang="en-US" altLang="ko-KR" sz="1400" b="1" dirty="0">
                <a:solidFill>
                  <a:schemeClr val="tx1"/>
                </a:solidFill>
              </a:rPr>
              <a:t>), </a:t>
            </a:r>
            <a:r>
              <a:rPr lang="ko-KR" altLang="en-US" sz="1400" b="1" dirty="0">
                <a:solidFill>
                  <a:schemeClr val="tx1"/>
                </a:solidFill>
              </a:rPr>
              <a:t>한글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</a:rPr>
              <a:t>체크상태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r>
              <a:rPr lang="ko-KR" altLang="en-US" sz="1400" b="1" dirty="0">
                <a:solidFill>
                  <a:schemeClr val="tx1"/>
                </a:solidFill>
              </a:rPr>
              <a:t>로 표시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-</a:t>
            </a:r>
            <a:r>
              <a:rPr lang="ko-KR" altLang="en-US" sz="1400" b="1" dirty="0">
                <a:solidFill>
                  <a:schemeClr val="tx1"/>
                </a:solidFill>
              </a:rPr>
              <a:t>요일 이름이 들어 있는 영문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한글 배열 제공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-D-day</a:t>
            </a:r>
            <a:r>
              <a:rPr lang="ko-KR" altLang="en-US" sz="1400" b="1" dirty="0">
                <a:solidFill>
                  <a:schemeClr val="tx1"/>
                </a:solidFill>
              </a:rPr>
              <a:t>를 위한 타이머는 설정 </a:t>
            </a:r>
            <a:r>
              <a:rPr lang="ko-KR" altLang="en-US" sz="1400" b="1" dirty="0" err="1">
                <a:solidFill>
                  <a:schemeClr val="tx1"/>
                </a:solidFill>
              </a:rPr>
              <a:t>안해도</a:t>
            </a:r>
            <a:r>
              <a:rPr lang="ko-KR" altLang="en-US" sz="1400" b="1" dirty="0">
                <a:solidFill>
                  <a:schemeClr val="tx1"/>
                </a:solidFill>
              </a:rPr>
              <a:t> 됨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 err="1">
                <a:solidFill>
                  <a:schemeClr val="tx1"/>
                </a:solidFill>
              </a:rPr>
              <a:t>콤보박스에서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</a:rPr>
              <a:t>선택될때마다</a:t>
            </a:r>
            <a:r>
              <a:rPr lang="ko-KR" altLang="en-US" sz="1400" b="1" dirty="0">
                <a:solidFill>
                  <a:schemeClr val="tx1"/>
                </a:solidFill>
              </a:rPr>
              <a:t> 계산함을 원칙으로 함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9830D8-CA38-4C5F-AEAF-D25020FA7351}"/>
              </a:ext>
            </a:extLst>
          </p:cNvPr>
          <p:cNvSpPr txBox="1"/>
          <p:nvPr/>
        </p:nvSpPr>
        <p:spPr>
          <a:xfrm>
            <a:off x="9297215" y="4963275"/>
            <a:ext cx="5761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9D548C-5DCC-4D9A-9477-38A624E3E21C}"/>
              </a:ext>
            </a:extLst>
          </p:cNvPr>
          <p:cNvSpPr txBox="1"/>
          <p:nvPr/>
        </p:nvSpPr>
        <p:spPr>
          <a:xfrm>
            <a:off x="5341209" y="1906063"/>
            <a:ext cx="5761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95D830-035A-4B28-A0B9-A6EA54CE07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8783" y="3482710"/>
            <a:ext cx="3300736" cy="2031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B746E8D-297C-4909-8B2E-B55B93685269}"/>
              </a:ext>
            </a:extLst>
          </p:cNvPr>
          <p:cNvSpPr txBox="1"/>
          <p:nvPr/>
        </p:nvSpPr>
        <p:spPr>
          <a:xfrm>
            <a:off x="8336071" y="2286429"/>
            <a:ext cx="5761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69D2B8-1EFB-4020-B28E-04C382C64A4F}"/>
              </a:ext>
            </a:extLst>
          </p:cNvPr>
          <p:cNvSpPr txBox="1"/>
          <p:nvPr/>
        </p:nvSpPr>
        <p:spPr>
          <a:xfrm>
            <a:off x="8262671" y="4963275"/>
            <a:ext cx="5761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ⅴ</a:t>
            </a:r>
          </a:p>
        </p:txBody>
      </p:sp>
    </p:spTree>
    <p:extLst>
      <p:ext uri="{BB962C8B-B14F-4D97-AF65-F5344CB8AC3E}">
        <p14:creationId xmlns:p14="http://schemas.microsoft.com/office/powerpoint/2010/main" val="172129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881334D0-7537-48BD-8A3B-EC0A8F9E0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31" y="712443"/>
            <a:ext cx="2555447" cy="278393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CBC2C1F-4614-46D4-B1AE-9AE431F94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7369" y="672279"/>
            <a:ext cx="2502139" cy="271408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4988A84-4F16-42D6-BE1E-38EF563BF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7927" y="756602"/>
            <a:ext cx="2441504" cy="262576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4CEDAB2-ABE1-4747-9F79-40D5E45E4A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7215" y="763648"/>
            <a:ext cx="2344390" cy="25494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1A1EBF-B3B2-448E-9AAA-42776FFBE093}"/>
              </a:ext>
            </a:extLst>
          </p:cNvPr>
          <p:cNvSpPr txBox="1"/>
          <p:nvPr/>
        </p:nvSpPr>
        <p:spPr>
          <a:xfrm>
            <a:off x="636935" y="139723"/>
            <a:ext cx="843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문제</a:t>
            </a:r>
            <a:r>
              <a:rPr lang="en-US" altLang="ko-KR" b="1" dirty="0"/>
              <a:t>5 –</a:t>
            </a:r>
            <a:r>
              <a:rPr lang="ko-KR" altLang="en-US" b="1" dirty="0"/>
              <a:t>계산기 만들기</a:t>
            </a:r>
            <a:endParaRPr lang="en-US" altLang="ko-KR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9830D8-CA38-4C5F-AEAF-D25020FA7351}"/>
              </a:ext>
            </a:extLst>
          </p:cNvPr>
          <p:cNvSpPr txBox="1"/>
          <p:nvPr/>
        </p:nvSpPr>
        <p:spPr>
          <a:xfrm>
            <a:off x="6491041" y="2373260"/>
            <a:ext cx="5761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746E8D-297C-4909-8B2E-B55B93685269}"/>
              </a:ext>
            </a:extLst>
          </p:cNvPr>
          <p:cNvSpPr txBox="1"/>
          <p:nvPr/>
        </p:nvSpPr>
        <p:spPr>
          <a:xfrm>
            <a:off x="3473091" y="5856013"/>
            <a:ext cx="5761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69D2B8-1EFB-4020-B28E-04C382C64A4F}"/>
              </a:ext>
            </a:extLst>
          </p:cNvPr>
          <p:cNvSpPr txBox="1"/>
          <p:nvPr/>
        </p:nvSpPr>
        <p:spPr>
          <a:xfrm>
            <a:off x="4844205" y="2373260"/>
            <a:ext cx="5761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88BADD-9DDE-4D6F-8276-E737896C9693}"/>
              </a:ext>
            </a:extLst>
          </p:cNvPr>
          <p:cNvSpPr txBox="1"/>
          <p:nvPr/>
        </p:nvSpPr>
        <p:spPr>
          <a:xfrm>
            <a:off x="9357850" y="1929103"/>
            <a:ext cx="5761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ⅴ</a:t>
            </a:r>
          </a:p>
        </p:txBody>
      </p:sp>
      <p:sp>
        <p:nvSpPr>
          <p:cNvPr id="29" name="사각형 설명선 6">
            <a:extLst>
              <a:ext uri="{FF2B5EF4-FFF2-40B4-BE49-F238E27FC236}">
                <a16:creationId xmlns:a16="http://schemas.microsoft.com/office/drawing/2014/main" id="{5F2CC2D9-2282-4B76-B1C4-06D273DB0067}"/>
              </a:ext>
            </a:extLst>
          </p:cNvPr>
          <p:cNvSpPr/>
          <p:nvPr/>
        </p:nvSpPr>
        <p:spPr>
          <a:xfrm>
            <a:off x="1356039" y="3990497"/>
            <a:ext cx="8686938" cy="1528586"/>
          </a:xfrm>
          <a:prstGeom prst="wedgeRectCallout">
            <a:avLst>
              <a:gd name="adj1" fmla="val -15722"/>
              <a:gd name="adj2" fmla="val -4499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rgbClr val="0000FF"/>
                </a:solidFill>
              </a:rPr>
              <a:t> 문제설명</a:t>
            </a:r>
            <a:r>
              <a:rPr lang="en-US" altLang="ko-KR" sz="1400" b="1" dirty="0">
                <a:solidFill>
                  <a:srgbClr val="0000FF"/>
                </a:solidFill>
              </a:rPr>
              <a:t> :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- </a:t>
            </a:r>
            <a:r>
              <a:rPr lang="ko-KR" altLang="en-US" sz="1400" b="1" dirty="0">
                <a:solidFill>
                  <a:schemeClr val="tx1"/>
                </a:solidFill>
              </a:rPr>
              <a:t>버턴을 이용해서 수식을 </a:t>
            </a:r>
            <a:r>
              <a:rPr lang="en-US" altLang="ko-KR" sz="1400" b="1" dirty="0">
                <a:solidFill>
                  <a:schemeClr val="tx1"/>
                </a:solidFill>
              </a:rPr>
              <a:t>div </a:t>
            </a:r>
            <a:r>
              <a:rPr lang="ko-KR" altLang="en-US" sz="1400" b="1" dirty="0">
                <a:solidFill>
                  <a:schemeClr val="tx1"/>
                </a:solidFill>
              </a:rPr>
              <a:t>상자에 입력 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en-US" altLang="ko-KR" sz="1400" b="1" dirty="0" err="1">
                <a:solidFill>
                  <a:schemeClr val="tx1"/>
                </a:solidFill>
              </a:rPr>
              <a:t>innerHTML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속성 활용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- ”=“</a:t>
            </a:r>
            <a:r>
              <a:rPr lang="ko-KR" altLang="en-US" sz="1400" b="1" dirty="0">
                <a:solidFill>
                  <a:schemeClr val="tx1"/>
                </a:solidFill>
              </a:rPr>
              <a:t>버턴을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누르면 수식을 </a:t>
            </a:r>
            <a:r>
              <a:rPr lang="en-US" altLang="ko-KR" sz="1400" b="1" dirty="0">
                <a:solidFill>
                  <a:schemeClr val="tx1"/>
                </a:solidFill>
              </a:rPr>
              <a:t>eval() </a:t>
            </a:r>
            <a:r>
              <a:rPr lang="ko-KR" altLang="en-US" sz="1400" b="1" dirty="0">
                <a:solidFill>
                  <a:schemeClr val="tx1"/>
                </a:solidFill>
              </a:rPr>
              <a:t>함수를 이용해서 계산하면 됨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수식에 결과값을 추가해서 표시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- ”clear”</a:t>
            </a:r>
            <a:r>
              <a:rPr lang="ko-KR" altLang="en-US" sz="1400" b="1" dirty="0">
                <a:solidFill>
                  <a:schemeClr val="tx1"/>
                </a:solidFill>
              </a:rPr>
              <a:t>버턴을 누르면 수식과 메시지 공간을 </a:t>
            </a:r>
            <a:r>
              <a:rPr lang="en-US" altLang="ko-KR" sz="1400" b="1" dirty="0">
                <a:solidFill>
                  <a:schemeClr val="tx1"/>
                </a:solidFill>
              </a:rPr>
              <a:t>clear</a:t>
            </a:r>
          </a:p>
          <a:p>
            <a:pPr marL="285750" indent="-285750">
              <a:buFontTx/>
              <a:buChar char="-"/>
            </a:pPr>
            <a:r>
              <a:rPr lang="en-US" altLang="ko-KR" sz="1400" b="1" dirty="0">
                <a:solidFill>
                  <a:schemeClr val="tx1"/>
                </a:solidFill>
              </a:rPr>
              <a:t>”back”</a:t>
            </a:r>
            <a:r>
              <a:rPr lang="ko-KR" altLang="en-US" sz="1400" b="1" dirty="0">
                <a:solidFill>
                  <a:schemeClr val="tx1"/>
                </a:solidFill>
              </a:rPr>
              <a:t>버턴을 누르면 마지막 문자를 삭제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solidFill>
                  <a:schemeClr val="tx1"/>
                </a:solidFill>
              </a:rPr>
              <a:t>연산자를 연속해서 누르면 입력 불가로 처리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</a:rPr>
              <a:t>하단에 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＇**＇</a:t>
            </a:r>
            <a:r>
              <a:rPr lang="ko-KR" altLang="en-US" sz="1400" b="0" i="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외에 연속된 연산자는 불가함</a:t>
            </a:r>
            <a:r>
              <a:rPr lang="en-US" altLang="ko-KR" sz="1400" b="0" i="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~~! </a:t>
            </a:r>
            <a:r>
              <a:rPr lang="ko-KR" altLang="en-US" sz="1400" b="0" i="0" dirty="0"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출력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r>
              <a:rPr lang="ko-KR" altLang="en-US" sz="1400" b="1" dirty="0">
                <a:solidFill>
                  <a:schemeClr val="tx1"/>
                </a:solidFill>
              </a:rPr>
              <a:t>  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529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6C0D4C3-41B6-47CF-85E6-655AFFD54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036" y="3898096"/>
            <a:ext cx="2028167" cy="22116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4D29C1-6C8E-447F-AB90-40EAF1EF8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076" y="3979915"/>
            <a:ext cx="1933681" cy="21148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7F94C5-82EC-4D0F-A406-0BDDE8861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2908" y="3979915"/>
            <a:ext cx="1942056" cy="21298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87965B-CE0D-448A-9D1D-5391A555AB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6798" y="820063"/>
            <a:ext cx="2028166" cy="22305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702C7D2-8C99-41B0-B20E-BEACCB50B0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8591" y="963032"/>
            <a:ext cx="2028166" cy="22160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8D15D14-F9DF-49CF-A444-92D8C8A7F1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4312" y="963032"/>
            <a:ext cx="2059552" cy="2243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1A1EBF-B3B2-448E-9AAA-42776FFBE093}"/>
              </a:ext>
            </a:extLst>
          </p:cNvPr>
          <p:cNvSpPr txBox="1"/>
          <p:nvPr/>
        </p:nvSpPr>
        <p:spPr>
          <a:xfrm>
            <a:off x="1705676" y="222387"/>
            <a:ext cx="843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문제</a:t>
            </a:r>
            <a:r>
              <a:rPr lang="en-US" altLang="ko-KR" b="1" dirty="0"/>
              <a:t>5 –</a:t>
            </a:r>
            <a:r>
              <a:rPr lang="ko-KR" altLang="en-US" b="1" dirty="0"/>
              <a:t>계산기 만들기</a:t>
            </a:r>
            <a:endParaRPr lang="en-US" altLang="ko-KR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9830D8-CA38-4C5F-AEAF-D25020FA7351}"/>
              </a:ext>
            </a:extLst>
          </p:cNvPr>
          <p:cNvSpPr txBox="1"/>
          <p:nvPr/>
        </p:nvSpPr>
        <p:spPr>
          <a:xfrm>
            <a:off x="9225837" y="5049226"/>
            <a:ext cx="5761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746E8D-297C-4909-8B2E-B55B93685269}"/>
              </a:ext>
            </a:extLst>
          </p:cNvPr>
          <p:cNvSpPr txBox="1"/>
          <p:nvPr/>
        </p:nvSpPr>
        <p:spPr>
          <a:xfrm>
            <a:off x="3107667" y="5332793"/>
            <a:ext cx="5761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ⅴ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69D2B8-1EFB-4020-B28E-04C382C64A4F}"/>
              </a:ext>
            </a:extLst>
          </p:cNvPr>
          <p:cNvSpPr txBox="1"/>
          <p:nvPr/>
        </p:nvSpPr>
        <p:spPr>
          <a:xfrm>
            <a:off x="5442213" y="2274217"/>
            <a:ext cx="5761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88BADD-9DDE-4D6F-8276-E737896C9693}"/>
              </a:ext>
            </a:extLst>
          </p:cNvPr>
          <p:cNvSpPr txBox="1"/>
          <p:nvPr/>
        </p:nvSpPr>
        <p:spPr>
          <a:xfrm>
            <a:off x="8361062" y="1869638"/>
            <a:ext cx="5761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ⅴ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A10284F-C988-4B8E-B3E8-FE5D2167F226}"/>
              </a:ext>
            </a:extLst>
          </p:cNvPr>
          <p:cNvSpPr/>
          <p:nvPr/>
        </p:nvSpPr>
        <p:spPr>
          <a:xfrm>
            <a:off x="3983277" y="1814401"/>
            <a:ext cx="437859" cy="444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06E9C22F-AEE6-4D7D-877B-235EEE4A314C}"/>
              </a:ext>
            </a:extLst>
          </p:cNvPr>
          <p:cNvSpPr/>
          <p:nvPr/>
        </p:nvSpPr>
        <p:spPr>
          <a:xfrm>
            <a:off x="7487177" y="1814401"/>
            <a:ext cx="468165" cy="444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09B3014B-8789-4F9C-9B0F-B98FFF94E8B4}"/>
              </a:ext>
            </a:extLst>
          </p:cNvPr>
          <p:cNvSpPr/>
          <p:nvPr/>
        </p:nvSpPr>
        <p:spPr>
          <a:xfrm rot="10800000">
            <a:off x="7623550" y="4818144"/>
            <a:ext cx="452383" cy="369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9E568223-3104-4DE2-8BFB-B69586275B46}"/>
              </a:ext>
            </a:extLst>
          </p:cNvPr>
          <p:cNvSpPr/>
          <p:nvPr/>
        </p:nvSpPr>
        <p:spPr>
          <a:xfrm rot="5400000">
            <a:off x="9319782" y="3419606"/>
            <a:ext cx="256784" cy="444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012926-A75D-4280-855C-7368759E2489}"/>
              </a:ext>
            </a:extLst>
          </p:cNvPr>
          <p:cNvSpPr txBox="1"/>
          <p:nvPr/>
        </p:nvSpPr>
        <p:spPr>
          <a:xfrm>
            <a:off x="5677629" y="4490613"/>
            <a:ext cx="5761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ⅴ</a:t>
            </a: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06ACB184-A687-4822-AAC3-6C3AE484E3F0}"/>
              </a:ext>
            </a:extLst>
          </p:cNvPr>
          <p:cNvSpPr/>
          <p:nvPr/>
        </p:nvSpPr>
        <p:spPr>
          <a:xfrm rot="10800000">
            <a:off x="4226983" y="4766566"/>
            <a:ext cx="309118" cy="444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737C3BF9-133C-40B5-9461-50880A006BA6}"/>
              </a:ext>
            </a:extLst>
          </p:cNvPr>
          <p:cNvSpPr/>
          <p:nvPr/>
        </p:nvSpPr>
        <p:spPr>
          <a:xfrm>
            <a:off x="9131128" y="6259425"/>
            <a:ext cx="952324" cy="237995"/>
          </a:xfrm>
          <a:prstGeom prst="wedgeRectCallout">
            <a:avLst>
              <a:gd name="adj1" fmla="val -20175"/>
              <a:gd name="adj2" fmla="val 519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**</a:t>
            </a:r>
            <a:r>
              <a:rPr lang="ko-KR" altLang="en-US" sz="1200" dirty="0"/>
              <a:t>는 가능</a:t>
            </a:r>
          </a:p>
        </p:txBody>
      </p: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2C148C0D-D7F3-4FCB-8910-76BA00A4466F}"/>
              </a:ext>
            </a:extLst>
          </p:cNvPr>
          <p:cNvSpPr/>
          <p:nvPr/>
        </p:nvSpPr>
        <p:spPr>
          <a:xfrm>
            <a:off x="8850128" y="388240"/>
            <a:ext cx="1233324" cy="238841"/>
          </a:xfrm>
          <a:prstGeom prst="wedgeRectCallout">
            <a:avLst>
              <a:gd name="adj1" fmla="val -20175"/>
              <a:gd name="adj2" fmla="val 519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*+ </a:t>
            </a:r>
            <a:r>
              <a:rPr lang="ko-KR" altLang="en-US" sz="1200" dirty="0"/>
              <a:t>는 불가 함</a:t>
            </a:r>
          </a:p>
        </p:txBody>
      </p:sp>
    </p:spTree>
    <p:extLst>
      <p:ext uri="{BB962C8B-B14F-4D97-AF65-F5344CB8AC3E}">
        <p14:creationId xmlns:p14="http://schemas.microsoft.com/office/powerpoint/2010/main" val="3525345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3BD2EE7D-677A-4A77-AE30-0D0ADD929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161" y="2464753"/>
            <a:ext cx="2655650" cy="15114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8280F7-C3A9-42D8-8E15-A0FA4A15E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346" y="858180"/>
            <a:ext cx="2856909" cy="12955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B3C0D07-75D9-40AB-8E10-6BEEF61CC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947" y="892027"/>
            <a:ext cx="2407477" cy="13476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1A1EBF-B3B2-448E-9AAA-42776FFBE093}"/>
              </a:ext>
            </a:extLst>
          </p:cNvPr>
          <p:cNvSpPr txBox="1"/>
          <p:nvPr/>
        </p:nvSpPr>
        <p:spPr>
          <a:xfrm>
            <a:off x="1705676" y="222387"/>
            <a:ext cx="843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문제</a:t>
            </a:r>
            <a:r>
              <a:rPr lang="en-US" altLang="ko-KR" b="1" dirty="0"/>
              <a:t>6 –</a:t>
            </a:r>
            <a:r>
              <a:rPr lang="ko-KR" altLang="en-US" b="1" dirty="0"/>
              <a:t>랜덤 번호 생성 및 최대값 표시</a:t>
            </a:r>
            <a:endParaRPr lang="en-US" altLang="ko-KR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88BADD-9DDE-4D6F-8276-E737896C9693}"/>
              </a:ext>
            </a:extLst>
          </p:cNvPr>
          <p:cNvSpPr txBox="1"/>
          <p:nvPr/>
        </p:nvSpPr>
        <p:spPr>
          <a:xfrm>
            <a:off x="7672129" y="1067296"/>
            <a:ext cx="5761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ⅴ</a:t>
            </a:r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737C3BF9-133C-40B5-9461-50880A006BA6}"/>
              </a:ext>
            </a:extLst>
          </p:cNvPr>
          <p:cNvSpPr/>
          <p:nvPr/>
        </p:nvSpPr>
        <p:spPr>
          <a:xfrm>
            <a:off x="753352" y="2355892"/>
            <a:ext cx="952324" cy="237995"/>
          </a:xfrm>
          <a:prstGeom prst="wedgeRectCallout">
            <a:avLst>
              <a:gd name="adj1" fmla="val -20175"/>
              <a:gd name="adj2" fmla="val 519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초기화면</a:t>
            </a:r>
          </a:p>
        </p:txBody>
      </p: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2C148C0D-D7F3-4FCB-8910-76BA00A4466F}"/>
              </a:ext>
            </a:extLst>
          </p:cNvPr>
          <p:cNvSpPr/>
          <p:nvPr/>
        </p:nvSpPr>
        <p:spPr>
          <a:xfrm>
            <a:off x="7273091" y="2496996"/>
            <a:ext cx="1233324" cy="238841"/>
          </a:xfrm>
          <a:prstGeom prst="wedgeRectCallout">
            <a:avLst>
              <a:gd name="adj1" fmla="val -20175"/>
              <a:gd name="adj2" fmla="val 519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범위를 벗어남</a:t>
            </a:r>
          </a:p>
        </p:txBody>
      </p:sp>
      <p:sp>
        <p:nvSpPr>
          <p:cNvPr id="23" name="사각형 설명선 6">
            <a:extLst>
              <a:ext uri="{FF2B5EF4-FFF2-40B4-BE49-F238E27FC236}">
                <a16:creationId xmlns:a16="http://schemas.microsoft.com/office/drawing/2014/main" id="{D0E76E8C-4ACB-4E23-9DA4-843FC2F186AA}"/>
              </a:ext>
            </a:extLst>
          </p:cNvPr>
          <p:cNvSpPr/>
          <p:nvPr/>
        </p:nvSpPr>
        <p:spPr>
          <a:xfrm>
            <a:off x="687953" y="4178387"/>
            <a:ext cx="8686938" cy="1528586"/>
          </a:xfrm>
          <a:prstGeom prst="wedgeRectCallout">
            <a:avLst>
              <a:gd name="adj1" fmla="val -15722"/>
              <a:gd name="adj2" fmla="val -4499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rgbClr val="0000FF"/>
                </a:solidFill>
              </a:rPr>
              <a:t> 문제설명</a:t>
            </a:r>
            <a:r>
              <a:rPr lang="en-US" altLang="ko-KR" sz="1400" b="1" dirty="0">
                <a:solidFill>
                  <a:srgbClr val="0000FF"/>
                </a:solidFill>
              </a:rPr>
              <a:t> :</a:t>
            </a:r>
          </a:p>
          <a:p>
            <a:r>
              <a:rPr lang="en-US" altLang="ko-KR" sz="1400" b="1" dirty="0">
                <a:solidFill>
                  <a:schemeClr val="tx1"/>
                </a:solidFill>
              </a:rPr>
              <a:t>- 1-50</a:t>
            </a:r>
            <a:r>
              <a:rPr lang="ko-KR" altLang="en-US" sz="1400" b="1" dirty="0">
                <a:solidFill>
                  <a:schemeClr val="tx1"/>
                </a:solidFill>
              </a:rPr>
              <a:t>범위에서 랜덤 번호</a:t>
            </a:r>
            <a:r>
              <a:rPr lang="en-US" altLang="ko-KR" sz="1400" b="1" dirty="0">
                <a:solidFill>
                  <a:schemeClr val="tx1"/>
                </a:solidFill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</a:rPr>
              <a:t>정수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  <a:r>
              <a:rPr lang="ko-KR" altLang="en-US" sz="1400" b="1" dirty="0">
                <a:solidFill>
                  <a:schemeClr val="tx1"/>
                </a:solidFill>
              </a:rPr>
              <a:t>를 생성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solidFill>
                  <a:schemeClr val="tx1"/>
                </a:solidFill>
              </a:rPr>
              <a:t>한번에 생성 개수는 최소 </a:t>
            </a:r>
            <a:r>
              <a:rPr lang="en-US" altLang="ko-KR" sz="1400" b="1" dirty="0">
                <a:solidFill>
                  <a:schemeClr val="tx1"/>
                </a:solidFill>
              </a:rPr>
              <a:t>5</a:t>
            </a:r>
            <a:r>
              <a:rPr lang="ko-KR" altLang="en-US" sz="1400" b="1" dirty="0">
                <a:solidFill>
                  <a:schemeClr val="tx1"/>
                </a:solidFill>
              </a:rPr>
              <a:t>에서 최대 </a:t>
            </a:r>
            <a:r>
              <a:rPr lang="en-US" altLang="ko-KR" sz="1400" b="1" dirty="0">
                <a:solidFill>
                  <a:schemeClr val="tx1"/>
                </a:solidFill>
              </a:rPr>
              <a:t>10</a:t>
            </a:r>
            <a:r>
              <a:rPr lang="ko-KR" altLang="en-US" sz="1400" b="1" dirty="0">
                <a:solidFill>
                  <a:schemeClr val="tx1"/>
                </a:solidFill>
              </a:rPr>
              <a:t>개로 제한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r>
              <a:rPr lang="en-US" altLang="ko-KR" sz="1400" b="1" dirty="0">
                <a:solidFill>
                  <a:schemeClr val="tx1"/>
                </a:solidFill>
              </a:rPr>
              <a:t>- </a:t>
            </a:r>
            <a:r>
              <a:rPr lang="ko-KR" altLang="en-US" sz="1400" b="1" dirty="0">
                <a:solidFill>
                  <a:schemeClr val="tx1"/>
                </a:solidFill>
              </a:rPr>
              <a:t>생성 전에 </a:t>
            </a:r>
            <a:r>
              <a:rPr lang="ko-KR" altLang="en-US" sz="1400" b="1" dirty="0" err="1">
                <a:solidFill>
                  <a:schemeClr val="tx1"/>
                </a:solidFill>
              </a:rPr>
              <a:t>입력값을</a:t>
            </a:r>
            <a:r>
              <a:rPr lang="ko-KR" altLang="en-US" sz="1400" b="1" dirty="0">
                <a:solidFill>
                  <a:schemeClr val="tx1"/>
                </a:solidFill>
              </a:rPr>
              <a:t> 검증하고 </a:t>
            </a:r>
            <a:r>
              <a:rPr lang="ko-KR" altLang="en-US" sz="1400" b="1" dirty="0" err="1">
                <a:solidFill>
                  <a:schemeClr val="tx1"/>
                </a:solidFill>
              </a:rPr>
              <a:t>위배시</a:t>
            </a:r>
            <a:r>
              <a:rPr lang="ko-KR" altLang="en-US" sz="1400" b="1" dirty="0">
                <a:solidFill>
                  <a:schemeClr val="tx1"/>
                </a:solidFill>
              </a:rPr>
              <a:t> 경고문자 발생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solidFill>
                  <a:schemeClr val="tx1"/>
                </a:solidFill>
              </a:rPr>
              <a:t>생성한 숫자 중에서 최대값을 하단에 표시  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4FC6F68-F4E0-4D52-A738-4775921B47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6790" y="1067296"/>
            <a:ext cx="2509214" cy="8543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4F03BBF-E6A6-4723-B2D1-FE123146C8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309" y="807446"/>
            <a:ext cx="2460041" cy="13462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A01A681-C97A-42A2-974C-D20C3F320A4B}"/>
              </a:ext>
            </a:extLst>
          </p:cNvPr>
          <p:cNvSpPr txBox="1"/>
          <p:nvPr/>
        </p:nvSpPr>
        <p:spPr>
          <a:xfrm>
            <a:off x="4347701" y="1042612"/>
            <a:ext cx="5761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4F3FC5-482B-452D-8096-3BE0B66C75BC}"/>
              </a:ext>
            </a:extLst>
          </p:cNvPr>
          <p:cNvSpPr txBox="1"/>
          <p:nvPr/>
        </p:nvSpPr>
        <p:spPr>
          <a:xfrm>
            <a:off x="4528096" y="2616496"/>
            <a:ext cx="5761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ⅴ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85B20B9-3522-441D-A0C1-2DDF56FBED33}"/>
              </a:ext>
            </a:extLst>
          </p:cNvPr>
          <p:cNvSpPr/>
          <p:nvPr/>
        </p:nvSpPr>
        <p:spPr>
          <a:xfrm>
            <a:off x="3903728" y="1856102"/>
            <a:ext cx="1071816" cy="3476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5518FD3-19C8-414D-8E42-F7C8244254A7}"/>
              </a:ext>
            </a:extLst>
          </p:cNvPr>
          <p:cNvSpPr/>
          <p:nvPr/>
        </p:nvSpPr>
        <p:spPr>
          <a:xfrm>
            <a:off x="3852082" y="3374871"/>
            <a:ext cx="1071816" cy="3476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591C5CF-449F-4361-84AE-E7F9E47263FA}"/>
              </a:ext>
            </a:extLst>
          </p:cNvPr>
          <p:cNvSpPr/>
          <p:nvPr/>
        </p:nvSpPr>
        <p:spPr>
          <a:xfrm>
            <a:off x="6579947" y="1197050"/>
            <a:ext cx="693144" cy="2637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661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769</Words>
  <Application>Microsoft Office PowerPoint</Application>
  <PresentationFormat>와이드스크린</PresentationFormat>
  <Paragraphs>119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Noto Sans KR</vt:lpstr>
      <vt:lpstr>돋움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visual nice</dc:creator>
  <cp:lastModifiedBy>user</cp:lastModifiedBy>
  <cp:revision>67</cp:revision>
  <dcterms:created xsi:type="dcterms:W3CDTF">2017-04-12T23:25:05Z</dcterms:created>
  <dcterms:modified xsi:type="dcterms:W3CDTF">2025-06-19T00:47:41Z</dcterms:modified>
</cp:coreProperties>
</file>