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A64B-D739-4631-880A-7518AECA3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71EB2-0284-45F8-BC90-5F8166906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38DA2-47D3-45A3-974D-3A1741E4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253-09B3-45DD-87C9-630FB8A3277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14389-EA14-4669-8AAF-B891B61A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CAA42-1B36-47B4-9648-922D8055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0A3-FF61-4EC4-A61A-6FE38231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4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D923-E579-4986-9675-232DE6D3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015FA-00E3-4FE9-8C9A-DDC68DAD9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5355D-27E7-4A55-869B-1418BA45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253-09B3-45DD-87C9-630FB8A3277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AE8EE-3E8F-419C-8417-E2F22231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9614A-EE6A-4254-9D18-66AFBD4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0A3-FF61-4EC4-A61A-6FE38231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2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2952B-23CA-45A1-A109-859846EA2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15A70-5A90-4CDC-B03E-5533483A2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73DC3-317F-48BD-AA05-A1BFF195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253-09B3-45DD-87C9-630FB8A3277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3F07B-8887-4621-A256-C802EA8D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1E2C-814C-410E-B573-CE655A56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0A3-FF61-4EC4-A61A-6FE38231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6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94D4-8BA5-4ED3-A979-9A38278C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6658-505E-4B81-BF66-B1867E81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42804-39CC-4F2B-A2E3-8CCFAA54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253-09B3-45DD-87C9-630FB8A3277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7131A-EBAC-4562-84A2-8FA38CAE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6D668-DA6A-4567-B823-447A8F56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0A3-FF61-4EC4-A61A-6FE38231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9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54B1-AF26-4B81-BE47-01D6EE26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D6D71-D44C-47E9-BE12-52DD2E4FE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E3576-91B8-45AB-96B4-0504E01E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253-09B3-45DD-87C9-630FB8A3277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184DA-E937-4EA8-8F66-169089D0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BBD1D-16F3-46C7-A39E-28A5ACA5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0A3-FF61-4EC4-A61A-6FE38231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4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85DA-EB0D-4A89-9A25-95513D25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B3A26-782B-43A2-A07B-E9D2EAA66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938EC-4A67-42BA-9FA3-28C30859F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4F0FB-81E8-470E-8234-CA0809DD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253-09B3-45DD-87C9-630FB8A3277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7C457-00ED-4318-A827-261EC23C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E751D-7CFD-4ECD-8220-574FBC0A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0A3-FF61-4EC4-A61A-6FE38231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0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4CED-261B-4E23-A9BD-364DFB12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8470E-B743-44DA-A4BE-521C49825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31A18-55BF-4C8E-8FB4-0DD5EAFA2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1D950-D0D7-4773-9177-4A5E0DD3B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67CCE-EF28-49C7-A71E-DC4823B0A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739DA-9BC2-444E-A697-AA3403D9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253-09B3-45DD-87C9-630FB8A3277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8F0C03-882A-4D7F-B462-90A8F01B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1ECA4-3213-482E-B497-ECB92FEC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0A3-FF61-4EC4-A61A-6FE38231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9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F73A-E925-46B6-ACCF-56D996CA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09CF1-BEFC-4B5B-80B3-C15F9A4C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253-09B3-45DD-87C9-630FB8A3277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87D0A-E488-49D4-97FE-FDB0C587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7234B-3B9F-435B-8798-3A17BA62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0A3-FF61-4EC4-A61A-6FE38231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0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41D40-20BD-4BA9-8FC4-44C3631B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253-09B3-45DD-87C9-630FB8A3277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88D87-A164-40FD-85F4-AB9F3723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CF014-77D6-4B70-9DBD-365C7E43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0A3-FF61-4EC4-A61A-6FE38231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4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096C-B540-46F4-9732-AF414B47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46E10-BCCB-41F3-BC12-98C49745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41C56-06D2-4A69-8958-A2D47FF6C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BC943-2FB8-46A0-9B26-ADDE57BB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253-09B3-45DD-87C9-630FB8A3277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C7B5C-3D2B-400A-8CB7-910F0CCB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1598A-C815-4611-AA82-BA970B4B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0A3-FF61-4EC4-A61A-6FE38231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7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F2A6-4B27-49E4-A27A-C1B0F0D0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01D79-5414-44D1-A55E-0B21F106A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7F3BF-5613-420A-8CCD-9CB3D42A9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399AE-4DCD-465C-87DB-2A982A97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253-09B3-45DD-87C9-630FB8A3277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5F515-35CE-4E29-9C99-2822630D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66979-4EBC-4F41-B306-E3841117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0A3-FF61-4EC4-A61A-6FE38231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3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434A5B-228D-47CC-B5D3-1972A09EB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0DD86-342E-4291-A910-BEDC46FA4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9E5C9-BCB1-4FE8-A01F-BB1E0CFA6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F8253-09B3-45DD-87C9-630FB8A3277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CD9B5-12E1-42EE-9396-D77B99353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3F332-E53B-469E-AC8F-5EB3E7630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A40A3-FF61-4EC4-A61A-6FE38231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1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6D38-8100-484F-9AAD-24C4BEBBF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Scrimmage Downs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7D9F5-6295-4842-8FB0-7E48304DE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Keys; Run Plays; Pass Plays</a:t>
            </a:r>
          </a:p>
          <a:p>
            <a:r>
              <a:rPr lang="en-US" sz="3600" dirty="0"/>
              <a:t>Forward Progress</a:t>
            </a:r>
          </a:p>
        </p:txBody>
      </p:sp>
    </p:spTree>
    <p:extLst>
      <p:ext uri="{BB962C8B-B14F-4D97-AF65-F5344CB8AC3E}">
        <p14:creationId xmlns:p14="http://schemas.microsoft.com/office/powerpoint/2010/main" val="92278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875A-D3C2-48ED-9FDB-90F6AB39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B67C-9C0C-42EE-963D-89BC184EA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 action behind LOS and the runner to the NZ.  Trail (don’t chase) runner into side zone, covering behind play. </a:t>
            </a:r>
          </a:p>
          <a:p>
            <a:r>
              <a:rPr lang="en-US" dirty="0"/>
              <a:t>Observe action on the ball and QB on handoffs &amp; backward passes.</a:t>
            </a:r>
          </a:p>
          <a:p>
            <a:r>
              <a:rPr lang="en-US" dirty="0"/>
              <a:t>Once you read run, focus on front side of point of attack (POA).</a:t>
            </a:r>
          </a:p>
          <a:p>
            <a:r>
              <a:rPr lang="en-US" dirty="0"/>
              <a:t>Stay with QB when: he goes OB; after handoffs &amp; backward passes; and after change of possession (COP).</a:t>
            </a:r>
          </a:p>
          <a:p>
            <a:r>
              <a:rPr lang="en-US" dirty="0"/>
              <a:t>Assist with ball mechanics/spotting the ball. </a:t>
            </a:r>
          </a:p>
        </p:txBody>
      </p:sp>
    </p:spTree>
    <p:extLst>
      <p:ext uri="{BB962C8B-B14F-4D97-AF65-F5344CB8AC3E}">
        <p14:creationId xmlns:p14="http://schemas.microsoft.com/office/powerpoint/2010/main" val="18868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2C6E-F32E-47E1-B621-61512331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Umpire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40FF-00AB-4413-9605-3C3CBE00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5418"/>
          </a:xfrm>
        </p:spPr>
        <p:txBody>
          <a:bodyPr>
            <a:normAutofit/>
          </a:bodyPr>
          <a:lstStyle/>
          <a:p>
            <a:r>
              <a:rPr lang="en-US" dirty="0"/>
              <a:t>On plays between tackles, focus on POA in front of &amp; around runner.</a:t>
            </a:r>
          </a:p>
          <a:p>
            <a:r>
              <a:rPr lang="en-US" dirty="0"/>
              <a:t>On plays outside tackles, turn slowly toward flow, clearing blockers as you turn. Observe action on the back side of flow (behind &amp; away from runner).</a:t>
            </a:r>
          </a:p>
          <a:p>
            <a:r>
              <a:rPr lang="en-US" dirty="0"/>
              <a:t>For dead ball between hash marks, retrieve &amp; spot ball according to forward progress marked by wing </a:t>
            </a:r>
            <a:r>
              <a:rPr lang="en-US" u="sng" dirty="0"/>
              <a:t>AND</a:t>
            </a:r>
            <a:r>
              <a:rPr lang="en-US" dirty="0"/>
              <a:t> closest lateral placement (1-5).</a:t>
            </a:r>
          </a:p>
          <a:p>
            <a:r>
              <a:rPr lang="en-US" dirty="0"/>
              <a:t>For dead ball outside hash marks, initiate ball mechanics to spot ball as stated above.</a:t>
            </a:r>
          </a:p>
          <a:p>
            <a:r>
              <a:rPr lang="en-US" dirty="0"/>
              <a:t>For wide plays and OB, be prepared to assist with separating players. “Follow the Hogs”</a:t>
            </a:r>
          </a:p>
        </p:txBody>
      </p:sp>
    </p:spTree>
    <p:extLst>
      <p:ext uri="{BB962C8B-B14F-4D97-AF65-F5344CB8AC3E}">
        <p14:creationId xmlns:p14="http://schemas.microsoft.com/office/powerpoint/2010/main" val="176732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9D13-D363-4F6F-A607-07DCE4BA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Wings (H and 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C8677-7BFA-4C2C-A432-C0DAF61A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 action on and by your key, especially if pressed.</a:t>
            </a:r>
          </a:p>
          <a:p>
            <a:r>
              <a:rPr lang="en-US" dirty="0"/>
              <a:t>Observe blocking in front of runner who is behind LOS on your side or in the NZ.</a:t>
            </a:r>
          </a:p>
          <a:p>
            <a:r>
              <a:rPr lang="en-US" dirty="0"/>
              <a:t>Determine forward progress when necessary. (Cross-field Mechanics)</a:t>
            </a:r>
          </a:p>
          <a:p>
            <a:r>
              <a:rPr lang="en-US" dirty="0"/>
              <a:t>Cover runner in your side zone to the GL, observing action on and by the runner.  If OB, may face out in order to observe players.</a:t>
            </a:r>
          </a:p>
          <a:p>
            <a:r>
              <a:rPr lang="en-US" dirty="0"/>
              <a:t>Flow away, clean up action behind play.</a:t>
            </a:r>
          </a:p>
        </p:txBody>
      </p:sp>
    </p:spTree>
    <p:extLst>
      <p:ext uri="{BB962C8B-B14F-4D97-AF65-F5344CB8AC3E}">
        <p14:creationId xmlns:p14="http://schemas.microsoft.com/office/powerpoint/2010/main" val="55251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2EAB-4EAA-409A-ACA4-63D264C7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 Judge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E50BE-367B-4857-8599-86276F96A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 action on and by your key(s), especially if pressed.</a:t>
            </a:r>
          </a:p>
          <a:p>
            <a:r>
              <a:rPr lang="en-US" dirty="0"/>
              <a:t>Move laterally and backward to observe actions of players ahead of the runner as ball moves toward sideline. Assist umpire with second level blocking.</a:t>
            </a:r>
          </a:p>
          <a:p>
            <a:r>
              <a:rPr lang="en-US" dirty="0"/>
              <a:t>For wide plays and OB, be prepared to assist with separating players and with ball mechanics.</a:t>
            </a:r>
          </a:p>
          <a:p>
            <a:r>
              <a:rPr lang="en-US" dirty="0"/>
              <a:t>Be ready to take over on cutback and breakaway plays.  On long plays, be ready to rule on the goal line.</a:t>
            </a:r>
          </a:p>
        </p:txBody>
      </p:sp>
    </p:spTree>
    <p:extLst>
      <p:ext uri="{BB962C8B-B14F-4D97-AF65-F5344CB8AC3E}">
        <p14:creationId xmlns:p14="http://schemas.microsoft.com/office/powerpoint/2010/main" val="339561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7D55-CB88-4C80-BD9E-46C0A91F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2858"/>
          </a:xfrm>
        </p:spPr>
        <p:txBody>
          <a:bodyPr/>
          <a:lstStyle/>
          <a:p>
            <a:r>
              <a:rPr lang="en-US" b="1" dirty="0"/>
              <a:t>Goal Line Plays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F1DE7-13B6-45DB-95F4-BB1BBAF0A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586702"/>
          </a:xfrm>
        </p:spPr>
        <p:txBody>
          <a:bodyPr/>
          <a:lstStyle/>
          <a:p>
            <a:r>
              <a:rPr lang="en-US" dirty="0"/>
              <a:t>R: Same position &amp; coverage as other scrimmage plays.</a:t>
            </a:r>
          </a:p>
          <a:p>
            <a:r>
              <a:rPr lang="en-US" dirty="0"/>
              <a:t>U: Same position &amp; coverage as other scrimmage plays. Don’t stand on GL. Watch for ball being moved forward after declared dead. Never signal score, but assist wing with ball location, if necessary.</a:t>
            </a:r>
          </a:p>
          <a:p>
            <a:r>
              <a:rPr lang="en-US" dirty="0"/>
              <a:t>H/L: Initial position wide, off sideline. Cover GL at snap to rule on score. Work back for forward progress if short of GL. Watch for pass.</a:t>
            </a:r>
          </a:p>
          <a:p>
            <a:r>
              <a:rPr lang="en-US" dirty="0"/>
              <a:t>B: Not as deep as normal. Sole coverage of end line. Coordinate coverage with wing on passes (catch/feet).  Maintain wide view for fouls.</a:t>
            </a:r>
          </a:p>
        </p:txBody>
      </p:sp>
    </p:spTree>
    <p:extLst>
      <p:ext uri="{BB962C8B-B14F-4D97-AF65-F5344CB8AC3E}">
        <p14:creationId xmlns:p14="http://schemas.microsoft.com/office/powerpoint/2010/main" val="23577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046A7A-35A5-4CD0-A58D-0C8F09CF5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Forward Passes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DE9CA-539C-4AE7-8EE9-BA219D07C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Basic Coverage</a:t>
            </a:r>
          </a:p>
        </p:txBody>
      </p:sp>
    </p:spTree>
    <p:extLst>
      <p:ext uri="{BB962C8B-B14F-4D97-AF65-F5344CB8AC3E}">
        <p14:creationId xmlns:p14="http://schemas.microsoft.com/office/powerpoint/2010/main" val="59400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91F6-F64F-419C-B5B3-D668135E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</p:spPr>
        <p:txBody>
          <a:bodyPr/>
          <a:lstStyle/>
          <a:p>
            <a:r>
              <a:rPr lang="en-US" dirty="0"/>
              <a:t>Referee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DA279-7373-42FD-B5E0-9D8221DE5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757"/>
            <a:ext cx="10515600" cy="4613206"/>
          </a:xfrm>
        </p:spPr>
        <p:txBody>
          <a:bodyPr/>
          <a:lstStyle/>
          <a:p>
            <a:r>
              <a:rPr lang="en-US" dirty="0"/>
              <a:t>Observe legality of blocks in backfield and by your line key until QB is threatened.</a:t>
            </a:r>
          </a:p>
          <a:p>
            <a:r>
              <a:rPr lang="en-US" dirty="0"/>
              <a:t>Observe legality of pass and action by and against the passer.</a:t>
            </a:r>
          </a:p>
          <a:p>
            <a:r>
              <a:rPr lang="en-US" dirty="0"/>
              <a:t>Verbally alert defenders when pass has been released. (Ball’s away)</a:t>
            </a:r>
          </a:p>
          <a:p>
            <a:r>
              <a:rPr lang="en-US" dirty="0"/>
              <a:t>Continue to observe passer until no longer threat of foul.</a:t>
            </a:r>
          </a:p>
          <a:p>
            <a:r>
              <a:rPr lang="en-US" dirty="0"/>
              <a:t>Determine forward/backward pass with help of wing</a:t>
            </a:r>
          </a:p>
          <a:p>
            <a:r>
              <a:rPr lang="en-US" dirty="0"/>
              <a:t>R is solely responsible for RPS &amp; ING (may get help from wings) </a:t>
            </a:r>
          </a:p>
        </p:txBody>
      </p:sp>
    </p:spTree>
    <p:extLst>
      <p:ext uri="{BB962C8B-B14F-4D97-AF65-F5344CB8AC3E}">
        <p14:creationId xmlns:p14="http://schemas.microsoft.com/office/powerpoint/2010/main" val="394790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A27F-0EC3-4732-A93B-BE8AF30E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9362"/>
          </a:xfrm>
        </p:spPr>
        <p:txBody>
          <a:bodyPr/>
          <a:lstStyle/>
          <a:p>
            <a:r>
              <a:rPr lang="en-US" dirty="0"/>
              <a:t>Umpire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FC007-5A65-463A-8EAC-51218EF92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8"/>
            <a:ext cx="10515600" cy="4732475"/>
          </a:xfrm>
        </p:spPr>
        <p:txBody>
          <a:bodyPr/>
          <a:lstStyle/>
          <a:p>
            <a:r>
              <a:rPr lang="en-US" dirty="0"/>
              <a:t>Check legality of numbers of interior linemen.</a:t>
            </a:r>
          </a:p>
          <a:p>
            <a:r>
              <a:rPr lang="en-US" dirty="0"/>
              <a:t>Observe actions of players on and directly behind NZ (HIPI fouls).</a:t>
            </a:r>
          </a:p>
          <a:p>
            <a:r>
              <a:rPr lang="en-US" dirty="0"/>
              <a:t>Observe OL for potential IDP.</a:t>
            </a:r>
          </a:p>
          <a:p>
            <a:r>
              <a:rPr lang="en-US" dirty="0"/>
              <a:t>Pivot on low trajectory and short passes over middle to assist with catch/no catch.</a:t>
            </a:r>
          </a:p>
          <a:p>
            <a:r>
              <a:rPr lang="en-US" dirty="0"/>
              <a:t>Signal legal touching (tip) when appropriate.</a:t>
            </a:r>
          </a:p>
        </p:txBody>
      </p:sp>
    </p:spTree>
    <p:extLst>
      <p:ext uri="{BB962C8B-B14F-4D97-AF65-F5344CB8AC3E}">
        <p14:creationId xmlns:p14="http://schemas.microsoft.com/office/powerpoint/2010/main" val="378347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2326-3006-4AE7-8684-1DC88E97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849"/>
          </a:xfrm>
        </p:spPr>
        <p:txBody>
          <a:bodyPr/>
          <a:lstStyle/>
          <a:p>
            <a:r>
              <a:rPr lang="en-US" dirty="0"/>
              <a:t>Wings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573B8-7293-44B4-BEBF-4B5980DFB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974"/>
            <a:ext cx="10515600" cy="4811989"/>
          </a:xfrm>
        </p:spPr>
        <p:txBody>
          <a:bodyPr/>
          <a:lstStyle/>
          <a:p>
            <a:r>
              <a:rPr lang="en-US" dirty="0"/>
              <a:t>Observe action by and on eligible receivers (keys).</a:t>
            </a:r>
          </a:p>
          <a:p>
            <a:r>
              <a:rPr lang="en-US" dirty="0"/>
              <a:t>Rule of forward/backward of quick passes. Covering official signals if backward (arm extended horizontally toward passer’s GL)</a:t>
            </a:r>
          </a:p>
          <a:p>
            <a:r>
              <a:rPr lang="en-US" dirty="0"/>
              <a:t>Move downfield 5-7 yards.</a:t>
            </a:r>
          </a:p>
          <a:p>
            <a:r>
              <a:rPr lang="en-US" dirty="0"/>
              <a:t>When pass in flight, move to best position to judge the play.</a:t>
            </a:r>
          </a:p>
          <a:p>
            <a:r>
              <a:rPr lang="en-US" dirty="0"/>
              <a:t>Be prepared for cross-field mechanics when receiver on opposite side is driven backward after catch.</a:t>
            </a:r>
          </a:p>
          <a:p>
            <a:r>
              <a:rPr lang="en-US" dirty="0"/>
              <a:t>Be prepared to come back to NZ if necessary.</a:t>
            </a:r>
          </a:p>
          <a:p>
            <a:r>
              <a:rPr lang="en-US" dirty="0"/>
              <a:t>Entire sideline is your responsibility (Catch; Runner OB)</a:t>
            </a:r>
          </a:p>
        </p:txBody>
      </p:sp>
    </p:spTree>
    <p:extLst>
      <p:ext uri="{BB962C8B-B14F-4D97-AF65-F5344CB8AC3E}">
        <p14:creationId xmlns:p14="http://schemas.microsoft.com/office/powerpoint/2010/main" val="122885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6861-83F6-446F-90B4-5F18C88E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597"/>
          </a:xfrm>
        </p:spPr>
        <p:txBody>
          <a:bodyPr/>
          <a:lstStyle/>
          <a:p>
            <a:r>
              <a:rPr lang="en-US" dirty="0"/>
              <a:t>Back Judge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9583C-2B3F-4881-A042-E2A1AAE6C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39"/>
            <a:ext cx="10515600" cy="4719224"/>
          </a:xfrm>
        </p:spPr>
        <p:txBody>
          <a:bodyPr/>
          <a:lstStyle/>
          <a:p>
            <a:r>
              <a:rPr lang="en-US" dirty="0"/>
              <a:t>Observe action on and by keys as they leave LOS.</a:t>
            </a:r>
          </a:p>
          <a:p>
            <a:r>
              <a:rPr lang="en-US" dirty="0"/>
              <a:t>Cover plays from behind deepest receivers.</a:t>
            </a:r>
          </a:p>
          <a:p>
            <a:r>
              <a:rPr lang="en-US" dirty="0"/>
              <a:t>Transition to Zone Coverage after receivers are free from threat at LOS</a:t>
            </a:r>
          </a:p>
          <a:p>
            <a:r>
              <a:rPr lang="en-US" dirty="0"/>
              <a:t>Bracket receivers between yourself and the appropriate wing.</a:t>
            </a:r>
          </a:p>
          <a:p>
            <a:r>
              <a:rPr lang="en-US" dirty="0"/>
              <a:t>Observe contact between receiver and defensive player: Earn your $$</a:t>
            </a:r>
          </a:p>
          <a:p>
            <a:pPr lvl="1"/>
            <a:r>
              <a:rPr lang="en-US" dirty="0"/>
              <a:t>DH</a:t>
            </a:r>
          </a:p>
          <a:p>
            <a:pPr lvl="1"/>
            <a:r>
              <a:rPr lang="en-US" dirty="0"/>
              <a:t>DPI</a:t>
            </a:r>
          </a:p>
          <a:p>
            <a:pPr lvl="1"/>
            <a:r>
              <a:rPr lang="en-US" dirty="0"/>
              <a:t>OPI</a:t>
            </a:r>
          </a:p>
        </p:txBody>
      </p:sp>
    </p:spTree>
    <p:extLst>
      <p:ext uri="{BB962C8B-B14F-4D97-AF65-F5344CB8AC3E}">
        <p14:creationId xmlns:p14="http://schemas.microsoft.com/office/powerpoint/2010/main" val="329466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3531-CBD9-48AF-8C34-636A3FF9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r>
              <a:rPr lang="en-US" dirty="0"/>
              <a:t>Determining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E4B1-5845-4527-BF85-DDA5C7D80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66621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Receivers are numbered </a:t>
            </a:r>
            <a:r>
              <a:rPr lang="en-US" sz="2400" u="sng" dirty="0"/>
              <a:t>from</a:t>
            </a:r>
            <a:r>
              <a:rPr lang="en-US" sz="2400" dirty="0"/>
              <a:t> each sideline.  Widest is #1; next is #2; etc.  If receivers are stacked, closest to LOS is lower number.</a:t>
            </a:r>
          </a:p>
          <a:p>
            <a:r>
              <a:rPr lang="en-US" sz="2400" dirty="0"/>
              <a:t>In general, H &amp; L will have #1; B will have #2.  If only 1 receiver to each side, B will have #1 to L’s side and L will observe backs coming out of backfield.</a:t>
            </a:r>
          </a:p>
          <a:p>
            <a:r>
              <a:rPr lang="en-US" sz="2400" u="sng" dirty="0"/>
              <a:t>TWINS</a:t>
            </a:r>
            <a:r>
              <a:rPr lang="en-US" sz="2400" dirty="0"/>
              <a:t>:  H &amp; L will have #1 to their side; B will have #2 to L’s side (primary) and then the receiver from H’s side that enters middle zone (secondary).</a:t>
            </a:r>
          </a:p>
          <a:p>
            <a:r>
              <a:rPr lang="en-US" sz="2400" u="sng" dirty="0"/>
              <a:t>TRIPS</a:t>
            </a:r>
            <a:r>
              <a:rPr lang="en-US" sz="2400" dirty="0"/>
              <a:t>: H &amp; L will have #1 to their side; B will have #3. The #2 receiver is assigned based on to whom he is closer.  Closer to #1 → H or L; Closer to #3 → B</a:t>
            </a:r>
          </a:p>
          <a:p>
            <a:r>
              <a:rPr lang="en-US" sz="2400" u="sng" dirty="0"/>
              <a:t>QUADS</a:t>
            </a:r>
            <a:r>
              <a:rPr lang="en-US" sz="2400" dirty="0"/>
              <a:t>:  Wing &amp; Back Judge take 2 receivers closest to them; Watch for Press Coverage; Switch to “Areas of Responsibility” quickly.</a:t>
            </a:r>
          </a:p>
          <a:p>
            <a:r>
              <a:rPr lang="en-US" sz="2400" u="sng" dirty="0"/>
              <a:t>MOTION</a:t>
            </a:r>
            <a:r>
              <a:rPr lang="en-US" sz="2400" dirty="0"/>
              <a:t>:  May or may not affect keys; “Snapshot” of positions at the snap will determine keys.</a:t>
            </a:r>
          </a:p>
        </p:txBody>
      </p:sp>
    </p:spTree>
    <p:extLst>
      <p:ext uri="{BB962C8B-B14F-4D97-AF65-F5344CB8AC3E}">
        <p14:creationId xmlns:p14="http://schemas.microsoft.com/office/powerpoint/2010/main" val="3189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3EBB-45E9-4628-8B26-6F2FBA47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122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17" name="Content Placeholder 16" descr="Screen Clipping">
            <a:extLst>
              <a:ext uri="{FF2B5EF4-FFF2-40B4-BE49-F238E27FC236}">
                <a16:creationId xmlns:a16="http://schemas.microsoft.com/office/drawing/2014/main" id="{4F54A418-7785-44C6-9DF2-1393EF07E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10" y="808383"/>
            <a:ext cx="9813579" cy="5458012"/>
          </a:xfrm>
        </p:spPr>
      </p:pic>
    </p:spTree>
    <p:extLst>
      <p:ext uri="{BB962C8B-B14F-4D97-AF65-F5344CB8AC3E}">
        <p14:creationId xmlns:p14="http://schemas.microsoft.com/office/powerpoint/2010/main" val="408035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ECCA86-1D76-4B0C-AACA-6F052A5F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605"/>
          </a:xfrm>
        </p:spPr>
        <p:txBody>
          <a:bodyPr/>
          <a:lstStyle/>
          <a:p>
            <a:r>
              <a:rPr lang="en-US" dirty="0"/>
              <a:t>Balanced Formation (1 Receiver Each Side)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746F14-505F-4FDD-B128-0103B1D7F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9444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/>
              <a:t>                                                         </a:t>
            </a:r>
            <a:r>
              <a:rPr lang="en-US" sz="1800" b="1" dirty="0"/>
              <a:t>H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                               </a:t>
            </a:r>
          </a:p>
          <a:p>
            <a:pPr marL="0" indent="0">
              <a:buNone/>
            </a:pPr>
            <a:r>
              <a:rPr lang="en-US" sz="1800" b="1" dirty="0"/>
              <a:t>                                                                                                B                                                         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 </a:t>
            </a:r>
          </a:p>
          <a:p>
            <a:pPr marL="0" indent="0">
              <a:buNone/>
            </a:pPr>
            <a:r>
              <a:rPr lang="en-US" sz="1800" b="1" dirty="0"/>
              <a:t>                                    </a:t>
            </a:r>
          </a:p>
          <a:p>
            <a:pPr marL="0" indent="0">
              <a:buNone/>
            </a:pPr>
            <a:r>
              <a:rPr lang="en-US" sz="1800" b="1" dirty="0"/>
              <a:t>                                      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9A078-EB8E-4A48-A704-ED533CA66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944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Strength declared to L’s side</a:t>
            </a:r>
          </a:p>
          <a:p>
            <a:r>
              <a:rPr lang="en-US" dirty="0"/>
              <a:t>H has #1 receiver on H’s side</a:t>
            </a:r>
          </a:p>
          <a:p>
            <a:pPr>
              <a:lnSpc>
                <a:spcPct val="110000"/>
              </a:lnSpc>
            </a:pPr>
            <a:r>
              <a:rPr lang="en-US" dirty="0"/>
              <a:t>B has receiver on L’s side</a:t>
            </a:r>
          </a:p>
          <a:p>
            <a:r>
              <a:rPr lang="en-US" dirty="0"/>
              <a:t>L has backs leaving backfield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47FF45-AD1D-4774-8057-88EA2FC68396}"/>
              </a:ext>
            </a:extLst>
          </p:cNvPr>
          <p:cNvSpPr/>
          <p:nvPr/>
        </p:nvSpPr>
        <p:spPr>
          <a:xfrm>
            <a:off x="2580854" y="3718028"/>
            <a:ext cx="212035" cy="1722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EE1CFE-1E2B-40E7-8454-46668A5DD65E}"/>
              </a:ext>
            </a:extLst>
          </p:cNvPr>
          <p:cNvSpPr/>
          <p:nvPr/>
        </p:nvSpPr>
        <p:spPr>
          <a:xfrm>
            <a:off x="2580854" y="3437071"/>
            <a:ext cx="212035" cy="185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1DADA2-3EEA-4CEB-B43C-120834BA02E6}"/>
              </a:ext>
            </a:extLst>
          </p:cNvPr>
          <p:cNvSpPr/>
          <p:nvPr/>
        </p:nvSpPr>
        <p:spPr>
          <a:xfrm>
            <a:off x="2577534" y="3152915"/>
            <a:ext cx="212035" cy="185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E7A6D0-CA67-42D7-A16A-AAAF58F59780}"/>
              </a:ext>
            </a:extLst>
          </p:cNvPr>
          <p:cNvSpPr/>
          <p:nvPr/>
        </p:nvSpPr>
        <p:spPr>
          <a:xfrm>
            <a:off x="2577534" y="4249209"/>
            <a:ext cx="212035" cy="185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7D2109-F1F9-46E3-9E04-7A06F27DD810}"/>
              </a:ext>
            </a:extLst>
          </p:cNvPr>
          <p:cNvSpPr/>
          <p:nvPr/>
        </p:nvSpPr>
        <p:spPr>
          <a:xfrm>
            <a:off x="2577534" y="3950731"/>
            <a:ext cx="212035" cy="185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4AB19D-77F2-481C-A462-D54BFDA8A623}"/>
              </a:ext>
            </a:extLst>
          </p:cNvPr>
          <p:cNvSpPr/>
          <p:nvPr/>
        </p:nvSpPr>
        <p:spPr>
          <a:xfrm>
            <a:off x="1740999" y="3719613"/>
            <a:ext cx="212035" cy="185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1A5BFE-A6F3-4F12-84E6-A37064A9FFD7}"/>
              </a:ext>
            </a:extLst>
          </p:cNvPr>
          <p:cNvSpPr/>
          <p:nvPr/>
        </p:nvSpPr>
        <p:spPr>
          <a:xfrm>
            <a:off x="2577534" y="2889944"/>
            <a:ext cx="212035" cy="18553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A842EB-C176-483F-B488-A9D8C1D2E086}"/>
              </a:ext>
            </a:extLst>
          </p:cNvPr>
          <p:cNvSpPr/>
          <p:nvPr/>
        </p:nvSpPr>
        <p:spPr>
          <a:xfrm>
            <a:off x="2322436" y="3719613"/>
            <a:ext cx="212035" cy="185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E20E79-4715-4CEE-A318-7F782BA95F17}"/>
              </a:ext>
            </a:extLst>
          </p:cNvPr>
          <p:cNvSpPr/>
          <p:nvPr/>
        </p:nvSpPr>
        <p:spPr>
          <a:xfrm>
            <a:off x="2577534" y="5441327"/>
            <a:ext cx="212035" cy="1855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E28799-0AE9-46A3-8030-D68184241132}"/>
              </a:ext>
            </a:extLst>
          </p:cNvPr>
          <p:cNvSpPr/>
          <p:nvPr/>
        </p:nvSpPr>
        <p:spPr>
          <a:xfrm>
            <a:off x="1266404" y="3718028"/>
            <a:ext cx="212035" cy="185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5DE478-0458-4AB2-9C68-99E5603FFD51}"/>
              </a:ext>
            </a:extLst>
          </p:cNvPr>
          <p:cNvSpPr/>
          <p:nvPr/>
        </p:nvSpPr>
        <p:spPr>
          <a:xfrm>
            <a:off x="1740999" y="3334228"/>
            <a:ext cx="212035" cy="185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F671C3-F37B-4D80-8606-66CA26119BB9}"/>
              </a:ext>
            </a:extLst>
          </p:cNvPr>
          <p:cNvCxnSpPr>
            <a:cxnSpLocks/>
          </p:cNvCxnSpPr>
          <p:nvPr/>
        </p:nvCxnSpPr>
        <p:spPr>
          <a:xfrm flipH="1">
            <a:off x="2683551" y="2014330"/>
            <a:ext cx="106018" cy="83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653AB6-45A3-43E9-9ADD-1CE7FF21AD01}"/>
              </a:ext>
            </a:extLst>
          </p:cNvPr>
          <p:cNvCxnSpPr/>
          <p:nvPr/>
        </p:nvCxnSpPr>
        <p:spPr>
          <a:xfrm flipH="1">
            <a:off x="2888974" y="4043496"/>
            <a:ext cx="2756452" cy="139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58673E-7768-47FD-85E5-D7F7C2222EFD}"/>
              </a:ext>
            </a:extLst>
          </p:cNvPr>
          <p:cNvCxnSpPr/>
          <p:nvPr/>
        </p:nvCxnSpPr>
        <p:spPr>
          <a:xfrm flipH="1" flipV="1">
            <a:off x="1762536" y="4136262"/>
            <a:ext cx="1027033" cy="204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21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6367-A851-411A-8C27-A282ED2E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9589"/>
          </a:xfrm>
        </p:spPr>
        <p:txBody>
          <a:bodyPr/>
          <a:lstStyle/>
          <a:p>
            <a:r>
              <a:rPr lang="en-US" dirty="0"/>
              <a:t>Strength to H’s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958F-9252-4C87-BACA-DDC7AFE5B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133" y="1630017"/>
            <a:ext cx="5181600" cy="483704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                                      </a:t>
            </a:r>
            <a:r>
              <a:rPr lang="en-US" sz="1800" b="1" dirty="0"/>
              <a:t>H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</a:t>
            </a:r>
            <a:r>
              <a:rPr lang="en-US" sz="1800" b="1" dirty="0"/>
              <a:t>B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</a:t>
            </a:r>
            <a:r>
              <a:rPr lang="en-US" sz="1800" b="1" dirty="0"/>
              <a:t>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238BE-5D95-429C-BA56-A81956A82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57683"/>
            <a:ext cx="5181600" cy="4351338"/>
          </a:xfrm>
        </p:spPr>
        <p:txBody>
          <a:bodyPr/>
          <a:lstStyle/>
          <a:p>
            <a:r>
              <a:rPr lang="en-US" dirty="0"/>
              <a:t>H has #1 receiver on H’s side</a:t>
            </a:r>
          </a:p>
          <a:p>
            <a:r>
              <a:rPr lang="en-US" dirty="0"/>
              <a:t>B has #2 receiver on H’s side</a:t>
            </a:r>
          </a:p>
          <a:p>
            <a:r>
              <a:rPr lang="en-US" dirty="0"/>
              <a:t>L has #1 receiver on L’s side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B19A2D-58FF-4842-B857-B110324B8C04}"/>
              </a:ext>
            </a:extLst>
          </p:cNvPr>
          <p:cNvSpPr/>
          <p:nvPr/>
        </p:nvSpPr>
        <p:spPr>
          <a:xfrm flipH="1" flipV="1">
            <a:off x="2766385" y="4033352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FA774BB-CE32-4BE1-AB29-C3F6606B2CF6}"/>
              </a:ext>
            </a:extLst>
          </p:cNvPr>
          <p:cNvSpPr/>
          <p:nvPr/>
        </p:nvSpPr>
        <p:spPr>
          <a:xfrm flipH="1" flipV="1">
            <a:off x="2766385" y="4317768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025FEE-836C-4BA1-92A0-AED1F34E057D}"/>
              </a:ext>
            </a:extLst>
          </p:cNvPr>
          <p:cNvSpPr/>
          <p:nvPr/>
        </p:nvSpPr>
        <p:spPr>
          <a:xfrm flipH="1" flipV="1">
            <a:off x="2766385" y="3477877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C14B53-D1DE-4C04-97D6-D84C73381598}"/>
              </a:ext>
            </a:extLst>
          </p:cNvPr>
          <p:cNvSpPr/>
          <p:nvPr/>
        </p:nvSpPr>
        <p:spPr>
          <a:xfrm flipH="1" flipV="1">
            <a:off x="2766385" y="3193461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68CBBE-20BE-48E1-9329-E012284240DB}"/>
              </a:ext>
            </a:extLst>
          </p:cNvPr>
          <p:cNvSpPr/>
          <p:nvPr/>
        </p:nvSpPr>
        <p:spPr>
          <a:xfrm flipH="1" flipV="1">
            <a:off x="2761413" y="2871518"/>
            <a:ext cx="178918" cy="1983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``````````````````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DCC1F4-3811-4060-869C-21F8DEF201A0}"/>
              </a:ext>
            </a:extLst>
          </p:cNvPr>
          <p:cNvSpPr/>
          <p:nvPr/>
        </p:nvSpPr>
        <p:spPr>
          <a:xfrm flipH="1" flipV="1">
            <a:off x="2471504" y="2673194"/>
            <a:ext cx="178918" cy="1983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8FEA70-FA85-4F8E-954C-0707FD2CAF78}"/>
              </a:ext>
            </a:extLst>
          </p:cNvPr>
          <p:cNvSpPr/>
          <p:nvPr/>
        </p:nvSpPr>
        <p:spPr>
          <a:xfrm flipH="1" flipV="1">
            <a:off x="2766385" y="5570604"/>
            <a:ext cx="178918" cy="1983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39ADF0E-A36C-494D-B006-ED6AB11B3B90}"/>
              </a:ext>
            </a:extLst>
          </p:cNvPr>
          <p:cNvSpPr/>
          <p:nvPr/>
        </p:nvSpPr>
        <p:spPr>
          <a:xfrm flipH="1" flipV="1">
            <a:off x="2512921" y="3740819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2EDB97-ACE2-471C-BB32-ACB48CED47C7}"/>
              </a:ext>
            </a:extLst>
          </p:cNvPr>
          <p:cNvSpPr/>
          <p:nvPr/>
        </p:nvSpPr>
        <p:spPr>
          <a:xfrm flipH="1" flipV="1">
            <a:off x="1825481" y="3748533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EACC97-FF5B-4F3D-B518-60A362029153}"/>
              </a:ext>
            </a:extLst>
          </p:cNvPr>
          <p:cNvSpPr/>
          <p:nvPr/>
        </p:nvSpPr>
        <p:spPr>
          <a:xfrm flipH="1" flipV="1">
            <a:off x="1825481" y="4317768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B73793-5F5A-45D4-900B-6B08BDFC3C30}"/>
              </a:ext>
            </a:extLst>
          </p:cNvPr>
          <p:cNvCxnSpPr/>
          <p:nvPr/>
        </p:nvCxnSpPr>
        <p:spPr>
          <a:xfrm flipH="1">
            <a:off x="2650422" y="1825625"/>
            <a:ext cx="289909" cy="84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102A61-801B-4378-BBB5-921B3F084E2B}"/>
              </a:ext>
            </a:extLst>
          </p:cNvPr>
          <p:cNvCxnSpPr/>
          <p:nvPr/>
        </p:nvCxnSpPr>
        <p:spPr>
          <a:xfrm flipH="1" flipV="1">
            <a:off x="2940331" y="2968487"/>
            <a:ext cx="2612330" cy="70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20C717-BEF9-4EFD-AD33-E0445C63605D}"/>
              </a:ext>
            </a:extLst>
          </p:cNvPr>
          <p:cNvCxnSpPr>
            <a:cxnSpLocks/>
          </p:cNvCxnSpPr>
          <p:nvPr/>
        </p:nvCxnSpPr>
        <p:spPr>
          <a:xfrm flipH="1" flipV="1">
            <a:off x="2940331" y="5768929"/>
            <a:ext cx="107669" cy="40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AB4BE8D-1B24-4823-8BBC-B58521C27A5C}"/>
              </a:ext>
            </a:extLst>
          </p:cNvPr>
          <p:cNvSpPr/>
          <p:nvPr/>
        </p:nvSpPr>
        <p:spPr>
          <a:xfrm>
            <a:off x="2763072" y="3755402"/>
            <a:ext cx="175599" cy="16915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B657-3D78-4F3E-8769-6F90F54D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9118"/>
          </a:xfrm>
        </p:spPr>
        <p:txBody>
          <a:bodyPr/>
          <a:lstStyle/>
          <a:p>
            <a:r>
              <a:rPr lang="en-US" dirty="0"/>
              <a:t>Strength to L’s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25FBB-2439-4C8A-8A0B-44A1409E7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6765"/>
            <a:ext cx="5181600" cy="4863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                                     </a:t>
            </a:r>
            <a:r>
              <a:rPr lang="en-US" sz="1800" b="1" dirty="0"/>
              <a:t>H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  </a:t>
            </a:r>
            <a:r>
              <a:rPr lang="en-US" sz="1800" b="1" dirty="0"/>
              <a:t>B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/>
              <a:t>                                     </a:t>
            </a:r>
            <a:r>
              <a:rPr lang="en-US" sz="1800" b="1" dirty="0"/>
              <a:t>L</a:t>
            </a:r>
            <a:r>
              <a:rPr lang="en-US" dirty="0"/>
              <a:t>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36525-76B6-460C-B1F0-6FCCACC13C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 has #1 receiver to L’s side.</a:t>
            </a:r>
          </a:p>
          <a:p>
            <a:r>
              <a:rPr lang="en-US" dirty="0"/>
              <a:t>B has #2 receiver to L’s side</a:t>
            </a:r>
          </a:p>
          <a:p>
            <a:r>
              <a:rPr lang="en-US" dirty="0"/>
              <a:t>H has #1 receiver on H’s side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4BAE2C-AB05-4A1C-ACAB-8C6823D35D6D}"/>
              </a:ext>
            </a:extLst>
          </p:cNvPr>
          <p:cNvSpPr/>
          <p:nvPr/>
        </p:nvSpPr>
        <p:spPr>
          <a:xfrm>
            <a:off x="2683568" y="3609255"/>
            <a:ext cx="175599" cy="16915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D4FA86-40E9-481A-8BF1-A064919382B7}"/>
              </a:ext>
            </a:extLst>
          </p:cNvPr>
          <p:cNvSpPr/>
          <p:nvPr/>
        </p:nvSpPr>
        <p:spPr>
          <a:xfrm flipH="1" flipV="1">
            <a:off x="1770777" y="3165959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726EE2-7825-477C-B30B-7F9FDD616511}"/>
              </a:ext>
            </a:extLst>
          </p:cNvPr>
          <p:cNvSpPr/>
          <p:nvPr/>
        </p:nvSpPr>
        <p:spPr>
          <a:xfrm flipH="1" flipV="1">
            <a:off x="1788961" y="3536392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41A80E-D260-48C3-B575-AB383CD9D745}"/>
              </a:ext>
            </a:extLst>
          </p:cNvPr>
          <p:cNvSpPr/>
          <p:nvPr/>
        </p:nvSpPr>
        <p:spPr>
          <a:xfrm flipH="1" flipV="1">
            <a:off x="2282576" y="4839949"/>
            <a:ext cx="178918" cy="1983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49825C-0230-4234-873C-13C7C975F861}"/>
              </a:ext>
            </a:extLst>
          </p:cNvPr>
          <p:cNvSpPr/>
          <p:nvPr/>
        </p:nvSpPr>
        <p:spPr>
          <a:xfrm flipH="1" flipV="1">
            <a:off x="2690193" y="4067588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D3E2EA-814F-458E-9D5C-2A9ABDB8A76D}"/>
              </a:ext>
            </a:extLst>
          </p:cNvPr>
          <p:cNvSpPr/>
          <p:nvPr/>
        </p:nvSpPr>
        <p:spPr>
          <a:xfrm flipH="1" flipV="1">
            <a:off x="2680247" y="3338068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E3128-6981-4190-8DBA-D48DBC3484D1}"/>
              </a:ext>
            </a:extLst>
          </p:cNvPr>
          <p:cNvSpPr/>
          <p:nvPr/>
        </p:nvSpPr>
        <p:spPr>
          <a:xfrm flipH="1" flipV="1">
            <a:off x="2696804" y="3822168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AC81A7-DF48-42A5-8B7A-167B65DB6DD8}"/>
              </a:ext>
            </a:extLst>
          </p:cNvPr>
          <p:cNvSpPr/>
          <p:nvPr/>
        </p:nvSpPr>
        <p:spPr>
          <a:xfrm flipH="1" flipV="1">
            <a:off x="2670301" y="5203867"/>
            <a:ext cx="178918" cy="1983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C4F58A-62BF-44C8-A215-709BD1D0AC89}"/>
              </a:ext>
            </a:extLst>
          </p:cNvPr>
          <p:cNvSpPr/>
          <p:nvPr/>
        </p:nvSpPr>
        <p:spPr>
          <a:xfrm flipH="1" flipV="1">
            <a:off x="2441655" y="3596233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D78262-4E33-43A5-BAB2-F1B147770511}"/>
              </a:ext>
            </a:extLst>
          </p:cNvPr>
          <p:cNvSpPr/>
          <p:nvPr/>
        </p:nvSpPr>
        <p:spPr>
          <a:xfrm flipH="1" flipV="1">
            <a:off x="2690193" y="2837678"/>
            <a:ext cx="178918" cy="1983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2E17AAE-4A65-45C9-BE0E-1B38F3E709B4}"/>
              </a:ext>
            </a:extLst>
          </p:cNvPr>
          <p:cNvSpPr/>
          <p:nvPr/>
        </p:nvSpPr>
        <p:spPr>
          <a:xfrm flipH="1" flipV="1">
            <a:off x="2703354" y="3095458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284648-4222-4BD4-AAC5-0D7C47911303}"/>
              </a:ext>
            </a:extLst>
          </p:cNvPr>
          <p:cNvCxnSpPr/>
          <p:nvPr/>
        </p:nvCxnSpPr>
        <p:spPr>
          <a:xfrm flipH="1">
            <a:off x="2849219" y="1825625"/>
            <a:ext cx="26503" cy="101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A942C6-0D20-4B5E-A576-F5A87B64A153}"/>
              </a:ext>
            </a:extLst>
          </p:cNvPr>
          <p:cNvCxnSpPr/>
          <p:nvPr/>
        </p:nvCxnSpPr>
        <p:spPr>
          <a:xfrm flipH="1">
            <a:off x="2461494" y="3822168"/>
            <a:ext cx="3157428" cy="101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52F989-BCFE-4EF4-8FA9-CEF1E159A081}"/>
              </a:ext>
            </a:extLst>
          </p:cNvPr>
          <p:cNvCxnSpPr/>
          <p:nvPr/>
        </p:nvCxnSpPr>
        <p:spPr>
          <a:xfrm flipH="1" flipV="1">
            <a:off x="2849219" y="5402191"/>
            <a:ext cx="145772" cy="627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97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E6BF-2D58-4248-8174-3040F819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/>
          <a:lstStyle/>
          <a:p>
            <a:r>
              <a:rPr lang="en-US" dirty="0"/>
              <a:t>Twins (2 Receivers to Each 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E5D7B-A11B-4598-B761-C530184CF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0504"/>
            <a:ext cx="5181600" cy="4956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                                </a:t>
            </a:r>
            <a:r>
              <a:rPr lang="en-US" sz="1800" b="1" dirty="0"/>
              <a:t>H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</a:t>
            </a:r>
            <a:r>
              <a:rPr lang="en-US" sz="1800" b="1" dirty="0"/>
              <a:t>B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</a:t>
            </a:r>
            <a:r>
              <a:rPr lang="en-US" sz="1800" b="1" dirty="0"/>
              <a:t> 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C5360-4FAC-4135-BB39-62A2B6EC41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Strength declared to L’s side</a:t>
            </a:r>
          </a:p>
          <a:p>
            <a:r>
              <a:rPr lang="en-US" dirty="0"/>
              <a:t>H has #1 receiver to H’s side</a:t>
            </a:r>
          </a:p>
          <a:p>
            <a:r>
              <a:rPr lang="en-US" dirty="0"/>
              <a:t>L has #1 receiver to L’s side</a:t>
            </a:r>
          </a:p>
          <a:p>
            <a:r>
              <a:rPr lang="en-US" dirty="0"/>
              <a:t>B’s primary key is #2 receiver to L’s side.</a:t>
            </a:r>
          </a:p>
          <a:p>
            <a:r>
              <a:rPr lang="en-US" dirty="0"/>
              <a:t>B’s secondary key is receiver (#1 or #2) entering middle zone from H’s side.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4AD96F-6907-4A4B-BFA4-333D04A200A7}"/>
              </a:ext>
            </a:extLst>
          </p:cNvPr>
          <p:cNvSpPr/>
          <p:nvPr/>
        </p:nvSpPr>
        <p:spPr>
          <a:xfrm flipH="1" flipV="1">
            <a:off x="2429848" y="2683350"/>
            <a:ext cx="178918" cy="1983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7BD58C-FE8C-4BC1-9F39-E3D7BE06A5CE}"/>
              </a:ext>
            </a:extLst>
          </p:cNvPr>
          <p:cNvSpPr/>
          <p:nvPr/>
        </p:nvSpPr>
        <p:spPr>
          <a:xfrm>
            <a:off x="2462984" y="3397147"/>
            <a:ext cx="175599" cy="16915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BFEC60-54F6-40AB-B380-1661AE4C6E93}"/>
              </a:ext>
            </a:extLst>
          </p:cNvPr>
          <p:cNvSpPr/>
          <p:nvPr/>
        </p:nvSpPr>
        <p:spPr>
          <a:xfrm flipH="1" flipV="1">
            <a:off x="2431242" y="2921525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B6BFA9-F2B0-46C5-91B9-8595A84088FF}"/>
              </a:ext>
            </a:extLst>
          </p:cNvPr>
          <p:cNvSpPr/>
          <p:nvPr/>
        </p:nvSpPr>
        <p:spPr>
          <a:xfrm flipH="1" flipV="1">
            <a:off x="2142650" y="2464192"/>
            <a:ext cx="178918" cy="1983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100F93-0D75-4170-861D-41548AD722CC}"/>
              </a:ext>
            </a:extLst>
          </p:cNvPr>
          <p:cNvSpPr/>
          <p:nvPr/>
        </p:nvSpPr>
        <p:spPr>
          <a:xfrm flipH="1" flipV="1">
            <a:off x="1363033" y="3382564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D4030B-5E00-47B8-9868-3A6CBDEC3729}"/>
              </a:ext>
            </a:extLst>
          </p:cNvPr>
          <p:cNvSpPr/>
          <p:nvPr/>
        </p:nvSpPr>
        <p:spPr>
          <a:xfrm flipH="1" flipV="1">
            <a:off x="2202299" y="4540479"/>
            <a:ext cx="178918" cy="1983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ABCCC2-BDBE-4C23-B07C-22283B1B00F3}"/>
              </a:ext>
            </a:extLst>
          </p:cNvPr>
          <p:cNvSpPr/>
          <p:nvPr/>
        </p:nvSpPr>
        <p:spPr>
          <a:xfrm flipH="1" flipV="1">
            <a:off x="2429848" y="5092387"/>
            <a:ext cx="178918" cy="1983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EB1BFC0-9870-451D-B4D2-2E56DC34AD9B}"/>
              </a:ext>
            </a:extLst>
          </p:cNvPr>
          <p:cNvSpPr/>
          <p:nvPr/>
        </p:nvSpPr>
        <p:spPr>
          <a:xfrm flipH="1" flipV="1">
            <a:off x="2429848" y="3146582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80CE68-9CD8-45D9-ACAF-F60872C62156}"/>
              </a:ext>
            </a:extLst>
          </p:cNvPr>
          <p:cNvSpPr/>
          <p:nvPr/>
        </p:nvSpPr>
        <p:spPr>
          <a:xfrm flipH="1" flipV="1">
            <a:off x="2447807" y="3857670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6DC937-E179-48C0-9627-5BB22CFEC8C1}"/>
              </a:ext>
            </a:extLst>
          </p:cNvPr>
          <p:cNvSpPr/>
          <p:nvPr/>
        </p:nvSpPr>
        <p:spPr>
          <a:xfrm flipH="1" flipV="1">
            <a:off x="2445566" y="3604891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515756-D073-488B-B732-E8AD3B3287AF}"/>
              </a:ext>
            </a:extLst>
          </p:cNvPr>
          <p:cNvSpPr/>
          <p:nvPr/>
        </p:nvSpPr>
        <p:spPr>
          <a:xfrm flipH="1" flipV="1">
            <a:off x="2221125" y="3382564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F653ED-0EAD-4EF6-A6F2-1EDB85FED0C0}"/>
              </a:ext>
            </a:extLst>
          </p:cNvPr>
          <p:cNvCxnSpPr>
            <a:cxnSpLocks/>
          </p:cNvCxnSpPr>
          <p:nvPr/>
        </p:nvCxnSpPr>
        <p:spPr>
          <a:xfrm flipH="1">
            <a:off x="2321568" y="1825625"/>
            <a:ext cx="317015" cy="59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763502-DA18-4AE4-969A-698D8F5D1752}"/>
              </a:ext>
            </a:extLst>
          </p:cNvPr>
          <p:cNvCxnSpPr/>
          <p:nvPr/>
        </p:nvCxnSpPr>
        <p:spPr>
          <a:xfrm flipH="1" flipV="1">
            <a:off x="2608766" y="5290711"/>
            <a:ext cx="147686" cy="79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5267AE-73E3-4586-9CB9-258605219865}"/>
              </a:ext>
            </a:extLst>
          </p:cNvPr>
          <p:cNvCxnSpPr>
            <a:cxnSpLocks/>
          </p:cNvCxnSpPr>
          <p:nvPr/>
        </p:nvCxnSpPr>
        <p:spPr>
          <a:xfrm flipH="1">
            <a:off x="2447807" y="3962400"/>
            <a:ext cx="2985585" cy="67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EE55E44-A72F-4D1D-89A2-91FFD1EEA56C}"/>
              </a:ext>
            </a:extLst>
          </p:cNvPr>
          <p:cNvSpPr/>
          <p:nvPr/>
        </p:nvSpPr>
        <p:spPr>
          <a:xfrm>
            <a:off x="2756452" y="2698240"/>
            <a:ext cx="2584174" cy="1264160"/>
          </a:xfrm>
          <a:prstGeom prst="rt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6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07C4-C962-49B7-9F0F-E4CD5470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6840"/>
          </a:xfrm>
        </p:spPr>
        <p:txBody>
          <a:bodyPr/>
          <a:lstStyle/>
          <a:p>
            <a:r>
              <a:rPr lang="en-US" dirty="0"/>
              <a:t>Trips (3 Receivers to One 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A8089-AB15-4C28-B9C8-E063634BD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0880"/>
            <a:ext cx="5320748" cy="5029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                                        H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      B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   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167-B046-4220-8DED-67DB784D6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7303" y="1825625"/>
            <a:ext cx="506233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 has #1 receiver to H’s side</a:t>
            </a:r>
          </a:p>
          <a:p>
            <a:r>
              <a:rPr lang="en-US" dirty="0"/>
              <a:t>L has #1 receiver to L’s side</a:t>
            </a:r>
          </a:p>
          <a:p>
            <a:r>
              <a:rPr lang="en-US" dirty="0"/>
              <a:t>B has #3 receiver</a:t>
            </a:r>
          </a:p>
          <a:p>
            <a:r>
              <a:rPr lang="en-US" dirty="0"/>
              <a:t>#2 receiver assigned by to whom he is closer - #1 or #3</a:t>
            </a:r>
          </a:p>
          <a:p>
            <a:r>
              <a:rPr lang="en-US" dirty="0"/>
              <a:t>Be prepared to go to Zone coverage quickly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A0AA40-19EE-4166-8A7E-F1DAE6D52F9B}"/>
              </a:ext>
            </a:extLst>
          </p:cNvPr>
          <p:cNvSpPr/>
          <p:nvPr/>
        </p:nvSpPr>
        <p:spPr>
          <a:xfrm>
            <a:off x="2839027" y="3387283"/>
            <a:ext cx="175599" cy="16915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8EFBBE-3F04-4CB4-B9E1-E46D79473ECD}"/>
              </a:ext>
            </a:extLst>
          </p:cNvPr>
          <p:cNvSpPr/>
          <p:nvPr/>
        </p:nvSpPr>
        <p:spPr>
          <a:xfrm flipH="1" flipV="1">
            <a:off x="1819550" y="3372700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53E70A-D0F3-4927-BD0E-AE1E31834D6F}"/>
              </a:ext>
            </a:extLst>
          </p:cNvPr>
          <p:cNvSpPr/>
          <p:nvPr/>
        </p:nvSpPr>
        <p:spPr>
          <a:xfrm flipH="1" flipV="1">
            <a:off x="2598256" y="3372700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4DF124-5FA4-475A-855C-EADC60D4A71D}"/>
              </a:ext>
            </a:extLst>
          </p:cNvPr>
          <p:cNvSpPr/>
          <p:nvPr/>
        </p:nvSpPr>
        <p:spPr>
          <a:xfrm flipH="1" flipV="1">
            <a:off x="2490853" y="4575260"/>
            <a:ext cx="178918" cy="1983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D9C431-6DD8-4DB6-AC78-5C271103369D}"/>
              </a:ext>
            </a:extLst>
          </p:cNvPr>
          <p:cNvSpPr/>
          <p:nvPr/>
        </p:nvSpPr>
        <p:spPr>
          <a:xfrm flipH="1" flipV="1">
            <a:off x="2507696" y="5243851"/>
            <a:ext cx="178918" cy="1983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7E2A37-C109-4A52-A3AA-10A08B458FBE}"/>
              </a:ext>
            </a:extLst>
          </p:cNvPr>
          <p:cNvSpPr/>
          <p:nvPr/>
        </p:nvSpPr>
        <p:spPr>
          <a:xfrm flipH="1" flipV="1">
            <a:off x="2820792" y="5511461"/>
            <a:ext cx="178918" cy="1983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D00D27-AFE7-4C2C-A9B1-86BDDAE65B27}"/>
              </a:ext>
            </a:extLst>
          </p:cNvPr>
          <p:cNvSpPr/>
          <p:nvPr/>
        </p:nvSpPr>
        <p:spPr>
          <a:xfrm flipH="1" flipV="1">
            <a:off x="2820792" y="2630743"/>
            <a:ext cx="178918" cy="1983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A76BE7-A882-45ED-99A5-B8E2E28D447D}"/>
              </a:ext>
            </a:extLst>
          </p:cNvPr>
          <p:cNvSpPr/>
          <p:nvPr/>
        </p:nvSpPr>
        <p:spPr>
          <a:xfrm flipH="1" flipV="1">
            <a:off x="2829343" y="2876461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36FF98-0CB9-4289-BC07-04E9C1434C89}"/>
              </a:ext>
            </a:extLst>
          </p:cNvPr>
          <p:cNvSpPr/>
          <p:nvPr/>
        </p:nvSpPr>
        <p:spPr>
          <a:xfrm flipH="1" flipV="1">
            <a:off x="2832667" y="3144858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99C68C-A06F-45D9-A57E-0FE49B557F3E}"/>
              </a:ext>
            </a:extLst>
          </p:cNvPr>
          <p:cNvSpPr/>
          <p:nvPr/>
        </p:nvSpPr>
        <p:spPr>
          <a:xfrm flipH="1" flipV="1">
            <a:off x="2820792" y="3837350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5AE8D6-D6AB-4F6B-8B1D-8EF56204C46C}"/>
              </a:ext>
            </a:extLst>
          </p:cNvPr>
          <p:cNvSpPr/>
          <p:nvPr/>
        </p:nvSpPr>
        <p:spPr>
          <a:xfrm flipH="1" flipV="1">
            <a:off x="2820792" y="3601994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E2B071-C391-430B-9945-625CDD57E711}"/>
              </a:ext>
            </a:extLst>
          </p:cNvPr>
          <p:cNvCxnSpPr>
            <a:cxnSpLocks/>
            <a:endCxn id="12" idx="4"/>
          </p:cNvCxnSpPr>
          <p:nvPr/>
        </p:nvCxnSpPr>
        <p:spPr>
          <a:xfrm flipH="1">
            <a:off x="2910251" y="1722783"/>
            <a:ext cx="104376" cy="90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129A8A-832D-4D2D-8E32-73FC83E62F5D}"/>
              </a:ext>
            </a:extLst>
          </p:cNvPr>
          <p:cNvCxnSpPr/>
          <p:nvPr/>
        </p:nvCxnSpPr>
        <p:spPr>
          <a:xfrm flipH="1" flipV="1">
            <a:off x="3014626" y="5709785"/>
            <a:ext cx="165896" cy="31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3B2045-D7E4-4529-82DE-FE56BD5F120D}"/>
              </a:ext>
            </a:extLst>
          </p:cNvPr>
          <p:cNvCxnSpPr/>
          <p:nvPr/>
        </p:nvCxnSpPr>
        <p:spPr>
          <a:xfrm flipH="1">
            <a:off x="2777174" y="3800318"/>
            <a:ext cx="3040530" cy="77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74B98A-3E13-4CAE-9244-65D740E92D44}"/>
              </a:ext>
            </a:extLst>
          </p:cNvPr>
          <p:cNvCxnSpPr/>
          <p:nvPr/>
        </p:nvCxnSpPr>
        <p:spPr>
          <a:xfrm flipH="1" flipV="1">
            <a:off x="2669771" y="5511461"/>
            <a:ext cx="510751" cy="51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38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82AC-66AE-4C16-B519-5361CE89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345"/>
          </a:xfrm>
        </p:spPr>
        <p:txBody>
          <a:bodyPr/>
          <a:lstStyle/>
          <a:p>
            <a:r>
              <a:rPr lang="en-US" dirty="0"/>
              <a:t>Quads (4 Receivers to One 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6C56-4AA2-4093-BF23-5652F39F0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6765"/>
            <a:ext cx="5181600" cy="4890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                                     </a:t>
            </a:r>
            <a:r>
              <a:rPr lang="en-US" sz="1800" b="1" dirty="0"/>
              <a:t>H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    </a:t>
            </a:r>
            <a:r>
              <a:rPr lang="en-US" sz="1800" b="1" dirty="0"/>
              <a:t>B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</a:t>
            </a:r>
            <a:r>
              <a:rPr lang="en-US" sz="1800" b="1" dirty="0"/>
              <a:t> 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0E21F-7501-4CE9-8DC0-5B689A1EAB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 has #1 receiver to H’s side</a:t>
            </a:r>
          </a:p>
          <a:p>
            <a:r>
              <a:rPr lang="en-US" dirty="0"/>
              <a:t>L has two receivers closest to L (#1 &amp; #2) </a:t>
            </a:r>
            <a:r>
              <a:rPr lang="en-US" u="sng" dirty="0"/>
              <a:t>Watch Press Coverage</a:t>
            </a:r>
          </a:p>
          <a:p>
            <a:r>
              <a:rPr lang="en-US" dirty="0"/>
              <a:t>B has two receivers closest to B (#3 &amp; #4)</a:t>
            </a:r>
          </a:p>
          <a:p>
            <a:r>
              <a:rPr lang="en-US" sz="2600" dirty="0"/>
              <a:t>Switch to “Areas of Responsibility”  quickly.  (Man – Zone – Ball)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8648D4-94D7-493E-A6E7-C2A4CCB29F3B}"/>
              </a:ext>
            </a:extLst>
          </p:cNvPr>
          <p:cNvSpPr/>
          <p:nvPr/>
        </p:nvSpPr>
        <p:spPr>
          <a:xfrm>
            <a:off x="2786019" y="3321022"/>
            <a:ext cx="175599" cy="16915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AD4F5D-F4AC-44E0-B2FB-93A0C99E3A3A}"/>
              </a:ext>
            </a:extLst>
          </p:cNvPr>
          <p:cNvSpPr/>
          <p:nvPr/>
        </p:nvSpPr>
        <p:spPr>
          <a:xfrm flipH="1" flipV="1">
            <a:off x="2455397" y="5211463"/>
            <a:ext cx="178918" cy="1983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8CDD55-2D04-4602-BA59-683F95AE07E8}"/>
              </a:ext>
            </a:extLst>
          </p:cNvPr>
          <p:cNvSpPr/>
          <p:nvPr/>
        </p:nvSpPr>
        <p:spPr>
          <a:xfrm flipH="1" flipV="1">
            <a:off x="2740459" y="5435426"/>
            <a:ext cx="178918" cy="1983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2CBF4C-C103-4122-BEC5-578594265A4F}"/>
              </a:ext>
            </a:extLst>
          </p:cNvPr>
          <p:cNvSpPr/>
          <p:nvPr/>
        </p:nvSpPr>
        <p:spPr>
          <a:xfrm flipH="1" flipV="1">
            <a:off x="2776770" y="2565712"/>
            <a:ext cx="178918" cy="1983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F8883C-6817-4496-8274-0A4CF7A5BCCF}"/>
              </a:ext>
            </a:extLst>
          </p:cNvPr>
          <p:cNvSpPr/>
          <p:nvPr/>
        </p:nvSpPr>
        <p:spPr>
          <a:xfrm flipH="1" flipV="1">
            <a:off x="2776770" y="2817482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284BF8-1F48-4B3E-B75E-0C93C07BE365}"/>
              </a:ext>
            </a:extLst>
          </p:cNvPr>
          <p:cNvSpPr/>
          <p:nvPr/>
        </p:nvSpPr>
        <p:spPr>
          <a:xfrm flipH="1" flipV="1">
            <a:off x="2782700" y="3069252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8C03C9-6D34-4B44-9377-26B318C86AFF}"/>
              </a:ext>
            </a:extLst>
          </p:cNvPr>
          <p:cNvSpPr/>
          <p:nvPr/>
        </p:nvSpPr>
        <p:spPr>
          <a:xfrm flipH="1" flipV="1">
            <a:off x="2454701" y="4736557"/>
            <a:ext cx="178918" cy="1983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EE1241-25B6-4126-9A80-D52E6D518E4E}"/>
              </a:ext>
            </a:extLst>
          </p:cNvPr>
          <p:cNvSpPr/>
          <p:nvPr/>
        </p:nvSpPr>
        <p:spPr>
          <a:xfrm flipH="1" flipV="1">
            <a:off x="2021639" y="3306439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84B9F6-CBA5-446B-A0C4-D0FE8C0C99F6}"/>
              </a:ext>
            </a:extLst>
          </p:cNvPr>
          <p:cNvSpPr/>
          <p:nvPr/>
        </p:nvSpPr>
        <p:spPr>
          <a:xfrm flipH="1" flipV="1">
            <a:off x="2454701" y="4325562"/>
            <a:ext cx="178918" cy="1983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B14498-9687-4D61-B444-4C845B57E8DB}"/>
              </a:ext>
            </a:extLst>
          </p:cNvPr>
          <p:cNvSpPr/>
          <p:nvPr/>
        </p:nvSpPr>
        <p:spPr>
          <a:xfrm flipH="1" flipV="1">
            <a:off x="2786019" y="3779922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1C461C-5897-48B5-B672-2F6BEC559C54}"/>
              </a:ext>
            </a:extLst>
          </p:cNvPr>
          <p:cNvSpPr/>
          <p:nvPr/>
        </p:nvSpPr>
        <p:spPr>
          <a:xfrm flipH="1" flipV="1">
            <a:off x="2786019" y="3530831"/>
            <a:ext cx="178918" cy="19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885CEE-5D31-4F68-AECE-2B5DDDA723FB}"/>
              </a:ext>
            </a:extLst>
          </p:cNvPr>
          <p:cNvCxnSpPr/>
          <p:nvPr/>
        </p:nvCxnSpPr>
        <p:spPr>
          <a:xfrm flipH="1">
            <a:off x="2873818" y="1825625"/>
            <a:ext cx="91119" cy="63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675520-CEDE-4D32-995A-5DA4D51BF55F}"/>
              </a:ext>
            </a:extLst>
          </p:cNvPr>
          <p:cNvCxnSpPr/>
          <p:nvPr/>
        </p:nvCxnSpPr>
        <p:spPr>
          <a:xfrm flipH="1" flipV="1">
            <a:off x="2866229" y="5633750"/>
            <a:ext cx="98708" cy="54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C06824-7615-48EA-92F0-7F56D56115AF}"/>
              </a:ext>
            </a:extLst>
          </p:cNvPr>
          <p:cNvCxnSpPr/>
          <p:nvPr/>
        </p:nvCxnSpPr>
        <p:spPr>
          <a:xfrm flipH="1" flipV="1">
            <a:off x="2588059" y="5435426"/>
            <a:ext cx="376878" cy="74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97EF89-B94B-436B-838B-F76F30741697}"/>
              </a:ext>
            </a:extLst>
          </p:cNvPr>
          <p:cNvCxnSpPr>
            <a:cxnSpLocks/>
          </p:cNvCxnSpPr>
          <p:nvPr/>
        </p:nvCxnSpPr>
        <p:spPr>
          <a:xfrm flipH="1">
            <a:off x="2740459" y="3629993"/>
            <a:ext cx="3010984" cy="72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C6570D-DFA1-45E9-93AC-5FE34D13BE20}"/>
              </a:ext>
            </a:extLst>
          </p:cNvPr>
          <p:cNvCxnSpPr>
            <a:cxnSpLocks/>
          </p:cNvCxnSpPr>
          <p:nvPr/>
        </p:nvCxnSpPr>
        <p:spPr>
          <a:xfrm flipH="1">
            <a:off x="2740459" y="3629993"/>
            <a:ext cx="3010984" cy="116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86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B9F68A-3A1F-466A-B490-3BF6159EE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Plays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4763F4D-1E14-48AE-B334-163912537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Initial Responsibilities </a:t>
            </a:r>
          </a:p>
        </p:txBody>
      </p:sp>
    </p:spTree>
    <p:extLst>
      <p:ext uri="{BB962C8B-B14F-4D97-AF65-F5344CB8AC3E}">
        <p14:creationId xmlns:p14="http://schemas.microsoft.com/office/powerpoint/2010/main" val="6820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1289</Words>
  <Application>Microsoft Office PowerPoint</Application>
  <PresentationFormat>Widescreen</PresentationFormat>
  <Paragraphs>184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Scrimmage Downs</vt:lpstr>
      <vt:lpstr>Determining Keys</vt:lpstr>
      <vt:lpstr>Balanced Formation (1 Receiver Each Side)</vt:lpstr>
      <vt:lpstr>Strength to H’s Side</vt:lpstr>
      <vt:lpstr>Strength to L’s Side</vt:lpstr>
      <vt:lpstr>Twins (2 Receivers to Each Side)</vt:lpstr>
      <vt:lpstr>Trips (3 Receivers to One Side)</vt:lpstr>
      <vt:lpstr>Quads (4 Receivers to One Side)</vt:lpstr>
      <vt:lpstr>Running Plays</vt:lpstr>
      <vt:lpstr>Referee </vt:lpstr>
      <vt:lpstr>Umpire</vt:lpstr>
      <vt:lpstr>Wings (H and L)</vt:lpstr>
      <vt:lpstr>Back Judge</vt:lpstr>
      <vt:lpstr>Goal Line Plays</vt:lpstr>
      <vt:lpstr>Forward Passes</vt:lpstr>
      <vt:lpstr>Referee </vt:lpstr>
      <vt:lpstr>Umpire</vt:lpstr>
      <vt:lpstr>Wings</vt:lpstr>
      <vt:lpstr>Back Judge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Scrimmage Downs</dc:title>
  <dc:creator>Clark Pylant</dc:creator>
  <cp:lastModifiedBy>Clark Pylant</cp:lastModifiedBy>
  <cp:revision>44</cp:revision>
  <dcterms:created xsi:type="dcterms:W3CDTF">2018-03-27T15:35:53Z</dcterms:created>
  <dcterms:modified xsi:type="dcterms:W3CDTF">2018-08-13T20:33:34Z</dcterms:modified>
</cp:coreProperties>
</file>