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8" r:id="rId6"/>
    <p:sldId id="270" r:id="rId7"/>
    <p:sldId id="272" r:id="rId8"/>
    <p:sldId id="274" r:id="rId9"/>
    <p:sldId id="276" r:id="rId10"/>
    <p:sldId id="278" r:id="rId11"/>
    <p:sldId id="280" r:id="rId12"/>
    <p:sldId id="282" r:id="rId13"/>
    <p:sldId id="284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37B-C0B2-438D-867E-6CAC0315C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0F839-3E95-4BA2-92CC-92DA08485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EF7B-E2DA-4DEF-8C05-FC01A203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7A0F-054F-404C-82A5-58F1AF7B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0A39-B97F-4A7E-B91C-B1C96F1C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7ADC-C1F7-4E6D-B5FB-A5EF4DD5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9CCE4-B966-46EE-A707-BF11A36C3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8C94-0B45-4B2D-BDE2-2238C8E0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32454-54F6-43DC-BB6C-AAEDFA9C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2607-9E32-44C4-82DD-3EC0D45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D8CC8-66B2-49F5-A9A8-1B023D131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B9054-DEC1-4AD4-AED2-48F95EB6C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F485-46DF-4986-B92D-6A371F0E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06AB-12E3-4749-8CC0-D455A6FF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1A1D-841C-4AB8-AEEF-A52119DD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C57C-22A2-4626-BAA8-8CDFE464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A961-8D5D-42E4-9DB8-5F64ECFF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77E9-7396-4C10-9A8F-5D522489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BA13F-54BC-4BB0-AE0E-CFDD3326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B942-9A6A-4460-B7BB-8ACF240A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0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4931-B496-45FF-98BD-8B70B52B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A477-84C3-4EF3-BC54-20EC8C39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5B49-AC3B-4A68-9747-D92AA7F3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7EEE-4E71-4C51-8058-BBA22D47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9181-E1F6-4AD9-BCE3-CF622620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EFAF-C724-4A56-9ACC-2EF4ACFB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23FA-A425-43FF-932D-E750E78E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0908-B118-46F6-A84E-E829AFEC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BF46-F40B-4432-A30F-FC1DB3E3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2DFB-D894-4540-B018-D337E995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F1F3-3F4A-469E-821A-9FDF0601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9B98-C436-4853-9D49-F4FABA30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8667-E8D0-42FF-85FC-58BA5201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98BF-AF1A-4925-AEE2-284023D1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7E7D5-7D98-480D-B59E-7BC0AA2C8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5AFE3-5BE4-4DC5-BFE8-6143616F7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48336-9CE7-48A9-A85F-18A05063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80EB9-7B49-49FF-BBF3-A37638D7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735A3-10E1-47DC-A72D-91E424C0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5689-6FF2-442A-A51F-674A28BB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23A59-7932-4624-A52E-71995589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2457-E0EA-427C-99CA-62977FEB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0E958-A286-4093-AB78-52515B6D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E1883-FA5B-4C2E-9B43-FF126A89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A7CF7-E167-418A-9945-F893828B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A97E-86F1-49CE-826E-2EC8693A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0075-FFC9-46BC-9998-41B6B22E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3A31-1998-4A1F-982F-6AB8FBB8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F1C9-3B18-4E9C-85A4-B1D9D9B7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ED49-28DD-405A-8781-52980BCB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44F8-D767-4A31-948B-04626A30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1671-59D4-468A-989B-F15E0BEA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14CD-CF81-4671-A1BF-D3333268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21AB3-13E0-446F-998B-6A90EC5E0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684C7-F4BA-42D9-A7E5-12317FA5F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CD2D-C5F6-42EA-9A23-0211D5D4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D6D0-EA5E-48A1-8CEF-7BB66665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53F08-C872-4F2B-8923-E17BB881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32BC-BB27-43E2-ACFA-96FF958A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FDFB-62F9-4695-AD22-3D6BE5EC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C43D-FF87-48E9-89E1-F6D2E32F7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5C5B-22B9-4E02-AC70-1FE6BEA08C2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72FA-41AD-42CD-8E06-7FC528785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2B34-0C44-49FE-8007-7EC096A46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BE1E-5062-46C9-AC3B-F8A6DD7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4E8F-0371-4D63-9ADD-10021BB1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Amarillo TASO Football - 2018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CA6D-A207-4055-A1AE-32AC6AECE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3861"/>
            <a:ext cx="9144000" cy="1921565"/>
          </a:xfrm>
        </p:spPr>
        <p:txBody>
          <a:bodyPr>
            <a:normAutofit/>
          </a:bodyPr>
          <a:lstStyle/>
          <a:p>
            <a:r>
              <a:rPr lang="en-US" sz="5400" dirty="0"/>
              <a:t>D Y J</a:t>
            </a:r>
          </a:p>
          <a:p>
            <a:r>
              <a:rPr lang="en-US" sz="5400" dirty="0"/>
              <a:t>“</a:t>
            </a:r>
            <a:r>
              <a:rPr lang="en-US" sz="5400" u="sng" cap="small" dirty="0"/>
              <a:t>Do</a:t>
            </a:r>
            <a:r>
              <a:rPr lang="en-US" sz="5400" cap="small" dirty="0"/>
              <a:t> </a:t>
            </a:r>
            <a:r>
              <a:rPr lang="en-US" sz="5400" u="sng" cap="small" dirty="0"/>
              <a:t>Your</a:t>
            </a:r>
            <a:r>
              <a:rPr lang="en-US" sz="5400" cap="small" dirty="0"/>
              <a:t> </a:t>
            </a:r>
            <a:r>
              <a:rPr lang="en-US" sz="5400" u="sng" cap="small" dirty="0"/>
              <a:t>Job</a:t>
            </a:r>
            <a:r>
              <a:rPr lang="en-US" sz="5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67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4D69-A1BE-495D-918A-FEEBFC6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Pre-Game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3F07-93C3-4E95-80CD-23473111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3364"/>
          </a:xfrm>
        </p:spPr>
        <p:txBody>
          <a:bodyPr/>
          <a:lstStyle/>
          <a:p>
            <a:r>
              <a:rPr lang="en-US" dirty="0"/>
              <a:t>Necessary to get mentally focused</a:t>
            </a:r>
          </a:p>
          <a:p>
            <a:r>
              <a:rPr lang="en-US" dirty="0"/>
              <a:t>Referee may designate who leads pre-game each week.</a:t>
            </a:r>
          </a:p>
          <a:p>
            <a:r>
              <a:rPr lang="en-US" dirty="0"/>
              <a:t>Sample: TASO Mechanics Manual Pg. 89</a:t>
            </a:r>
          </a:p>
          <a:p>
            <a:r>
              <a:rPr lang="en-US" dirty="0"/>
              <a:t>Cover all aspects of the game:</a:t>
            </a:r>
          </a:p>
          <a:p>
            <a:pPr lvl="2"/>
            <a:r>
              <a:rPr lang="en-US" dirty="0"/>
              <a:t>On-field duties</a:t>
            </a:r>
          </a:p>
          <a:p>
            <a:pPr lvl="2"/>
            <a:r>
              <a:rPr lang="en-US" dirty="0"/>
              <a:t>Coin Toss</a:t>
            </a:r>
          </a:p>
          <a:p>
            <a:pPr lvl="2"/>
            <a:r>
              <a:rPr lang="en-US" dirty="0"/>
              <a:t>Free Kicks / Scrimmage Kicks – Punt &amp; FG/PAT</a:t>
            </a:r>
          </a:p>
          <a:p>
            <a:pPr lvl="2"/>
            <a:r>
              <a:rPr lang="en-US" dirty="0"/>
              <a:t>Scrimmage Plays – Run &amp; Pass; </a:t>
            </a:r>
            <a:r>
              <a:rPr lang="en-US" dirty="0" err="1"/>
              <a:t>Goalline</a:t>
            </a:r>
            <a:endParaRPr lang="en-US" dirty="0"/>
          </a:p>
          <a:p>
            <a:pPr lvl="2"/>
            <a:r>
              <a:rPr lang="en-US" dirty="0"/>
              <a:t>Ball Mechanics</a:t>
            </a:r>
          </a:p>
          <a:p>
            <a:pPr lvl="2"/>
            <a:r>
              <a:rPr lang="en-US" dirty="0"/>
              <a:t>Calling &amp; Reporting Fouls</a:t>
            </a:r>
          </a:p>
          <a:p>
            <a:pPr lvl="2"/>
            <a:r>
              <a:rPr lang="en-US" dirty="0"/>
              <a:t>Time Outs</a:t>
            </a:r>
          </a:p>
          <a:p>
            <a:pPr lvl="2"/>
            <a:r>
              <a:rPr lang="en-US" dirty="0"/>
              <a:t>Measurements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4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FB9C-1FA4-4B9A-8B83-29A291FF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Jurisdiction / On-Field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23F4-746C-4E94-9E09-937B5DFF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“Anytime players of both teams on the field, up to 30 minutes prior to the scheduled game time, at least one official shall be present on the field.”</a:t>
            </a:r>
          </a:p>
          <a:p>
            <a:r>
              <a:rPr lang="en-US" sz="2600" dirty="0"/>
              <a:t>Pre-game Duties: </a:t>
            </a:r>
            <a:endParaRPr lang="en-US" sz="2200" dirty="0"/>
          </a:p>
          <a:p>
            <a:pPr lvl="1"/>
            <a:r>
              <a:rPr lang="en-US" sz="2200" dirty="0"/>
              <a:t>Check field: Remedy or remove hazards</a:t>
            </a:r>
          </a:p>
          <a:p>
            <a:pPr lvl="1"/>
            <a:r>
              <a:rPr lang="en-US" sz="2200" dirty="0"/>
              <a:t>Check field markings; set pylons correctly; check chains</a:t>
            </a:r>
          </a:p>
          <a:p>
            <a:pPr lvl="1"/>
            <a:r>
              <a:rPr lang="en-US" sz="2200" dirty="0"/>
              <a:t>Spot-check player equipment</a:t>
            </a:r>
          </a:p>
          <a:p>
            <a:pPr lvl="1"/>
            <a:r>
              <a:rPr lang="en-US" sz="2200" dirty="0"/>
              <a:t>Meet ball persons (if possible); Get names</a:t>
            </a:r>
          </a:p>
          <a:p>
            <a:pPr lvl="1"/>
            <a:r>
              <a:rPr lang="en-US" sz="2200" dirty="0"/>
              <a:t>Observe players &amp; offensive plays / formations</a:t>
            </a:r>
          </a:p>
          <a:p>
            <a:pPr lvl="1"/>
            <a:r>
              <a:rPr lang="en-US" sz="2200" dirty="0"/>
              <a:t>Umpire – Meet snappers; Get names</a:t>
            </a:r>
          </a:p>
          <a:p>
            <a:pPr lvl="1"/>
            <a:r>
              <a:rPr lang="en-US" sz="2200" dirty="0"/>
              <a:t>Captains / Teams to sideline at appropriate times</a:t>
            </a:r>
          </a:p>
        </p:txBody>
      </p:sp>
    </p:spTree>
    <p:extLst>
      <p:ext uri="{BB962C8B-B14F-4D97-AF65-F5344CB8AC3E}">
        <p14:creationId xmlns:p14="http://schemas.microsoft.com/office/powerpoint/2010/main" val="3748263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0881-503B-4566-BF18-BCDEE6E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Coaches Meeting (R &amp; 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4384-BAA1-4134-9B06-7A187EC4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Information needed: (R)</a:t>
            </a:r>
          </a:p>
          <a:p>
            <a:pPr lvl="1"/>
            <a:r>
              <a:rPr lang="en-US" dirty="0"/>
              <a:t>Captains’ numbers / “Speaking captain”</a:t>
            </a:r>
          </a:p>
          <a:p>
            <a:pPr lvl="1"/>
            <a:r>
              <a:rPr lang="en-US" dirty="0"/>
              <a:t>Choice at coin toss (Defer/Receive/Defend goal)  ???</a:t>
            </a:r>
          </a:p>
          <a:p>
            <a:pPr lvl="1"/>
            <a:r>
              <a:rPr lang="en-US" dirty="0"/>
              <a:t>Name of “Get-Back” Coach</a:t>
            </a:r>
          </a:p>
          <a:p>
            <a:pPr lvl="1"/>
            <a:r>
              <a:rPr lang="en-US" dirty="0"/>
              <a:t>Type of Ball &amp; Name of ball-persons</a:t>
            </a:r>
          </a:p>
          <a:p>
            <a:pPr lvl="1"/>
            <a:r>
              <a:rPr lang="en-US" dirty="0"/>
              <a:t>QB – Right/Left      Kickers – Right/Left</a:t>
            </a:r>
          </a:p>
          <a:p>
            <a:pPr lvl="1"/>
            <a:r>
              <a:rPr lang="en-US" dirty="0"/>
              <a:t>Unusual plays and/or Concerns</a:t>
            </a:r>
          </a:p>
          <a:p>
            <a:r>
              <a:rPr lang="en-US" dirty="0"/>
              <a:t>Coaches’ Certification Card - (U) </a:t>
            </a:r>
          </a:p>
          <a:p>
            <a:pPr lvl="1"/>
            <a:r>
              <a:rPr lang="en-US" dirty="0"/>
              <a:t>Verbally ask questions &amp; get signature</a:t>
            </a:r>
          </a:p>
        </p:txBody>
      </p:sp>
    </p:spTree>
    <p:extLst>
      <p:ext uri="{BB962C8B-B14F-4D97-AF65-F5344CB8AC3E}">
        <p14:creationId xmlns:p14="http://schemas.microsoft.com/office/powerpoint/2010/main" val="387053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49E3-B79B-45D9-8A1A-DE8D2B5F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1ED4-A245-4F01-B016-9BC717EC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info from Coach’s Meeting (where applicable)</a:t>
            </a:r>
          </a:p>
          <a:p>
            <a:r>
              <a:rPr lang="en-US" dirty="0"/>
              <a:t>Record timeouts: Quarter; Time; Called by</a:t>
            </a:r>
          </a:p>
          <a:p>
            <a:r>
              <a:rPr lang="en-US" dirty="0"/>
              <a:t>Record scoring by quarter</a:t>
            </a:r>
          </a:p>
          <a:p>
            <a:r>
              <a:rPr lang="en-US" dirty="0"/>
              <a:t>Record penalties called / Verbal recording</a:t>
            </a:r>
          </a:p>
          <a:p>
            <a:r>
              <a:rPr lang="en-US" dirty="0"/>
              <a:t>Record ALL unsportsmanlike penalties (2 = DQ)</a:t>
            </a:r>
          </a:p>
        </p:txBody>
      </p:sp>
    </p:spTree>
    <p:extLst>
      <p:ext uri="{BB962C8B-B14F-4D97-AF65-F5344CB8AC3E}">
        <p14:creationId xmlns:p14="http://schemas.microsoft.com/office/powerpoint/2010/main" val="2405365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DCE-E250-468B-95BC-8B9E007A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Coin Toss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7189-6713-491B-9A1E-49844B18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Captains to </a:t>
            </a:r>
            <a:r>
              <a:rPr lang="en-US"/>
              <a:t>midfield  (max 4</a:t>
            </a:r>
            <a:r>
              <a:rPr lang="en-US" dirty="0"/>
              <a:t>)</a:t>
            </a:r>
          </a:p>
          <a:p>
            <a:r>
              <a:rPr lang="en-US" dirty="0"/>
              <a:t>Introductions</a:t>
            </a:r>
          </a:p>
          <a:p>
            <a:r>
              <a:rPr lang="en-US" dirty="0"/>
              <a:t>Visiting captain calls toss</a:t>
            </a:r>
          </a:p>
          <a:p>
            <a:r>
              <a:rPr lang="en-US" dirty="0"/>
              <a:t>Options: Defer / Receive / Defend a goal</a:t>
            </a:r>
          </a:p>
          <a:p>
            <a:r>
              <a:rPr lang="en-US" dirty="0"/>
              <a:t>U – record choice to give to crew</a:t>
            </a:r>
          </a:p>
          <a:p>
            <a:r>
              <a:rPr lang="en-US" dirty="0"/>
              <a:t>Turn captains; Announce result to press box</a:t>
            </a:r>
          </a:p>
          <a:p>
            <a:r>
              <a:rPr lang="en-US" dirty="0"/>
              <a:t>Officials meet at midfield; Get results; Go to positions</a:t>
            </a:r>
          </a:p>
        </p:txBody>
      </p:sp>
    </p:spTree>
    <p:extLst>
      <p:ext uri="{BB962C8B-B14F-4D97-AF65-F5344CB8AC3E}">
        <p14:creationId xmlns:p14="http://schemas.microsoft.com/office/powerpoint/2010/main" val="1126701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D10B-B15B-4FB0-A7D2-B70B85F6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3C69-BF00-418C-BD55-00CF323F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Mondays; July 23 – November 5 (except Labor Day)</a:t>
            </a:r>
          </a:p>
          <a:p>
            <a:r>
              <a:rPr lang="en-US" dirty="0"/>
              <a:t>Satellite Meetings: Aug. 6 &amp; 20; Sept. 17 &amp; 24; Oct. 8 &amp; 22</a:t>
            </a:r>
          </a:p>
          <a:p>
            <a:r>
              <a:rPr lang="en-US" dirty="0"/>
              <a:t>7:00 pm – 8:00 pm  (Rookie meeting: 6:00 pm - ?) </a:t>
            </a:r>
          </a:p>
          <a:p>
            <a:pPr lvl="1"/>
            <a:r>
              <a:rPr lang="en-US" dirty="0"/>
              <a:t>Training presentation: First 35 - 40 minutes </a:t>
            </a:r>
          </a:p>
          <a:p>
            <a:pPr lvl="1"/>
            <a:r>
              <a:rPr lang="en-US" dirty="0"/>
              <a:t>Chapter business after presentation</a:t>
            </a:r>
          </a:p>
          <a:p>
            <a:pPr lvl="1"/>
            <a:r>
              <a:rPr lang="en-US" dirty="0"/>
              <a:t>Attendance taken by card scan / TASO ID number</a:t>
            </a:r>
          </a:p>
        </p:txBody>
      </p:sp>
    </p:spTree>
    <p:extLst>
      <p:ext uri="{BB962C8B-B14F-4D97-AF65-F5344CB8AC3E}">
        <p14:creationId xmlns:p14="http://schemas.microsoft.com/office/powerpoint/2010/main" val="1808253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ECA8-A85C-448B-B718-350398F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Presentation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98CD-7AD0-4DCB-BA99-02A6F218F1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“Before the Game”</a:t>
            </a:r>
          </a:p>
          <a:p>
            <a:r>
              <a:rPr lang="en-US" dirty="0"/>
              <a:t>Pre-snap; Formations; Keys</a:t>
            </a:r>
          </a:p>
          <a:p>
            <a:r>
              <a:rPr lang="en-US" dirty="0"/>
              <a:t>Scrimmage Downs: Run &amp; Pass</a:t>
            </a:r>
          </a:p>
          <a:p>
            <a:r>
              <a:rPr lang="en-US" dirty="0"/>
              <a:t>Kicking Game</a:t>
            </a:r>
          </a:p>
          <a:p>
            <a:r>
              <a:rPr lang="en-US" dirty="0"/>
              <a:t>Timing</a:t>
            </a:r>
          </a:p>
          <a:p>
            <a:r>
              <a:rPr lang="en-US" dirty="0"/>
              <a:t>“Taboo Topics”</a:t>
            </a:r>
          </a:p>
          <a:p>
            <a:r>
              <a:rPr lang="en-US" dirty="0"/>
              <a:t>Rules/Mechanics “Tests”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3F99-BDCF-473F-92DF-A4271264A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Odd; The Weird; &amp; </a:t>
            </a:r>
            <a:r>
              <a:rPr lang="en-US"/>
              <a:t>The Strange”</a:t>
            </a:r>
            <a:endParaRPr lang="en-US" dirty="0"/>
          </a:p>
          <a:p>
            <a:r>
              <a:rPr lang="en-US" dirty="0"/>
              <a:t>Dealing with Coaches</a:t>
            </a:r>
          </a:p>
          <a:p>
            <a:r>
              <a:rPr lang="en-US" dirty="0"/>
              <a:t>Film Study</a:t>
            </a:r>
          </a:p>
          <a:p>
            <a:r>
              <a:rPr lang="en-US" dirty="0"/>
              <a:t>5-Man vs 7-Man Mechanics</a:t>
            </a:r>
          </a:p>
          <a:p>
            <a:r>
              <a:rPr lang="en-US" dirty="0"/>
              <a:t>Guest Speakers</a:t>
            </a:r>
          </a:p>
          <a:p>
            <a:r>
              <a:rPr lang="en-US" dirty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4B17-9F53-475B-92AF-D0098972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Presentation Format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FBEEA-6852-4DA5-B4A0-411FEB32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presented via power point.</a:t>
            </a:r>
          </a:p>
          <a:p>
            <a:r>
              <a:rPr lang="en-US" dirty="0"/>
              <a:t>Include rules, mechanics, &amp; POE within discussion.</a:t>
            </a:r>
          </a:p>
          <a:p>
            <a:r>
              <a:rPr lang="en-US" dirty="0"/>
              <a:t>Include penalties &amp; penalty enforcement within discussion.</a:t>
            </a:r>
          </a:p>
          <a:p>
            <a:r>
              <a:rPr lang="en-US" dirty="0"/>
              <a:t>Include penalty reporting and announcement.</a:t>
            </a:r>
          </a:p>
          <a:p>
            <a:r>
              <a:rPr lang="en-US" dirty="0"/>
              <a:t>Include examples and demonstrations as often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90899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7E60C-2FE8-4D18-A6E9-95B5C36A9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Before the Game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27C3F3-3E78-443F-8401-CD1D02B3B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6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9542-6B07-4F92-BD38-383F49C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cap="small" dirty="0"/>
              <a:t>Before the Game </a:t>
            </a:r>
            <a:r>
              <a:rPr lang="en-US" sz="54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94B6-E890-4280-9F8B-53CAE01E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&amp; Travel Arrangements</a:t>
            </a:r>
          </a:p>
          <a:p>
            <a:r>
              <a:rPr lang="en-US" dirty="0"/>
              <a:t>Pre-Game</a:t>
            </a:r>
          </a:p>
          <a:p>
            <a:r>
              <a:rPr lang="en-US" dirty="0"/>
              <a:t>Jurisdiction / On-Field duties</a:t>
            </a:r>
          </a:p>
          <a:p>
            <a:r>
              <a:rPr lang="en-US" dirty="0"/>
              <a:t>Coaches Meeting (R &amp; U)</a:t>
            </a:r>
          </a:p>
          <a:p>
            <a:r>
              <a:rPr lang="en-US" dirty="0"/>
              <a:t>Game Card</a:t>
            </a:r>
          </a:p>
          <a:p>
            <a:r>
              <a:rPr lang="en-US" dirty="0"/>
              <a:t>Coin Toss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9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86D8-8D97-4E7A-929F-6C6C93AA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Communication &amp; Travel Arrangements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5568-B425-4B07-B033-E53C4760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all crew members 2 or more days before game day (response)</a:t>
            </a:r>
          </a:p>
          <a:p>
            <a:r>
              <a:rPr lang="en-US" dirty="0"/>
              <a:t>Information</a:t>
            </a:r>
          </a:p>
          <a:p>
            <a:pPr lvl="1"/>
            <a:r>
              <a:rPr lang="en-US" dirty="0"/>
              <a:t>Meeting </a:t>
            </a:r>
            <a:r>
              <a:rPr lang="en-US" u="sng" dirty="0"/>
              <a:t>place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Meeting </a:t>
            </a:r>
            <a:r>
              <a:rPr lang="en-US" u="sng" dirty="0"/>
              <a:t>time</a:t>
            </a:r>
          </a:p>
          <a:p>
            <a:pPr lvl="1"/>
            <a:r>
              <a:rPr lang="en-US" dirty="0"/>
              <a:t> Uniform</a:t>
            </a:r>
          </a:p>
          <a:p>
            <a:pPr lvl="1"/>
            <a:r>
              <a:rPr lang="en-US" dirty="0"/>
              <a:t> Driver(s)</a:t>
            </a:r>
          </a:p>
          <a:p>
            <a:r>
              <a:rPr lang="en-US" dirty="0"/>
              <a:t>Travel Arrangements – new fee schedule</a:t>
            </a:r>
          </a:p>
        </p:txBody>
      </p:sp>
    </p:spTree>
    <p:extLst>
      <p:ext uri="{BB962C8B-B14F-4D97-AF65-F5344CB8AC3E}">
        <p14:creationId xmlns:p14="http://schemas.microsoft.com/office/powerpoint/2010/main" val="194089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C112-C1F0-4E02-9797-FA64B34E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774"/>
            <a:ext cx="9595964" cy="1013722"/>
          </a:xfrm>
        </p:spPr>
        <p:txBody>
          <a:bodyPr/>
          <a:lstStyle/>
          <a:p>
            <a:r>
              <a:rPr lang="en-US" dirty="0"/>
              <a:t>New Football Fee Schedule: Varsity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F13785-3BB7-46FA-B4F0-92B9872BA5F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93911" y="1749288"/>
          <a:ext cx="9440253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9791147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61502902"/>
                    </a:ext>
                  </a:extLst>
                </a:gridCol>
                <a:gridCol w="1531311">
                  <a:extLst>
                    <a:ext uri="{9D8B030D-6E8A-4147-A177-3AD203B41FA5}">
                      <a16:colId xmlns:a16="http://schemas.microsoft.com/office/drawing/2014/main" val="671499336"/>
                    </a:ext>
                  </a:extLst>
                </a:gridCol>
                <a:gridCol w="1531311">
                  <a:extLst>
                    <a:ext uri="{9D8B030D-6E8A-4147-A177-3AD203B41FA5}">
                      <a16:colId xmlns:a16="http://schemas.microsoft.com/office/drawing/2014/main" val="142260675"/>
                    </a:ext>
                  </a:extLst>
                </a:gridCol>
                <a:gridCol w="1531311">
                  <a:extLst>
                    <a:ext uri="{9D8B030D-6E8A-4147-A177-3AD203B41FA5}">
                      <a16:colId xmlns:a16="http://schemas.microsoft.com/office/drawing/2014/main" val="281465902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791995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Gross Gate Receipts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Game</a:t>
                      </a:r>
                    </a:p>
                    <a:p>
                      <a:pPr algn="ctr"/>
                      <a:r>
                        <a:rPr lang="en-US" b="1" dirty="0"/>
                        <a:t>Fee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– 30 Miles</a:t>
                      </a:r>
                    </a:p>
                    <a:p>
                      <a:pPr algn="ctr"/>
                      <a:r>
                        <a:rPr lang="en-US" b="1" dirty="0"/>
                        <a:t>($15)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31 – 60 Miles</a:t>
                      </a:r>
                    </a:p>
                    <a:p>
                      <a:pPr algn="ctr"/>
                      <a:r>
                        <a:rPr lang="en-US" b="1" dirty="0"/>
                        <a:t>($30)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 – 90 Miles</a:t>
                      </a:r>
                    </a:p>
                    <a:p>
                      <a:pPr algn="ctr"/>
                      <a:r>
                        <a:rPr lang="en-US" b="1" dirty="0"/>
                        <a:t>($45)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91 – 120 Miles</a:t>
                      </a:r>
                    </a:p>
                    <a:p>
                      <a:pPr algn="ctr"/>
                      <a:r>
                        <a:rPr lang="en-US" b="1" dirty="0"/>
                        <a:t>($70)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1341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$150 - $4000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330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$4001 - $5000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1414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$5001 - $7500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4412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$7501 - $10,000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50759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$10,001 - $12,500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575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$12,501 - $15,000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9212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$15,001 - $17,500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$195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7262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$17,501 - $20,500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86122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Each </a:t>
                      </a:r>
                      <a:r>
                        <a:rPr lang="en-US" dirty="0" err="1"/>
                        <a:t>addt</a:t>
                      </a:r>
                      <a:r>
                        <a:rPr lang="en-US" dirty="0"/>
                        <a:t> $5000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$30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$30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$30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$30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204175"/>
                  </a:ext>
                </a:extLst>
              </a:tr>
              <a:tr h="411480">
                <a:tc gridSpan="6">
                  <a:txBody>
                    <a:bodyPr/>
                    <a:lstStyle/>
                    <a:p>
                      <a:pPr algn="l"/>
                      <a:r>
                        <a:rPr lang="en-US" dirty="0"/>
                        <a:t>*For game sites over 120 miles, use old mileage fee schedule. (Booker, Follett, &amp; Higgins)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9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28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6C96-3CE3-4A56-83EA-A78DA8C4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Football Fee Schedule: Sub-Varsity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FF8F80-A654-4AE3-A773-2854A87D4E1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0174" y="2093843"/>
          <a:ext cx="9263270" cy="4079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2654">
                  <a:extLst>
                    <a:ext uri="{9D8B030D-6E8A-4147-A177-3AD203B41FA5}">
                      <a16:colId xmlns:a16="http://schemas.microsoft.com/office/drawing/2014/main" val="243996190"/>
                    </a:ext>
                  </a:extLst>
                </a:gridCol>
                <a:gridCol w="1852654">
                  <a:extLst>
                    <a:ext uri="{9D8B030D-6E8A-4147-A177-3AD203B41FA5}">
                      <a16:colId xmlns:a16="http://schemas.microsoft.com/office/drawing/2014/main" val="1883752271"/>
                    </a:ext>
                  </a:extLst>
                </a:gridCol>
                <a:gridCol w="1852654">
                  <a:extLst>
                    <a:ext uri="{9D8B030D-6E8A-4147-A177-3AD203B41FA5}">
                      <a16:colId xmlns:a16="http://schemas.microsoft.com/office/drawing/2014/main" val="2330566870"/>
                    </a:ext>
                  </a:extLst>
                </a:gridCol>
                <a:gridCol w="1852654">
                  <a:extLst>
                    <a:ext uri="{9D8B030D-6E8A-4147-A177-3AD203B41FA5}">
                      <a16:colId xmlns:a16="http://schemas.microsoft.com/office/drawing/2014/main" val="3199936920"/>
                    </a:ext>
                  </a:extLst>
                </a:gridCol>
                <a:gridCol w="1852654">
                  <a:extLst>
                    <a:ext uri="{9D8B030D-6E8A-4147-A177-3AD203B41FA5}">
                      <a16:colId xmlns:a16="http://schemas.microsoft.com/office/drawing/2014/main" val="236157795"/>
                    </a:ext>
                  </a:extLst>
                </a:gridCol>
              </a:tblGrid>
              <a:tr h="7270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– 30 Miles</a:t>
                      </a:r>
                    </a:p>
                    <a:p>
                      <a:pPr algn="ctr"/>
                      <a:r>
                        <a:rPr lang="en-US" b="1" dirty="0"/>
                        <a:t>($15)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31 – 60 Miles</a:t>
                      </a:r>
                    </a:p>
                    <a:p>
                      <a:pPr algn="ctr"/>
                      <a:r>
                        <a:rPr lang="en-US" b="1" dirty="0"/>
                        <a:t>($30)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 – 90 Miles</a:t>
                      </a:r>
                    </a:p>
                    <a:p>
                      <a:pPr algn="ctr"/>
                      <a:r>
                        <a:rPr lang="en-US" b="1" dirty="0"/>
                        <a:t>($45)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91 – 120 Miles</a:t>
                      </a:r>
                    </a:p>
                    <a:p>
                      <a:pPr algn="ctr"/>
                      <a:r>
                        <a:rPr lang="en-US" b="1" dirty="0"/>
                        <a:t>($70)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895449"/>
                  </a:ext>
                </a:extLst>
              </a:tr>
              <a:tr h="93474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 Minute Qtrs.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$70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$55 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$85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$55 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$100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$55 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$125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$55 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58"/>
                  </a:ext>
                </a:extLst>
              </a:tr>
              <a:tr h="934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Minute Qtrs.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$65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$50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$80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$50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$95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$50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$120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$50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36199"/>
                  </a:ext>
                </a:extLst>
              </a:tr>
              <a:tr h="934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8 Minute Qtrs.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$60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$45 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$75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$45 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$90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$45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Game      $115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dirty="0"/>
                        <a:t>Each Add.   $45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5996"/>
                  </a:ext>
                </a:extLst>
              </a:tr>
              <a:tr h="548640">
                <a:tc gridSpan="5">
                  <a:txBody>
                    <a:bodyPr/>
                    <a:lstStyle/>
                    <a:p>
                      <a:pPr algn="l"/>
                      <a:r>
                        <a:rPr lang="en-US" dirty="0"/>
                        <a:t>*For game sites over 120 miles, use old mileage fee schedule. (Booker, Follett, &amp; Higgins)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2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1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934</Words>
  <Application>Microsoft Office PowerPoint</Application>
  <PresentationFormat>Widescreen</PresentationFormat>
  <Paragraphs>210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Welcome to Amarillo TASO Football - 2018</vt:lpstr>
      <vt:lpstr>Meeting Schedule</vt:lpstr>
      <vt:lpstr>Presentation Topics</vt:lpstr>
      <vt:lpstr>General Presentation Format</vt:lpstr>
      <vt:lpstr>Before the Game</vt:lpstr>
      <vt:lpstr>Before the Game …</vt:lpstr>
      <vt:lpstr>Communication &amp; Travel Arrangements  </vt:lpstr>
      <vt:lpstr>New Football Fee Schedule: Varsity</vt:lpstr>
      <vt:lpstr>New Football Fee Schedule: Sub-Varsity</vt:lpstr>
      <vt:lpstr>Pre-Game </vt:lpstr>
      <vt:lpstr>Jurisdiction / On-Field Duties</vt:lpstr>
      <vt:lpstr>Coaches Meeting (R &amp; U)</vt:lpstr>
      <vt:lpstr>Game Card</vt:lpstr>
      <vt:lpstr>Coin Toss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Amarillo TASO Football - 2018</dc:title>
  <dc:creator>Clark Pylant</dc:creator>
  <cp:lastModifiedBy>Clark Pylant</cp:lastModifiedBy>
  <cp:revision>28</cp:revision>
  <dcterms:created xsi:type="dcterms:W3CDTF">2018-02-15T15:07:24Z</dcterms:created>
  <dcterms:modified xsi:type="dcterms:W3CDTF">2018-07-22T21:47:52Z</dcterms:modified>
</cp:coreProperties>
</file>