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D648-2004-467C-B8CC-C924CE75C1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8230B9-F889-491D-9C61-E88DF244A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9E4212-BEE5-42F6-BE69-50AA40A2C212}"/>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5" name="Footer Placeholder 4">
            <a:extLst>
              <a:ext uri="{FF2B5EF4-FFF2-40B4-BE49-F238E27FC236}">
                <a16:creationId xmlns:a16="http://schemas.microsoft.com/office/drawing/2014/main" id="{780FE400-CC63-428C-9669-BD680F3D1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1D345-92FA-4E38-9379-84CE894D0AAE}"/>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2549473525"/>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C683-A41A-443E-A858-18159DB764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F89F8E-3BF9-450A-A19D-9093F4AB8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0C64B-7EED-443E-A9BB-4BB79D8E9CF4}"/>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5" name="Footer Placeholder 4">
            <a:extLst>
              <a:ext uri="{FF2B5EF4-FFF2-40B4-BE49-F238E27FC236}">
                <a16:creationId xmlns:a16="http://schemas.microsoft.com/office/drawing/2014/main" id="{621E5F02-5FB3-44AC-B3AE-24C184DFA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0CE1D-A4C2-4209-BC42-C6BCC612A812}"/>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4011221761"/>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C7466-241F-4487-B119-99495AB61D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9A5CA-E587-417E-A715-457F3CD81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4E85B-6095-4728-A84D-121542065422}"/>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5" name="Footer Placeholder 4">
            <a:extLst>
              <a:ext uri="{FF2B5EF4-FFF2-40B4-BE49-F238E27FC236}">
                <a16:creationId xmlns:a16="http://schemas.microsoft.com/office/drawing/2014/main" id="{3E74E7E9-747F-4DA5-BAE1-7CC8BC974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3EDBF-844D-4E87-B8D4-6B3AB61AC19D}"/>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2570008442"/>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686E-0BBC-49B7-852A-69995FA44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743C3-2329-4448-8E16-39DBBD4B7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886D-9CE6-473F-8605-CF1B22AE5B20}"/>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5" name="Footer Placeholder 4">
            <a:extLst>
              <a:ext uri="{FF2B5EF4-FFF2-40B4-BE49-F238E27FC236}">
                <a16:creationId xmlns:a16="http://schemas.microsoft.com/office/drawing/2014/main" id="{7213B380-0893-4755-B7DC-1732D1CF5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D49C2-A58A-48C5-A130-2AB4F4B02177}"/>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4254605162"/>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B08E-4E67-479F-94AA-E171D88BFA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024464-2609-433C-8249-98D137F10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BE285A-F7DC-4262-A022-4A6DE36E26F9}"/>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5" name="Footer Placeholder 4">
            <a:extLst>
              <a:ext uri="{FF2B5EF4-FFF2-40B4-BE49-F238E27FC236}">
                <a16:creationId xmlns:a16="http://schemas.microsoft.com/office/drawing/2014/main" id="{BBCD0FEF-DD20-4869-BC3B-915C39EB3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5E6B9-117A-418D-82C6-AB7E34E8AAC8}"/>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2972670186"/>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F733-EC8B-4191-873F-7DE03EE9A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8215F-EC1F-4194-80C2-3F9D875C7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168E-1976-42B6-8097-14687E1EE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13941-45DA-458F-ACD4-EEC3E596A34E}"/>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6" name="Footer Placeholder 5">
            <a:extLst>
              <a:ext uri="{FF2B5EF4-FFF2-40B4-BE49-F238E27FC236}">
                <a16:creationId xmlns:a16="http://schemas.microsoft.com/office/drawing/2014/main" id="{95838F63-E3D5-477B-B8EC-C1AA2D364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7364D-D9E7-454A-9EB7-A4CCEB4ED9EF}"/>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2830554928"/>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B3CD-D559-4AB2-A1D7-9694FB58E4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AC9A25-9E44-45AA-A6B7-E58162E0E1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C4ED9B-5D05-497A-A32F-4A03EBA81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C4AA29-1B98-49AD-B72C-A57562412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7C104D-4AF4-4F00-871C-64D3743DC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0A3C2E-9B87-4CD5-93B4-D536A4B48048}"/>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8" name="Footer Placeholder 7">
            <a:extLst>
              <a:ext uri="{FF2B5EF4-FFF2-40B4-BE49-F238E27FC236}">
                <a16:creationId xmlns:a16="http://schemas.microsoft.com/office/drawing/2014/main" id="{332E2EA5-551B-40B0-9E45-935C24EB96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63617B-D935-4F86-B6D6-CC894E16D834}"/>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3466960982"/>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B53D-430E-4A73-A20E-AAB504F32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4C41FA-2BDF-406E-94E2-D18628A0DC1F}"/>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4" name="Footer Placeholder 3">
            <a:extLst>
              <a:ext uri="{FF2B5EF4-FFF2-40B4-BE49-F238E27FC236}">
                <a16:creationId xmlns:a16="http://schemas.microsoft.com/office/drawing/2014/main" id="{E2DE75C7-0A1A-476C-BEB0-3D7ED13B0E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5D9C5A-44DF-46B3-828B-69A99C45F9D0}"/>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1279092866"/>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2E57D9-DAC3-47AE-89CF-57910BF626B6}"/>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3" name="Footer Placeholder 2">
            <a:extLst>
              <a:ext uri="{FF2B5EF4-FFF2-40B4-BE49-F238E27FC236}">
                <a16:creationId xmlns:a16="http://schemas.microsoft.com/office/drawing/2014/main" id="{2446D1FD-4761-40D1-BC18-DD078F1C09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4841C6-1B88-4D84-844D-51606D026EE1}"/>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955344936"/>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197E-2F0B-4E3A-B9FC-65C96C952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09944A-4D99-41C5-B521-B6675C1DB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61D97-95B3-4E37-8695-8D0CC2445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1A4AE-5689-40C2-9DB7-5A0C2100A5BE}"/>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6" name="Footer Placeholder 5">
            <a:extLst>
              <a:ext uri="{FF2B5EF4-FFF2-40B4-BE49-F238E27FC236}">
                <a16:creationId xmlns:a16="http://schemas.microsoft.com/office/drawing/2014/main" id="{92FA7ADD-AED7-466C-B038-87C12A6EF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EAC2A-304D-4218-8048-A8A6C286EF9E}"/>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2108096082"/>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6FB6-E6D7-4D19-8FF4-785C05C55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E589F-ACA8-47B9-A6EA-C2C46E761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DB5B3A-2654-432E-9891-4CD46639A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29B9D-2894-4D13-BD2B-D0746FEBF104}"/>
              </a:ext>
            </a:extLst>
          </p:cNvPr>
          <p:cNvSpPr>
            <a:spLocks noGrp="1"/>
          </p:cNvSpPr>
          <p:nvPr>
            <p:ph type="dt" sz="half" idx="10"/>
          </p:nvPr>
        </p:nvSpPr>
        <p:spPr/>
        <p:txBody>
          <a:bodyPr/>
          <a:lstStyle/>
          <a:p>
            <a:fld id="{D735F0B5-D0C1-4E27-9C92-F834D22F9DCF}" type="datetimeFigureOut">
              <a:rPr lang="en-US" smtClean="0"/>
              <a:t>7/29/2019</a:t>
            </a:fld>
            <a:endParaRPr lang="en-US"/>
          </a:p>
        </p:txBody>
      </p:sp>
      <p:sp>
        <p:nvSpPr>
          <p:cNvPr id="6" name="Footer Placeholder 5">
            <a:extLst>
              <a:ext uri="{FF2B5EF4-FFF2-40B4-BE49-F238E27FC236}">
                <a16:creationId xmlns:a16="http://schemas.microsoft.com/office/drawing/2014/main" id="{2F0C0ED5-FF72-4CE0-A86B-EDD4473CF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48546-C3DC-47FC-8CAF-4CD773E9A2C0}"/>
              </a:ext>
            </a:extLst>
          </p:cNvPr>
          <p:cNvSpPr>
            <a:spLocks noGrp="1"/>
          </p:cNvSpPr>
          <p:nvPr>
            <p:ph type="sldNum" sz="quarter" idx="12"/>
          </p:nvPr>
        </p:nvSpPr>
        <p:spPr/>
        <p:txBody>
          <a:bodyPr/>
          <a:lstStyle/>
          <a:p>
            <a:fld id="{E35E9EE9-D623-4534-8717-C0DA2F0F8670}" type="slidenum">
              <a:rPr lang="en-US" smtClean="0"/>
              <a:t>‹#›</a:t>
            </a:fld>
            <a:endParaRPr lang="en-US"/>
          </a:p>
        </p:txBody>
      </p:sp>
    </p:spTree>
    <p:extLst>
      <p:ext uri="{BB962C8B-B14F-4D97-AF65-F5344CB8AC3E}">
        <p14:creationId xmlns:p14="http://schemas.microsoft.com/office/powerpoint/2010/main" val="3662586369"/>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BAA4AC-0EF7-4F15-88EE-423286C8A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35CDFD-8CC3-47E7-A617-F54B0A0A7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00D4A-55C3-4CF8-8B14-C2C032B00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5F0B5-D0C1-4E27-9C92-F834D22F9DCF}" type="datetimeFigureOut">
              <a:rPr lang="en-US" smtClean="0"/>
              <a:t>7/29/2019</a:t>
            </a:fld>
            <a:endParaRPr lang="en-US"/>
          </a:p>
        </p:txBody>
      </p:sp>
      <p:sp>
        <p:nvSpPr>
          <p:cNvPr id="5" name="Footer Placeholder 4">
            <a:extLst>
              <a:ext uri="{FF2B5EF4-FFF2-40B4-BE49-F238E27FC236}">
                <a16:creationId xmlns:a16="http://schemas.microsoft.com/office/drawing/2014/main" id="{F78DAEFF-B32A-4C7E-ABC1-FFBF488E7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57D96D-7DC5-43E2-9E35-A54A529F8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E9EE9-D623-4534-8717-C0DA2F0F8670}" type="slidenum">
              <a:rPr lang="en-US" smtClean="0"/>
              <a:t>‹#›</a:t>
            </a:fld>
            <a:endParaRPr lang="en-US"/>
          </a:p>
        </p:txBody>
      </p:sp>
    </p:spTree>
    <p:extLst>
      <p:ext uri="{BB962C8B-B14F-4D97-AF65-F5344CB8AC3E}">
        <p14:creationId xmlns:p14="http://schemas.microsoft.com/office/powerpoint/2010/main" val="174725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68A8-BB86-45DD-BCD0-AC663EA9DC01}"/>
              </a:ext>
            </a:extLst>
          </p:cNvPr>
          <p:cNvSpPr>
            <a:spLocks noGrp="1"/>
          </p:cNvSpPr>
          <p:nvPr>
            <p:ph type="ctrTitle"/>
          </p:nvPr>
        </p:nvSpPr>
        <p:spPr/>
        <p:txBody>
          <a:bodyPr/>
          <a:lstStyle/>
          <a:p>
            <a:r>
              <a:rPr lang="en-US" dirty="0"/>
              <a:t>Rules Presentation</a:t>
            </a:r>
          </a:p>
        </p:txBody>
      </p:sp>
      <p:sp>
        <p:nvSpPr>
          <p:cNvPr id="3" name="Subtitle 2">
            <a:extLst>
              <a:ext uri="{FF2B5EF4-FFF2-40B4-BE49-F238E27FC236}">
                <a16:creationId xmlns:a16="http://schemas.microsoft.com/office/drawing/2014/main" id="{2095012F-6A77-4C37-95F6-F77B46C2E19D}"/>
              </a:ext>
            </a:extLst>
          </p:cNvPr>
          <p:cNvSpPr>
            <a:spLocks noGrp="1"/>
          </p:cNvSpPr>
          <p:nvPr>
            <p:ph type="subTitle" idx="1"/>
          </p:nvPr>
        </p:nvSpPr>
        <p:spPr/>
        <p:txBody>
          <a:bodyPr>
            <a:normAutofit/>
          </a:bodyPr>
          <a:lstStyle/>
          <a:p>
            <a:r>
              <a:rPr lang="en-US" sz="4000" dirty="0"/>
              <a:t>7/23/19</a:t>
            </a:r>
          </a:p>
        </p:txBody>
      </p:sp>
    </p:spTree>
    <p:extLst>
      <p:ext uri="{BB962C8B-B14F-4D97-AF65-F5344CB8AC3E}">
        <p14:creationId xmlns:p14="http://schemas.microsoft.com/office/powerpoint/2010/main" val="1507340759"/>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3E2D-8B84-4EA8-AC78-DC8D589B899F}"/>
              </a:ext>
            </a:extLst>
          </p:cNvPr>
          <p:cNvSpPr>
            <a:spLocks noGrp="1"/>
          </p:cNvSpPr>
          <p:nvPr>
            <p:ph type="title"/>
          </p:nvPr>
        </p:nvSpPr>
        <p:spPr>
          <a:xfrm>
            <a:off x="838200" y="365125"/>
            <a:ext cx="10515600" cy="2576858"/>
          </a:xfrm>
        </p:spPr>
        <p:txBody>
          <a:bodyPr>
            <a:normAutofit/>
          </a:bodyPr>
          <a:lstStyle/>
          <a:p>
            <a:r>
              <a:rPr lang="en-US" dirty="0"/>
              <a:t>Late in the half ball carrier A35 is tackled.  B79 goes to the ground with an injury and the officials stop the game clock, which shows (a) 12 seconds; (b) eight seconds.  </a:t>
            </a:r>
          </a:p>
        </p:txBody>
      </p:sp>
      <p:sp>
        <p:nvSpPr>
          <p:cNvPr id="3" name="Content Placeholder 2">
            <a:extLst>
              <a:ext uri="{FF2B5EF4-FFF2-40B4-BE49-F238E27FC236}">
                <a16:creationId xmlns:a16="http://schemas.microsoft.com/office/drawing/2014/main" id="{8538BB0D-FB85-46AA-81D9-B2B7D349892D}"/>
              </a:ext>
            </a:extLst>
          </p:cNvPr>
          <p:cNvSpPr>
            <a:spLocks noGrp="1"/>
          </p:cNvSpPr>
          <p:nvPr>
            <p:ph idx="1"/>
          </p:nvPr>
        </p:nvSpPr>
        <p:spPr>
          <a:xfrm>
            <a:off x="838200" y="3428999"/>
            <a:ext cx="10515600" cy="2747963"/>
          </a:xfrm>
        </p:spPr>
        <p:txBody>
          <a:bodyPr/>
          <a:lstStyle/>
          <a:p>
            <a:r>
              <a:rPr lang="en-US" dirty="0"/>
              <a:t>Team A has the option of a 10-second runoff. </a:t>
            </a:r>
          </a:p>
          <a:p>
            <a:r>
              <a:rPr lang="en-US" dirty="0"/>
              <a:t>If Team A accepts the option, (a) there will be two seconds on the game clock which will start on the RFP; (b) time in the half has expired.</a:t>
            </a:r>
          </a:p>
          <a:p>
            <a:r>
              <a:rPr lang="en-US" dirty="0"/>
              <a:t>If Team B calls timeout - No 10-second runoff. The game clock starts on the snap. Play clock will be set to 40 seconds.</a:t>
            </a:r>
          </a:p>
        </p:txBody>
      </p:sp>
    </p:spTree>
    <p:extLst>
      <p:ext uri="{BB962C8B-B14F-4D97-AF65-F5344CB8AC3E}">
        <p14:creationId xmlns:p14="http://schemas.microsoft.com/office/powerpoint/2010/main" val="3956136450"/>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3DD8-7DAD-4B30-8E2B-B2922D3D4534}"/>
              </a:ext>
            </a:extLst>
          </p:cNvPr>
          <p:cNvSpPr>
            <a:spLocks noGrp="1"/>
          </p:cNvSpPr>
          <p:nvPr>
            <p:ph type="title"/>
          </p:nvPr>
        </p:nvSpPr>
        <p:spPr>
          <a:xfrm>
            <a:off x="838200" y="365125"/>
            <a:ext cx="10515600" cy="2603362"/>
          </a:xfrm>
        </p:spPr>
        <p:txBody>
          <a:bodyPr>
            <a:normAutofit/>
          </a:bodyPr>
          <a:lstStyle/>
          <a:p>
            <a:r>
              <a:rPr lang="en-US" sz="3600" dirty="0"/>
              <a:t>A: 2 &amp; 10 @ B-30.  The game clock is running in the second half.  Team A trails by two points and is out of timeouts.  After the ball is ready for play, A66 commits a false start, and when the officials stop the game clock it reads (a) 13 seconds; (b) 8 seconds. </a:t>
            </a:r>
          </a:p>
        </p:txBody>
      </p:sp>
      <p:sp>
        <p:nvSpPr>
          <p:cNvPr id="3" name="Content Placeholder 2">
            <a:extLst>
              <a:ext uri="{FF2B5EF4-FFF2-40B4-BE49-F238E27FC236}">
                <a16:creationId xmlns:a16="http://schemas.microsoft.com/office/drawing/2014/main" id="{645253F0-DE22-4154-B254-DEC1371D117C}"/>
              </a:ext>
            </a:extLst>
          </p:cNvPr>
          <p:cNvSpPr>
            <a:spLocks noGrp="1"/>
          </p:cNvSpPr>
          <p:nvPr>
            <p:ph idx="1"/>
          </p:nvPr>
        </p:nvSpPr>
        <p:spPr>
          <a:xfrm>
            <a:off x="838200" y="3207025"/>
            <a:ext cx="10611678" cy="2969937"/>
          </a:xfrm>
        </p:spPr>
        <p:txBody>
          <a:bodyPr/>
          <a:lstStyle/>
          <a:p>
            <a:r>
              <a:rPr lang="en-US" dirty="0"/>
              <a:t>Team B has the option of a 10-second runoff. </a:t>
            </a:r>
          </a:p>
          <a:p>
            <a:r>
              <a:rPr lang="en-US" dirty="0"/>
              <a:t>(a) Five-yard penalty with 10 seconds subtracted from the game clock.</a:t>
            </a:r>
          </a:p>
          <a:p>
            <a:pPr lvl="1"/>
            <a:r>
              <a:rPr lang="en-US" dirty="0"/>
              <a:t>Second and 15 at the B-35.  GC set to 0:03  Starts on RFP. </a:t>
            </a:r>
          </a:p>
          <a:p>
            <a:r>
              <a:rPr lang="en-US" dirty="0"/>
              <a:t>(b) The game is over.  Team B wins.</a:t>
            </a:r>
          </a:p>
        </p:txBody>
      </p:sp>
    </p:spTree>
    <p:extLst>
      <p:ext uri="{BB962C8B-B14F-4D97-AF65-F5344CB8AC3E}">
        <p14:creationId xmlns:p14="http://schemas.microsoft.com/office/powerpoint/2010/main" val="3597934735"/>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E1B5-546D-4BC8-B357-B6BDE4D6C9B8}"/>
              </a:ext>
            </a:extLst>
          </p:cNvPr>
          <p:cNvSpPr>
            <a:spLocks noGrp="1"/>
          </p:cNvSpPr>
          <p:nvPr>
            <p:ph type="title"/>
          </p:nvPr>
        </p:nvSpPr>
        <p:spPr>
          <a:xfrm>
            <a:off x="838200" y="365124"/>
            <a:ext cx="10515600" cy="2941293"/>
          </a:xfrm>
        </p:spPr>
        <p:txBody>
          <a:bodyPr>
            <a:noAutofit/>
          </a:bodyPr>
          <a:lstStyle/>
          <a:p>
            <a:r>
              <a:rPr lang="en-US" sz="3600" dirty="0"/>
              <a:t>A: 2 &amp; 10 @ B-30.  The game clock is running in the second half.  Team A trails by two points and is out of timeouts.  At the snap Team A has five players in the backfield.  A22 is downed at the B-27. The game clock reads (a) 13 seconds; (b) 8 seconds</a:t>
            </a:r>
          </a:p>
        </p:txBody>
      </p:sp>
      <p:sp>
        <p:nvSpPr>
          <p:cNvPr id="3" name="Content Placeholder 2">
            <a:extLst>
              <a:ext uri="{FF2B5EF4-FFF2-40B4-BE49-F238E27FC236}">
                <a16:creationId xmlns:a16="http://schemas.microsoft.com/office/drawing/2014/main" id="{4D5FB2D0-7482-4D9D-9512-7345BADECB0E}"/>
              </a:ext>
            </a:extLst>
          </p:cNvPr>
          <p:cNvSpPr>
            <a:spLocks noGrp="1"/>
          </p:cNvSpPr>
          <p:nvPr>
            <p:ph idx="1"/>
          </p:nvPr>
        </p:nvSpPr>
        <p:spPr>
          <a:xfrm>
            <a:off x="838200" y="3551583"/>
            <a:ext cx="10515600" cy="2625379"/>
          </a:xfrm>
        </p:spPr>
        <p:txBody>
          <a:bodyPr>
            <a:normAutofit/>
          </a:bodyPr>
          <a:lstStyle/>
          <a:p>
            <a:r>
              <a:rPr lang="en-US" b="1" u="sng" dirty="0"/>
              <a:t>No</a:t>
            </a:r>
            <a:r>
              <a:rPr lang="en-US" dirty="0"/>
              <a:t> option for 10-second runoff. Illegal formation is not a foul that causes the clock to stop immediately.</a:t>
            </a:r>
          </a:p>
          <a:p>
            <a:r>
              <a:rPr lang="en-US" dirty="0"/>
              <a:t>(a) &amp; (b) 5-yard penalty, illegal formation.  A: 2 &amp; 15 @ B-35. </a:t>
            </a:r>
          </a:p>
          <a:p>
            <a:r>
              <a:rPr lang="en-US" dirty="0"/>
              <a:t>PC at 25; PC and GC start on RFP.</a:t>
            </a:r>
          </a:p>
        </p:txBody>
      </p:sp>
    </p:spTree>
    <p:extLst>
      <p:ext uri="{BB962C8B-B14F-4D97-AF65-F5344CB8AC3E}">
        <p14:creationId xmlns:p14="http://schemas.microsoft.com/office/powerpoint/2010/main" val="2935829725"/>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52DB-F597-4CB3-9C6B-138F72877970}"/>
              </a:ext>
            </a:extLst>
          </p:cNvPr>
          <p:cNvSpPr>
            <a:spLocks noGrp="1"/>
          </p:cNvSpPr>
          <p:nvPr>
            <p:ph type="title"/>
          </p:nvPr>
        </p:nvSpPr>
        <p:spPr>
          <a:xfrm>
            <a:off x="838200" y="365125"/>
            <a:ext cx="10515600" cy="2391327"/>
          </a:xfrm>
        </p:spPr>
        <p:txBody>
          <a:bodyPr>
            <a:normAutofit/>
          </a:bodyPr>
          <a:lstStyle/>
          <a:p>
            <a:r>
              <a:rPr lang="en-US" sz="3600" dirty="0"/>
              <a:t>During the down A22’s helmet comes off (no helmet foul by the defense) and B77 goes down with an injury.  The ball carrier is tackled inbounds.  When the clock is stopped it reads 0:58 in the 4</a:t>
            </a:r>
            <a:r>
              <a:rPr lang="en-US" sz="3600" baseline="30000" dirty="0"/>
              <a:t>th</a:t>
            </a:r>
            <a:r>
              <a:rPr lang="en-US" sz="3600" dirty="0"/>
              <a:t> quarter.</a:t>
            </a:r>
          </a:p>
        </p:txBody>
      </p:sp>
      <p:sp>
        <p:nvSpPr>
          <p:cNvPr id="3" name="Content Placeholder 2">
            <a:extLst>
              <a:ext uri="{FF2B5EF4-FFF2-40B4-BE49-F238E27FC236}">
                <a16:creationId xmlns:a16="http://schemas.microsoft.com/office/drawing/2014/main" id="{DDF779F1-FB3A-4E0E-AAD5-4533F213943E}"/>
              </a:ext>
            </a:extLst>
          </p:cNvPr>
          <p:cNvSpPr>
            <a:spLocks noGrp="1"/>
          </p:cNvSpPr>
          <p:nvPr>
            <p:ph idx="1"/>
          </p:nvPr>
        </p:nvSpPr>
        <p:spPr>
          <a:xfrm>
            <a:off x="838200" y="3021495"/>
            <a:ext cx="10515600" cy="3155467"/>
          </a:xfrm>
        </p:spPr>
        <p:txBody>
          <a:bodyPr/>
          <a:lstStyle/>
          <a:p>
            <a:r>
              <a:rPr lang="en-US" dirty="0"/>
              <a:t>A22 must leave the game for one play unless Team A takes a timeout.</a:t>
            </a:r>
          </a:p>
          <a:p>
            <a:r>
              <a:rPr lang="en-US" dirty="0"/>
              <a:t>Play clock is set at 40 seconds, due to the defensive injury, rather than 25 seconds due to the helmet coming off the offensive player.  </a:t>
            </a:r>
          </a:p>
          <a:p>
            <a:r>
              <a:rPr lang="en-US" dirty="0"/>
              <a:t>No option for a 10-second runoff because the clock stops for both the helmet off and the injury, and these occur for opposing players.</a:t>
            </a:r>
          </a:p>
        </p:txBody>
      </p:sp>
    </p:spTree>
    <p:extLst>
      <p:ext uri="{BB962C8B-B14F-4D97-AF65-F5344CB8AC3E}">
        <p14:creationId xmlns:p14="http://schemas.microsoft.com/office/powerpoint/2010/main" val="2190100023"/>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6119-CD6C-44B4-8253-D53FA74B7F76}"/>
              </a:ext>
            </a:extLst>
          </p:cNvPr>
          <p:cNvSpPr>
            <a:spLocks noGrp="1"/>
          </p:cNvSpPr>
          <p:nvPr>
            <p:ph type="title"/>
          </p:nvPr>
        </p:nvSpPr>
        <p:spPr>
          <a:xfrm>
            <a:off x="838200" y="365125"/>
            <a:ext cx="10515600" cy="2788892"/>
          </a:xfrm>
        </p:spPr>
        <p:txBody>
          <a:bodyPr>
            <a:normAutofit/>
          </a:bodyPr>
          <a:lstStyle/>
          <a:p>
            <a:r>
              <a:rPr lang="en-US" sz="3600" dirty="0"/>
              <a:t>4</a:t>
            </a:r>
            <a:r>
              <a:rPr lang="en-US" sz="3600" baseline="30000" dirty="0"/>
              <a:t>th</a:t>
            </a:r>
            <a:r>
              <a:rPr lang="en-US" sz="3600" dirty="0"/>
              <a:t> </a:t>
            </a:r>
            <a:r>
              <a:rPr lang="en-US" sz="3600" dirty="0" err="1"/>
              <a:t>Qtr</a:t>
            </a:r>
            <a:r>
              <a:rPr lang="en-US" sz="3600" dirty="0"/>
              <a:t> with the game clock running.  A: 2 &amp; 5 @ B-20. Tackle B77 is in the neutral zone at the snap, but does not make contact. QB A12 rolls out to pass, runs to the B-17 and throws a forward pass, which falls incomplete. The game clock reads 0:15</a:t>
            </a:r>
          </a:p>
        </p:txBody>
      </p:sp>
      <p:sp>
        <p:nvSpPr>
          <p:cNvPr id="3" name="Content Placeholder 2">
            <a:extLst>
              <a:ext uri="{FF2B5EF4-FFF2-40B4-BE49-F238E27FC236}">
                <a16:creationId xmlns:a16="http://schemas.microsoft.com/office/drawing/2014/main" id="{267B2B5D-AD4C-4574-BDB0-CD327B9DE505}"/>
              </a:ext>
            </a:extLst>
          </p:cNvPr>
          <p:cNvSpPr>
            <a:spLocks noGrp="1"/>
          </p:cNvSpPr>
          <p:nvPr>
            <p:ph idx="1"/>
          </p:nvPr>
        </p:nvSpPr>
        <p:spPr>
          <a:xfrm>
            <a:off x="838200" y="3538329"/>
            <a:ext cx="10515600" cy="2638633"/>
          </a:xfrm>
        </p:spPr>
        <p:txBody>
          <a:bodyPr/>
          <a:lstStyle/>
          <a:p>
            <a:r>
              <a:rPr lang="en-US" dirty="0"/>
              <a:t>Team A illegal forward pass and Team B offside. Offsetting fouls. </a:t>
            </a:r>
          </a:p>
          <a:p>
            <a:r>
              <a:rPr lang="en-US" dirty="0"/>
              <a:t>No 10-second runoff. A: 2 &amp; 5 @ B-20. </a:t>
            </a:r>
          </a:p>
          <a:p>
            <a:r>
              <a:rPr lang="en-US" dirty="0"/>
              <a:t>PC at 25; GC remains at 15 seconds and starts on the snap.</a:t>
            </a:r>
          </a:p>
        </p:txBody>
      </p:sp>
    </p:spTree>
    <p:extLst>
      <p:ext uri="{BB962C8B-B14F-4D97-AF65-F5344CB8AC3E}">
        <p14:creationId xmlns:p14="http://schemas.microsoft.com/office/powerpoint/2010/main" val="1294858141"/>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401E-6B17-4181-A76E-C88748FAF2F2}"/>
              </a:ext>
            </a:extLst>
          </p:cNvPr>
          <p:cNvSpPr>
            <a:spLocks noGrp="1"/>
          </p:cNvSpPr>
          <p:nvPr>
            <p:ph type="title"/>
          </p:nvPr>
        </p:nvSpPr>
        <p:spPr>
          <a:xfrm>
            <a:off x="838200" y="365125"/>
            <a:ext cx="10515600" cy="1874492"/>
          </a:xfrm>
        </p:spPr>
        <p:txBody>
          <a:bodyPr>
            <a:noAutofit/>
          </a:bodyPr>
          <a:lstStyle/>
          <a:p>
            <a:r>
              <a:rPr lang="en-US" sz="2800" dirty="0"/>
              <a:t>A: 2 &amp;10  B-30 with the game clock running.  Team A trails in the score.  A66 commits a false start. B77 then commits a dead-ball UNR or a dead-ball UNS. The game clock is stopped with 8 seconds remaining in the quarter.  This occurs (a) in the fourth quarter; (b) in the second quarter.</a:t>
            </a:r>
          </a:p>
        </p:txBody>
      </p:sp>
      <p:sp>
        <p:nvSpPr>
          <p:cNvPr id="3" name="Content Placeholder 2">
            <a:extLst>
              <a:ext uri="{FF2B5EF4-FFF2-40B4-BE49-F238E27FC236}">
                <a16:creationId xmlns:a16="http://schemas.microsoft.com/office/drawing/2014/main" id="{43F70496-23C8-44B2-9C27-E7A82EBF4E44}"/>
              </a:ext>
            </a:extLst>
          </p:cNvPr>
          <p:cNvSpPr>
            <a:spLocks noGrp="1"/>
          </p:cNvSpPr>
          <p:nvPr>
            <p:ph idx="1"/>
          </p:nvPr>
        </p:nvSpPr>
        <p:spPr>
          <a:xfrm>
            <a:off x="838200" y="2345635"/>
            <a:ext cx="10515600" cy="3831328"/>
          </a:xfrm>
        </p:spPr>
        <p:txBody>
          <a:bodyPr>
            <a:normAutofit lnSpcReduction="10000"/>
          </a:bodyPr>
          <a:lstStyle/>
          <a:p>
            <a:r>
              <a:rPr lang="en-US" dirty="0"/>
              <a:t>(a) The game is over because Team B will accept the 10-second runoff associated with the false start. Thus the penalty for B77’s dead-ball foul is not enforced.</a:t>
            </a:r>
          </a:p>
          <a:p>
            <a:r>
              <a:rPr lang="en-US" dirty="0"/>
              <a:t>(b) The half is over because Team B will accept the 10-second runoff associated with the false start.  The penalty for the Team B dead-ball foul carries over to the second half.</a:t>
            </a:r>
          </a:p>
          <a:p>
            <a:r>
              <a:rPr lang="en-US" dirty="0"/>
              <a:t>(a) or (b) Team A may avoid the 10-second runoff by using an available charged timeout.  In that case the penalty for the foul by B77 would be enforced, giving Team A first and 10 at the B-20 after enforcement of both penalties.</a:t>
            </a:r>
          </a:p>
        </p:txBody>
      </p:sp>
    </p:spTree>
    <p:extLst>
      <p:ext uri="{BB962C8B-B14F-4D97-AF65-F5344CB8AC3E}">
        <p14:creationId xmlns:p14="http://schemas.microsoft.com/office/powerpoint/2010/main" val="963553944"/>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745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Rules Presentation</vt:lpstr>
      <vt:lpstr>Late in the half ball carrier A35 is tackled.  B79 goes to the ground with an injury and the officials stop the game clock, which shows (a) 12 seconds; (b) eight seconds.  </vt:lpstr>
      <vt:lpstr>A: 2 &amp; 10 @ B-30.  The game clock is running in the second half.  Team A trails by two points and is out of timeouts.  After the ball is ready for play, A66 commits a false start, and when the officials stop the game clock it reads (a) 13 seconds; (b) 8 seconds. </vt:lpstr>
      <vt:lpstr>A: 2 &amp; 10 @ B-30.  The game clock is running in the second half.  Team A trails by two points and is out of timeouts.  At the snap Team A has five players in the backfield.  A22 is downed at the B-27. The game clock reads (a) 13 seconds; (b) 8 seconds</vt:lpstr>
      <vt:lpstr>During the down A22’s helmet comes off (no helmet foul by the defense) and B77 goes down with an injury.  The ball carrier is tackled inbounds.  When the clock is stopped it reads 0:58 in the 4th quarter.</vt:lpstr>
      <vt:lpstr>4th Qtr with the game clock running.  A: 2 &amp; 5 @ B-20. Tackle B77 is in the neutral zone at the snap, but does not make contact. QB A12 rolls out to pass, runs to the B-17 and throws a forward pass, which falls incomplete. The game clock reads 0:15</vt:lpstr>
      <vt:lpstr>A: 2 &amp;10  B-30 with the game clock running.  Team A trails in the score.  A66 commits a false start. B77 then commits a dead-ball UNR or a dead-ball UNS. The game clock is stopped with 8 seconds remaining in the quarter.  This occurs (a) in the fourth quarter; (b) in the second quarter.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Presentation</dc:title>
  <dc:creator>Clark Pylant</dc:creator>
  <cp:lastModifiedBy>Clark Pylant</cp:lastModifiedBy>
  <cp:revision>9</cp:revision>
  <dcterms:created xsi:type="dcterms:W3CDTF">2019-07-29T19:02:52Z</dcterms:created>
  <dcterms:modified xsi:type="dcterms:W3CDTF">2019-07-29T20:33:05Z</dcterms:modified>
</cp:coreProperties>
</file>