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0" r:id="rId21"/>
    <p:sldId id="279" r:id="rId22"/>
    <p:sldId id="28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65" autoAdjust="0"/>
  </p:normalViewPr>
  <p:slideViewPr>
    <p:cSldViewPr snapToGrid="0">
      <p:cViewPr varScale="1">
        <p:scale>
          <a:sx n="51" d="100"/>
          <a:sy n="51" d="100"/>
        </p:scale>
        <p:origin x="12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E7BD-1847-45BB-B2BA-D3CCB8E24814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C6B94-E81E-4AF1-9987-E3B33BE93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8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모델은 </a:t>
            </a:r>
            <a:r>
              <a:rPr lang="ko-KR" altLang="en-US" dirty="0" err="1"/>
              <a:t>가설이라고도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선형 회귀 설명과정에서 다시 </a:t>
            </a:r>
            <a:r>
              <a:rPr lang="ko-KR" altLang="en-US" dirty="0" err="1"/>
              <a:t>언급할거에요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0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en-US" altLang="ko-KR" dirty="0"/>
              <a:t>cost </a:t>
            </a:r>
            <a:r>
              <a:rPr lang="ko-KR" altLang="en-US" dirty="0"/>
              <a:t>함수를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이런 함수를 사용하는가 하면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0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Cost(</a:t>
            </a:r>
            <a:r>
              <a:rPr lang="ko-KR" altLang="en-US" dirty="0"/>
              <a:t>오차</a:t>
            </a:r>
            <a:r>
              <a:rPr lang="en-US" altLang="ko-KR" dirty="0"/>
              <a:t>)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에 가까워질수록 좋은 결과물이므로 </a:t>
            </a:r>
            <a:r>
              <a:rPr lang="en-US" altLang="ko-KR" dirty="0"/>
              <a:t>y=1</a:t>
            </a:r>
            <a:r>
              <a:rPr lang="ko-KR" altLang="en-US" dirty="0"/>
              <a:t>이면 오차의 값이 </a:t>
            </a:r>
            <a:r>
              <a:rPr lang="en-US" altLang="ko-KR" dirty="0"/>
              <a:t>0, y=0</a:t>
            </a:r>
            <a:r>
              <a:rPr lang="ko-KR" altLang="en-US" dirty="0"/>
              <a:t>이면 오차의 값이 무한대로 올라가는 로그의 성질을 이용해 </a:t>
            </a:r>
            <a:r>
              <a:rPr lang="ko-KR" altLang="en-US" dirty="0" err="1"/>
              <a:t>오차값을</a:t>
            </a:r>
            <a:r>
              <a:rPr lang="ko-KR" altLang="en-US" dirty="0"/>
              <a:t> 측정한다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2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Cost(</a:t>
            </a:r>
            <a:r>
              <a:rPr lang="ko-KR" altLang="en-US" dirty="0"/>
              <a:t>오차</a:t>
            </a:r>
            <a:r>
              <a:rPr lang="en-US" altLang="ko-KR" dirty="0"/>
              <a:t>)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에 가까워질수록 좋은 결과물이므로 </a:t>
            </a:r>
            <a:r>
              <a:rPr lang="en-US" altLang="ko-KR" dirty="0"/>
              <a:t>y=0</a:t>
            </a:r>
            <a:r>
              <a:rPr lang="ko-KR" altLang="en-US" dirty="0"/>
              <a:t>이면 오차의 값이 </a:t>
            </a:r>
            <a:r>
              <a:rPr lang="en-US" altLang="ko-KR" dirty="0"/>
              <a:t>0, y=1</a:t>
            </a:r>
            <a:r>
              <a:rPr lang="ko-KR" altLang="en-US" dirty="0"/>
              <a:t>이면 오차의 값이 무한대로 올라가는 로그의 성질을 이용해 </a:t>
            </a:r>
            <a:r>
              <a:rPr lang="ko-KR" altLang="en-US" dirty="0" err="1"/>
              <a:t>오차값을</a:t>
            </a:r>
            <a:r>
              <a:rPr lang="ko-KR" altLang="en-US" dirty="0"/>
              <a:t> 측정한다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5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프로그래밍을 </a:t>
            </a:r>
            <a:r>
              <a:rPr lang="ko-KR" altLang="en-US" dirty="0" err="1"/>
              <a:t>할때</a:t>
            </a:r>
            <a:r>
              <a:rPr lang="ko-KR" altLang="en-US" dirty="0"/>
              <a:t> 좀더 짧게 사용하기 위해서 수정함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96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쉽고 장점을 가진 강력한 언어이다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클라우드 서비스 비슷한 기능인데 소스를 바로 만들고 편집이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92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텐서플로우를</a:t>
            </a:r>
            <a:r>
              <a:rPr lang="ko-KR" altLang="en-US" dirty="0"/>
              <a:t> 가장 많은 사람들이 사용하기 </a:t>
            </a:r>
            <a:r>
              <a:rPr lang="ko-KR" altLang="en-US" dirty="0" err="1"/>
              <a:t>떄문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3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  <a:r>
              <a:rPr lang="en-US" altLang="ko-KR" dirty="0"/>
              <a:t> : </a:t>
            </a:r>
            <a:r>
              <a:rPr lang="ko-KR" altLang="en-US" dirty="0"/>
              <a:t>선생님이 정답을 알려주면서 가르쳐준다</a:t>
            </a:r>
            <a:endParaRPr lang="en-US" altLang="ko-KR" dirty="0"/>
          </a:p>
          <a:p>
            <a:r>
              <a:rPr lang="ko-KR" altLang="en-US" dirty="0"/>
              <a:t>비지도학습 </a:t>
            </a:r>
            <a:r>
              <a:rPr lang="en-US" altLang="ko-KR" dirty="0"/>
              <a:t>: </a:t>
            </a:r>
            <a:r>
              <a:rPr lang="ko-KR" altLang="en-US" dirty="0"/>
              <a:t>데이터의 특성을 분석</a:t>
            </a:r>
            <a:r>
              <a:rPr lang="en-US" altLang="ko-KR" dirty="0"/>
              <a:t>&amp;</a:t>
            </a:r>
            <a:r>
              <a:rPr lang="ko-KR" altLang="en-US" dirty="0"/>
              <a:t>데이터 가공</a:t>
            </a:r>
            <a:endParaRPr lang="en-US" altLang="ko-KR" dirty="0"/>
          </a:p>
          <a:p>
            <a:r>
              <a:rPr lang="ko-KR" altLang="en-US" dirty="0"/>
              <a:t>강화학습 </a:t>
            </a:r>
            <a:r>
              <a:rPr lang="en-US" altLang="ko-KR" dirty="0"/>
              <a:t>: </a:t>
            </a:r>
            <a:r>
              <a:rPr lang="ko-KR" altLang="en-US" dirty="0"/>
              <a:t>제어나 게임 플레이 등 최적의 동작을 학습해야 할 때 사용</a:t>
            </a:r>
            <a:endParaRPr lang="en-US" altLang="ko-KR" dirty="0"/>
          </a:p>
          <a:p>
            <a:r>
              <a:rPr lang="ko-KR" altLang="en-US" dirty="0"/>
              <a:t>구글 </a:t>
            </a:r>
            <a:r>
              <a:rPr lang="ko-KR" altLang="en-US" dirty="0" err="1"/>
              <a:t>딥마인드의</a:t>
            </a:r>
            <a:r>
              <a:rPr lang="ko-KR" altLang="en-US" dirty="0"/>
              <a:t> </a:t>
            </a:r>
            <a:r>
              <a:rPr lang="ko-KR" altLang="en-US" dirty="0" err="1"/>
              <a:t>벽돌깨기</a:t>
            </a:r>
            <a:r>
              <a:rPr lang="ko-KR" altLang="en-US" dirty="0"/>
              <a:t> 게임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시간정도 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8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딥러닝은</a:t>
            </a:r>
            <a:r>
              <a:rPr lang="ko-KR" altLang="en-US" dirty="0"/>
              <a:t> 심층 신경망을 이용한 </a:t>
            </a:r>
            <a:r>
              <a:rPr lang="ko-KR" altLang="en-US" dirty="0" err="1"/>
              <a:t>머신러닝</a:t>
            </a:r>
            <a:r>
              <a:rPr lang="ko-KR" altLang="en-US" dirty="0"/>
              <a:t> 기법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인공신경망은 시냅스의 연결 방식을 </a:t>
            </a:r>
            <a:r>
              <a:rPr lang="ko-KR" altLang="en-US" dirty="0" err="1"/>
              <a:t>본따</a:t>
            </a:r>
            <a:r>
              <a:rPr lang="ko-KR" altLang="en-US" dirty="0"/>
              <a:t> 알고리즘화 시킨 기술이다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신경망의 층이 무수히 많은 것을 심층 신경망이라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 회귀라서 선형 방정식을 세운다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가중치란</a:t>
            </a:r>
            <a:r>
              <a:rPr lang="en-US" altLang="ko-KR" dirty="0"/>
              <a:t>? </a:t>
            </a:r>
            <a:r>
              <a:rPr lang="ko-KR" altLang="en-US" dirty="0"/>
              <a:t>답에 가까워지도록 계속해서 조절해주는 변수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바이어스도 마찬가지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9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Cost, </a:t>
            </a:r>
            <a:r>
              <a:rPr lang="ko-KR" altLang="en-US" dirty="0"/>
              <a:t>즉 낭비되는 비용을 줄이는 것</a:t>
            </a:r>
            <a:endParaRPr lang="en-US" altLang="ko-KR" dirty="0"/>
          </a:p>
          <a:p>
            <a:r>
              <a:rPr lang="en-US" altLang="ko-KR" dirty="0"/>
              <a:t>Hx-y</a:t>
            </a:r>
            <a:r>
              <a:rPr lang="ko-KR" altLang="en-US" dirty="0"/>
              <a:t>부분이 오차</a:t>
            </a:r>
            <a:r>
              <a:rPr lang="en-US" altLang="ko-KR" dirty="0"/>
              <a:t>, </a:t>
            </a:r>
            <a:r>
              <a:rPr lang="ko-KR" altLang="en-US" dirty="0"/>
              <a:t>제곱하는 이유는 차이를 양수로 표현하기 위함</a:t>
            </a:r>
            <a:r>
              <a:rPr lang="en-US" altLang="ko-KR" dirty="0"/>
              <a:t>, </a:t>
            </a:r>
            <a:r>
              <a:rPr lang="ko-KR" altLang="en-US" dirty="0"/>
              <a:t>차이의 증폭으로 정확성 조절이 쉽다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오차의 합의 평균이 가장 작을 때 가장 적합한 가설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오차값을</a:t>
            </a:r>
            <a:r>
              <a:rPr lang="ko-KR" altLang="en-US" dirty="0"/>
              <a:t> </a:t>
            </a:r>
            <a:r>
              <a:rPr lang="ko-KR" altLang="en-US" dirty="0" err="1"/>
              <a:t>줄여나가면서</a:t>
            </a:r>
            <a:r>
              <a:rPr lang="ko-KR" altLang="en-US" dirty="0"/>
              <a:t> 정답에 가까운 가설을 찾는 것이 선형 회귀의 학습이란 뜻임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</a:t>
            </a:r>
            <a:r>
              <a:rPr lang="en-US" altLang="ko-KR" dirty="0" err="1"/>
              <a:t>w,b</a:t>
            </a:r>
            <a:r>
              <a:rPr lang="ko-KR" altLang="en-US" dirty="0"/>
              <a:t>를 </a:t>
            </a:r>
            <a:r>
              <a:rPr lang="ko-KR" altLang="en-US" dirty="0" err="1"/>
              <a:t>찾을수</a:t>
            </a:r>
            <a:r>
              <a:rPr lang="ko-KR" altLang="en-US" dirty="0"/>
              <a:t> 있는 방법을 모르면 </a:t>
            </a:r>
            <a:r>
              <a:rPr lang="ko-KR" altLang="en-US" dirty="0" err="1"/>
              <a:t>될때까지</a:t>
            </a:r>
            <a:r>
              <a:rPr lang="ko-KR" altLang="en-US" dirty="0"/>
              <a:t> 해 볼 수밖에 없음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6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계산과정을 간단히 하기위해 바이어스 생략</a:t>
            </a:r>
            <a:endParaRPr lang="en-US" altLang="ko-KR" dirty="0"/>
          </a:p>
          <a:p>
            <a:r>
              <a:rPr lang="ko-KR" altLang="en-US" dirty="0"/>
              <a:t>미분을 쉽게 하기위해 분모에 </a:t>
            </a:r>
            <a:r>
              <a:rPr lang="en-US" altLang="ko-KR" dirty="0"/>
              <a:t>2</a:t>
            </a:r>
            <a:r>
              <a:rPr lang="ko-KR" altLang="en-US" dirty="0"/>
              <a:t>를 추가</a:t>
            </a:r>
            <a:r>
              <a:rPr lang="en-US" altLang="ko-KR" dirty="0"/>
              <a:t>, </a:t>
            </a:r>
            <a:r>
              <a:rPr lang="ko-KR" altLang="en-US" dirty="0"/>
              <a:t>어차피 상대적으로 가장 작은 지점을 찾는 것이라 </a:t>
            </a:r>
            <a:r>
              <a:rPr lang="en-US" altLang="ko-KR" dirty="0"/>
              <a:t>2</a:t>
            </a:r>
            <a:r>
              <a:rPr lang="ko-KR" altLang="en-US" dirty="0"/>
              <a:t>를 추가해도 무관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학습률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 방정식을 계속 반복하여 적합한 가중치를 찾음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기울기가 </a:t>
            </a:r>
            <a:r>
              <a:rPr lang="en-US" altLang="ko-KR" dirty="0"/>
              <a:t>+</a:t>
            </a:r>
            <a:r>
              <a:rPr lang="ko-KR" altLang="en-US" dirty="0"/>
              <a:t>이면 </a:t>
            </a:r>
            <a:r>
              <a:rPr lang="en-US" altLang="ko-KR" dirty="0"/>
              <a:t>w</a:t>
            </a:r>
            <a:r>
              <a:rPr lang="ko-KR" altLang="en-US" dirty="0"/>
              <a:t>의 값을 줄여서 음수 방향으로 </a:t>
            </a:r>
            <a:r>
              <a:rPr lang="en-US" altLang="ko-KR" dirty="0"/>
              <a:t>w</a:t>
            </a:r>
            <a:r>
              <a:rPr lang="ko-KR" altLang="en-US" dirty="0"/>
              <a:t>를 이동</a:t>
            </a:r>
            <a:endParaRPr lang="en-US" altLang="ko-KR" dirty="0"/>
          </a:p>
          <a:p>
            <a:r>
              <a:rPr lang="ko-KR" altLang="en-US" dirty="0"/>
              <a:t>기울기가 </a:t>
            </a:r>
            <a:r>
              <a:rPr lang="en-US" altLang="ko-KR" dirty="0"/>
              <a:t>–</a:t>
            </a:r>
            <a:r>
              <a:rPr lang="ko-KR" altLang="en-US" dirty="0"/>
              <a:t>이면 </a:t>
            </a:r>
            <a:r>
              <a:rPr lang="en-US" altLang="ko-KR" dirty="0"/>
              <a:t>w</a:t>
            </a:r>
            <a:r>
              <a:rPr lang="ko-KR" altLang="en-US" dirty="0"/>
              <a:t>의 값을 키워서 양수 방향으로 </a:t>
            </a:r>
            <a:r>
              <a:rPr lang="en-US" altLang="ko-KR" dirty="0"/>
              <a:t>w</a:t>
            </a:r>
            <a:r>
              <a:rPr lang="ko-KR" altLang="en-US" dirty="0"/>
              <a:t>를 이동</a:t>
            </a:r>
            <a:endParaRPr lang="en-US" altLang="ko-KR" dirty="0"/>
          </a:p>
          <a:p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이면 오차가 최소이다</a:t>
            </a:r>
            <a:r>
              <a:rPr lang="en-US" altLang="ko-KR" dirty="0"/>
              <a:t>. </a:t>
            </a:r>
            <a:r>
              <a:rPr lang="ko-KR" altLang="en-US" dirty="0"/>
              <a:t>그 지점을 적합가중치로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0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취급하는 데이터가 있을 때는 이항 분류 방식을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로지스틱 회귀는 이항 분류를 위해서 쓰이는 회귀 방식이다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앞에서 선형 회귀로 만든 그래프의 기울기가 새로 들어온 데이터를 포함하면 맞지 않기 때문에 선형 회귀로 재학습을 시키게 되면 다음과 같은 기울기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점선 그래프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기준은 더이상 사용할 수 없게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일때를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기준으로 잡아서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암의 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 여부를 판단해야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조금씩 들어오면 큰 상관이 없지만 갑자기 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멀리있는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(100)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들어오면 처음과 너무 다른 모델이 나온다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 회귀 사용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힘듬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0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라는 가설을 세운 후 이를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압축시키는 성질을 가진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새로 세워진 가설은 데이터의 성질은 가지고 있지만 이를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표현하는 함수가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3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 회귀의 </a:t>
            </a:r>
            <a:r>
              <a:rPr lang="ko-KR" altLang="en-US" dirty="0" err="1"/>
              <a:t>경사하강법에서는</a:t>
            </a:r>
            <a:r>
              <a:rPr lang="ko-KR" altLang="en-US" dirty="0"/>
              <a:t> 최소점을 찾아서 바로 내려가지만 로지스틱 회귀의 경우는 최소점이 여러 개이기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ko-KR" altLang="en-US" dirty="0" err="1"/>
              <a:t>경사하강법을</a:t>
            </a:r>
            <a:r>
              <a:rPr lang="ko-KR" altLang="en-US" dirty="0"/>
              <a:t> 적용할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C6B94-E81E-4AF1-9987-E3B33BE934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8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1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5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6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9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0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8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10" Type="http://schemas.openxmlformats.org/officeDocument/2006/relationships/image" Target="../media/image48.png"/><Relationship Id="rId4" Type="http://schemas.openxmlformats.org/officeDocument/2006/relationships/image" Target="../media/image42.jpe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cho.tistory.com/1142" TargetMode="External"/><Relationship Id="rId2" Type="http://schemas.openxmlformats.org/officeDocument/2006/relationships/hyperlink" Target="https://www.edwith.org/others2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381B7-5D47-40B5-BCB6-6B195C64F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머신러닝의</a:t>
            </a:r>
            <a:r>
              <a:rPr lang="ko-KR" altLang="en-US" dirty="0"/>
              <a:t>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0594E-AA3F-425F-9FAE-A948F0129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/>
              <a:t>28</a:t>
            </a:r>
            <a:r>
              <a:rPr lang="ko-KR" altLang="en-US" dirty="0"/>
              <a:t>기 로봇기계공학과</a:t>
            </a:r>
            <a:endParaRPr lang="en-US" altLang="ko-KR" dirty="0"/>
          </a:p>
          <a:p>
            <a:pPr algn="r"/>
            <a:r>
              <a:rPr lang="ko-KR" altLang="en-US" dirty="0"/>
              <a:t>최병희</a:t>
            </a:r>
          </a:p>
        </p:txBody>
      </p:sp>
    </p:spTree>
    <p:extLst>
      <p:ext uri="{BB962C8B-B14F-4D97-AF65-F5344CB8AC3E}">
        <p14:creationId xmlns:p14="http://schemas.microsoft.com/office/powerpoint/2010/main" val="422558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 algorithm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7769D-3B08-48A7-976D-CBB1E320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2092452"/>
            <a:ext cx="6200648" cy="133654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가중치 </a:t>
            </a:r>
            <a:r>
              <a:rPr lang="en-US" altLang="ko-KR" sz="2800" dirty="0"/>
              <a:t>W</a:t>
            </a:r>
            <a:r>
              <a:rPr lang="ko-KR" altLang="en-US" sz="2800" dirty="0"/>
              <a:t>의 값을 찾기 위한 알고리즘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W-Cost </a:t>
            </a:r>
            <a:r>
              <a:rPr lang="ko-KR" altLang="en-US" sz="2800" dirty="0"/>
              <a:t>그래프의 기울기가 </a:t>
            </a:r>
            <a:r>
              <a:rPr lang="en-US" altLang="ko-KR" sz="2800" dirty="0"/>
              <a:t>0</a:t>
            </a:r>
            <a:r>
              <a:rPr lang="ko-KR" altLang="en-US" sz="2800" dirty="0"/>
              <a:t>이 되는 지점이 </a:t>
            </a:r>
            <a:r>
              <a:rPr lang="ko-KR" altLang="en-US" sz="2800" dirty="0" err="1"/>
              <a:t>가중치값</a:t>
            </a:r>
            <a:r>
              <a:rPr lang="en-US" altLang="ko-KR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1B0C21-8B4A-46BD-B465-F66C1E132328}"/>
                  </a:ext>
                </a:extLst>
              </p:cNvPr>
              <p:cNvSpPr txBox="1"/>
              <p:nvPr/>
            </p:nvSpPr>
            <p:spPr>
              <a:xfrm>
                <a:off x="5599901" y="3549813"/>
                <a:ext cx="4586127" cy="109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1B0C21-8B4A-46BD-B465-F66C1E132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01" y="3549813"/>
                <a:ext cx="4586127" cy="1092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4CFBD0-B72C-4EC7-B2F3-67C7A128B6ED}"/>
                  </a:ext>
                </a:extLst>
              </p:cNvPr>
              <p:cNvSpPr txBox="1"/>
              <p:nvPr/>
            </p:nvSpPr>
            <p:spPr>
              <a:xfrm>
                <a:off x="5599901" y="4642035"/>
                <a:ext cx="3643946" cy="76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4CFBD0-B72C-4EC7-B2F3-67C7A128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01" y="4642035"/>
                <a:ext cx="3643946" cy="760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27C27-7641-4BAA-8BED-96508A208F13}"/>
                  </a:ext>
                </a:extLst>
              </p:cNvPr>
              <p:cNvSpPr txBox="1"/>
              <p:nvPr/>
            </p:nvSpPr>
            <p:spPr>
              <a:xfrm>
                <a:off x="5599901" y="5534202"/>
                <a:ext cx="328814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27C27-7641-4BAA-8BED-96508A20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01" y="5534202"/>
                <a:ext cx="328814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1144EA-2D33-4FCC-8A7B-44FD8AD9530E}"/>
              </a:ext>
            </a:extLst>
          </p:cNvPr>
          <p:cNvSpPr txBox="1"/>
          <p:nvPr/>
        </p:nvSpPr>
        <p:spPr>
          <a:xfrm>
            <a:off x="2775034" y="5813499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9D3C3-F439-413B-A4C9-2CAD03D16A84}"/>
              </a:ext>
            </a:extLst>
          </p:cNvPr>
          <p:cNvSpPr txBox="1"/>
          <p:nvPr/>
        </p:nvSpPr>
        <p:spPr>
          <a:xfrm>
            <a:off x="9651" y="2576060"/>
            <a:ext cx="64770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cost</a:t>
            </a:r>
            <a:endParaRPr lang="ko-KR" altLang="en-US" sz="1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C62AD4-64EB-48BF-BF97-D0A6D89BB5FF}"/>
              </a:ext>
            </a:extLst>
          </p:cNvPr>
          <p:cNvSpPr/>
          <p:nvPr/>
        </p:nvSpPr>
        <p:spPr>
          <a:xfrm>
            <a:off x="333501" y="3886200"/>
            <a:ext cx="32385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2C4519-14E2-4767-B8D5-35DE8920D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68" y="2268323"/>
            <a:ext cx="4284931" cy="3265879"/>
          </a:xfrm>
          <a:prstGeom prst="rect">
            <a:avLst/>
          </a:prstGeom>
        </p:spPr>
      </p:pic>
      <p:pic>
        <p:nvPicPr>
          <p:cNvPr id="12" name="Picture 4" descr="gradient descent algorithmì ëí ì´ë¯¸ì§ ê²ìê²°ê³¼">
            <a:extLst>
              <a:ext uri="{FF2B5EF4-FFF2-40B4-BE49-F238E27FC236}">
                <a16:creationId xmlns:a16="http://schemas.microsoft.com/office/drawing/2014/main" id="{CC2FC52B-6EB1-4A95-8E83-37710C5EA9C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5" y="1940777"/>
            <a:ext cx="5008282" cy="37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EC4A00-5AA8-4194-B0A8-9C3A1D5AC297}"/>
              </a:ext>
            </a:extLst>
          </p:cNvPr>
          <p:cNvSpPr/>
          <p:nvPr/>
        </p:nvSpPr>
        <p:spPr>
          <a:xfrm>
            <a:off x="333501" y="3897220"/>
            <a:ext cx="2990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09C5A-7151-4A25-B117-EEBA51A4B820}"/>
              </a:ext>
            </a:extLst>
          </p:cNvPr>
          <p:cNvSpPr txBox="1"/>
          <p:nvPr/>
        </p:nvSpPr>
        <p:spPr>
          <a:xfrm>
            <a:off x="63669" y="2576060"/>
            <a:ext cx="64770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cost</a:t>
            </a:r>
            <a:endParaRPr lang="ko-KR" altLang="en-US" sz="1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B882F3-0823-492E-85B4-306529257701}"/>
              </a:ext>
            </a:extLst>
          </p:cNvPr>
          <p:cNvSpPr/>
          <p:nvPr/>
        </p:nvSpPr>
        <p:spPr>
          <a:xfrm>
            <a:off x="450937" y="3707704"/>
            <a:ext cx="206414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DCED6-3BAA-4111-9BCC-22983C7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전 과정</a:t>
            </a:r>
          </a:p>
        </p:txBody>
      </p:sp>
      <p:pic>
        <p:nvPicPr>
          <p:cNvPr id="4" name="Picture 2" descr="https://t1.daumcdn.net/cfile/tistory/992D5B505AB5A83D10">
            <a:extLst>
              <a:ext uri="{FF2B5EF4-FFF2-40B4-BE49-F238E27FC236}">
                <a16:creationId xmlns:a16="http://schemas.microsoft.com/office/drawing/2014/main" id="{827535A2-CCD3-4979-B0B6-277D0111A6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26" y="2093976"/>
            <a:ext cx="6594348" cy="439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5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606D1-7F48-40C1-915F-9E484467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Logistic </a:t>
            </a:r>
            <a:r>
              <a:rPr lang="ko-KR" altLang="en-US" sz="6000" dirty="0"/>
              <a:t>회귀</a:t>
            </a:r>
          </a:p>
        </p:txBody>
      </p:sp>
    </p:spTree>
    <p:extLst>
      <p:ext uri="{BB962C8B-B14F-4D97-AF65-F5344CB8AC3E}">
        <p14:creationId xmlns:p14="http://schemas.microsoft.com/office/powerpoint/2010/main" val="420307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분류같은 회귀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7769D-3B08-48A7-976D-CBB1E320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2800930"/>
            <a:ext cx="5143296" cy="2006092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이진 분류를 위한 회귀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사실 선형 회귀도 됨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재학습으로 인해 기준점 변경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선형 회귀 사용이 힘듦</a:t>
            </a:r>
            <a:r>
              <a:rPr lang="en-US" altLang="ko-KR" sz="28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ttps://t1.daumcdn.net/cfile/tistory/232B7C3D57FB219E29">
            <a:extLst>
              <a:ext uri="{FF2B5EF4-FFF2-40B4-BE49-F238E27FC236}">
                <a16:creationId xmlns:a16="http://schemas.microsoft.com/office/drawing/2014/main" id="{A5439A9C-C3CA-4DC8-99DD-F3395A2A238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52" y="2093976"/>
            <a:ext cx="4680000" cy="333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t1.daumcdn.net/cfile/tistory/2141773D57FB219E0F">
            <a:extLst>
              <a:ext uri="{FF2B5EF4-FFF2-40B4-BE49-F238E27FC236}">
                <a16:creationId xmlns:a16="http://schemas.microsoft.com/office/drawing/2014/main" id="{53555D05-CCAC-469C-B5BD-CDB10F3DD67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52" y="2093976"/>
            <a:ext cx="45276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1.daumcdn.net/cfile/tistory/26471B3D57FB219F08">
            <a:extLst>
              <a:ext uri="{FF2B5EF4-FFF2-40B4-BE49-F238E27FC236}">
                <a16:creationId xmlns:a16="http://schemas.microsoft.com/office/drawing/2014/main" id="{0D14F36C-1423-42D2-8946-7B6C99D0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52" y="2099297"/>
            <a:ext cx="4587300" cy="33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1.daumcdn.net/cfile/tistory/2229F33D57FB219F2A">
            <a:extLst>
              <a:ext uri="{FF2B5EF4-FFF2-40B4-BE49-F238E27FC236}">
                <a16:creationId xmlns:a16="http://schemas.microsoft.com/office/drawing/2014/main" id="{86AA77C8-D94B-4FC2-ABAB-02A8AD25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75" y="2093975"/>
            <a:ext cx="4755677" cy="33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9E560-08CC-438C-8090-62AC3CEDF766}"/>
              </a:ext>
            </a:extLst>
          </p:cNvPr>
          <p:cNvSpPr txBox="1"/>
          <p:nvPr/>
        </p:nvSpPr>
        <p:spPr>
          <a:xfrm>
            <a:off x="5435077" y="5328331"/>
            <a:ext cx="4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15C34-DADF-4E3E-A26E-7DD4E8C3F55A}"/>
              </a:ext>
            </a:extLst>
          </p:cNvPr>
          <p:cNvSpPr txBox="1"/>
          <p:nvPr/>
        </p:nvSpPr>
        <p:spPr>
          <a:xfrm>
            <a:off x="893776" y="2070632"/>
            <a:ext cx="4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68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– Sigmoid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7769D-3B08-48A7-976D-CBB1E320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2440744"/>
            <a:ext cx="5340096" cy="2006092"/>
          </a:xfrm>
        </p:spPr>
        <p:txBody>
          <a:bodyPr/>
          <a:lstStyle/>
          <a:p>
            <a:r>
              <a:rPr lang="en-US" altLang="ko-KR" sz="2800" dirty="0"/>
              <a:t>0 </a:t>
            </a:r>
            <a:r>
              <a:rPr lang="ko-KR" altLang="en-US" sz="2800" dirty="0"/>
              <a:t>과 </a:t>
            </a:r>
            <a:r>
              <a:rPr lang="en-US" altLang="ko-KR" sz="2800" dirty="0"/>
              <a:t>1</a:t>
            </a:r>
            <a:r>
              <a:rPr lang="ko-KR" altLang="en-US" sz="2800" dirty="0"/>
              <a:t>로 압축시켜주는 함수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Logistic </a:t>
            </a:r>
            <a:r>
              <a:rPr lang="ko-KR" altLang="en-US" sz="2800" dirty="0" err="1"/>
              <a:t>함수라고도</a:t>
            </a:r>
            <a:r>
              <a:rPr lang="ko-KR" altLang="en-US" sz="2800" dirty="0"/>
              <a:t> 부름</a:t>
            </a:r>
            <a:r>
              <a:rPr lang="en-US" altLang="ko-KR" sz="28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https://t1.daumcdn.net/cfile/tistory/2122083D57FB219F34">
            <a:extLst>
              <a:ext uri="{FF2B5EF4-FFF2-40B4-BE49-F238E27FC236}">
                <a16:creationId xmlns:a16="http://schemas.microsoft.com/office/drawing/2014/main" id="{3A802CA0-F8A8-4BB4-9B27-577071C81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52" y="2093976"/>
            <a:ext cx="44196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8E2495-6DD8-4560-A011-87878BE8721C}"/>
                  </a:ext>
                </a:extLst>
              </p:cNvPr>
              <p:cNvSpPr txBox="1"/>
              <p:nvPr/>
            </p:nvSpPr>
            <p:spPr>
              <a:xfrm>
                <a:off x="1963390" y="5083302"/>
                <a:ext cx="322992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8E2495-6DD8-4560-A011-87878BE87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390" y="5083302"/>
                <a:ext cx="3229923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81689B-5B36-4218-A5F6-D1BABD7EDB81}"/>
                  </a:ext>
                </a:extLst>
              </p:cNvPr>
              <p:cNvSpPr txBox="1"/>
              <p:nvPr/>
            </p:nvSpPr>
            <p:spPr>
              <a:xfrm>
                <a:off x="6494748" y="3878809"/>
                <a:ext cx="326996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81689B-5B36-4218-A5F6-D1BABD7E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8" y="3878809"/>
                <a:ext cx="32699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A42AA6-B83A-402E-B159-8C1608FA25D3}"/>
                  </a:ext>
                </a:extLst>
              </p:cNvPr>
              <p:cNvSpPr txBox="1"/>
              <p:nvPr/>
            </p:nvSpPr>
            <p:spPr>
              <a:xfrm>
                <a:off x="6823217" y="4539799"/>
                <a:ext cx="26130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A42AA6-B83A-402E-B159-8C1608FA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217" y="4539799"/>
                <a:ext cx="261302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6D971-AE24-450E-AD91-6E1B12B35B84}"/>
                  </a:ext>
                </a:extLst>
              </p:cNvPr>
              <p:cNvSpPr txBox="1"/>
              <p:nvPr/>
            </p:nvSpPr>
            <p:spPr>
              <a:xfrm>
                <a:off x="6086856" y="5093797"/>
                <a:ext cx="4507516" cy="1059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6D971-AE24-450E-AD91-6E1B12B35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56" y="5093797"/>
                <a:ext cx="4507516" cy="1059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5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5A415A-E908-4270-98BE-2C38910B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093976"/>
            <a:ext cx="4789584" cy="3885428"/>
          </a:xfrm>
          <a:prstGeom prst="rect">
            <a:avLst/>
          </a:prstGeom>
        </p:spPr>
      </p:pic>
      <p:pic>
        <p:nvPicPr>
          <p:cNvPr id="8" name="Picture 2" descr="https://t1.daumcdn.net/cfile/tistory/234AE23D57FB21A104">
            <a:extLst>
              <a:ext uri="{FF2B5EF4-FFF2-40B4-BE49-F238E27FC236}">
                <a16:creationId xmlns:a16="http://schemas.microsoft.com/office/drawing/2014/main" id="{FF1983E8-C217-4803-BC3D-F2B85A27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093976"/>
            <a:ext cx="4638548" cy="388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3844F97-734C-4B16-AEC3-789FC187C582}"/>
              </a:ext>
            </a:extLst>
          </p:cNvPr>
          <p:cNvSpPr/>
          <p:nvPr/>
        </p:nvSpPr>
        <p:spPr>
          <a:xfrm>
            <a:off x="6096000" y="3429000"/>
            <a:ext cx="927100" cy="927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D39D8-C8B6-4EF9-BE55-8186A276C2F3}"/>
                  </a:ext>
                </a:extLst>
              </p:cNvPr>
              <p:cNvSpPr txBox="1"/>
              <p:nvPr/>
            </p:nvSpPr>
            <p:spPr>
              <a:xfrm>
                <a:off x="3742888" y="2599393"/>
                <a:ext cx="470622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D39D8-C8B6-4EF9-BE55-8186A276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88" y="2599393"/>
                <a:ext cx="4706224" cy="104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B87CF-4B9D-4411-8349-11AC2A445A3E}"/>
                  </a:ext>
                </a:extLst>
              </p:cNvPr>
              <p:cNvSpPr txBox="1"/>
              <p:nvPr/>
            </p:nvSpPr>
            <p:spPr>
              <a:xfrm>
                <a:off x="3071486" y="3644936"/>
                <a:ext cx="6049028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=0)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B87CF-4B9D-4411-8349-11AC2A445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86" y="3644936"/>
                <a:ext cx="6049028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0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7769D-3B08-48A7-976D-CBB1E320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3524795"/>
            <a:ext cx="5895848" cy="118414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y = 1</a:t>
            </a:r>
            <a:r>
              <a:rPr lang="ko-KR" altLang="en-US" sz="2800" dirty="0"/>
              <a:t>이면 </a:t>
            </a:r>
            <a:r>
              <a:rPr lang="en-US" altLang="ko-KR" sz="2800" dirty="0"/>
              <a:t>cost</a:t>
            </a:r>
            <a:r>
              <a:rPr lang="ko-KR" altLang="en-US" sz="2800" dirty="0"/>
              <a:t>의 값이 </a:t>
            </a:r>
            <a:r>
              <a:rPr lang="en-US" altLang="ko-KR" sz="2800" dirty="0"/>
              <a:t>0</a:t>
            </a:r>
          </a:p>
          <a:p>
            <a:r>
              <a:rPr lang="en-US" altLang="ko-KR" sz="2800" dirty="0"/>
              <a:t>y = 0</a:t>
            </a:r>
            <a:r>
              <a:rPr lang="ko-KR" altLang="en-US" sz="2800" dirty="0"/>
              <a:t>이면 </a:t>
            </a:r>
            <a:r>
              <a:rPr lang="en-US" altLang="ko-KR" sz="2800" dirty="0"/>
              <a:t>cost</a:t>
            </a:r>
            <a:r>
              <a:rPr lang="ko-KR" altLang="en-US" sz="2800" dirty="0"/>
              <a:t>의 값이 무한대</a:t>
            </a:r>
          </a:p>
        </p:txBody>
      </p:sp>
      <p:pic>
        <p:nvPicPr>
          <p:cNvPr id="5122" name="Picture 2" descr="https://t1.daumcdn.net/cfile/tistory/2432243D57FB21A121">
            <a:extLst>
              <a:ext uri="{FF2B5EF4-FFF2-40B4-BE49-F238E27FC236}">
                <a16:creationId xmlns:a16="http://schemas.microsoft.com/office/drawing/2014/main" id="{4319F867-EE5E-4AFB-BA66-0A060D1B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2" y="2093976"/>
            <a:ext cx="4762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58D368A-BBAC-403B-9797-A59FF7FB9E0E}"/>
                  </a:ext>
                </a:extLst>
              </p:cNvPr>
              <p:cNvSpPr/>
              <p:nvPr/>
            </p:nvSpPr>
            <p:spPr>
              <a:xfrm>
                <a:off x="5788152" y="2754521"/>
                <a:ext cx="546534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)=−</m:t>
                      </m:r>
                      <m:func>
                        <m:func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58D368A-BBAC-403B-9797-A59FF7FB9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152" y="2754521"/>
                <a:ext cx="5465342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7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7769D-3B08-48A7-976D-CBB1E320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3524795"/>
            <a:ext cx="5895848" cy="118414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y = 1</a:t>
            </a:r>
            <a:r>
              <a:rPr lang="ko-KR" altLang="en-US" sz="2800" dirty="0"/>
              <a:t>이면 </a:t>
            </a:r>
            <a:r>
              <a:rPr lang="en-US" altLang="ko-KR" sz="2800" dirty="0"/>
              <a:t>cost</a:t>
            </a:r>
            <a:r>
              <a:rPr lang="ko-KR" altLang="en-US" sz="2800" dirty="0"/>
              <a:t>의 값이 무한대</a:t>
            </a:r>
            <a:endParaRPr lang="en-US" altLang="ko-KR" sz="2800" dirty="0"/>
          </a:p>
          <a:p>
            <a:r>
              <a:rPr lang="en-US" altLang="ko-KR" sz="2800" dirty="0"/>
              <a:t>Y = 0</a:t>
            </a:r>
            <a:r>
              <a:rPr lang="ko-KR" altLang="en-US" sz="2800" dirty="0"/>
              <a:t>이면 </a:t>
            </a:r>
            <a:r>
              <a:rPr lang="en-US" altLang="ko-KR" sz="2800" dirty="0"/>
              <a:t>cost</a:t>
            </a:r>
            <a:r>
              <a:rPr lang="ko-KR" altLang="en-US" sz="2800" dirty="0"/>
              <a:t>의 값이 </a:t>
            </a:r>
            <a:r>
              <a:rPr lang="en-US" altLang="ko-KR" sz="2800" dirty="0"/>
              <a:t>0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58D368A-BBAC-403B-9797-A59FF7FB9E0E}"/>
                  </a:ext>
                </a:extLst>
              </p:cNvPr>
              <p:cNvSpPr/>
              <p:nvPr/>
            </p:nvSpPr>
            <p:spPr>
              <a:xfrm>
                <a:off x="5788152" y="2754521"/>
                <a:ext cx="6091348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)=−</m:t>
                      </m:r>
                      <m:func>
                        <m:func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=0)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58D368A-BBAC-403B-9797-A59FF7FB9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152" y="2754521"/>
                <a:ext cx="6091348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s://t1.daumcdn.net/cfile/tistory/2623C93D57FB21A131">
            <a:extLst>
              <a:ext uri="{FF2B5EF4-FFF2-40B4-BE49-F238E27FC236}">
                <a16:creationId xmlns:a16="http://schemas.microsoft.com/office/drawing/2014/main" id="{B2C61F78-F43B-45AA-8581-F1265B8B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005076"/>
            <a:ext cx="47529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D39D8-C8B6-4EF9-BE55-8186A276C2F3}"/>
                  </a:ext>
                </a:extLst>
              </p:cNvPr>
              <p:cNvSpPr txBox="1"/>
              <p:nvPr/>
            </p:nvSpPr>
            <p:spPr>
              <a:xfrm>
                <a:off x="3742888" y="1723093"/>
                <a:ext cx="470622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D39D8-C8B6-4EF9-BE55-8186A276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88" y="1723093"/>
                <a:ext cx="4706224" cy="104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B87CF-4B9D-4411-8349-11AC2A445A3E}"/>
                  </a:ext>
                </a:extLst>
              </p:cNvPr>
              <p:cNvSpPr txBox="1"/>
              <p:nvPr/>
            </p:nvSpPr>
            <p:spPr>
              <a:xfrm>
                <a:off x="3071486" y="2768636"/>
                <a:ext cx="6049028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=0)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B87CF-4B9D-4411-8349-11AC2A445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86" y="2768636"/>
                <a:ext cx="6049028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9341FBA-C7D2-461E-8E95-7940A4DD4866}"/>
              </a:ext>
            </a:extLst>
          </p:cNvPr>
          <p:cNvSpPr/>
          <p:nvPr/>
        </p:nvSpPr>
        <p:spPr>
          <a:xfrm>
            <a:off x="765048" y="4292682"/>
            <a:ext cx="15367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52C6F7-3C00-4BC2-ADE4-54CD627C1F2C}"/>
                  </a:ext>
                </a:extLst>
              </p:cNvPr>
              <p:cNvSpPr txBox="1"/>
              <p:nvPr/>
            </p:nvSpPr>
            <p:spPr>
              <a:xfrm>
                <a:off x="2579234" y="4436856"/>
                <a:ext cx="919328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52C6F7-3C00-4BC2-ADE4-54CD627C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34" y="4436856"/>
                <a:ext cx="9193286" cy="555858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B66AA3-C071-436B-A740-2AE7995E99FC}"/>
              </a:ext>
            </a:extLst>
          </p:cNvPr>
          <p:cNvSpPr txBox="1"/>
          <p:nvPr/>
        </p:nvSpPr>
        <p:spPr>
          <a:xfrm>
            <a:off x="2358068" y="5760714"/>
            <a:ext cx="7475864" cy="46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이후 위의 로그함수에 대해서 </a:t>
            </a:r>
            <a:r>
              <a:rPr lang="ko-KR" altLang="en-US" sz="2400" dirty="0" err="1"/>
              <a:t>경사하강법을</a:t>
            </a:r>
            <a:r>
              <a:rPr lang="ko-KR" altLang="en-US" sz="2400" dirty="0"/>
              <a:t> 적용한다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93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160F4-2F4C-4179-8B49-6C0AE4A3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5811BD-B9C6-4220-8D9E-9938388121C0}"/>
              </a:ext>
            </a:extLst>
          </p:cNvPr>
          <p:cNvSpPr txBox="1">
            <a:spLocks/>
          </p:cNvSpPr>
          <p:nvPr/>
        </p:nvSpPr>
        <p:spPr>
          <a:xfrm>
            <a:off x="7464675" y="946971"/>
            <a:ext cx="3657477" cy="2294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선형회귀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000" dirty="0"/>
              <a:t>Hypothesis</a:t>
            </a:r>
          </a:p>
          <a:p>
            <a:pPr>
              <a:buFontTx/>
              <a:buChar char="-"/>
            </a:pPr>
            <a:r>
              <a:rPr lang="en-US" altLang="ko-KR" sz="2000" dirty="0"/>
              <a:t>Cost Function</a:t>
            </a:r>
          </a:p>
          <a:p>
            <a:pPr>
              <a:buFontTx/>
              <a:buChar char="-"/>
            </a:pPr>
            <a:r>
              <a:rPr lang="en-US" altLang="ko-KR" sz="2000" dirty="0"/>
              <a:t>Gradient Descent algorithm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62B0E1-1747-44D9-8C4E-DD952721523F}"/>
              </a:ext>
            </a:extLst>
          </p:cNvPr>
          <p:cNvSpPr txBox="1">
            <a:spLocks/>
          </p:cNvSpPr>
          <p:nvPr/>
        </p:nvSpPr>
        <p:spPr>
          <a:xfrm>
            <a:off x="7464675" y="3240981"/>
            <a:ext cx="3657477" cy="2294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 err="1"/>
              <a:t>파이썬과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텐서플로우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000" dirty="0" err="1"/>
              <a:t>파이썬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텐서플로우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359CF22-FD74-4CA6-850A-46F0C43A4844}"/>
              </a:ext>
            </a:extLst>
          </p:cNvPr>
          <p:cNvSpPr txBox="1">
            <a:spLocks/>
          </p:cNvSpPr>
          <p:nvPr/>
        </p:nvSpPr>
        <p:spPr>
          <a:xfrm>
            <a:off x="3807197" y="946971"/>
            <a:ext cx="3657477" cy="2294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 err="1"/>
              <a:t>머신러닝이란</a:t>
            </a:r>
            <a:r>
              <a:rPr lang="en-US" altLang="ko-KR" sz="2400" dirty="0"/>
              <a:t>?</a:t>
            </a:r>
          </a:p>
          <a:p>
            <a:pPr>
              <a:buFontTx/>
              <a:buChar char="-"/>
            </a:pPr>
            <a:r>
              <a:rPr lang="ko-KR" altLang="en-US" sz="2000" dirty="0"/>
              <a:t>정의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기법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딥러닝</a:t>
            </a:r>
            <a:r>
              <a:rPr lang="en-US" altLang="ko-KR" sz="2000" dirty="0"/>
              <a:t>? </a:t>
            </a:r>
            <a:r>
              <a:rPr lang="ko-KR" altLang="en-US" sz="2000" dirty="0" err="1"/>
              <a:t>머신러닝</a:t>
            </a:r>
            <a:r>
              <a:rPr lang="en-US" altLang="ko-KR" sz="2000" dirty="0"/>
              <a:t>?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08FE2E-1AA9-47CA-A5EE-C410FFCCAFD1}"/>
              </a:ext>
            </a:extLst>
          </p:cNvPr>
          <p:cNvSpPr txBox="1">
            <a:spLocks/>
          </p:cNvSpPr>
          <p:nvPr/>
        </p:nvSpPr>
        <p:spPr>
          <a:xfrm>
            <a:off x="3807196" y="3240981"/>
            <a:ext cx="3657477" cy="2294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dirty="0"/>
              <a:t>Logistic </a:t>
            </a:r>
            <a:r>
              <a:rPr lang="ko-KR" altLang="en-US" sz="2400" dirty="0"/>
              <a:t>회귀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000" dirty="0"/>
              <a:t>분류같은 회귀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Hypothesis – Sigmoid</a:t>
            </a:r>
          </a:p>
          <a:p>
            <a:pPr>
              <a:buFontTx/>
              <a:buChar char="-"/>
            </a:pPr>
            <a:r>
              <a:rPr lang="en-US" altLang="ko-KR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50412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606D1-7F48-40C1-915F-9E484467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err="1"/>
              <a:t>파이썬과</a:t>
            </a:r>
            <a:r>
              <a:rPr lang="ko-KR" altLang="en-US" sz="6000" dirty="0"/>
              <a:t> </a:t>
            </a:r>
            <a:r>
              <a:rPr lang="ko-KR" altLang="en-US" sz="6000" dirty="0" err="1"/>
              <a:t>텐서플로우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707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E25419-2D0F-4D7B-9D6B-760B347E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744218"/>
            <a:ext cx="8858250" cy="4394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BFC20-02D8-4643-B1C5-9F0217FEEA7A}"/>
              </a:ext>
            </a:extLst>
          </p:cNvPr>
          <p:cNvSpPr txBox="1"/>
          <p:nvPr/>
        </p:nvSpPr>
        <p:spPr>
          <a:xfrm rot="20792044">
            <a:off x="1470233" y="2280666"/>
            <a:ext cx="9111787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쉽고 활용도 높은</a:t>
            </a:r>
            <a:endParaRPr lang="en-US" altLang="ko-KR" sz="5000" dirty="0"/>
          </a:p>
          <a:p>
            <a:pPr algn="ctr"/>
            <a:r>
              <a:rPr lang="ko-KR" altLang="en-US" sz="5000" dirty="0"/>
              <a:t>프로그래밍</a:t>
            </a:r>
            <a:endParaRPr lang="en-US" altLang="ko-KR" sz="5000" dirty="0"/>
          </a:p>
          <a:p>
            <a:pPr algn="ctr"/>
            <a:r>
              <a:rPr lang="ko-KR" altLang="en-US" sz="5000" dirty="0"/>
              <a:t>언어</a:t>
            </a:r>
          </a:p>
        </p:txBody>
      </p:sp>
      <p:pic>
        <p:nvPicPr>
          <p:cNvPr id="7172" name="Picture 4" descr="íì´ì¬ ë¨¸ì ë¬ë ë¼ì´ë¸ë¬ë¦¬ì ëí ì´ë¯¸ì§ ê²ìê²°ê³¼">
            <a:extLst>
              <a:ext uri="{FF2B5EF4-FFF2-40B4-BE49-F238E27FC236}">
                <a16:creationId xmlns:a16="http://schemas.microsoft.com/office/drawing/2014/main" id="{688E53C7-6095-49F9-AEDC-9ADA6061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31" y="1554109"/>
            <a:ext cx="8781294" cy="48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1B95D8-E914-4615-B50C-BD69C602AA51}"/>
              </a:ext>
            </a:extLst>
          </p:cNvPr>
          <p:cNvSpPr/>
          <p:nvPr/>
        </p:nvSpPr>
        <p:spPr>
          <a:xfrm>
            <a:off x="9906000" y="5867400"/>
            <a:ext cx="419100" cy="461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41116C-B1CE-46D5-B618-A490FF968D23}"/>
              </a:ext>
            </a:extLst>
          </p:cNvPr>
          <p:cNvSpPr/>
          <p:nvPr/>
        </p:nvSpPr>
        <p:spPr>
          <a:xfrm>
            <a:off x="5245100" y="5250427"/>
            <a:ext cx="1244600" cy="527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 descr="íì´ì¬ ë¨¸ì ë¬ë ë¼ì´ë¸ë¬ë¦¬ì ëí ì´ë¯¸ì§ ê²ìê²°ê³¼">
            <a:extLst>
              <a:ext uri="{FF2B5EF4-FFF2-40B4-BE49-F238E27FC236}">
                <a16:creationId xmlns:a16="http://schemas.microsoft.com/office/drawing/2014/main" id="{EE24E634-F42F-4108-8A37-356A6B0EF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790" y="503572"/>
            <a:ext cx="2742758" cy="22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540F87-A99D-4705-91F4-88F915FB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100" y="522954"/>
            <a:ext cx="3765898" cy="22648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B06F08-114A-4A6C-BDB1-E53790EC3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099" y="726762"/>
            <a:ext cx="3898901" cy="1952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8EDE07-AEA1-4D7F-9FE3-72B5EADB8E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818" y="283849"/>
            <a:ext cx="3466730" cy="26193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D77CD6-8EB3-498E-A6AF-7B9DBB68E2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7060" y="557649"/>
            <a:ext cx="2698245" cy="22648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035ABFA-0959-4E9C-AEC4-1B3391CE45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4376" y="772048"/>
            <a:ext cx="4639905" cy="173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7769D-3B08-48A7-976D-CBB1E320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2734326"/>
            <a:ext cx="6036418" cy="2977541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플로우 그래프를 통한 풍부한 표현력</a:t>
            </a:r>
          </a:p>
          <a:p>
            <a:r>
              <a:rPr lang="ko-KR" altLang="en-US" dirty="0"/>
              <a:t>아이디어 테스트에서 서비스 단계까지 이용 가능</a:t>
            </a:r>
          </a:p>
          <a:p>
            <a:r>
              <a:rPr lang="ko-KR" altLang="en-US" dirty="0"/>
              <a:t>계산 구조와 목표 함수만 정의하면 자동으로 미분 계산을 처리</a:t>
            </a:r>
          </a:p>
          <a:p>
            <a:r>
              <a:rPr lang="en-US" altLang="ko-KR" dirty="0"/>
              <a:t>Python/C++/Go/Java</a:t>
            </a:r>
            <a:r>
              <a:rPr lang="ko-KR" altLang="en-US" dirty="0"/>
              <a:t>를 지원하며</a:t>
            </a:r>
            <a:r>
              <a:rPr lang="en-US" altLang="ko-KR" dirty="0"/>
              <a:t>, SWIG</a:t>
            </a:r>
            <a:r>
              <a:rPr lang="ko-KR" altLang="en-US" dirty="0"/>
              <a:t>를 통해 다양한 언어 지원 가능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 descr="íìíë¡ì°ì ëí ì´ë¯¸ì§ ê²ìê²°ê³¼">
            <a:extLst>
              <a:ext uri="{FF2B5EF4-FFF2-40B4-BE49-F238E27FC236}">
                <a16:creationId xmlns:a16="http://schemas.microsoft.com/office/drawing/2014/main" id="{C9F3806B-1FA3-4A0D-A7E3-0768707B8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74" y="2093976"/>
            <a:ext cx="4581478" cy="38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°ì´í° íë¡ì° ê·¸ëíì ëí ì´ë¯¸ì§ ê²ìê²°ê³¼">
            <a:extLst>
              <a:ext uri="{FF2B5EF4-FFF2-40B4-BE49-F238E27FC236}">
                <a16:creationId xmlns:a16="http://schemas.microsoft.com/office/drawing/2014/main" id="{EFB935A1-1933-42B9-A2D8-1A7FC7379C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63" y="1731504"/>
            <a:ext cx="2694924" cy="47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4B7164-D0BC-40AE-AA02-0407A311C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325" y="1960005"/>
            <a:ext cx="69913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EBC5F-45EF-482F-8270-27A5F2A4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81A61-DB75-4340-8C57-1C075B4D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8379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자료 출처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책</a:t>
            </a:r>
            <a:r>
              <a:rPr lang="en-US" altLang="ko-KR" dirty="0"/>
              <a:t>&gt; </a:t>
            </a:r>
            <a:r>
              <a:rPr lang="ko-KR" altLang="en-US" dirty="0" err="1"/>
              <a:t>딥러닝</a:t>
            </a:r>
            <a:r>
              <a:rPr lang="ko-KR" altLang="en-US" dirty="0"/>
              <a:t> 첫걸음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사이트</a:t>
            </a:r>
            <a:r>
              <a:rPr lang="en-US" altLang="ko-KR" dirty="0"/>
              <a:t>&gt; </a:t>
            </a:r>
            <a:r>
              <a:rPr lang="en-US" altLang="ko-KR" dirty="0">
                <a:hlinkClick r:id="rId2"/>
              </a:rPr>
              <a:t>https://www.edwith.org/others26</a:t>
            </a:r>
            <a:r>
              <a:rPr lang="en-US" altLang="ko-KR" dirty="0"/>
              <a:t> (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BASIC)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블로그</a:t>
            </a:r>
            <a:r>
              <a:rPr lang="en-US" altLang="ko-KR" dirty="0"/>
              <a:t>&gt; </a:t>
            </a:r>
            <a:r>
              <a:rPr lang="en-US" altLang="ko-KR" dirty="0">
                <a:hlinkClick r:id="rId3"/>
              </a:rPr>
              <a:t>http://bcho.tistory.com/1142</a:t>
            </a:r>
            <a:r>
              <a:rPr lang="en-US" altLang="ko-KR" dirty="0"/>
              <a:t> (</a:t>
            </a:r>
            <a:r>
              <a:rPr lang="ko-KR" altLang="en-US" dirty="0" err="1"/>
              <a:t>조대협의</a:t>
            </a:r>
            <a:r>
              <a:rPr lang="ko-KR" altLang="en-US" dirty="0"/>
              <a:t> 블로그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외 </a:t>
            </a:r>
            <a:r>
              <a:rPr lang="ko-KR" altLang="en-US" dirty="0" err="1"/>
              <a:t>구글이미지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B3DE4A-5198-4678-B61A-60E76E0CA0C4}"/>
              </a:ext>
            </a:extLst>
          </p:cNvPr>
          <p:cNvSpPr/>
          <p:nvPr/>
        </p:nvSpPr>
        <p:spPr>
          <a:xfrm>
            <a:off x="450376" y="1815152"/>
            <a:ext cx="2060812" cy="2115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7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606D1-7F48-40C1-915F-9E484467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err="1"/>
              <a:t>머신러닝이란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717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3B87-0C5F-44B0-BF9D-143EEA7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A6B03-4EAD-47A1-A4CB-FD4BBA82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ko-KR" altLang="en-US" dirty="0"/>
              <a:t>데이터를 이용한 모델링 기법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이미지 등의 데이터로부터 모델</a:t>
            </a:r>
            <a:r>
              <a:rPr lang="en-US" altLang="ko-KR" dirty="0"/>
              <a:t>*</a:t>
            </a:r>
            <a:r>
              <a:rPr lang="ko-KR" altLang="en-US" dirty="0"/>
              <a:t>을 찾아내는 것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모델</a:t>
            </a:r>
            <a:r>
              <a:rPr lang="en-US" altLang="ko-KR" dirty="0"/>
              <a:t>??</a:t>
            </a:r>
            <a:r>
              <a:rPr lang="ko-KR" altLang="en-US" dirty="0"/>
              <a:t> </a:t>
            </a:r>
            <a:r>
              <a:rPr lang="ko-KR" altLang="en-US" dirty="0" err="1"/>
              <a:t>머신러닝의</a:t>
            </a:r>
            <a:r>
              <a:rPr lang="ko-KR" altLang="en-US" dirty="0"/>
              <a:t> 최종 결과물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íì¼:7946648a6afc6909919e8e3a18d74bc7.jpg">
            <a:extLst>
              <a:ext uri="{FF2B5EF4-FFF2-40B4-BE49-F238E27FC236}">
                <a16:creationId xmlns:a16="http://schemas.microsoft.com/office/drawing/2014/main" id="{DAA4A16C-4C99-472E-B7C3-A128820BF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47" y="3901198"/>
            <a:ext cx="3214343" cy="192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CF6A4-11AC-4495-9E8A-EBBF81F6BE28}"/>
              </a:ext>
            </a:extLst>
          </p:cNvPr>
          <p:cNvSpPr txBox="1"/>
          <p:nvPr/>
        </p:nvSpPr>
        <p:spPr>
          <a:xfrm>
            <a:off x="1375370" y="5786498"/>
            <a:ext cx="169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dirty="0"/>
              <a:t>스팸메일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782ED-B927-4F0A-8D52-840D87CAC663}"/>
              </a:ext>
            </a:extLst>
          </p:cNvPr>
          <p:cNvSpPr txBox="1"/>
          <p:nvPr/>
        </p:nvSpPr>
        <p:spPr>
          <a:xfrm>
            <a:off x="5513853" y="6056727"/>
            <a:ext cx="169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머신러닝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2FF4825-B109-4F65-846E-128481AE09DD}"/>
              </a:ext>
            </a:extLst>
          </p:cNvPr>
          <p:cNvSpPr/>
          <p:nvPr/>
        </p:nvSpPr>
        <p:spPr>
          <a:xfrm>
            <a:off x="3981265" y="4510247"/>
            <a:ext cx="583012" cy="7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51DF1C06-73A6-40D1-9467-A807799E0CD8}"/>
              </a:ext>
            </a:extLst>
          </p:cNvPr>
          <p:cNvSpPr/>
          <p:nvPr/>
        </p:nvSpPr>
        <p:spPr>
          <a:xfrm rot="2223920">
            <a:off x="6141510" y="2919803"/>
            <a:ext cx="2196445" cy="187593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6" descr="ì¤í¸ ë©ì¼ì ëí ì´ë¯¸ì§ ê²ìê²°ê³¼">
            <a:extLst>
              <a:ext uri="{FF2B5EF4-FFF2-40B4-BE49-F238E27FC236}">
                <a16:creationId xmlns:a16="http://schemas.microsoft.com/office/drawing/2014/main" id="{4388B027-060F-41DC-948D-3C09BCC7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785" y="3252390"/>
            <a:ext cx="648947" cy="63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¤í¸ ë©ì¼ì ëí ì´ë¯¸ì§ ê²ìê²°ê³¼">
            <a:extLst>
              <a:ext uri="{FF2B5EF4-FFF2-40B4-BE49-F238E27FC236}">
                <a16:creationId xmlns:a16="http://schemas.microsoft.com/office/drawing/2014/main" id="{D6619F10-9858-405A-ABBF-2ED59A4F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75" y="3883612"/>
            <a:ext cx="2943134" cy="192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1501D66-20E2-4DC3-AF4F-297E734B7223}"/>
              </a:ext>
            </a:extLst>
          </p:cNvPr>
          <p:cNvSpPr/>
          <p:nvPr/>
        </p:nvSpPr>
        <p:spPr>
          <a:xfrm>
            <a:off x="8076760" y="4476576"/>
            <a:ext cx="583012" cy="7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ì¤í¸ ë©ì¼ì ëí ì´ë¯¸ì§ ê²ìê²°ê³¼">
            <a:extLst>
              <a:ext uri="{FF2B5EF4-FFF2-40B4-BE49-F238E27FC236}">
                <a16:creationId xmlns:a16="http://schemas.microsoft.com/office/drawing/2014/main" id="{FA265FC0-F158-4189-8FA4-AA5647E9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588" y="3571301"/>
            <a:ext cx="747172" cy="8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¤í¸ ë©ì¼ì ëí ì´ë¯¸ì§ ê²ìê²°ê³¼">
            <a:extLst>
              <a:ext uri="{FF2B5EF4-FFF2-40B4-BE49-F238E27FC236}">
                <a16:creationId xmlns:a16="http://schemas.microsoft.com/office/drawing/2014/main" id="{5ABB1887-9019-4830-9033-39B5BA63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88" y="3883612"/>
            <a:ext cx="2762250" cy="19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3FBEC6-319A-49F8-96F0-6E9D01FB87A3}"/>
              </a:ext>
            </a:extLst>
          </p:cNvPr>
          <p:cNvSpPr txBox="1"/>
          <p:nvPr/>
        </p:nvSpPr>
        <p:spPr>
          <a:xfrm>
            <a:off x="9127400" y="5786498"/>
            <a:ext cx="217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dirty="0"/>
              <a:t>스팸메일 분류기</a:t>
            </a:r>
          </a:p>
        </p:txBody>
      </p:sp>
    </p:spTree>
    <p:extLst>
      <p:ext uri="{BB962C8B-B14F-4D97-AF65-F5344CB8AC3E}">
        <p14:creationId xmlns:p14="http://schemas.microsoft.com/office/powerpoint/2010/main" val="62265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91809-6039-4D74-9200-5E72790E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FEBC4-9B84-472E-807C-781CDF8822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z="2800" dirty="0"/>
              <a:t>지도학습</a:t>
            </a: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dirty="0"/>
              <a:t>학습 데이터 타입</a:t>
            </a:r>
            <a:r>
              <a:rPr lang="en-US" altLang="ko-KR" dirty="0"/>
              <a:t>: {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정답</a:t>
            </a:r>
            <a:r>
              <a:rPr lang="en-US" altLang="ko-KR" dirty="0"/>
              <a:t>}</a:t>
            </a:r>
          </a:p>
          <a:p>
            <a:pPr>
              <a:buFontTx/>
              <a:buChar char="-"/>
            </a:pPr>
            <a:r>
              <a:rPr lang="ko-KR" altLang="en-US" dirty="0"/>
              <a:t>분류</a:t>
            </a:r>
            <a:r>
              <a:rPr lang="en-US" altLang="ko-KR" dirty="0"/>
              <a:t>: {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해당 범주</a:t>
            </a:r>
            <a:r>
              <a:rPr lang="en-US" altLang="ko-KR" dirty="0"/>
              <a:t>}</a:t>
            </a:r>
          </a:p>
          <a:p>
            <a:pPr>
              <a:buFontTx/>
              <a:buChar char="-"/>
            </a:pPr>
            <a:r>
              <a:rPr lang="ko-KR" altLang="en-US" dirty="0"/>
              <a:t>이진 분류</a:t>
            </a:r>
            <a:r>
              <a:rPr lang="en-US" altLang="ko-KR" dirty="0"/>
              <a:t>, </a:t>
            </a:r>
            <a:r>
              <a:rPr lang="ko-KR" altLang="en-US" dirty="0" err="1"/>
              <a:t>다범주</a:t>
            </a:r>
            <a:r>
              <a:rPr lang="ko-KR" altLang="en-US" dirty="0"/>
              <a:t> 분류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스팸</a:t>
            </a:r>
            <a:r>
              <a:rPr lang="en-US" altLang="ko-KR" dirty="0"/>
              <a:t> </a:t>
            </a:r>
            <a:r>
              <a:rPr lang="ko-KR" altLang="en-US" dirty="0"/>
              <a:t>메일 분류기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회귀</a:t>
            </a:r>
            <a:r>
              <a:rPr lang="en-US" altLang="ko-KR" dirty="0"/>
              <a:t>: {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정답</a:t>
            </a:r>
            <a:r>
              <a:rPr lang="en-US" altLang="ko-KR" dirty="0"/>
              <a:t>}</a:t>
            </a:r>
          </a:p>
          <a:p>
            <a:pPr>
              <a:buFontTx/>
              <a:buChar char="-"/>
            </a:pPr>
            <a:r>
              <a:rPr lang="ko-KR" altLang="en-US" sz="2200" b="1" i="1" dirty="0"/>
              <a:t>선형 회귀</a:t>
            </a:r>
            <a:r>
              <a:rPr lang="en-US" altLang="ko-KR" sz="2200" b="1" i="1" dirty="0"/>
              <a:t>, </a:t>
            </a:r>
            <a:r>
              <a:rPr lang="ko-KR" altLang="en-US" sz="2200" b="1" i="1" dirty="0"/>
              <a:t>로지스틱 회귀</a:t>
            </a:r>
            <a:endParaRPr lang="en-US" altLang="ko-KR" sz="2200" b="1" i="1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시험 점수 </a:t>
            </a:r>
            <a:r>
              <a:rPr lang="ko-KR" altLang="en-US" dirty="0" err="1"/>
              <a:t>예측기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33432-EF4B-47CD-9E1F-03576B9669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z="2800" dirty="0"/>
              <a:t>비지도학습</a:t>
            </a: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dirty="0"/>
              <a:t>학습 데이터 타입</a:t>
            </a:r>
            <a:r>
              <a:rPr lang="en-US" altLang="ko-KR" dirty="0"/>
              <a:t>: {</a:t>
            </a:r>
            <a:r>
              <a:rPr lang="ko-KR" altLang="en-US" dirty="0"/>
              <a:t>입력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800" dirty="0"/>
              <a:t>강화학습</a:t>
            </a: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dirty="0"/>
              <a:t>학습 데이터 타입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출력에 대한 평가 점수</a:t>
            </a:r>
            <a:r>
              <a:rPr lang="en-US" altLang="ko-KR" dirty="0"/>
              <a:t>}</a:t>
            </a:r>
          </a:p>
          <a:p>
            <a:pPr>
              <a:buFontTx/>
              <a:buChar char="-"/>
            </a:pPr>
            <a:r>
              <a:rPr lang="ko-KR" altLang="en-US" dirty="0"/>
              <a:t>보상을 통한 학습</a:t>
            </a:r>
            <a:endParaRPr lang="en-US" altLang="ko-KR" dirty="0"/>
          </a:p>
        </p:txBody>
      </p:sp>
      <p:pic>
        <p:nvPicPr>
          <p:cNvPr id="5" name="Picture 12" descr="ì¤í¸ ë©ì¼ì ëí ì´ë¯¸ì§ ê²ìê²°ê³¼">
            <a:extLst>
              <a:ext uri="{FF2B5EF4-FFF2-40B4-BE49-F238E27FC236}">
                <a16:creationId xmlns:a16="http://schemas.microsoft.com/office/drawing/2014/main" id="{B86997E7-B374-4280-9157-C3420B93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27" y="685799"/>
            <a:ext cx="4179082" cy="29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C026EC-0C8D-4C92-BB70-42340AE8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727" y="3630244"/>
            <a:ext cx="5107130" cy="2919478"/>
          </a:xfrm>
          <a:prstGeom prst="rect">
            <a:avLst/>
          </a:prstGeom>
        </p:spPr>
      </p:pic>
      <p:pic>
        <p:nvPicPr>
          <p:cNvPr id="1026" name="Picture 2" descr="deepmind atariì ëí ì´ë¯¸ì§ ê²ìê²°ê³¼">
            <a:extLst>
              <a:ext uri="{FF2B5EF4-FFF2-40B4-BE49-F238E27FC236}">
                <a16:creationId xmlns:a16="http://schemas.microsoft.com/office/drawing/2014/main" id="{EF80E17B-00F3-4E1C-96D7-69D2D7D284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6" y="1785697"/>
            <a:ext cx="3917087" cy="476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6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D96BF-4EEF-4050-843A-07314807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en-US" altLang="ko-KR" dirty="0"/>
              <a:t>? </a:t>
            </a:r>
            <a:r>
              <a:rPr lang="ko-KR" altLang="en-US" dirty="0" err="1"/>
              <a:t>머신러닝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4" name="Picture 6" descr="ë¥ë¬ë ë¨¸ì ë¬ëì ëí ì´ë¯¸ì§ ê²ìê²°ê³¼">
            <a:extLst>
              <a:ext uri="{FF2B5EF4-FFF2-40B4-BE49-F238E27FC236}">
                <a16:creationId xmlns:a16="http://schemas.microsoft.com/office/drawing/2014/main" id="{0E5741D1-DDD7-460B-AA61-701C3A58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699728"/>
            <a:ext cx="8305800" cy="46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51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606D1-7F48-40C1-915F-9E484467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선형 회귀</a:t>
            </a:r>
          </a:p>
        </p:txBody>
      </p:sp>
    </p:spTree>
    <p:extLst>
      <p:ext uri="{BB962C8B-B14F-4D97-AF65-F5344CB8AC3E}">
        <p14:creationId xmlns:p14="http://schemas.microsoft.com/office/powerpoint/2010/main" val="261413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7769D-3B08-48A7-976D-CBB1E320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2734327"/>
            <a:ext cx="4612877" cy="2006092"/>
          </a:xfrm>
        </p:spPr>
        <p:txBody>
          <a:bodyPr/>
          <a:lstStyle/>
          <a:p>
            <a:r>
              <a:rPr lang="ko-KR" altLang="en-US" sz="2800" dirty="0"/>
              <a:t>선형 회귀는 가설</a:t>
            </a:r>
            <a:r>
              <a:rPr lang="en-US" altLang="ko-KR" sz="2800" dirty="0"/>
              <a:t>*</a:t>
            </a:r>
            <a:r>
              <a:rPr lang="ko-KR" altLang="en-US" sz="2800" dirty="0"/>
              <a:t>이 필요</a:t>
            </a:r>
            <a:r>
              <a:rPr lang="en-US" altLang="ko-KR" sz="2800" dirty="0"/>
              <a:t>!</a:t>
            </a:r>
          </a:p>
          <a:p>
            <a:r>
              <a:rPr lang="ko-KR" altLang="en-US" sz="2800" dirty="0"/>
              <a:t>가설 </a:t>
            </a:r>
            <a:r>
              <a:rPr lang="en-US" altLang="ko-KR" sz="2800" dirty="0"/>
              <a:t>= </a:t>
            </a:r>
            <a:r>
              <a:rPr lang="ko-KR" altLang="en-US" sz="2800" dirty="0"/>
              <a:t>그래프의</a:t>
            </a:r>
            <a:r>
              <a:rPr lang="en-US" altLang="ko-KR" sz="2800" dirty="0"/>
              <a:t> </a:t>
            </a:r>
            <a:r>
              <a:rPr lang="ko-KR" altLang="en-US" sz="2800" dirty="0"/>
              <a:t>방정식</a:t>
            </a:r>
            <a:endParaRPr lang="en-US" altLang="ko-KR" sz="2800" dirty="0"/>
          </a:p>
          <a:p>
            <a:r>
              <a:rPr lang="en-US" altLang="ko-KR" sz="2800" dirty="0"/>
              <a:t>W</a:t>
            </a:r>
            <a:r>
              <a:rPr lang="ko-KR" altLang="en-US" sz="2800" dirty="0"/>
              <a:t>는 가중치</a:t>
            </a:r>
            <a:r>
              <a:rPr lang="en-US" altLang="ko-KR" sz="2800" dirty="0"/>
              <a:t>, b</a:t>
            </a:r>
            <a:r>
              <a:rPr lang="ko-KR" altLang="en-US" sz="2800" dirty="0"/>
              <a:t>는 바이어스</a:t>
            </a:r>
            <a:endParaRPr lang="en-US" altLang="ko-KR" sz="28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DDE27B-B98C-418D-AA76-A32475A9F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9" t="46279" r="37170" b="20132"/>
          <a:stretch/>
        </p:blipFill>
        <p:spPr>
          <a:xfrm>
            <a:off x="1063752" y="2093976"/>
            <a:ext cx="4724400" cy="3288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BCFA99-EB5E-46B3-97BA-2BC18979A073}"/>
                  </a:ext>
                </a:extLst>
              </p:cNvPr>
              <p:cNvSpPr txBox="1"/>
              <p:nvPr/>
            </p:nvSpPr>
            <p:spPr>
              <a:xfrm>
                <a:off x="1790971" y="5380770"/>
                <a:ext cx="326996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BCFA99-EB5E-46B3-97BA-2BC18979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71" y="5380770"/>
                <a:ext cx="326996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28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CA2F-48F1-4DE7-9272-F76FF99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7769D-3B08-48A7-976D-CBB1E320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2093976"/>
            <a:ext cx="5895848" cy="246532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Cost = </a:t>
            </a:r>
            <a:r>
              <a:rPr lang="ko-KR" altLang="en-US" sz="2800" dirty="0"/>
              <a:t>오차를 계산하는 알고리즘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점과 그래프와의 거리가 가장 작은 시점이 가장 적합한 가설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오차값을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줄여나가며</a:t>
            </a:r>
            <a:r>
              <a:rPr lang="ko-KR" altLang="en-US" sz="2800" dirty="0"/>
              <a:t> 적합한 가설을 찾는 것이 선형 회귀의 학습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098" name="Picture 2" descr="https://i2.wp.com/upload.wikimedia.org/wikipedia/commons/thumb/5/53/Linear_least_squares_example2.png/800px-Linear_least_squares_example2.png?zoom=1.2000000476837158&amp;resize=265%2C334&amp;ssl=1">
            <a:extLst>
              <a:ext uri="{FF2B5EF4-FFF2-40B4-BE49-F238E27FC236}">
                <a16:creationId xmlns:a16="http://schemas.microsoft.com/office/drawing/2014/main" id="{714471D4-8F58-4586-9D0B-8D9492C55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093976"/>
            <a:ext cx="4826127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D39D8-C8B6-4EF9-BE55-8186A276C2F3}"/>
                  </a:ext>
                </a:extLst>
              </p:cNvPr>
              <p:cNvSpPr txBox="1"/>
              <p:nvPr/>
            </p:nvSpPr>
            <p:spPr>
              <a:xfrm>
                <a:off x="6096000" y="4803185"/>
                <a:ext cx="5286640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D39D8-C8B6-4EF9-BE55-8186A276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03185"/>
                <a:ext cx="5286640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60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746</TotalTime>
  <Words>1010</Words>
  <Application>Microsoft Office PowerPoint</Application>
  <PresentationFormat>와이드스크린</PresentationFormat>
  <Paragraphs>177</Paragraphs>
  <Slides>23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바탕</vt:lpstr>
      <vt:lpstr>Cambria Math</vt:lpstr>
      <vt:lpstr>Rockwell</vt:lpstr>
      <vt:lpstr>Rockwell Condensed</vt:lpstr>
      <vt:lpstr>Wingdings</vt:lpstr>
      <vt:lpstr>목판</vt:lpstr>
      <vt:lpstr>머신러닝의 기초</vt:lpstr>
      <vt:lpstr>목차</vt:lpstr>
      <vt:lpstr>머신러닝이란?</vt:lpstr>
      <vt:lpstr>정의</vt:lpstr>
      <vt:lpstr>기법</vt:lpstr>
      <vt:lpstr>딥러닝? 머신러닝?</vt:lpstr>
      <vt:lpstr>선형 회귀</vt:lpstr>
      <vt:lpstr>Hypothesis</vt:lpstr>
      <vt:lpstr>Cost function</vt:lpstr>
      <vt:lpstr>Gradient descent algorithm</vt:lpstr>
      <vt:lpstr>선형 회귀의 전 과정</vt:lpstr>
      <vt:lpstr>Logistic 회귀</vt:lpstr>
      <vt:lpstr>분류같은 회귀</vt:lpstr>
      <vt:lpstr>Hypothesis – Sigmoid</vt:lpstr>
      <vt:lpstr>Cost function</vt:lpstr>
      <vt:lpstr>Cost function</vt:lpstr>
      <vt:lpstr>Cost function</vt:lpstr>
      <vt:lpstr>Cost function</vt:lpstr>
      <vt:lpstr>Cost function</vt:lpstr>
      <vt:lpstr>파이썬과 텐서플로우</vt:lpstr>
      <vt:lpstr>파이썬</vt:lpstr>
      <vt:lpstr>텐서플로우</vt:lpstr>
      <vt:lpstr>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머신러닝의 기초</dc:title>
  <dc:creator>최 병희</dc:creator>
  <cp:lastModifiedBy>최 병희</cp:lastModifiedBy>
  <cp:revision>47</cp:revision>
  <dcterms:created xsi:type="dcterms:W3CDTF">2018-08-18T12:40:58Z</dcterms:created>
  <dcterms:modified xsi:type="dcterms:W3CDTF">2018-08-20T02:27:09Z</dcterms:modified>
</cp:coreProperties>
</file>