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0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0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0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9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9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9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9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80" algn="l" defTabSz="9143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3" y="2130427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D7A9-22BD-44A6-AE64-44704A15036B}" type="datetimeFigureOut">
              <a:rPr lang="de-DE" smtClean="0"/>
              <a:t>10.12.2015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7FF7-DBC8-4EDF-A2FA-E8F8041F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11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D7A9-22BD-44A6-AE64-44704A15036B}" type="datetimeFigureOut">
              <a:rPr lang="de-DE" smtClean="0"/>
              <a:t>10.12.2015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7FF7-DBC8-4EDF-A2FA-E8F8041F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69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D7A9-22BD-44A6-AE64-44704A15036B}" type="datetimeFigureOut">
              <a:rPr lang="de-DE" smtClean="0"/>
              <a:t>10.12.2015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7FF7-DBC8-4EDF-A2FA-E8F8041F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91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D7A9-22BD-44A6-AE64-44704A15036B}" type="datetimeFigureOut">
              <a:rPr lang="de-DE" smtClean="0"/>
              <a:t>10.12.2015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7FF7-DBC8-4EDF-A2FA-E8F8041F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14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5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D7A9-22BD-44A6-AE64-44704A15036B}" type="datetimeFigureOut">
              <a:rPr lang="de-DE" smtClean="0"/>
              <a:t>10.12.2015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7FF7-DBC8-4EDF-A2FA-E8F8041F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48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2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D7A9-22BD-44A6-AE64-44704A15036B}" type="datetimeFigureOut">
              <a:rPr lang="de-DE" smtClean="0"/>
              <a:t>10.12.2015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7FF7-DBC8-4EDF-A2FA-E8F8041F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6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0" indent="0">
              <a:buNone/>
              <a:defRPr sz="2000" b="1"/>
            </a:lvl2pPr>
            <a:lvl3pPr marL="914320" indent="0">
              <a:buNone/>
              <a:defRPr sz="1800" b="1"/>
            </a:lvl3pPr>
            <a:lvl4pPr marL="1371480" indent="0">
              <a:buNone/>
              <a:defRPr sz="1600" b="1"/>
            </a:lvl4pPr>
            <a:lvl5pPr marL="1828639" indent="0">
              <a:buNone/>
              <a:defRPr sz="1600" b="1"/>
            </a:lvl5pPr>
            <a:lvl6pPr marL="2285799" indent="0">
              <a:buNone/>
              <a:defRPr sz="1600" b="1"/>
            </a:lvl6pPr>
            <a:lvl7pPr marL="2742959" indent="0">
              <a:buNone/>
              <a:defRPr sz="1600" b="1"/>
            </a:lvl7pPr>
            <a:lvl8pPr marL="3200119" indent="0">
              <a:buNone/>
              <a:defRPr sz="1600" b="1"/>
            </a:lvl8pPr>
            <a:lvl9pPr marL="365728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0" indent="0">
              <a:buNone/>
              <a:defRPr sz="2000" b="1"/>
            </a:lvl2pPr>
            <a:lvl3pPr marL="914320" indent="0">
              <a:buNone/>
              <a:defRPr sz="1800" b="1"/>
            </a:lvl3pPr>
            <a:lvl4pPr marL="1371480" indent="0">
              <a:buNone/>
              <a:defRPr sz="1600" b="1"/>
            </a:lvl4pPr>
            <a:lvl5pPr marL="1828639" indent="0">
              <a:buNone/>
              <a:defRPr sz="1600" b="1"/>
            </a:lvl5pPr>
            <a:lvl6pPr marL="2285799" indent="0">
              <a:buNone/>
              <a:defRPr sz="1600" b="1"/>
            </a:lvl6pPr>
            <a:lvl7pPr marL="2742959" indent="0">
              <a:buNone/>
              <a:defRPr sz="1600" b="1"/>
            </a:lvl7pPr>
            <a:lvl8pPr marL="3200119" indent="0">
              <a:buNone/>
              <a:defRPr sz="1600" b="1"/>
            </a:lvl8pPr>
            <a:lvl9pPr marL="365728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8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D7A9-22BD-44A6-AE64-44704A15036B}" type="datetimeFigureOut">
              <a:rPr lang="de-DE" smtClean="0"/>
              <a:t>10.12.2015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7FF7-DBC8-4EDF-A2FA-E8F8041F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24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D7A9-22BD-44A6-AE64-44704A15036B}" type="datetimeFigureOut">
              <a:rPr lang="de-DE" smtClean="0"/>
              <a:t>10.12.2015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7FF7-DBC8-4EDF-A2FA-E8F8041F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3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D7A9-22BD-44A6-AE64-44704A15036B}" type="datetimeFigureOut">
              <a:rPr lang="de-DE" smtClean="0"/>
              <a:t>10.12.2015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7FF7-DBC8-4EDF-A2FA-E8F8041F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73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0" indent="0">
              <a:buNone/>
              <a:defRPr sz="1200"/>
            </a:lvl2pPr>
            <a:lvl3pPr marL="914320" indent="0">
              <a:buNone/>
              <a:defRPr sz="1000"/>
            </a:lvl3pPr>
            <a:lvl4pPr marL="1371480" indent="0">
              <a:buNone/>
              <a:defRPr sz="900"/>
            </a:lvl4pPr>
            <a:lvl5pPr marL="1828639" indent="0">
              <a:buNone/>
              <a:defRPr sz="900"/>
            </a:lvl5pPr>
            <a:lvl6pPr marL="2285799" indent="0">
              <a:buNone/>
              <a:defRPr sz="900"/>
            </a:lvl6pPr>
            <a:lvl7pPr marL="2742959" indent="0">
              <a:buNone/>
              <a:defRPr sz="900"/>
            </a:lvl7pPr>
            <a:lvl8pPr marL="3200119" indent="0">
              <a:buNone/>
              <a:defRPr sz="900"/>
            </a:lvl8pPr>
            <a:lvl9pPr marL="365728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D7A9-22BD-44A6-AE64-44704A15036B}" type="datetimeFigureOut">
              <a:rPr lang="de-DE" smtClean="0"/>
              <a:t>10.12.2015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7FF7-DBC8-4EDF-A2FA-E8F8041F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25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90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9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0" indent="0">
              <a:buNone/>
              <a:defRPr sz="2800"/>
            </a:lvl2pPr>
            <a:lvl3pPr marL="914320" indent="0">
              <a:buNone/>
              <a:defRPr sz="2400"/>
            </a:lvl3pPr>
            <a:lvl4pPr marL="1371480" indent="0">
              <a:buNone/>
              <a:defRPr sz="2000"/>
            </a:lvl4pPr>
            <a:lvl5pPr marL="1828639" indent="0">
              <a:buNone/>
              <a:defRPr sz="2000"/>
            </a:lvl5pPr>
            <a:lvl6pPr marL="2285799" indent="0">
              <a:buNone/>
              <a:defRPr sz="2000"/>
            </a:lvl6pPr>
            <a:lvl7pPr marL="2742959" indent="0">
              <a:buNone/>
              <a:defRPr sz="2000"/>
            </a:lvl7pPr>
            <a:lvl8pPr marL="3200119" indent="0">
              <a:buNone/>
              <a:defRPr sz="2000"/>
            </a:lvl8pPr>
            <a:lvl9pPr marL="365728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90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0" indent="0">
              <a:buNone/>
              <a:defRPr sz="1200"/>
            </a:lvl2pPr>
            <a:lvl3pPr marL="914320" indent="0">
              <a:buNone/>
              <a:defRPr sz="1000"/>
            </a:lvl3pPr>
            <a:lvl4pPr marL="1371480" indent="0">
              <a:buNone/>
              <a:defRPr sz="900"/>
            </a:lvl4pPr>
            <a:lvl5pPr marL="1828639" indent="0">
              <a:buNone/>
              <a:defRPr sz="900"/>
            </a:lvl5pPr>
            <a:lvl6pPr marL="2285799" indent="0">
              <a:buNone/>
              <a:defRPr sz="900"/>
            </a:lvl6pPr>
            <a:lvl7pPr marL="2742959" indent="0">
              <a:buNone/>
              <a:defRPr sz="900"/>
            </a:lvl7pPr>
            <a:lvl8pPr marL="3200119" indent="0">
              <a:buNone/>
              <a:defRPr sz="900"/>
            </a:lvl8pPr>
            <a:lvl9pPr marL="365728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D7A9-22BD-44A6-AE64-44704A15036B}" type="datetimeFigureOut">
              <a:rPr lang="de-DE" smtClean="0"/>
              <a:t>10.12.2015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7FF7-DBC8-4EDF-A2FA-E8F8041F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44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3" y="274638"/>
            <a:ext cx="8229600" cy="1143000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3" y="1600200"/>
            <a:ext cx="8229600" cy="4525963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2" y="6356352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4D7A9-22BD-44A6-AE64-44704A15036B}" type="datetimeFigureOut">
              <a:rPr lang="de-DE" smtClean="0"/>
              <a:t>10.12.2015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2" y="6356352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67FF7-DBC8-4EDF-A2FA-E8F8041F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27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2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0" indent="-342870" algn="l" defTabSz="914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5" indent="-285725" algn="l" defTabSz="9143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0" indent="-228580" algn="l" defTabSz="914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59" indent="-228580" algn="l" defTabSz="9143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19" indent="-228580" algn="l" defTabSz="91432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79" indent="-228580" algn="l" defTabSz="914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9" indent="-228580" algn="l" defTabSz="914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0" indent="-228580" algn="l" defTabSz="914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60" indent="-228580" algn="l" defTabSz="914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9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9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9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9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hyperlink" Target="https://www.google.de/url?sa=t&amp;rct=j&amp;q=&amp;esrc=s&amp;source=web&amp;cd=3&amp;cad=rja&amp;uact=8&amp;ved=0ahUKEwj9gNWa-6TJAhWDVT4KHViMDzEQFggwMAI&amp;url=http://aktiv.fluechtlingsrat-bw.de/informationen-ansicht/materialien-zu-den-fortbildungen-in-2015.html?file%3Dfiles/Aktiv-Dateien/Dokumente/Materialien%20Fortbildungen/03%20Asylverfahren%20schriftliches%20Verfahren%20Syrien%20Fragebogen.pdf&amp;usg=AFQjCNHsz0NkCzRqRE16zRsxHv0yYfBL2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aktion-mensch.de/.imaging/stk/am-theme-2013/desktop-img282/dam/leichte_sprache_icons_rechtebis_2015_12_31/Mitmachen_Leichte_Sprache/Antrag_Leichte_Sprache/jcr:content/Antrag_Leichte_Sprache.jpg.2014-09-25-09-15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10" y="4725143"/>
            <a:ext cx="3069939" cy="18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3" y="4878706"/>
            <a:ext cx="6400800" cy="1752600"/>
          </a:xfrm>
        </p:spPr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</a:rPr>
              <a:t>Asyantrag</a:t>
            </a:r>
            <a:r>
              <a:rPr lang="de-DE" dirty="0" smtClean="0">
                <a:solidFill>
                  <a:schemeClr val="tx1"/>
                </a:solidFill>
              </a:rPr>
              <a:t> stellen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Wo?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 in jeder Behörde oder der Polizei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golz-art.de/pics/de_fla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3" y="1995488"/>
            <a:ext cx="47625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 nach unten 3"/>
          <p:cNvSpPr/>
          <p:nvPr/>
        </p:nvSpPr>
        <p:spPr>
          <a:xfrm>
            <a:off x="3293861" y="404664"/>
            <a:ext cx="2556284" cy="3604386"/>
          </a:xfrm>
          <a:prstGeom prst="downArrow">
            <a:avLst>
              <a:gd name="adj1" fmla="val 43488"/>
              <a:gd name="adj2" fmla="val 6221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2" tIns="45716" rIns="91432" bIns="45716" spcCol="0" rtlCol="0" anchor="ctr"/>
          <a:lstStyle/>
          <a:p>
            <a:pPr algn="ctr"/>
            <a:r>
              <a:rPr lang="de-DE" sz="2000" b="1" dirty="0" smtClean="0"/>
              <a:t>Ankunft in 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6692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deutschlandfunk.de/media/thumbs/c/c9532388c20b06c10066604c1e792fcfv1_max_755x425_b3535db83dc50e27c1bb1392364c95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12776"/>
            <a:ext cx="5626272" cy="316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 nach unten 3"/>
          <p:cNvSpPr/>
          <p:nvPr/>
        </p:nvSpPr>
        <p:spPr>
          <a:xfrm>
            <a:off x="647563" y="404664"/>
            <a:ext cx="7848871" cy="1512168"/>
          </a:xfrm>
          <a:prstGeom prst="downArrow">
            <a:avLst>
              <a:gd name="adj1" fmla="val 46109"/>
              <a:gd name="adj2" fmla="val 3651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2" tIns="45716" rIns="91432" bIns="45716" spcCol="0" rtlCol="0" anchor="ctr"/>
          <a:lstStyle/>
          <a:p>
            <a:pPr algn="ctr"/>
            <a:r>
              <a:rPr lang="de-DE" sz="2000" dirty="0" smtClean="0"/>
              <a:t>Erstaufnahmeeinrichtung</a:t>
            </a:r>
          </a:p>
          <a:p>
            <a:pPr algn="ctr"/>
            <a:r>
              <a:rPr lang="de-DE" sz="2000" dirty="0" smtClean="0"/>
              <a:t>Ihre Erste Platz in Deutschland</a:t>
            </a:r>
            <a:r>
              <a:rPr lang="de-DE" sz="2000" dirty="0" smtClean="0"/>
              <a:t> </a:t>
            </a:r>
            <a:endParaRPr lang="de-DE" sz="2000" b="1" dirty="0"/>
          </a:p>
        </p:txBody>
      </p:sp>
      <p:pic>
        <p:nvPicPr>
          <p:cNvPr id="1032" name="Picture 8" descr="Datei:DRK Logo2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2732317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lizei_logo_kle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7665"/>
            <a:ext cx="1859836" cy="96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feil nach unten 12"/>
          <p:cNvSpPr/>
          <p:nvPr/>
        </p:nvSpPr>
        <p:spPr>
          <a:xfrm>
            <a:off x="2111631" y="4077072"/>
            <a:ext cx="4920731" cy="1132512"/>
          </a:xfrm>
          <a:prstGeom prst="downArrow">
            <a:avLst>
              <a:gd name="adj1" fmla="val 22517"/>
              <a:gd name="adj2" fmla="val 5290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2" tIns="45716" rIns="91432" bIns="45716" spcCol="0" rtlCol="0" anchor="ctr"/>
          <a:lstStyle/>
          <a:p>
            <a:pPr algn="ctr"/>
            <a:endParaRPr lang="de-DE" sz="2000" b="1" dirty="0"/>
          </a:p>
        </p:txBody>
      </p:sp>
      <p:sp>
        <p:nvSpPr>
          <p:cNvPr id="6" name="Rechteck 5"/>
          <p:cNvSpPr/>
          <p:nvPr/>
        </p:nvSpPr>
        <p:spPr>
          <a:xfrm>
            <a:off x="3218999" y="4590026"/>
            <a:ext cx="2705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Registrierung / Anmeldung</a:t>
            </a:r>
            <a:endParaRPr lang="de-DE" b="1" dirty="0"/>
          </a:p>
        </p:txBody>
      </p:sp>
      <p:sp>
        <p:nvSpPr>
          <p:cNvPr id="20" name="180-Grad-Pfeil 19"/>
          <p:cNvSpPr/>
          <p:nvPr/>
        </p:nvSpPr>
        <p:spPr>
          <a:xfrm rot="5400000" flipV="1">
            <a:off x="1365548" y="4815800"/>
            <a:ext cx="1726198" cy="180638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2771799" y="6083398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fluchtgründe </a:t>
            </a:r>
          </a:p>
        </p:txBody>
      </p:sp>
      <p:pic>
        <p:nvPicPr>
          <p:cNvPr id="1036" name="Picture 12" descr="fragezeichen-maennchen-line.png (190×19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4633881"/>
            <a:ext cx="18097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1530-1_0070.jpg (514×325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840" y="5211836"/>
            <a:ext cx="2243616" cy="141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Pfeil nach rechts 21"/>
          <p:cNvSpPr/>
          <p:nvPr/>
        </p:nvSpPr>
        <p:spPr>
          <a:xfrm>
            <a:off x="4207136" y="5921150"/>
            <a:ext cx="2165064" cy="647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Aufenthalt</a:t>
            </a:r>
            <a:endParaRPr lang="de-DE" dirty="0"/>
          </a:p>
        </p:txBody>
      </p:sp>
      <p:pic>
        <p:nvPicPr>
          <p:cNvPr id="1044" name="Picture 20" descr="29204-d3e052522446ed03a184815369d01b85.jpg (35×34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062" y="5916776"/>
            <a:ext cx="670743" cy="65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74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1" descr="http://www.bamf.de/SharedDocs/Bilder/DE/Content/Asyl/Sonstige/ablauf-asylverfahren.png?__blob=poster&amp;v=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64108"/>
            <a:ext cx="4392488" cy="632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274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://www.bmas.de/SharedDocs/Bilder/DE/Logos/logo-bamf.jpg?__blob=normal&amp;v=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211" y="5037411"/>
            <a:ext cx="2651117" cy="148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www.aktion-mensch.de/.imaging/stk/am-theme-2013/desktop-img282/dam/leichte_sprache_icons_rechtebis_2015_12_31/Mitmachen_Leichte_Sprache/Antrag_Leichte_Sprache/jcr:content/Antrag_Leichte_Sprache.jpg.2014-09-25-09-15-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62228"/>
            <a:ext cx="2833788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5567" y="417483"/>
            <a:ext cx="75328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Sie sind </a:t>
            </a:r>
            <a:r>
              <a:rPr lang="de-DE" sz="2000" b="1" u="sng" dirty="0" smtClean="0"/>
              <a:t>nicht</a:t>
            </a:r>
            <a:r>
              <a:rPr lang="de-DE" sz="2000" dirty="0" smtClean="0"/>
              <a:t> </a:t>
            </a:r>
            <a:r>
              <a:rPr lang="de-DE" dirty="0" smtClean="0"/>
              <a:t>aus Syrien</a:t>
            </a:r>
            <a:r>
              <a:rPr lang="de-DE" dirty="0"/>
              <a:t>, Eritrea oder Christ, </a:t>
            </a:r>
            <a:r>
              <a:rPr lang="de-DE" dirty="0" err="1"/>
              <a:t>Mandäer</a:t>
            </a:r>
            <a:r>
              <a:rPr lang="de-DE" dirty="0"/>
              <a:t>, </a:t>
            </a:r>
            <a:r>
              <a:rPr lang="de-DE" dirty="0" err="1"/>
              <a:t>Yezid</a:t>
            </a:r>
            <a:r>
              <a:rPr lang="de-DE" dirty="0"/>
              <a:t> aus dem </a:t>
            </a:r>
            <a:r>
              <a:rPr lang="de-DE" dirty="0" smtClean="0"/>
              <a:t>Irak sind. </a:t>
            </a:r>
            <a:endParaRPr lang="de-DE" dirty="0"/>
          </a:p>
        </p:txBody>
      </p:sp>
      <p:sp>
        <p:nvSpPr>
          <p:cNvPr id="6" name="AutoShape 2" descr="Bildergebnis für Syri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4" descr="Bildergebnis für Syrie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6" descr="Bildergebnis für Syrie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979" y="851168"/>
            <a:ext cx="1048077" cy="697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2" descr="Bildergebnis für irak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417" y="845052"/>
            <a:ext cx="1051996" cy="697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808" y="845053"/>
            <a:ext cx="1068536" cy="71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976937" y="2564904"/>
            <a:ext cx="215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Normalen Asylantrag</a:t>
            </a:r>
            <a:endParaRPr lang="de-DE" dirty="0"/>
          </a:p>
        </p:txBody>
      </p:sp>
      <p:sp>
        <p:nvSpPr>
          <p:cNvPr id="13" name="Rechteckiger Pfeil 12"/>
          <p:cNvSpPr/>
          <p:nvPr/>
        </p:nvSpPr>
        <p:spPr>
          <a:xfrm rot="10800000">
            <a:off x="7134076" y="3429000"/>
            <a:ext cx="1368152" cy="273630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flipH="1">
            <a:off x="3052808" y="817593"/>
            <a:ext cx="5479632" cy="73824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Rechteckiger Pfeil 26"/>
          <p:cNvSpPr/>
          <p:nvPr/>
        </p:nvSpPr>
        <p:spPr>
          <a:xfrm flipV="1">
            <a:off x="917575" y="950228"/>
            <a:ext cx="1022527" cy="232149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5443016" y="2472571"/>
            <a:ext cx="3593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/>
              <a:t>persönliches Anhörungsgespräch zwischen Asylbewerbern und Entscheidern</a:t>
            </a:r>
          </a:p>
        </p:txBody>
      </p:sp>
      <p:sp>
        <p:nvSpPr>
          <p:cNvPr id="22" name="Pfeil nach rechts 21"/>
          <p:cNvSpPr/>
          <p:nvPr/>
        </p:nvSpPr>
        <p:spPr>
          <a:xfrm>
            <a:off x="4135345" y="2751311"/>
            <a:ext cx="1588784" cy="533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74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s://www.aktion-mensch.de/.imaging/stk/am-theme-2013/desktop-img282/dam/leichte_sprache_icons_rechtebis_2015_12_31/Mitmachen_Leichte_Sprache/Antrag_Leichte_Sprache/jcr:content/Antrag_Leichte_Sprache.jpg.2014-09-25-09-15-15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73" y="2852935"/>
            <a:ext cx="3069939" cy="18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mages.clipartpanda.com/turbo-clipart-lumaca-turbo-clip-art_42158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5656" y="3000190"/>
            <a:ext cx="1685146" cy="100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1032599" y="432872"/>
            <a:ext cx="707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Sie sind aus </a:t>
            </a:r>
            <a:r>
              <a:rPr lang="de-DE" b="1" dirty="0" smtClean="0"/>
              <a:t>Syrien</a:t>
            </a:r>
            <a:r>
              <a:rPr lang="de-DE" dirty="0"/>
              <a:t>, </a:t>
            </a:r>
            <a:r>
              <a:rPr lang="de-DE" b="1" dirty="0"/>
              <a:t>Eritrea</a:t>
            </a:r>
            <a:r>
              <a:rPr lang="de-DE" dirty="0"/>
              <a:t> oder Christ, </a:t>
            </a:r>
            <a:r>
              <a:rPr lang="de-DE" dirty="0" err="1"/>
              <a:t>Mandäer</a:t>
            </a:r>
            <a:r>
              <a:rPr lang="de-DE" dirty="0"/>
              <a:t>, </a:t>
            </a:r>
            <a:r>
              <a:rPr lang="de-DE" dirty="0" err="1"/>
              <a:t>Yezid</a:t>
            </a:r>
            <a:r>
              <a:rPr lang="de-DE" dirty="0"/>
              <a:t> aus dem </a:t>
            </a:r>
            <a:r>
              <a:rPr lang="de-DE" b="1" dirty="0" smtClean="0"/>
              <a:t>Irak</a:t>
            </a:r>
            <a:r>
              <a:rPr lang="de-DE" dirty="0" smtClean="0"/>
              <a:t> sind. </a:t>
            </a:r>
            <a:endParaRPr lang="de-DE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802" y="996135"/>
            <a:ext cx="1685145" cy="112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2" descr="Bildergebnis für irak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277" y="990019"/>
            <a:ext cx="1691446" cy="112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723" y="990020"/>
            <a:ext cx="1718039" cy="114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iger Pfeil 8"/>
          <p:cNvSpPr/>
          <p:nvPr/>
        </p:nvSpPr>
        <p:spPr>
          <a:xfrm rot="5400000">
            <a:off x="5547760" y="2542440"/>
            <a:ext cx="1391752" cy="232937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180-Grad-Pfeil 9"/>
          <p:cNvSpPr/>
          <p:nvPr/>
        </p:nvSpPr>
        <p:spPr>
          <a:xfrm rot="5400000" flipV="1">
            <a:off x="31874" y="1921668"/>
            <a:ext cx="2376264" cy="1214463"/>
          </a:xfrm>
          <a:prstGeom prst="uturnArrow">
            <a:avLst>
              <a:gd name="adj1" fmla="val 31566"/>
              <a:gd name="adj2" fmla="val 25000"/>
              <a:gd name="adj3" fmla="val 25000"/>
              <a:gd name="adj4" fmla="val 43750"/>
              <a:gd name="adj5" fmla="val 90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691680" y="2630858"/>
            <a:ext cx="2697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beschleunigten Asylantrag </a:t>
            </a:r>
          </a:p>
        </p:txBody>
      </p:sp>
      <p:sp>
        <p:nvSpPr>
          <p:cNvPr id="13" name="Rechteck 12"/>
          <p:cNvSpPr/>
          <p:nvPr/>
        </p:nvSpPr>
        <p:spPr>
          <a:xfrm>
            <a:off x="5508104" y="4437112"/>
            <a:ext cx="3059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/>
              <a:t>persönliches Anhörungsgespräch zwischen Asylbewerbern und Entscheidern</a:t>
            </a:r>
          </a:p>
        </p:txBody>
      </p:sp>
      <p:cxnSp>
        <p:nvCxnSpPr>
          <p:cNvPr id="15" name="Gerade Verbindung 14"/>
          <p:cNvCxnSpPr/>
          <p:nvPr/>
        </p:nvCxnSpPr>
        <p:spPr>
          <a:xfrm flipH="1">
            <a:off x="5580112" y="4437112"/>
            <a:ext cx="2880320" cy="120032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0" name="Picture 7" descr="http://www.bmas.de/SharedDocs/Bilder/DE/Logos/logo-bamf.jpg?__blob=normal&amp;v=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87" y="5277535"/>
            <a:ext cx="2651117" cy="148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hteckiger Pfeil 20"/>
          <p:cNvSpPr/>
          <p:nvPr/>
        </p:nvSpPr>
        <p:spPr>
          <a:xfrm rot="10800000">
            <a:off x="4283968" y="5733256"/>
            <a:ext cx="3024336" cy="429002"/>
          </a:xfrm>
          <a:prstGeom prst="bentArrow">
            <a:avLst>
              <a:gd name="adj1" fmla="val 76168"/>
              <a:gd name="adj2" fmla="val 50000"/>
              <a:gd name="adj3" fmla="val 50000"/>
              <a:gd name="adj4" fmla="val 57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2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https://www.aktion-mensch.de/.imaging/stk/am-theme-2013/desktop-img282/dam/leichte_sprache_icons_rechtebis_2015_12_31/Mitmachen_Leichte_Sprache/Antrag_Leichte_Sprache/jcr:content/Antrag_Leichte_Sprache.jpg.2014-09-25-09-15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765794"/>
            <a:ext cx="2833788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/>
          <p:cNvSpPr txBox="1"/>
          <p:nvPr/>
        </p:nvSpPr>
        <p:spPr>
          <a:xfrm>
            <a:off x="5073281" y="4468470"/>
            <a:ext cx="215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Normalen Asylantrag</a:t>
            </a:r>
            <a:endParaRPr lang="de-DE" dirty="0"/>
          </a:p>
        </p:txBody>
      </p:sp>
      <p:pic>
        <p:nvPicPr>
          <p:cNvPr id="1028" name="Picture 4" descr="icon_ankunft_n.jpg.407525.jpg (150×11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8538"/>
            <a:ext cx="14287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1221544" y="5446117"/>
            <a:ext cx="2033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Asylberechtigt </a:t>
            </a:r>
            <a:endParaRPr lang="de-DE" dirty="0"/>
          </a:p>
        </p:txBody>
      </p:sp>
      <p:pic>
        <p:nvPicPr>
          <p:cNvPr id="6" name="Picture 2" descr="http://www.golz-art.de/pics/de_fla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88" y="1793986"/>
            <a:ext cx="3317351" cy="199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feil nach unten 6"/>
          <p:cNvSpPr/>
          <p:nvPr/>
        </p:nvSpPr>
        <p:spPr>
          <a:xfrm>
            <a:off x="1500965" y="404664"/>
            <a:ext cx="1558868" cy="1962800"/>
          </a:xfrm>
          <a:prstGeom prst="downArrow">
            <a:avLst>
              <a:gd name="adj1" fmla="val 43488"/>
              <a:gd name="adj2" fmla="val 6221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2" tIns="45716" rIns="91432" bIns="45716" spcCol="0" rtlCol="0" anchor="ctr"/>
          <a:lstStyle/>
          <a:p>
            <a:pPr algn="ctr"/>
            <a:endParaRPr lang="de-DE" sz="2000" b="1" dirty="0"/>
          </a:p>
        </p:txBody>
      </p:sp>
      <p:sp>
        <p:nvSpPr>
          <p:cNvPr id="8" name="Rechteck 7"/>
          <p:cNvSpPr/>
          <p:nvPr/>
        </p:nvSpPr>
        <p:spPr>
          <a:xfrm>
            <a:off x="1660293" y="836712"/>
            <a:ext cx="1240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/>
              <a:t>Ankunft in </a:t>
            </a:r>
          </a:p>
        </p:txBody>
      </p:sp>
      <p:pic>
        <p:nvPicPr>
          <p:cNvPr id="1026" name="Picture 2" descr="Flughafen Zeich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873" y="521968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feil nach unten 10"/>
          <p:cNvSpPr/>
          <p:nvPr/>
        </p:nvSpPr>
        <p:spPr>
          <a:xfrm>
            <a:off x="1470133" y="3356992"/>
            <a:ext cx="1558868" cy="1962800"/>
          </a:xfrm>
          <a:prstGeom prst="downArrow">
            <a:avLst>
              <a:gd name="adj1" fmla="val 43488"/>
              <a:gd name="adj2" fmla="val 6221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2" tIns="45716" rIns="91432" bIns="45716" spcCol="0" rtlCol="0" anchor="ctr"/>
          <a:lstStyle/>
          <a:p>
            <a:pPr algn="ctr"/>
            <a:endParaRPr lang="de-DE" sz="2000" b="1" dirty="0"/>
          </a:p>
        </p:txBody>
      </p:sp>
      <p:cxnSp>
        <p:nvCxnSpPr>
          <p:cNvPr id="12" name="Gerade Verbindung 11"/>
          <p:cNvCxnSpPr/>
          <p:nvPr/>
        </p:nvCxnSpPr>
        <p:spPr>
          <a:xfrm flipH="1">
            <a:off x="931763" y="5029725"/>
            <a:ext cx="2880320" cy="120032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Pfeil nach rechts 12"/>
          <p:cNvSpPr/>
          <p:nvPr/>
        </p:nvSpPr>
        <p:spPr>
          <a:xfrm>
            <a:off x="3254921" y="5415607"/>
            <a:ext cx="2253183" cy="533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Flughafenverfahren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 rot="2065980">
            <a:off x="4755467" y="1802416"/>
            <a:ext cx="39027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 smtClean="0"/>
              <a:t>Flughafenverfahren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17496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373489" y="197420"/>
            <a:ext cx="23970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/>
              <a:t>Antrag abgelehnt</a:t>
            </a:r>
            <a:endParaRPr lang="de-DE" sz="2400" dirty="0"/>
          </a:p>
        </p:txBody>
      </p:sp>
      <p:pic>
        <p:nvPicPr>
          <p:cNvPr id="1028" name="Picture 4" descr="asylantrag-abgelehnt102_v-teaserTop_zc-11a84362.jpg (512×18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9" y="684801"/>
            <a:ext cx="48768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Wolke 1"/>
          <p:cNvSpPr/>
          <p:nvPr/>
        </p:nvSpPr>
        <p:spPr>
          <a:xfrm>
            <a:off x="431539" y="2924943"/>
            <a:ext cx="8280920" cy="3168352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Asylfolgeantrages 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529576" y="3419707"/>
            <a:ext cx="3064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Rechtsschutz gegen das BAMF 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788024" y="3624861"/>
            <a:ext cx="314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Rücknahme der Asylerkennung 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815111" y="4139787"/>
            <a:ext cx="2453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einstweilige Androhung 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2497943" y="4837801"/>
            <a:ext cx="154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Eilrechtschutz </a:t>
            </a:r>
            <a:endParaRPr lang="de-DE" dirty="0"/>
          </a:p>
        </p:txBody>
      </p:sp>
      <p:sp>
        <p:nvSpPr>
          <p:cNvPr id="24" name="180-Grad-Pfeil 23"/>
          <p:cNvSpPr/>
          <p:nvPr/>
        </p:nvSpPr>
        <p:spPr>
          <a:xfrm rot="5400000" flipV="1">
            <a:off x="-231610" y="1535870"/>
            <a:ext cx="2756792" cy="1790526"/>
          </a:xfrm>
          <a:prstGeom prst="uturnArrow">
            <a:avLst>
              <a:gd name="adj1" fmla="val 21090"/>
              <a:gd name="adj2" fmla="val 25000"/>
              <a:gd name="adj3" fmla="val 25000"/>
              <a:gd name="adj4" fmla="val 43750"/>
              <a:gd name="adj5" fmla="val 67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46432" y="2073622"/>
            <a:ext cx="24597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bei dem </a:t>
            </a:r>
            <a:r>
              <a:rPr lang="de-DE" b="1" dirty="0" smtClean="0"/>
              <a:t>Verwaltungsgericht</a:t>
            </a:r>
            <a:r>
              <a:rPr lang="de-DE" dirty="0" smtClean="0"/>
              <a:t> </a:t>
            </a:r>
            <a:r>
              <a:rPr lang="de-DE" b="1" dirty="0" smtClean="0"/>
              <a:t>Klage</a:t>
            </a:r>
            <a:r>
              <a:rPr lang="de-DE" dirty="0" smtClean="0"/>
              <a:t> einzureichen</a:t>
            </a:r>
            <a:endParaRPr lang="de-DE" dirty="0"/>
          </a:p>
        </p:txBody>
      </p:sp>
      <p:pic>
        <p:nvPicPr>
          <p:cNvPr id="1030" name="Picture 6" descr="Justiza.jpg (1181×857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3" y="5022467"/>
            <a:ext cx="2263153" cy="164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/>
          <p:cNvSpPr/>
          <p:nvPr/>
        </p:nvSpPr>
        <p:spPr>
          <a:xfrm>
            <a:off x="4355976" y="4972524"/>
            <a:ext cx="2459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Flughafenverfahren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6525680" y="1542051"/>
            <a:ext cx="259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>
                <a:solidFill>
                  <a:srgbClr val="FF0000"/>
                </a:solidFill>
              </a:rPr>
              <a:t>Prozesskostenhilfsantrag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28" name="Rechteckiger Pfeil 27"/>
          <p:cNvSpPr/>
          <p:nvPr/>
        </p:nvSpPr>
        <p:spPr>
          <a:xfrm rot="5400000">
            <a:off x="7202249" y="606870"/>
            <a:ext cx="860181" cy="108011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Pfeil nach rechts 28"/>
          <p:cNvSpPr/>
          <p:nvPr/>
        </p:nvSpPr>
        <p:spPr>
          <a:xfrm rot="5400000">
            <a:off x="7667671" y="1908324"/>
            <a:ext cx="527554" cy="533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rechts 29"/>
          <p:cNvSpPr/>
          <p:nvPr/>
        </p:nvSpPr>
        <p:spPr>
          <a:xfrm rot="5400000">
            <a:off x="7678129" y="2730116"/>
            <a:ext cx="527554" cy="533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7524328" y="2363843"/>
            <a:ext cx="864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Anwalt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3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46549" y="188640"/>
            <a:ext cx="5050901" cy="994122"/>
          </a:xfrm>
        </p:spPr>
        <p:txBody>
          <a:bodyPr>
            <a:normAutofit fontScale="90000"/>
          </a:bodyPr>
          <a:lstStyle/>
          <a:p>
            <a:r>
              <a:rPr lang="de-DE" dirty="0"/>
              <a:t>Aufenthaltsgestattung </a:t>
            </a:r>
            <a:endParaRPr lang="de-DE" dirty="0"/>
          </a:p>
        </p:txBody>
      </p:sp>
      <p:sp>
        <p:nvSpPr>
          <p:cNvPr id="6" name="Pfeil nach rechts 5"/>
          <p:cNvSpPr/>
          <p:nvPr/>
        </p:nvSpPr>
        <p:spPr>
          <a:xfrm rot="7556480">
            <a:off x="1068511" y="1663733"/>
            <a:ext cx="219573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23528" y="3059668"/>
            <a:ext cx="3237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mindestens 4 Jahren Leistungen 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23528" y="3409255"/>
            <a:ext cx="3306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/>
              <a:t>(z.B. Taschengeld, Mehrbedarf Bekleidung)</a:t>
            </a:r>
            <a:endParaRPr lang="de-DE" sz="1400" dirty="0"/>
          </a:p>
        </p:txBody>
      </p:sp>
      <p:sp>
        <p:nvSpPr>
          <p:cNvPr id="10" name="Pfeil nach rechts 9"/>
          <p:cNvSpPr/>
          <p:nvPr/>
        </p:nvSpPr>
        <p:spPr>
          <a:xfrm rot="3696349">
            <a:off x="1082827" y="4480889"/>
            <a:ext cx="219573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69351" y="5589240"/>
            <a:ext cx="5591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- </a:t>
            </a:r>
            <a:r>
              <a:rPr lang="de-DE" dirty="0" smtClean="0"/>
              <a:t>Schwangerschaft </a:t>
            </a:r>
            <a:r>
              <a:rPr lang="de-DE" dirty="0"/>
              <a:t>und Geburt</a:t>
            </a:r>
          </a:p>
          <a:p>
            <a:r>
              <a:rPr lang="de-DE" dirty="0"/>
              <a:t>- </a:t>
            </a:r>
            <a:r>
              <a:rPr lang="de-DE" dirty="0" smtClean="0"/>
              <a:t>Möbeln </a:t>
            </a:r>
            <a:r>
              <a:rPr lang="de-DE" dirty="0"/>
              <a:t>und Hausrat</a:t>
            </a:r>
          </a:p>
          <a:p>
            <a:r>
              <a:rPr lang="de-DE" dirty="0"/>
              <a:t>- </a:t>
            </a:r>
            <a:r>
              <a:rPr lang="de-DE" dirty="0" smtClean="0"/>
              <a:t>Und mehrtägige </a:t>
            </a:r>
            <a:r>
              <a:rPr lang="de-DE" dirty="0"/>
              <a:t>Klassenfahrten der Schule</a:t>
            </a:r>
          </a:p>
        </p:txBody>
      </p:sp>
    </p:spTree>
    <p:extLst>
      <p:ext uri="{BB962C8B-B14F-4D97-AF65-F5344CB8AC3E}">
        <p14:creationId xmlns:p14="http://schemas.microsoft.com/office/powerpoint/2010/main" val="36791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nne 2"/>
          <p:cNvSpPr/>
          <p:nvPr/>
        </p:nvSpPr>
        <p:spPr>
          <a:xfrm rot="10800000">
            <a:off x="1642725" y="1657505"/>
            <a:ext cx="6184428" cy="4532518"/>
          </a:xfrm>
          <a:prstGeom prst="su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250530" y="3628181"/>
            <a:ext cx="30358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400" b="1" dirty="0"/>
              <a:t>Aufenthaltsgestattung</a:t>
            </a:r>
            <a:endParaRPr lang="de-DE" b="1" dirty="0" smtClean="0"/>
          </a:p>
          <a:p>
            <a:pPr algn="ctr"/>
            <a:r>
              <a:rPr lang="de-DE" b="1" dirty="0" smtClean="0"/>
              <a:t>Wohnen</a:t>
            </a:r>
            <a:r>
              <a:rPr lang="de-DE" dirty="0" smtClean="0"/>
              <a:t> </a:t>
            </a:r>
          </a:p>
          <a:p>
            <a:pPr algn="ctr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6856710" y="1763524"/>
            <a:ext cx="1263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/>
              <a:t>Kindergeld 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7936830" y="3748742"/>
            <a:ext cx="73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/>
              <a:t>ALG II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056496" y="5820692"/>
            <a:ext cx="2562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/>
              <a:t>Arbeiten und Ausbildung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810710" y="6300028"/>
            <a:ext cx="1848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Integrationskurse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381896" y="5543693"/>
            <a:ext cx="3185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/>
              <a:t>Anerkennung </a:t>
            </a:r>
            <a:endParaRPr lang="de-DE" b="1" dirty="0" smtClean="0"/>
          </a:p>
          <a:p>
            <a:pPr algn="ctr"/>
            <a:r>
              <a:rPr lang="de-DE" b="1" dirty="0" smtClean="0"/>
              <a:t>ausländischer </a:t>
            </a:r>
            <a:r>
              <a:rPr lang="de-DE" b="1" dirty="0"/>
              <a:t>Berufsabschlüsse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880046" y="1619508"/>
            <a:ext cx="21889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/>
              <a:t>Anmeldung </a:t>
            </a:r>
            <a:endParaRPr lang="de-DE" b="1" dirty="0"/>
          </a:p>
          <a:p>
            <a:pPr algn="ctr"/>
            <a:r>
              <a:rPr lang="de-DE" b="1" dirty="0" smtClean="0"/>
              <a:t>Einwohnermeldeamt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96478" y="3812846"/>
            <a:ext cx="2501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Schul- </a:t>
            </a:r>
            <a:endParaRPr lang="de-DE" b="1" dirty="0" smtClean="0"/>
          </a:p>
          <a:p>
            <a:r>
              <a:rPr lang="de-DE" b="1" dirty="0" smtClean="0"/>
              <a:t>Kindergartenanmeldung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660149" y="1111776"/>
            <a:ext cx="24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u="sng" dirty="0"/>
              <a:t>Krankenversicherungen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405023" y="107534"/>
            <a:ext cx="8631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/>
              <a:t>Nachdem man Aufenthaltsgestattung bekommen hat, soll man sich um unter stehenden Punkten kümmern. 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2058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Bildschirmpräsentation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Aufenthaltsgestattung 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Aras</dc:creator>
  <cp:lastModifiedBy>Aras</cp:lastModifiedBy>
  <cp:revision>32</cp:revision>
  <dcterms:created xsi:type="dcterms:W3CDTF">2015-12-06T21:57:57Z</dcterms:created>
  <dcterms:modified xsi:type="dcterms:W3CDTF">2015-12-11T19:47:03Z</dcterms:modified>
</cp:coreProperties>
</file>