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306" r:id="rId2"/>
    <p:sldId id="279" r:id="rId3"/>
    <p:sldId id="323" r:id="rId4"/>
    <p:sldId id="337" r:id="rId5"/>
    <p:sldId id="338" r:id="rId6"/>
    <p:sldId id="345" r:id="rId7"/>
    <p:sldId id="333" r:id="rId8"/>
    <p:sldId id="340" r:id="rId9"/>
    <p:sldId id="341" r:id="rId10"/>
    <p:sldId id="342" r:id="rId11"/>
    <p:sldId id="343" r:id="rId12"/>
    <p:sldId id="344" r:id="rId13"/>
    <p:sldId id="339" r:id="rId14"/>
    <p:sldId id="348" r:id="rId15"/>
    <p:sldId id="349" r:id="rId16"/>
    <p:sldId id="322" r:id="rId17"/>
    <p:sldId id="330" r:id="rId18"/>
  </p:sldIdLst>
  <p:sldSz cx="9144000" cy="6858000" type="screen4x3"/>
  <p:notesSz cx="7099300" cy="10234613"/>
  <p:custDataLst>
    <p:tags r:id="rId21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288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51">
          <p15:clr>
            <a:srgbClr val="A4A3A4"/>
          </p15:clr>
        </p15:guide>
        <p15:guide id="6" orient="horz" pos="3907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190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2207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 autoAdjust="0"/>
    <p:restoredTop sz="8918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558" y="-90"/>
      </p:cViewPr>
      <p:guideLst>
        <p:guide orient="horz" pos="210"/>
        <p:guide orient="horz" pos="710"/>
        <p:guide orient="horz" pos="1288"/>
        <p:guide orient="horz" pos="829"/>
        <p:guide orient="horz" pos="3651"/>
        <p:guide orient="horz" pos="3907"/>
        <p:guide orient="horz" pos="4124"/>
        <p:guide orient="horz" pos="3999"/>
        <p:guide pos="2922"/>
        <p:guide pos="190"/>
        <p:guide pos="5556"/>
        <p:guide pos="2838"/>
        <p:guide pos="1560"/>
        <p:guide pos="2207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304" y="72"/>
      </p:cViewPr>
      <p:guideLst>
        <p:guide orient="horz" pos="3224"/>
        <p:guide pos="309"/>
        <p:guide pos="4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XP Projekte</c:v>
                </c:pt>
              </c:strCache>
            </c:strRef>
          </c:tx>
          <c:spPr>
            <a:solidFill>
              <a:srgbClr val="E20074">
                <a:lumMod val="60000"/>
                <a:lumOff val="40000"/>
              </a:srgbClr>
            </a:solidFill>
          </c:spPr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Tabelle1!$A$2:$A$7</c:f>
              <c:numCache>
                <c:formatCode>General</c:formatCode>
                <c:ptCount val="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</c:numCache>
            </c:numRef>
          </c:cat>
          <c:val>
            <c:numRef>
              <c:f>Tabelle1!$B$2:$B$7</c:f>
              <c:numCache>
                <c:formatCode>0.0%</c:formatCode>
                <c:ptCount val="6"/>
                <c:pt idx="0">
                  <c:v>2.2000000000000002E-2</c:v>
                </c:pt>
                <c:pt idx="1">
                  <c:v>2.2000000000000002E-2</c:v>
                </c:pt>
                <c:pt idx="2">
                  <c:v>4.5000000000000012E-2</c:v>
                </c:pt>
                <c:pt idx="3">
                  <c:v>0.15600000000000003</c:v>
                </c:pt>
                <c:pt idx="4">
                  <c:v>0.22200000000000003</c:v>
                </c:pt>
                <c:pt idx="5">
                  <c:v>0.42000000000000004</c:v>
                </c:pt>
              </c:numCache>
            </c:numRef>
          </c:val>
        </c:ser>
        <c:dLbls/>
        <c:axId val="252477824"/>
        <c:axId val="252479360"/>
      </c:barChart>
      <c:catAx>
        <c:axId val="252477824"/>
        <c:scaling>
          <c:orientation val="minMax"/>
        </c:scaling>
        <c:axPos val="b"/>
        <c:numFmt formatCode="General" sourceLinked="1"/>
        <c:tickLblPos val="nextTo"/>
        <c:crossAx val="252479360"/>
        <c:crosses val="autoZero"/>
        <c:auto val="1"/>
        <c:lblAlgn val="ctr"/>
        <c:lblOffset val="100"/>
      </c:catAx>
      <c:valAx>
        <c:axId val="252479360"/>
        <c:scaling>
          <c:orientation val="minMax"/>
          <c:max val="0.6000000000000002"/>
          <c:min val="0"/>
        </c:scaling>
        <c:axPos val="l"/>
        <c:majorGridlines/>
        <c:numFmt formatCode="0.0%" sourceLinked="1"/>
        <c:tickLblPos val="nextTo"/>
        <c:crossAx val="252477824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rgbClr val="E20074">
                <a:lumMod val="60000"/>
                <a:lumOff val="40000"/>
              </a:srgbClr>
            </a:solidFill>
          </c:spPr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Tabelle1!$A$2:$A$10</c:f>
              <c:strCache>
                <c:ptCount val="9"/>
                <c:pt idx="0">
                  <c:v>Softwareentwicklung</c:v>
                </c:pt>
                <c:pt idx="1">
                  <c:v>Internetdienstleistung</c:v>
                </c:pt>
                <c:pt idx="2">
                  <c:v>Sontige IT-Unternehmen</c:v>
                </c:pt>
                <c:pt idx="3">
                  <c:v>Gesamte IT-Unternehmen</c:v>
                </c:pt>
                <c:pt idx="4">
                  <c:v>Unternehmensberatung</c:v>
                </c:pt>
                <c:pt idx="5">
                  <c:v>Bank/Versicherung</c:v>
                </c:pt>
                <c:pt idx="6">
                  <c:v>Biotechnologien</c:v>
                </c:pt>
                <c:pt idx="7">
                  <c:v>Andere</c:v>
                </c:pt>
                <c:pt idx="8">
                  <c:v>O. A.</c:v>
                </c:pt>
              </c:strCache>
            </c:strRef>
          </c:cat>
          <c:val>
            <c:numRef>
              <c:f>Tabelle1!$B$2:$B$10</c:f>
              <c:numCache>
                <c:formatCode>0.0%</c:formatCode>
                <c:ptCount val="9"/>
                <c:pt idx="0">
                  <c:v>0.29300000000000004</c:v>
                </c:pt>
                <c:pt idx="1">
                  <c:v>0.12200000000000001</c:v>
                </c:pt>
                <c:pt idx="2">
                  <c:v>0.12200000000000001</c:v>
                </c:pt>
                <c:pt idx="3">
                  <c:v>0.53699999999999992</c:v>
                </c:pt>
                <c:pt idx="4">
                  <c:v>9.8000000000000018E-2</c:v>
                </c:pt>
                <c:pt idx="5">
                  <c:v>7.3000000000000009E-2</c:v>
                </c:pt>
                <c:pt idx="6">
                  <c:v>4.9000000000000009E-2</c:v>
                </c:pt>
                <c:pt idx="7">
                  <c:v>7.3000000000000009E-2</c:v>
                </c:pt>
                <c:pt idx="8">
                  <c:v>0.17100000000000001</c:v>
                </c:pt>
              </c:numCache>
            </c:numRef>
          </c:val>
        </c:ser>
        <c:dLbls/>
        <c:axId val="252913536"/>
        <c:axId val="252915072"/>
      </c:barChart>
      <c:catAx>
        <c:axId val="252913536"/>
        <c:scaling>
          <c:orientation val="minMax"/>
        </c:scaling>
        <c:axPos val="b"/>
        <c:numFmt formatCode="General" sourceLinked="1"/>
        <c:tickLblPos val="nextTo"/>
        <c:crossAx val="252915072"/>
        <c:crosses val="autoZero"/>
        <c:auto val="1"/>
        <c:lblAlgn val="ctr"/>
        <c:lblOffset val="100"/>
      </c:catAx>
      <c:valAx>
        <c:axId val="252915072"/>
        <c:scaling>
          <c:orientation val="minMax"/>
          <c:max val="1"/>
          <c:min val="0"/>
        </c:scaling>
        <c:axPos val="l"/>
        <c:majorGridlines/>
        <c:numFmt formatCode="0.0%" sourceLinked="1"/>
        <c:tickLblPos val="nextTo"/>
        <c:crossAx val="252913536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525959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044408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BD79A662-41FA-403B-A1A6-6B73077419E7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xmlns="" val="44552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54115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40310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83327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5DE2165E-31DD-4E7F-BAA0-F07AA978597A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2595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Paar-Programming und Stetige Tests nach</a:t>
            </a:r>
            <a:r>
              <a:rPr lang="de-DE" baseline="0" dirty="0" smtClean="0"/>
              <a:t> dem </a:t>
            </a:r>
            <a:r>
              <a:rPr lang="de-DE" baseline="0" dirty="0" err="1" smtClean="0"/>
              <a:t>Coden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24365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5DE2165E-31DD-4E7F-BAA0-F07AA978597A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2595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Paar-Programming und Stetige Tests nach</a:t>
            </a:r>
            <a:r>
              <a:rPr lang="de-DE" baseline="0" dirty="0" smtClean="0"/>
              <a:t> dem </a:t>
            </a:r>
            <a:r>
              <a:rPr lang="de-DE" baseline="0" dirty="0" err="1" smtClean="0"/>
              <a:t>Coden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03302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454476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xmlns="" val="1731584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17132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xmlns="" val="57014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Alternativ:</a:t>
            </a:r>
            <a:r>
              <a:rPr lang="de-DE" baseline="0" dirty="0" smtClean="0"/>
              <a:t> </a:t>
            </a:r>
            <a:r>
              <a:rPr lang="de-DE" dirty="0" smtClean="0"/>
              <a:t>Softwareentwicklungs-Philosophie </a:t>
            </a:r>
            <a:endParaRPr lang="de-DE" sz="2400" dirty="0" smtClean="0"/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Erstes XP Projekt: C3 für Chrysler von Beck, Cunningham und Jeffries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17132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17132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17132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248389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17132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297815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19.10.2015</a:t>
            </a:fld>
            <a:endParaRPr lang="de-DE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dirty="0" smtClean="0"/>
              <a:t>Zu 1. </a:t>
            </a:r>
            <a:r>
              <a:rPr lang="de-DE" smtClean="0"/>
              <a:t>Alternativ:</a:t>
            </a:r>
            <a:r>
              <a:rPr lang="de-DE" baseline="0" smtClean="0"/>
              <a:t> </a:t>
            </a:r>
            <a:r>
              <a:rPr lang="de-DE" smtClean="0"/>
              <a:t>Softwareentwicklungs-Philosophie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36544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oleObject" Target="../embeddings/oleObject6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6581" name="think-cell Folie" r:id="rId3" imgW="360" imgH="360" progId="">
              <p:embed/>
            </p:oleObj>
          </a:graphicData>
        </a:graphic>
      </p:graphicFrame>
      <p:pic>
        <p:nvPicPr>
          <p:cNvPr id="11" name="Bild 10" descr="HfTL_OB_3C_P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vigationsleiste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93922" name="think-cell Folie" r:id="rId7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321467" y="1773237"/>
            <a:ext cx="8496300" cy="45751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vigationsleiste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94946" name="think-cell Folie" r:id="rId8" imgW="360" imgH="360" progId="">
              <p:embed/>
            </p:oleObj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5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304799" y="1773237"/>
            <a:ext cx="42005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38674" y="1773237"/>
            <a:ext cx="41624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98018" name="think-cell Folie" r:id="rId5" imgW="360" imgH="360" progId="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7604" name="think-cell Folie" r:id="rId3" imgW="360" imgH="360" progId="">
              <p:embed/>
            </p:oleObj>
          </a:graphicData>
        </a:graphic>
      </p:graphicFrame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rgbClr val="BAB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9650" name="think-cell Folie" r:id="rId3" imgW="360" imgH="360" progId="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_Gra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40674" name="think-cell Foli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922C77EA-42BD-4445-BD8C-A3B9FA9CB3EB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B03C9E69-E43C-4763-8857-C1F967C5306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FF47EFE7-5BFF-4DC6-9696-CA676B3B289D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EF856C3B-4879-44CB-8ACD-F9C43CE31EF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4" y="1773238"/>
            <a:ext cx="8503445" cy="42830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865FFD8B-33C5-421D-AE87-E95CBBC0054D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42005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4" y="1773238"/>
            <a:ext cx="41624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7B9EE259-8F50-4C72-BA97-131791B27F72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11" name="think-cell Folie" r:id="rId21" imgW="360" imgH="360" progId="">
              <p:embed/>
            </p:oleObj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304800" y="333375"/>
            <a:ext cx="84963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04800" y="1773238"/>
            <a:ext cx="84963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 bwMode="gray">
          <a:xfrm>
            <a:off x="6804025" y="6432550"/>
            <a:ext cx="18002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fld id="{DDAED274-D94F-4ED6-A484-7A37576B4C41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 bwMode="gray">
          <a:xfrm>
            <a:off x="2557463" y="6432550"/>
            <a:ext cx="4102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 bwMode="gray">
          <a:xfrm>
            <a:off x="8540750" y="6432550"/>
            <a:ext cx="2889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fld id="{DC074D37-AEB9-46CA-B316-7CBCC268AF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8" r:id="rId3"/>
    <p:sldLayoutId id="2147483759" r:id="rId4"/>
    <p:sldLayoutId id="2147483751" r:id="rId5"/>
    <p:sldLayoutId id="2147483752" r:id="rId6"/>
    <p:sldLayoutId id="2147483753" r:id="rId7"/>
    <p:sldLayoutId id="2147483754" r:id="rId8"/>
    <p:sldLayoutId id="2147483760" r:id="rId9"/>
    <p:sldLayoutId id="2147483761" r:id="rId10"/>
    <p:sldLayoutId id="2147483762" r:id="rId11"/>
    <p:sldLayoutId id="2147483763" r:id="rId12"/>
    <p:sldLayoutId id="2147483766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6213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352425" indent="-171450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4150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chart" Target="../charts/chart1.xml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chart" Target="../charts/chart2.xml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tertitel 13"/>
          <p:cNvSpPr>
            <a:spLocks noGrp="1"/>
          </p:cNvSpPr>
          <p:nvPr>
            <p:ph type="subTitle" idx="4294967295"/>
          </p:nvPr>
        </p:nvSpPr>
        <p:spPr>
          <a:xfrm>
            <a:off x="647699" y="1765591"/>
            <a:ext cx="5157200" cy="813221"/>
          </a:xfrm>
        </p:spPr>
        <p:txBody>
          <a:bodyPr/>
          <a:lstStyle/>
          <a:p>
            <a:pPr lvl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Clr>
                <a:srgbClr val="E20074"/>
              </a:buClr>
            </a:pPr>
            <a:r>
              <a:rPr lang="de-DE" dirty="0" smtClean="0"/>
              <a:t>Eine Präsentation von </a:t>
            </a:r>
            <a:r>
              <a:rPr lang="de-DE" dirty="0" err="1" smtClean="0"/>
              <a:t>Sheldon</a:t>
            </a:r>
            <a:r>
              <a:rPr lang="de-DE" dirty="0" smtClean="0"/>
              <a:t> </a:t>
            </a:r>
            <a:r>
              <a:rPr lang="de-DE" dirty="0" err="1" smtClean="0"/>
              <a:t>Jesudasan</a:t>
            </a:r>
            <a:r>
              <a:rPr lang="de-DE" dirty="0" smtClean="0"/>
              <a:t> und Nico Remus für das Modul „</a:t>
            </a:r>
            <a:r>
              <a:rPr lang="de-DE" dirty="0" smtClean="0"/>
              <a:t> Software </a:t>
            </a:r>
            <a:r>
              <a:rPr lang="de-DE" dirty="0" smtClean="0"/>
              <a:t>Engineering“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40305" name="Object 17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0339" name="think-cell Folie" r:id="rId4" imgW="360" imgH="360" progId="">
              <p:embed/>
            </p:oleObj>
          </a:graphicData>
        </a:graphic>
      </p:graphicFrame>
      <p:sp>
        <p:nvSpPr>
          <p:cNvPr id="10" name="Titel 12"/>
          <p:cNvSpPr txBox="1">
            <a:spLocks/>
          </p:cNvSpPr>
          <p:nvPr/>
        </p:nvSpPr>
        <p:spPr bwMode="gray">
          <a:xfrm>
            <a:off x="637125" y="496763"/>
            <a:ext cx="7736400" cy="104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4000" b="1" dirty="0" smtClean="0"/>
              <a:t>Extreme Programming </a:t>
            </a:r>
            <a:r>
              <a:rPr lang="de-DE" sz="4000" dirty="0" smtClean="0">
                <a:latin typeface="TeleGrotesk Headline Ultra"/>
                <a:cs typeface="TeleGrotesk Headline Ultra"/>
              </a:rPr>
              <a:t>(XP)</a:t>
            </a:r>
            <a:r>
              <a:rPr lang="de-DE" sz="4000" dirty="0">
                <a:latin typeface="TeleGrotesk Headline Ultra"/>
                <a:cs typeface="TeleGrotesk Headline Ultra"/>
              </a:rPr>
              <a:t/>
            </a:r>
            <a:br>
              <a:rPr lang="de-DE" sz="4000" dirty="0">
                <a:latin typeface="TeleGrotesk Headline Ultra"/>
                <a:cs typeface="TeleGrotesk Headline Ultra"/>
              </a:rPr>
            </a:br>
            <a:endParaRPr lang="de-DE" sz="4000" dirty="0">
              <a:latin typeface="TeleGrotesk Headline Ultra"/>
              <a:cs typeface="TeleGrotesk Headline Ult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10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4790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317838" y="1868919"/>
            <a:ext cx="805437" cy="996814"/>
            <a:chOff x="555171" y="3509872"/>
            <a:chExt cx="805437" cy="996814"/>
          </a:xfrm>
        </p:grpSpPr>
        <p:sp>
          <p:nvSpPr>
            <p:cNvPr id="36" name="Rechteck 35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sp>
        <p:nvSpPr>
          <p:cNvPr id="11" name="Rechteck 10">
            <a:hlinkClick r:id="rId7" action="ppaction://hlinksldjump"/>
          </p:cNvPr>
          <p:cNvSpPr/>
          <p:nvPr/>
        </p:nvSpPr>
        <p:spPr>
          <a:xfrm>
            <a:off x="2563813" y="5214257"/>
            <a:ext cx="2296325" cy="685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Kunde Zufrieden?</a:t>
            </a:r>
          </a:p>
        </p:txBody>
      </p:sp>
    </p:spTree>
    <p:extLst>
      <p:ext uri="{BB962C8B-B14F-4D97-AF65-F5344CB8AC3E}">
        <p14:creationId xmlns:p14="http://schemas.microsoft.com/office/powerpoint/2010/main" xmlns="" val="21247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1944 0.03935 C 0.14444 0.04838 0.18194 0.05324 0.221 0.05324 C 0.26562 0.05324 0.30121 0.04838 0.32621 0.03935 L 0.44583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1944 -0.04514 C 0.14444 -0.05532 0.18194 -0.06088 0.221 -0.06088 C 0.26562 -0.06088 0.30121 -0.05532 0.32621 -0.04514 L 0.44583 7.40741E-7 " pathEditMode="relative" rAng="0" ptsTypes="AAA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11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5814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317838" y="1868919"/>
            <a:ext cx="805437" cy="996814"/>
            <a:chOff x="555171" y="3509872"/>
            <a:chExt cx="805437" cy="996814"/>
          </a:xfrm>
        </p:grpSpPr>
        <p:sp>
          <p:nvSpPr>
            <p:cNvPr id="36" name="Rechteck 35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sp>
        <p:nvSpPr>
          <p:cNvPr id="11" name="Rechteck 10">
            <a:hlinkClick r:id="rId7" action="ppaction://hlinksldjump"/>
          </p:cNvPr>
          <p:cNvSpPr/>
          <p:nvPr/>
        </p:nvSpPr>
        <p:spPr>
          <a:xfrm>
            <a:off x="2563813" y="5214257"/>
            <a:ext cx="2296325" cy="685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Kunde Zufrieden?</a:t>
            </a:r>
          </a:p>
        </p:txBody>
      </p:sp>
    </p:spTree>
    <p:extLst>
      <p:ext uri="{BB962C8B-B14F-4D97-AF65-F5344CB8AC3E}">
        <p14:creationId xmlns:p14="http://schemas.microsoft.com/office/powerpoint/2010/main" xmlns="" val="69135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1944 0.03935 C 0.14444 0.04838 0.18194 0.05324 0.221 0.05324 C 0.26562 0.05324 0.30121 0.04838 0.32621 0.03935 L 0.44583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1944 -0.04514 C 0.14444 -0.05532 0.18194 -0.06088 0.221 -0.06088 C 0.26562 -0.06088 0.30121 -0.05532 0.32621 -0.04514 L 0.44583 7.40741E-7 " pathEditMode="relative" rAng="0" ptsTypes="AAA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12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6838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317838" y="1868919"/>
            <a:ext cx="805437" cy="996814"/>
            <a:chOff x="555171" y="3509872"/>
            <a:chExt cx="805437" cy="996814"/>
          </a:xfrm>
        </p:grpSpPr>
        <p:sp>
          <p:nvSpPr>
            <p:cNvPr id="36" name="Rechteck 35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sp>
        <p:nvSpPr>
          <p:cNvPr id="11" name="Rechteck 10">
            <a:hlinkClick r:id="rId7" action="ppaction://hlinksldjump"/>
          </p:cNvPr>
          <p:cNvSpPr/>
          <p:nvPr/>
        </p:nvSpPr>
        <p:spPr>
          <a:xfrm>
            <a:off x="2563813" y="5214257"/>
            <a:ext cx="2296325" cy="685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Kunde Zufrieden?</a:t>
            </a:r>
          </a:p>
        </p:txBody>
      </p:sp>
    </p:spTree>
    <p:extLst>
      <p:ext uri="{BB962C8B-B14F-4D97-AF65-F5344CB8AC3E}">
        <p14:creationId xmlns:p14="http://schemas.microsoft.com/office/powerpoint/2010/main" xmlns="" val="144589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1944 0.03935 C 0.14444 0.04838 0.18194 0.05324 0.221 0.05324 C 0.26562 0.05324 0.30121 0.04838 0.32621 0.03935 L 0.44583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1944 -0.04514 C 0.14444 -0.05532 0.18194 -0.06088 0.221 -0.06088 C 0.26562 -0.06088 0.30121 -0.05532 0.32621 -0.04514 L 0.44583 7.40741E-7 " pathEditMode="relative" rAng="0" ptsTypes="AAA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3B6-8005-457A-AC18-03EA2A14B6D8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121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122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553-26DA-47F5-9DA5-98B9C108746A}" type="slidenum">
              <a:rPr lang="de-DE"/>
              <a:pPr/>
              <a:t>13</a:t>
            </a:fld>
            <a:endParaRPr lang="de-DE"/>
          </a:p>
        </p:txBody>
      </p:sp>
      <p:graphicFrame>
        <p:nvGraphicFramePr>
          <p:cNvPr id="82311" name="Object 39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1719" name="think-cell Folie" r:id="rId4" imgW="360" imgH="360" progId="">
              <p:embed/>
            </p:oleObj>
          </a:graphicData>
        </a:graphic>
      </p:graphicFrame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313765" y="333375"/>
            <a:ext cx="8496300" cy="427040"/>
          </a:xfrm>
        </p:spPr>
        <p:txBody>
          <a:bodyPr/>
          <a:lstStyle/>
          <a:p>
            <a:r>
              <a:rPr lang="de-DE" dirty="0" smtClean="0"/>
              <a:t>Vorteile</a:t>
            </a:r>
            <a:endParaRPr dirty="0" smtClean="0">
              <a:latin typeface="TeleGrotesk Headline" pitchFamily="2" charset="0"/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04800" y="1272984"/>
          <a:ext cx="8496300" cy="35633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2100"/>
                <a:gridCol w="2832100"/>
                <a:gridCol w="2832100"/>
              </a:tblGrid>
              <a:tr h="8359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kern="1200" dirty="0" smtClean="0"/>
                        <a:t>Kunde</a:t>
                      </a:r>
                      <a:endParaRPr lang="de-DE" sz="20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kern="1200" dirty="0" smtClean="0"/>
                        <a:t>Entwickler</a:t>
                      </a:r>
                      <a:endParaRPr lang="de-DE" sz="20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dirty="0" smtClean="0"/>
                        <a:t>Sonstige</a:t>
                      </a:r>
                      <a:endParaRPr lang="de-D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Kurzfristiges Eingreifen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Hohe Fehlervermeidung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Mehr und bessere Kommunikation</a:t>
                      </a:r>
                    </a:p>
                  </a:txBody>
                  <a:tcPr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Geringere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Kleinerer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Höhere Qualität</a:t>
                      </a:r>
                    </a:p>
                  </a:txBody>
                  <a:tcPr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Stetiges</a:t>
                      </a:r>
                      <a:r>
                        <a:rPr lang="de-DE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Überprüfen des aktuellen Stands</a:t>
                      </a:r>
                      <a:endParaRPr lang="de-DE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Vermeiden von unnötigen</a:t>
                      </a:r>
                      <a:r>
                        <a:rPr lang="de-DE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  <a:endParaRPr lang="de-DE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Geringere Kosten (verhältnismäßig)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29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3B6-8005-457A-AC18-03EA2A14B6D8}" type="datetime1">
              <a:rPr lang="de-DE" smtClean="0"/>
              <a:pPr/>
              <a:t>19.10.2015</a:t>
            </a:fld>
            <a:endParaRPr lang="de-DE"/>
          </a:p>
        </p:txBody>
      </p:sp>
      <p:sp>
        <p:nvSpPr>
          <p:cNvPr id="121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122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553-26DA-47F5-9DA5-98B9C108746A}" type="slidenum">
              <a:rPr lang="de-DE"/>
              <a:pPr/>
              <a:t>14</a:t>
            </a:fld>
            <a:endParaRPr lang="de-DE"/>
          </a:p>
        </p:txBody>
      </p:sp>
      <p:graphicFrame>
        <p:nvGraphicFramePr>
          <p:cNvPr id="82311" name="Object 39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9908" name="think-cell Folie" r:id="rId4" imgW="360" imgH="360" progId="">
              <p:embed/>
            </p:oleObj>
          </a:graphicData>
        </a:graphic>
      </p:graphicFrame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313765" y="333375"/>
            <a:ext cx="8496300" cy="427040"/>
          </a:xfrm>
        </p:spPr>
        <p:txBody>
          <a:bodyPr/>
          <a:lstStyle/>
          <a:p>
            <a:r>
              <a:rPr lang="de-DE" dirty="0" smtClean="0"/>
              <a:t>Nachteile</a:t>
            </a:r>
            <a:endParaRPr dirty="0" smtClean="0">
              <a:latin typeface="TeleGrotesk Headline" pitchFamily="2" charset="0"/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658128"/>
              </p:ext>
            </p:extLst>
          </p:nvPr>
        </p:nvGraphicFramePr>
        <p:xfrm>
          <a:off x="304800" y="1272984"/>
          <a:ext cx="8496300" cy="36730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2100"/>
                <a:gridCol w="2832100"/>
                <a:gridCol w="2832100"/>
              </a:tblGrid>
              <a:tr h="8359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kern="1200" dirty="0" smtClean="0"/>
                        <a:t>Kunde (Problem des idealen Kunden)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kern="1200" dirty="0" smtClean="0"/>
                        <a:t>Entwickler (Problem des idealen Programmierers)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2000" dirty="0" smtClean="0"/>
                        <a:t>Sonstige</a:t>
                      </a:r>
                      <a:endParaRPr lang="de-D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Keine Kostenvorkalkulation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Viel Erfahrung und Expertise benötigt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Probleme bei Ressourcen Verteilung</a:t>
                      </a:r>
                    </a:p>
                  </a:txBody>
                  <a:tcPr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Stetige Anwesenheit des Kunden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Probleme beim </a:t>
                      </a:r>
                      <a:b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 -</a:t>
                      </a:r>
                      <a:r>
                        <a:rPr lang="de-DE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de-DE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Testen sind sehr aufwändig</a:t>
                      </a:r>
                    </a:p>
                  </a:txBody>
                  <a:tcPr/>
                </a:tc>
              </a:tr>
              <a:tr h="8359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Fehlender Projektplan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endParaRPr lang="de-DE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32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15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80932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Fazit</a:t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/>
              <a:t>Moderne  Vorgehensweise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/>
              <a:t>Sehe dynamisch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/>
              <a:t>Für sehr vage beschriebene </a:t>
            </a:r>
            <a:r>
              <a:rPr lang="de-DE" sz="2400" dirty="0" smtClean="0"/>
              <a:t>Projekte,</a:t>
            </a:r>
            <a:endParaRPr lang="de-DE" sz="2400" dirty="0"/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/>
              <a:t>Besonders geeignet für kleine </a:t>
            </a:r>
            <a:r>
              <a:rPr lang="de-DE" sz="2400" dirty="0" smtClean="0"/>
              <a:t>Teams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3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42027" name="think-cell Folie" r:id="rId4" imgW="360" imgH="360" progId="">
              <p:embed/>
            </p:oleObj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2208667"/>
            <a:ext cx="8496300" cy="620683"/>
          </a:xfrm>
        </p:spPr>
        <p:txBody>
          <a:bodyPr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</a:rPr>
              <a:t>Vielen Dank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17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59432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err="1" smtClean="0"/>
              <a:t>Quellen</a:t>
            </a:r>
            <a:r>
              <a:rPr dirty="0" smtClean="0"/>
              <a:t/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http://www.extremeprogramming.org/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http://www.torsten-horn.de/techdocs/sw-dev-process.htm#XP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http://www.se-rwth.de/~rumpe/publications/Quantitative-Survey-on-Extreme-Programming-Projects.pdf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https://de.wikipedia.org/wiki/Extreme_Programming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http://www.imogital.com/agile/when-to-use-extreme-programming-xp/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http://www.infoq.com/articles/implementing-xp-methodology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http://c2.com/cgi/wiki?ExtremeProgrammingProjects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https://www.st.cs.uni-saarland.de/edu/lehrer/xp.pdf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/>
              <a:t>Quelle: thtps://joergmichael.files.wordpress.com/2010/07/pm1.jpg?w=781</a:t>
            </a:r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46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</a:t>
            </a:r>
            <a:r>
              <a:rPr lang="de-DE" dirty="0" err="1" smtClean="0"/>
              <a:t>Sheldon</a:t>
            </a:r>
            <a:r>
              <a:rPr lang="de-DE" dirty="0" smtClean="0"/>
              <a:t> </a:t>
            </a:r>
            <a:r>
              <a:rPr lang="de-DE" dirty="0" err="1" smtClean="0"/>
              <a:t>Jesudasan</a:t>
            </a:r>
            <a:r>
              <a:rPr lang="de-DE" dirty="0" smtClean="0"/>
              <a:t>, Nico Remus/ </a:t>
            </a:r>
            <a:r>
              <a:rPr lang="de-DE" dirty="0" smtClean="0"/>
              <a:t>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2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58416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INHALTSVERZEICHNIS</a:t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>
          <a:xfrm>
            <a:off x="297655" y="1164372"/>
            <a:ext cx="8503445" cy="4283075"/>
          </a:xfrm>
        </p:spPr>
        <p:txBody>
          <a:bodyPr/>
          <a:lstStyle/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Allgemeines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Vorgehensweise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Vorteile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Nachteile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Fazit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3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43047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Allgemeines</a:t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>
          <a:xfrm>
            <a:off x="297655" y="1164372"/>
            <a:ext cx="8503445" cy="4283075"/>
          </a:xfrm>
        </p:spPr>
        <p:txBody>
          <a:bodyPr/>
          <a:lstStyle/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/>
              <a:t>Vorgehensmodell zur </a:t>
            </a:r>
            <a:r>
              <a:rPr lang="de-DE" sz="2400" dirty="0" smtClean="0"/>
              <a:t>Softwareentwicklung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„XP […] beschreibt eine </a:t>
            </a:r>
            <a:r>
              <a:rPr lang="de-DE" sz="2400" u="sng" dirty="0" smtClean="0"/>
              <a:t>agile</a:t>
            </a:r>
            <a:r>
              <a:rPr lang="de-DE" sz="2400" dirty="0" smtClean="0"/>
              <a:t> </a:t>
            </a:r>
            <a:r>
              <a:rPr lang="de-DE" sz="2400" u="sng" dirty="0" smtClean="0"/>
              <a:t>iterative</a:t>
            </a:r>
            <a:r>
              <a:rPr lang="de-DE" sz="2400" dirty="0" smtClean="0"/>
              <a:t> Vorgehensweise beim Softwareentwicklungsprozess mit […] </a:t>
            </a:r>
            <a:r>
              <a:rPr lang="de-DE" sz="2400" u="sng" dirty="0" smtClean="0"/>
              <a:t>wenig Dokumentation und Overhead</a:t>
            </a:r>
            <a:r>
              <a:rPr lang="de-DE" sz="2400" dirty="0" smtClean="0"/>
              <a:t>.“ (http://www.torsten-horn.de/techdocs/sw-dev-process.htm#XP; 18.10.2015</a:t>
            </a:r>
            <a:r>
              <a:rPr lang="de-DE" sz="2400" dirty="0" smtClean="0"/>
              <a:t>) 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Wichtigsten </a:t>
            </a:r>
            <a:r>
              <a:rPr lang="de-DE" sz="2400" dirty="0" err="1" smtClean="0"/>
              <a:t>Stakeholder</a:t>
            </a:r>
            <a:r>
              <a:rPr lang="de-DE" sz="2400" dirty="0" smtClean="0"/>
              <a:t>: Kunde und Entwickler(-</a:t>
            </a:r>
            <a:r>
              <a:rPr lang="de-DE" sz="2400" dirty="0" err="1" smtClean="0"/>
              <a:t>team</a:t>
            </a:r>
            <a:r>
              <a:rPr lang="de-DE" sz="2400" dirty="0" smtClean="0"/>
              <a:t>)</a:t>
            </a:r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Das Interesse an XP </a:t>
            </a:r>
            <a:r>
              <a:rPr lang="de-DE" sz="2400" dirty="0" smtClean="0">
                <a:hlinkClick r:id="rId5" action="ppaction://hlinksldjump"/>
              </a:rPr>
              <a:t>steigt stetig</a:t>
            </a:r>
            <a:r>
              <a:rPr lang="de-DE" sz="2400" dirty="0" smtClean="0"/>
              <a:t>, insbesondere bei </a:t>
            </a:r>
            <a:r>
              <a:rPr lang="de-DE" sz="2400" dirty="0" smtClean="0">
                <a:hlinkClick r:id="rId6" action="ppaction://hlinksldjump"/>
              </a:rPr>
              <a:t>IT-</a:t>
            </a:r>
            <a:r>
              <a:rPr lang="de-DE" sz="2400" dirty="0" err="1" smtClean="0">
                <a:hlinkClick r:id="rId6" action="ppaction://hlinksldjump"/>
              </a:rPr>
              <a:t>Unternehemern</a:t>
            </a:r>
            <a:endParaRPr lang="de-DE" sz="2400" dirty="0" smtClean="0"/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de-DE" sz="2400" dirty="0" smtClean="0"/>
              <a:t>Einige Beispiele: </a:t>
            </a:r>
            <a:r>
              <a:rPr lang="de-DE" sz="2400" dirty="0" err="1" smtClean="0"/>
              <a:t>XpLondon</a:t>
            </a:r>
            <a:r>
              <a:rPr lang="de-DE" sz="2400" dirty="0" smtClean="0"/>
              <a:t>; </a:t>
            </a:r>
            <a:r>
              <a:rPr lang="de-DE" sz="2400" dirty="0" err="1" smtClean="0"/>
              <a:t>WyCash</a:t>
            </a:r>
            <a:r>
              <a:rPr lang="de-DE" sz="2400" dirty="0" smtClean="0"/>
              <a:t>; </a:t>
            </a:r>
            <a:r>
              <a:rPr lang="de-DE" sz="2400" dirty="0" err="1" smtClean="0"/>
              <a:t>LifeTech</a:t>
            </a:r>
            <a:endParaRPr lang="de-DE" sz="2400" dirty="0" smtClean="0"/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endParaRPr lang="de-DE" sz="2400" dirty="0" smtClean="0"/>
          </a:p>
          <a:p>
            <a:pPr marL="344488" lvl="1" indent="-342900">
              <a:lnSpc>
                <a:spcPct val="150000"/>
              </a:lnSpc>
              <a:buFont typeface="Wingdings" pitchFamily="2" charset="2"/>
              <a:buAutoNum type="arabicPeriod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46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4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69671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1246495"/>
          </a:xfrm>
        </p:spPr>
        <p:txBody>
          <a:bodyPr/>
          <a:lstStyle/>
          <a:p>
            <a:r>
              <a:rPr lang="en-US" dirty="0" err="1" smtClean="0"/>
              <a:t>Anteil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XP </a:t>
            </a:r>
            <a:r>
              <a:rPr lang="en-US" dirty="0" err="1" smtClean="0"/>
              <a:t>Projekte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/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</p:txBody>
      </p:sp>
      <p:graphicFrame>
        <p:nvGraphicFramePr>
          <p:cNvPr id="8" name="Diagramm 7"/>
          <p:cNvGraphicFramePr/>
          <p:nvPr/>
        </p:nvGraphicFramePr>
        <p:xfrm>
          <a:off x="304800" y="1397000"/>
          <a:ext cx="8496300" cy="418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44616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5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0695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1661993"/>
          </a:xfrm>
        </p:spPr>
        <p:txBody>
          <a:bodyPr/>
          <a:lstStyle/>
          <a:p>
            <a:r>
              <a:rPr lang="en-US" dirty="0" err="1" smtClean="0"/>
              <a:t>Verteilung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XP </a:t>
            </a:r>
            <a:r>
              <a:rPr lang="en-US" dirty="0" err="1" smtClean="0"/>
              <a:t>Projekte</a:t>
            </a:r>
            <a:r>
              <a:rPr lang="en-US" dirty="0" smtClean="0"/>
              <a:t> auf </a:t>
            </a:r>
            <a:r>
              <a:rPr lang="en-US" dirty="0" err="1" smtClean="0"/>
              <a:t>UnternehmenSSEktoren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/>
            </a:r>
            <a:br>
              <a:rPr dirty="0" smtClean="0"/>
            </a:b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</p:txBody>
      </p:sp>
      <p:graphicFrame>
        <p:nvGraphicFramePr>
          <p:cNvPr id="8" name="Diagramm 7"/>
          <p:cNvGraphicFramePr/>
          <p:nvPr/>
        </p:nvGraphicFramePr>
        <p:xfrm>
          <a:off x="304800" y="1397000"/>
          <a:ext cx="8496300" cy="418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44616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6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7861" name="think-cell Folie" r:id="rId4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27040"/>
          </a:xfrm>
        </p:spPr>
        <p:txBody>
          <a:bodyPr/>
          <a:lstStyle/>
          <a:p>
            <a:r>
              <a:rPr lang="de-DE" dirty="0" smtClean="0"/>
              <a:t>Darstellung des Problems</a:t>
            </a:r>
            <a:endParaRPr dirty="0" smtClean="0">
              <a:latin typeface="TeleGrotesk Headline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844000"/>
            <a:ext cx="7092778" cy="52946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 rot="16200000">
            <a:off x="4967580" y="3372667"/>
            <a:ext cx="530104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de-DE" sz="1400" dirty="0"/>
              <a:t>Quelle</a:t>
            </a:r>
            <a:r>
              <a:rPr lang="de-DE" sz="1400" dirty="0" smtClean="0"/>
              <a:t>: thtps</a:t>
            </a:r>
            <a:r>
              <a:rPr lang="de-DE" sz="1400" dirty="0"/>
              <a:t>://joergmichael.files.wordpress.com/2010/07/pm1.jpg?w=781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0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7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61481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446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8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2743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317838" y="1868919"/>
            <a:ext cx="805437" cy="996814"/>
            <a:chOff x="555171" y="3509872"/>
            <a:chExt cx="805437" cy="996814"/>
          </a:xfrm>
        </p:grpSpPr>
        <p:sp>
          <p:nvSpPr>
            <p:cNvPr id="36" name="Rechteck 35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sp>
        <p:nvSpPr>
          <p:cNvPr id="11" name="Rechteck 10">
            <a:hlinkClick r:id="rId7" action="ppaction://hlinksldjump"/>
          </p:cNvPr>
          <p:cNvSpPr/>
          <p:nvPr/>
        </p:nvSpPr>
        <p:spPr>
          <a:xfrm>
            <a:off x="2563813" y="5214257"/>
            <a:ext cx="2296325" cy="685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Kunde Zufrieden?</a:t>
            </a:r>
          </a:p>
        </p:txBody>
      </p:sp>
    </p:spTree>
    <p:extLst>
      <p:ext uri="{BB962C8B-B14F-4D97-AF65-F5344CB8AC3E}">
        <p14:creationId xmlns:p14="http://schemas.microsoft.com/office/powerpoint/2010/main" xmlns="" val="168348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1944 0.03935 C 0.14444 0.04838 0.18194 0.05324 0.221 0.05324 C 0.26562 0.05324 0.30121 0.04838 0.32621 0.03935 L 0.44583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1944 -0.04514 C 0.14444 -0.05532 0.18194 -0.06088 0.221 -0.06088 C 0.26562 -0.06088 0.30121 -0.05532 0.32621 -0.04514 L 0.44583 7.40741E-7 " pathEditMode="relative" rAng="0" ptsTypes="AAA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679964" y="1434833"/>
            <a:ext cx="2492349" cy="1468546"/>
            <a:chOff x="5679964" y="1434833"/>
            <a:chExt cx="2492349" cy="146854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9964" y="1434833"/>
              <a:ext cx="1461148" cy="146854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1165" y="1434833"/>
              <a:ext cx="1461148" cy="1468546"/>
            </a:xfrm>
            <a:prstGeom prst="rect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6814560" y="3189261"/>
            <a:ext cx="805437" cy="996814"/>
            <a:chOff x="555171" y="3509872"/>
            <a:chExt cx="805437" cy="996814"/>
          </a:xfrm>
        </p:grpSpPr>
        <p:sp>
          <p:nvSpPr>
            <p:cNvPr id="27" name="Rechteck 26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36778" y="2834455"/>
            <a:ext cx="961534" cy="1464023"/>
            <a:chOff x="399074" y="3042663"/>
            <a:chExt cx="961534" cy="1464023"/>
          </a:xfrm>
        </p:grpSpPr>
        <p:sp>
          <p:nvSpPr>
            <p:cNvPr id="8" name="Textfeld 7"/>
            <p:cNvSpPr txBox="1"/>
            <p:nvPr/>
          </p:nvSpPr>
          <p:spPr>
            <a:xfrm>
              <a:off x="399074" y="3042663"/>
              <a:ext cx="96153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User-Story</a:t>
              </a: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555171" y="3509872"/>
              <a:ext cx="805437" cy="996814"/>
              <a:chOff x="555171" y="3509872"/>
              <a:chExt cx="805437" cy="996814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55171" y="35098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707571" y="36622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859971" y="3814672"/>
                <a:ext cx="500637" cy="69201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1563"/>
            <a:ext cx="1800225" cy="138499"/>
          </a:xfrm>
        </p:spPr>
        <p:txBody>
          <a:bodyPr/>
          <a:lstStyle/>
          <a:p>
            <a:r>
              <a:rPr lang="de-DE" dirty="0" smtClean="0"/>
              <a:t>18.10.2015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63813" y="6431563"/>
            <a:ext cx="4102100" cy="138499"/>
          </a:xfrm>
        </p:spPr>
        <p:txBody>
          <a:bodyPr/>
          <a:lstStyle/>
          <a:p>
            <a:r>
              <a:rPr lang="de-DE" dirty="0" smtClean="0"/>
              <a:t>– Intern –                         Sheldon </a:t>
            </a:r>
            <a:r>
              <a:rPr lang="de-DE" dirty="0" err="1" smtClean="0"/>
              <a:t>Jesudasan</a:t>
            </a:r>
            <a:r>
              <a:rPr lang="de-DE" dirty="0" smtClean="0"/>
              <a:t>/ Extreme Programmierung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9</a:t>
            </a:fld>
            <a:endParaRPr lang="de-DE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3766" name="think-cell Folie" r:id="rId5" imgW="360" imgH="360" progId="">
              <p:embed/>
            </p:oleObj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Vorgehensweise (vereinfacht)</a:t>
            </a:r>
            <a:endParaRPr dirty="0" smtClean="0">
              <a:latin typeface="TeleGrotesk Headline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67096" y="1226115"/>
            <a:ext cx="1131216" cy="1575683"/>
            <a:chOff x="267096" y="1226115"/>
            <a:chExt cx="1131216" cy="1575683"/>
          </a:xfrm>
        </p:grpSpPr>
        <p:pic>
          <p:nvPicPr>
            <p:cNvPr id="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96" y="1456947"/>
              <a:ext cx="1131216" cy="134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flat" cmpd="sng" algn="ctr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99074" y="1226115"/>
              <a:ext cx="961534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70000" indent="-270000" algn="ctr">
                <a:spcBef>
                  <a:spcPts val="0"/>
                </a:spcBef>
                <a:spcAft>
                  <a:spcPts val="450"/>
                </a:spcAft>
                <a:buClr>
                  <a:schemeClr val="tx2"/>
                </a:buClr>
              </a:pPr>
              <a:r>
                <a:rPr lang="de-DE" dirty="0" smtClean="0"/>
                <a:t>Kunde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2280" y="1226114"/>
            <a:ext cx="1387717" cy="242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 algn="ctr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</a:pPr>
            <a:r>
              <a:rPr lang="de-DE" dirty="0" smtClean="0"/>
              <a:t>Programmierer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6509760" y="1858384"/>
            <a:ext cx="805437" cy="996814"/>
            <a:chOff x="555171" y="3509872"/>
            <a:chExt cx="805437" cy="996814"/>
          </a:xfrm>
        </p:grpSpPr>
        <p:sp>
          <p:nvSpPr>
            <p:cNvPr id="32" name="Rechteck 31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317838" y="1868919"/>
            <a:ext cx="805437" cy="996814"/>
            <a:chOff x="555171" y="3509872"/>
            <a:chExt cx="805437" cy="996814"/>
          </a:xfrm>
        </p:grpSpPr>
        <p:sp>
          <p:nvSpPr>
            <p:cNvPr id="36" name="Rechteck 35"/>
            <p:cNvSpPr/>
            <p:nvPr/>
          </p:nvSpPr>
          <p:spPr>
            <a:xfrm>
              <a:off x="555171" y="35098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707571" y="36622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9971" y="3814672"/>
              <a:ext cx="500637" cy="6920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&lt;Code&gt;</a:t>
              </a:r>
            </a:p>
          </p:txBody>
        </p:sp>
      </p:grpSp>
      <p:sp>
        <p:nvSpPr>
          <p:cNvPr id="11" name="Rechteck 10">
            <a:hlinkClick r:id="rId7" action="ppaction://hlinksldjump"/>
          </p:cNvPr>
          <p:cNvSpPr/>
          <p:nvPr/>
        </p:nvSpPr>
        <p:spPr>
          <a:xfrm>
            <a:off x="2563813" y="5214257"/>
            <a:ext cx="2296325" cy="685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Kunde Zufrieden?</a:t>
            </a:r>
          </a:p>
        </p:txBody>
      </p:sp>
    </p:spTree>
    <p:extLst>
      <p:ext uri="{BB962C8B-B14F-4D97-AF65-F5344CB8AC3E}">
        <p14:creationId xmlns:p14="http://schemas.microsoft.com/office/powerpoint/2010/main" xmlns="" val="350333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1944 0.03935 C 0.14444 0.04838 0.18194 0.05324 0.221 0.05324 C 0.26562 0.05324 0.30121 0.04838 0.32621 0.03935 L 0.44583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00226 -0.18033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1944 -0.04514 C 0.14444 -0.05532 0.18194 -0.06088 0.221 -0.06088 C 0.26562 -0.06088 0.30121 -0.05532 0.32621 -0.04514 L 0.44583 7.40741E-7 " pathEditMode="relative" rAng="0" ptsTypes="AAA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68055 -0.01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2257 -0.2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56788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0"/>
  <p:tag name="THINKCELLPRESENTATIONDONOTDELETE" val="&lt;?xml version=&quot;1.0&quot; encoding=&quot;UTF-16&quot; standalone=&quot;yes&quot;?&gt;&#10;&lt;root reqver=&quot;21047&quot;&gt;&lt;version val=&quot;22256&quot;/&gt;&lt;CPresentation id=&quot;1&quot;&gt;&lt;m_precDefaultNumber/&gt;&lt;m_precDefaultPercent/&gt;&lt;m_precDefaultDate/&gt;&lt;m_precDefaultYear&gt;&lt;m_strFormatTime&gt;%Y&lt;/m_strFormatTime&gt;&lt;/m_precDefaultYear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9O1W7_FEqhRiOAUYGE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KJVt6.uU.oUbj.zZM9R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FtmRvuaUuc5RujGSi4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IVTN.hwU.pk_IfiG.3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6QSeyiCEK9nM05fMeD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50Z0Z9T0KZiKgAFJP7i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s7oB6VDUy4CICx53VxU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JUOz8yekixwxp73VtJ7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hsuHP7_UGMc7dQRBZThg"/>
</p:tagLst>
</file>

<file path=ppt/theme/theme1.xml><?xml version="1.0" encoding="utf-8"?>
<a:theme xmlns:a="http://schemas.openxmlformats.org/drawingml/2006/main" name="TELEKOM_Master_DE_RC6 Kopie">
  <a:themeElements>
    <a:clrScheme name="Benutzerdefiniert 13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4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00A1DE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5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Bildschirmpräsentation (4:3)</PresentationFormat>
  <Paragraphs>176</Paragraphs>
  <Slides>17</Slides>
  <Notes>17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TELEKOM_Master_DE_RC6 Kopie</vt:lpstr>
      <vt:lpstr>think-cell Folie</vt:lpstr>
      <vt:lpstr>Folie 1</vt:lpstr>
      <vt:lpstr>INHALTSVERZEICHNIS </vt:lpstr>
      <vt:lpstr>Allgemeines </vt:lpstr>
      <vt:lpstr>Anteil der XP Projekte  </vt:lpstr>
      <vt:lpstr>Verteilung der XP Projekte auf UnternehmenSSEktoren  </vt:lpstr>
      <vt:lpstr>Darstellung des Problems</vt:lpstr>
      <vt:lpstr>Vorgehensweise (vereinfacht)</vt:lpstr>
      <vt:lpstr>Vorgehensweise (vereinfacht)</vt:lpstr>
      <vt:lpstr>Vorgehensweise (vereinfacht)</vt:lpstr>
      <vt:lpstr>Vorgehensweise (vereinfacht)</vt:lpstr>
      <vt:lpstr>Vorgehensweise (vereinfacht)</vt:lpstr>
      <vt:lpstr>Vorgehensweise (vereinfacht)</vt:lpstr>
      <vt:lpstr>Vorteile</vt:lpstr>
      <vt:lpstr>Nachteile</vt:lpstr>
      <vt:lpstr>Fazit </vt:lpstr>
      <vt:lpstr>Vielen Dank</vt:lpstr>
      <vt:lpstr>Quellen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Mareike Hoffmann</dc:creator>
  <cp:lastModifiedBy>A23037438</cp:lastModifiedBy>
  <cp:revision>78</cp:revision>
  <cp:lastPrinted>2012-09-04T09:22:48Z</cp:lastPrinted>
  <dcterms:created xsi:type="dcterms:W3CDTF">2011-07-07T11:12:14Z</dcterms:created>
  <dcterms:modified xsi:type="dcterms:W3CDTF">2015-10-19T17:11:40Z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