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AF630-0E43-4BF0-BD29-6CBFDAA4F81F}" type="datetimeFigureOut">
              <a:rPr lang="de-DE" smtClean="0"/>
              <a:t>04.01.2016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F449-515B-4725-945C-2ACB5E4A7B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31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tif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4.emf"/><Relationship Id="rId4" Type="http://schemas.openxmlformats.org/officeDocument/2006/relationships/tags" Target="../tags/tag18.xml"/><Relationship Id="rId9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Bild 10" descr="HfTL_OB_3C_P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4" y="6258215"/>
            <a:ext cx="1661431" cy="468421"/>
          </a:xfrm>
          <a:prstGeom prst="rect">
            <a:avLst/>
          </a:prstGeom>
        </p:spPr>
      </p:pic>
      <p:pic>
        <p:nvPicPr>
          <p:cNvPr id="12" name="Bild 11" descr="HfTL_Schlüsselbund.tif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35" b="13577"/>
          <a:stretch/>
        </p:blipFill>
        <p:spPr>
          <a:xfrm>
            <a:off x="314327" y="351519"/>
            <a:ext cx="8501062" cy="54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9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31162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6" y="6448877"/>
            <a:ext cx="1800225" cy="10387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4" y="6448877"/>
            <a:ext cx="4102100" cy="1038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3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vigationsleiste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04800" y="333375"/>
            <a:ext cx="8496300" cy="31162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71B5F043-C5C9-4543-B156-099DED57FF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Rectangle 5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1" y="6299549"/>
            <a:ext cx="218174" cy="31680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8000" tIns="54000" rIns="108000" bIns="54000" anchor="ctr">
            <a:spAutoFit/>
          </a:bodyPr>
          <a:lstStyle/>
          <a:p>
            <a:endParaRPr lang="de-DE" sz="135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321467" y="1773239"/>
            <a:ext cx="8496300" cy="457517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6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vigationsleiste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04800" y="333375"/>
            <a:ext cx="8496300" cy="31162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5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1" y="6299549"/>
            <a:ext cx="218174" cy="31680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8000" tIns="54000" rIns="108000" bIns="54000" anchor="ctr">
            <a:spAutoFit/>
          </a:bodyPr>
          <a:lstStyle/>
          <a:p>
            <a:endParaRPr lang="de-DE" sz="135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304799" y="1773239"/>
            <a:ext cx="4200525" cy="457517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4638674" y="1773239"/>
            <a:ext cx="4162425" cy="457517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8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2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350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246495"/>
          </a:xfrm>
        </p:spPr>
        <p:txBody>
          <a:bodyPr/>
          <a:lstStyle>
            <a:lvl1pPr>
              <a:defRPr sz="45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1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ild 9" descr="HfTL_OB_3C_P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4" y="6258215"/>
            <a:ext cx="1661431" cy="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rgbClr val="BABD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01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_Gra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62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804026" y="6448877"/>
            <a:ext cx="1800225" cy="103875"/>
          </a:xfrm>
        </p:spPr>
        <p:txBody>
          <a:bodyPr/>
          <a:lstStyle>
            <a:lvl1pPr>
              <a:defRPr/>
            </a:lvl1pPr>
          </a:lstStyle>
          <a:p>
            <a:fld id="{922C77EA-42BD-4445-BD8C-A3B9FA9CB3EB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57464" y="6448877"/>
            <a:ext cx="4102100" cy="1038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B03C9E69-E43C-4763-8857-C1F967C5306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6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31162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804026" y="6448877"/>
            <a:ext cx="1800225" cy="103875"/>
          </a:xfrm>
        </p:spPr>
        <p:txBody>
          <a:bodyPr/>
          <a:lstStyle>
            <a:lvl1pPr>
              <a:defRPr/>
            </a:lvl1pPr>
          </a:lstStyle>
          <a:p>
            <a:fld id="{FF47EFE7-5BFF-4DC6-9696-CA676B3B289D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57464" y="6448877"/>
            <a:ext cx="4102100" cy="1038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EF856C3B-4879-44CB-8ACD-F9C43CE31E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6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31162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05" y="1773238"/>
            <a:ext cx="8503445" cy="428307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6" y="6448877"/>
            <a:ext cx="1800225" cy="103875"/>
          </a:xfrm>
        </p:spPr>
        <p:txBody>
          <a:bodyPr/>
          <a:lstStyle>
            <a:lvl1pPr>
              <a:defRPr/>
            </a:lvl1pPr>
          </a:lstStyle>
          <a:p>
            <a:fld id="{865FFD8B-33C5-421D-AE87-E95CBBC0054D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7464" y="6448877"/>
            <a:ext cx="4102100" cy="1038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71B5F043-C5C9-4543-B156-099DED57FF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31162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4200525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4" y="1773238"/>
            <a:ext cx="4162425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6" y="6448877"/>
            <a:ext cx="1800225" cy="103875"/>
          </a:xfrm>
        </p:spPr>
        <p:txBody>
          <a:bodyPr/>
          <a:lstStyle>
            <a:lvl1pPr>
              <a:defRPr/>
            </a:lvl1pPr>
          </a:lstStyle>
          <a:p>
            <a:fld id="{7B9EE259-8F50-4C72-BA97-131791B27F72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4" y="6448877"/>
            <a:ext cx="4102100" cy="1038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31162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6" y="6448877"/>
            <a:ext cx="1800225" cy="10387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4" y="6448877"/>
            <a:ext cx="4102100" cy="1038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1" y="6448877"/>
            <a:ext cx="288925" cy="10387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6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Folie" r:id="rId22" imgW="360" imgH="360" progId="TCLayout.ActiveDocument.1">
                  <p:embed/>
                </p:oleObj>
              </mc:Choice>
              <mc:Fallback>
                <p:oleObj name="think-cell Folie" r:id="rId2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 bwMode="gray">
          <a:xfrm>
            <a:off x="304800" y="333375"/>
            <a:ext cx="8496300" cy="31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304800" y="1773238"/>
            <a:ext cx="849630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 bwMode="gray">
          <a:xfrm>
            <a:off x="6804026" y="6448877"/>
            <a:ext cx="1800225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675">
                <a:latin typeface="Tele-GroteskNor" pitchFamily="2" charset="0"/>
              </a:defRPr>
            </a:lvl1pPr>
          </a:lstStyle>
          <a:p>
            <a:fld id="{DDAED274-D94F-4ED6-A484-7A37576B4C41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 bwMode="gray">
          <a:xfrm>
            <a:off x="2557464" y="6448877"/>
            <a:ext cx="4102100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675">
                <a:latin typeface="Tele-GroteskNor" pitchFamily="2" charset="0"/>
              </a:defRPr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 bwMode="gray">
          <a:xfrm>
            <a:off x="8540751" y="6448877"/>
            <a:ext cx="288925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675">
                <a:latin typeface="Tele-GroteskNor" pitchFamily="2" charset="0"/>
              </a:defRPr>
            </a:lvl1pPr>
          </a:lstStyle>
          <a:p>
            <a:fld id="{DC074D37-AEB9-46CA-B316-7CBCC268AF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" name="Bild 9" descr="HfTL_OB_3C_P.eps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4" y="6258215"/>
            <a:ext cx="1661431" cy="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2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lang="de-DE" sz="225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2pPr>
      <a:lvl3pPr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3pPr>
      <a:lvl4pPr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4pPr>
      <a:lvl5pPr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5pPr>
      <a:lvl6pPr marL="342900"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6pPr>
      <a:lvl7pPr marL="685800"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7pPr>
      <a:lvl8pPr marL="1028700"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8pPr>
      <a:lvl9pPr marL="1371600" algn="l" defTabSz="342900" rtl="0" fontAlgn="base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ele-GroteskUlt" pitchFamily="2" charset="0"/>
        </a:defRPr>
      </a:lvl9pPr>
    </p:titleStyle>
    <p:bodyStyle>
      <a:lvl1pPr algn="l" defTabSz="3429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191" algn="l" defTabSz="3429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34541" indent="-132160" algn="l" defTabSz="3429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264319" indent="-128588" algn="l" defTabSz="3429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403622" indent="-138113" algn="l" defTabSz="3429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705" y="349382"/>
            <a:ext cx="8496300" cy="320280"/>
          </a:xfrm>
        </p:spPr>
        <p:txBody>
          <a:bodyPr/>
          <a:lstStyle/>
          <a:p>
            <a:r>
              <a:rPr lang="de-DE" dirty="0"/>
              <a:t>1 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05" y="1773238"/>
            <a:ext cx="5074679" cy="4283075"/>
          </a:xfrm>
        </p:spPr>
        <p:txBody>
          <a:bodyPr/>
          <a:lstStyle/>
          <a:p>
            <a:r>
              <a:rPr lang="de-DE" sz="1600" dirty="0"/>
              <a:t>3 Tier Architektur</a:t>
            </a:r>
          </a:p>
          <a:p>
            <a:pPr marL="258366" lvl="1" indent="-257175">
              <a:buFont typeface="Arial" panose="020B0604020202020204" pitchFamily="34" charset="0"/>
              <a:buChar char="•"/>
            </a:pPr>
            <a:r>
              <a:rPr lang="de-DE" sz="1600" dirty="0"/>
              <a:t>Einen HTML Kompatiblen Webbrowser als Präsentationsschicht. </a:t>
            </a:r>
            <a:br>
              <a:rPr lang="de-DE" sz="1600" dirty="0"/>
            </a:br>
            <a:r>
              <a:rPr lang="de-DE" sz="1600" dirty="0" smtClean="0"/>
              <a:t>Das </a:t>
            </a:r>
            <a:r>
              <a:rPr lang="de-DE" sz="1600" dirty="0" err="1"/>
              <a:t>Foundation</a:t>
            </a:r>
            <a:r>
              <a:rPr lang="de-DE" sz="1600" dirty="0"/>
              <a:t> Framework und </a:t>
            </a:r>
            <a:r>
              <a:rPr lang="de-DE" sz="1600" dirty="0" smtClean="0"/>
              <a:t>Verwendung von JavaScript haben wurden für das </a:t>
            </a:r>
            <a:r>
              <a:rPr lang="de-DE" sz="1600" dirty="0" err="1" smtClean="0"/>
              <a:t>FrontEnd</a:t>
            </a:r>
            <a:r>
              <a:rPr lang="de-DE" sz="1600" dirty="0" smtClean="0"/>
              <a:t> verwendet.</a:t>
            </a:r>
            <a:endParaRPr lang="de-DE" sz="1600" dirty="0" smtClean="0"/>
          </a:p>
          <a:p>
            <a:pPr marL="258366" lvl="1" indent="-257175">
              <a:buFont typeface="Arial" panose="020B0604020202020204" pitchFamily="34" charset="0"/>
              <a:buChar char="•"/>
            </a:pPr>
            <a:r>
              <a:rPr lang="de-DE" sz="1600" dirty="0" smtClean="0"/>
              <a:t>Als zweite Schicht, die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Server Schicht wird ein “</a:t>
            </a:r>
            <a:r>
              <a:rPr lang="de-DE" sz="1600" dirty="0" err="1" smtClean="0"/>
              <a:t>TomEE</a:t>
            </a:r>
            <a:r>
              <a:rPr lang="de-DE" sz="1600" dirty="0" smtClean="0"/>
              <a:t> web </a:t>
            </a:r>
            <a:r>
              <a:rPr lang="de-DE" sz="1600" dirty="0" err="1" smtClean="0"/>
              <a:t>profile</a:t>
            </a:r>
            <a:r>
              <a:rPr lang="de-DE" sz="1600" dirty="0" smtClean="0"/>
              <a:t>”</a:t>
            </a:r>
            <a:r>
              <a:rPr lang="de-DE" sz="1600" dirty="0"/>
              <a:t> </a:t>
            </a:r>
            <a:r>
              <a:rPr lang="de-DE" sz="1600" dirty="0" smtClean="0"/>
              <a:t>(basierend auf dem Apache </a:t>
            </a:r>
            <a:r>
              <a:rPr lang="de-DE" sz="1600" dirty="0" err="1" smtClean="0"/>
              <a:t>Tomcat</a:t>
            </a:r>
            <a:r>
              <a:rPr lang="de-DE" sz="1600" dirty="0" smtClean="0"/>
              <a:t> </a:t>
            </a:r>
            <a:r>
              <a:rPr lang="de-DE" sz="1600" dirty="0" err="1" smtClean="0"/>
              <a:t>webserver</a:t>
            </a:r>
            <a:r>
              <a:rPr lang="de-DE" sz="1600" dirty="0" smtClean="0"/>
              <a:t>/ </a:t>
            </a:r>
            <a:r>
              <a:rPr lang="de-DE" sz="1600" dirty="0" err="1" smtClean="0"/>
              <a:t>servlet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container</a:t>
            </a:r>
            <a:r>
              <a:rPr lang="de-DE" sz="1600" dirty="0" smtClean="0"/>
              <a:t>, Java EE </a:t>
            </a:r>
            <a:r>
              <a:rPr lang="de-DE" sz="1600" dirty="0" err="1" smtClean="0"/>
              <a:t>featuresets</a:t>
            </a:r>
            <a:r>
              <a:rPr lang="de-DE" sz="1600" dirty="0" smtClean="0"/>
              <a:t> und </a:t>
            </a:r>
            <a:r>
              <a:rPr lang="de-DE" sz="1600" dirty="0" err="1" smtClean="0"/>
              <a:t>OpenEJB</a:t>
            </a:r>
            <a:endParaRPr lang="de-DE" sz="1600" dirty="0" smtClean="0"/>
          </a:p>
          <a:p>
            <a:pPr marL="258366" lvl="1" indent="-257175">
              <a:buFont typeface="Arial" panose="020B0604020202020204" pitchFamily="34" charset="0"/>
              <a:buChar char="•"/>
            </a:pPr>
            <a:r>
              <a:rPr lang="de-DE" sz="1600" dirty="0" smtClean="0"/>
              <a:t>Als </a:t>
            </a:r>
            <a:r>
              <a:rPr lang="de-DE" sz="1600" dirty="0"/>
              <a:t>dritte und letzte Schicht, die so genannte </a:t>
            </a:r>
            <a:r>
              <a:rPr lang="de-DE" sz="1600" dirty="0" smtClean="0"/>
              <a:t>Datenschicht wird </a:t>
            </a:r>
            <a:r>
              <a:rPr lang="de-DE" sz="1600" dirty="0"/>
              <a:t>die </a:t>
            </a:r>
            <a:r>
              <a:rPr lang="de-DE" sz="1600" dirty="0" err="1"/>
              <a:t>MariaDB</a:t>
            </a:r>
            <a:r>
              <a:rPr lang="de-DE" sz="1600" dirty="0"/>
              <a:t> benutzt. </a:t>
            </a:r>
            <a:r>
              <a:rPr lang="de-DE" sz="1600" dirty="0" err="1"/>
              <a:t>Darüberhinaus</a:t>
            </a:r>
            <a:r>
              <a:rPr lang="de-DE" sz="1600" dirty="0"/>
              <a:t> wird diese </a:t>
            </a:r>
            <a:r>
              <a:rPr lang="de-DE" sz="1600" dirty="0" smtClean="0"/>
              <a:t>Datenbank für </a:t>
            </a:r>
            <a:r>
              <a:rPr lang="de-DE" sz="1600" dirty="0"/>
              <a:t>einfache </a:t>
            </a:r>
            <a:r>
              <a:rPr lang="de-DE" sz="1600" dirty="0" smtClean="0"/>
              <a:t>konsistenz- </a:t>
            </a:r>
            <a:r>
              <a:rPr lang="de-DE" sz="1600" dirty="0"/>
              <a:t>und </a:t>
            </a:r>
            <a:r>
              <a:rPr lang="de-DE" sz="1600" dirty="0" smtClean="0"/>
              <a:t>validierungs-Checks </a:t>
            </a:r>
            <a:r>
              <a:rPr lang="de-DE" sz="1600" dirty="0"/>
              <a:t>und einfache </a:t>
            </a:r>
            <a:r>
              <a:rPr lang="de-DE" sz="1600" dirty="0" smtClean="0"/>
              <a:t>A</a:t>
            </a:r>
            <a:r>
              <a:rPr lang="de-DE" sz="1600" dirty="0" smtClean="0"/>
              <a:t>uthorisierung </a:t>
            </a:r>
            <a:r>
              <a:rPr lang="de-DE" sz="1600" dirty="0"/>
              <a:t>für den Zugriff auf die gespeicherten Daten genutzt.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FD8B-33C5-421D-AE87-E95CBBC0054D}" type="datetime1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918822" y="2109066"/>
            <a:ext cx="1310965" cy="5513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5918822" y="3252913"/>
            <a:ext cx="1310965" cy="594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>
                <a:solidFill>
                  <a:schemeClr val="tx1"/>
                </a:solidFill>
              </a:rPr>
              <a:t>TomEE</a:t>
            </a:r>
            <a:endParaRPr lang="de-DE" sz="135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48884" y="3252912"/>
            <a:ext cx="1310965" cy="594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>
                <a:solidFill>
                  <a:schemeClr val="tx1"/>
                </a:solidFill>
              </a:rPr>
              <a:t>MediaWiki</a:t>
            </a:r>
            <a:endParaRPr lang="de-DE" sz="1350" dirty="0">
              <a:solidFill>
                <a:schemeClr val="tx1"/>
              </a:solidFill>
            </a:endParaRPr>
          </a:p>
        </p:txBody>
      </p:sp>
      <p:sp>
        <p:nvSpPr>
          <p:cNvPr id="10" name="Zylinder 9"/>
          <p:cNvSpPr/>
          <p:nvPr/>
        </p:nvSpPr>
        <p:spPr>
          <a:xfrm>
            <a:off x="6167110" y="4130833"/>
            <a:ext cx="814388" cy="981057"/>
          </a:xfrm>
          <a:prstGeom prst="ca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 smtClean="0">
                <a:solidFill>
                  <a:schemeClr val="tx1"/>
                </a:solidFill>
              </a:rPr>
              <a:t>MariaDB</a:t>
            </a:r>
            <a:endParaRPr lang="de-DE" sz="1350" dirty="0" smtClean="0">
              <a:solidFill>
                <a:schemeClr val="tx1"/>
              </a:solidFill>
            </a:endParaRPr>
          </a:p>
          <a:p>
            <a:pPr algn="ctr"/>
            <a:r>
              <a:rPr lang="de-DE" sz="1350" dirty="0" smtClean="0">
                <a:solidFill>
                  <a:schemeClr val="tx1"/>
                </a:solidFill>
              </a:rPr>
              <a:t>RWC</a:t>
            </a:r>
            <a:endParaRPr lang="de-DE" sz="1350" dirty="0">
              <a:solidFill>
                <a:schemeClr val="tx1"/>
              </a:solidFill>
            </a:endParaRPr>
          </a:p>
        </p:txBody>
      </p:sp>
      <p:sp>
        <p:nvSpPr>
          <p:cNvPr id="22" name="180-Grad-Pfeil 21"/>
          <p:cNvSpPr/>
          <p:nvPr/>
        </p:nvSpPr>
        <p:spPr>
          <a:xfrm>
            <a:off x="7140825" y="2909873"/>
            <a:ext cx="636104" cy="34303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88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3" name="Zylinder 22"/>
          <p:cNvSpPr/>
          <p:nvPr/>
        </p:nvSpPr>
        <p:spPr>
          <a:xfrm>
            <a:off x="7897172" y="4130833"/>
            <a:ext cx="814388" cy="981057"/>
          </a:xfrm>
          <a:prstGeom prst="ca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 smtClean="0">
                <a:solidFill>
                  <a:schemeClr val="tx1"/>
                </a:solidFill>
              </a:rPr>
              <a:t>MariaDB</a:t>
            </a:r>
            <a:endParaRPr lang="de-DE" sz="1350" dirty="0" smtClean="0">
              <a:solidFill>
                <a:schemeClr val="tx1"/>
              </a:solidFill>
            </a:endParaRP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W</a:t>
            </a:r>
            <a:r>
              <a:rPr lang="de-DE" sz="1350" dirty="0" smtClean="0">
                <a:solidFill>
                  <a:schemeClr val="tx1"/>
                </a:solidFill>
              </a:rPr>
              <a:t>iki</a:t>
            </a:r>
            <a:endParaRPr lang="de-DE" sz="1350" dirty="0">
              <a:solidFill>
                <a:schemeClr val="tx1"/>
              </a:solidFill>
            </a:endParaRPr>
          </a:p>
        </p:txBody>
      </p:sp>
      <p:sp>
        <p:nvSpPr>
          <p:cNvPr id="24" name="180-Grad-Pfeil 23"/>
          <p:cNvSpPr/>
          <p:nvPr/>
        </p:nvSpPr>
        <p:spPr>
          <a:xfrm>
            <a:off x="7140825" y="3824241"/>
            <a:ext cx="636104" cy="371219"/>
          </a:xfrm>
          <a:prstGeom prst="uturnArrow">
            <a:avLst>
              <a:gd name="adj1" fmla="val 25000"/>
              <a:gd name="adj2" fmla="val 25000"/>
              <a:gd name="adj3" fmla="val 23991"/>
              <a:gd name="adj4" fmla="val 43750"/>
              <a:gd name="adj5" fmla="val 100000"/>
            </a:avLst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10800000" rev="1080000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26" name="Gerade Verbindung mit Pfeil 25"/>
          <p:cNvCxnSpPr>
            <a:stCxn id="7" idx="2"/>
            <a:endCxn id="8" idx="0"/>
          </p:cNvCxnSpPr>
          <p:nvPr/>
        </p:nvCxnSpPr>
        <p:spPr>
          <a:xfrm>
            <a:off x="6574305" y="2660463"/>
            <a:ext cx="0" cy="5924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" idx="2"/>
            <a:endCxn id="10" idx="1"/>
          </p:cNvCxnSpPr>
          <p:nvPr/>
        </p:nvCxnSpPr>
        <p:spPr>
          <a:xfrm flipH="1">
            <a:off x="6574304" y="3847276"/>
            <a:ext cx="1" cy="2835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9" idx="2"/>
            <a:endCxn id="23" idx="1"/>
          </p:cNvCxnSpPr>
          <p:nvPr/>
        </p:nvCxnSpPr>
        <p:spPr>
          <a:xfrm flipH="1">
            <a:off x="8304366" y="3847275"/>
            <a:ext cx="1" cy="2835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s7oB6VDUy4CICx53Vx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3JUOz8yekixwxp73VtJ7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hsuHP7_UGMc7dQRBZTh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9O1W7_FEqhRiOAUYGES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KJVt6.uU.oUbj.zZM9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FtmRvuaUuc5RujGSi4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IVTN.hwU.pk_IfiG.3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Ni7GKOMEqqjmw02iGVg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6QSeyiCEK9nM05fMeDM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50Z0Z9T0KZiKgAFJP7i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QQDPWfBUmvnvMMSlsr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LEKOM_Master_DE_RC6 Kopie">
  <a:themeElements>
    <a:clrScheme name="Benutzerdefiniert 13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7C7C7C"/>
      </a:accent3>
      <a:accent4>
        <a:srgbClr val="6C6C6C"/>
      </a:accent4>
      <a:accent5>
        <a:srgbClr val="4B4B4B"/>
      </a:accent5>
      <a:accent6>
        <a:srgbClr val="A4A4A4"/>
      </a:accent6>
      <a:hlink>
        <a:srgbClr val="E20074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4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00A1DE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5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TeleGrotesk Headline Ultra</vt:lpstr>
      <vt:lpstr>Tele-GroteskFet</vt:lpstr>
      <vt:lpstr>Tele-GroteskNor</vt:lpstr>
      <vt:lpstr>Tele-GroteskUlt</vt:lpstr>
      <vt:lpstr>Wingdings</vt:lpstr>
      <vt:lpstr>1_TELEKOM_Master_DE_RC6 Kopie</vt:lpstr>
      <vt:lpstr>think-cell Folie</vt:lpstr>
      <vt:lpstr>1 Architektur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J.-P. K.</dc:creator>
  <cp:lastModifiedBy>Stefan Ludowicy</cp:lastModifiedBy>
  <cp:revision>27</cp:revision>
  <dcterms:created xsi:type="dcterms:W3CDTF">2016-01-03T11:21:19Z</dcterms:created>
  <dcterms:modified xsi:type="dcterms:W3CDTF">2016-01-04T22:34:55Z</dcterms:modified>
</cp:coreProperties>
</file>