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Alfa Slab On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1b1a63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41b1a63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 </a:t>
            </a:r>
            <a:r>
              <a:rPr lang="en"/>
              <a:t>slide: Title, names.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(5 pts) Introduction slides: Showcase data/variables that are being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explored; give background.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(5 pts) Methodology/EDA slides: Showcase methodology and 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(with diagrams/charts if needed).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(5 pts) Analysis slides: Present results and analyses (with diagrams/charts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needed).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(5 pts) Conclusion slides: Present conclusions and provide summaries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the analyses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1b1a6328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1b1a6328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c9ff243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8c9ff243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1b1a63288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1b1a63288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1b1a6328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1b1a6328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1b1a63288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1b1a63288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1b1a63288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1b1a63288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1b1a63288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1b1a63288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1bc1736d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1bc1736d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1bc1736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1bc1736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1bc1736d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1bc1736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b1a63288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b1a63288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1b1a63288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1b1a63288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1b1a63288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1b1a63288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1b1a63288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1b1a63288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8c9ff243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8c9ff24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1bc1736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1bc1736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1bc1736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1bc1736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bc1736d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bc1736d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bc1736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1bc1736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23-24 Analysis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Refugio Zepeda, Henry Yost, and Dmitry Sorokin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1: Confidence Interval &amp; T-test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72000" y="1152475"/>
            <a:ext cx="4260300" cy="3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Center FG% Confidence Interval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mean of 55.43% FG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</a:t>
            </a:r>
            <a:r>
              <a:rPr lang="en"/>
              <a:t>repeated a</a:t>
            </a:r>
            <a:r>
              <a:rPr lang="en"/>
              <a:t> test to find </a:t>
            </a:r>
            <a:r>
              <a:rPr lang="en"/>
              <a:t>the</a:t>
            </a:r>
            <a:r>
              <a:rPr lang="en"/>
              <a:t> true mean of a center’s FG%</a:t>
            </a:r>
            <a:r>
              <a:rPr lang="en"/>
              <a:t>,</a:t>
            </a:r>
            <a:r>
              <a:rPr lang="en"/>
              <a:t> 95% of the true means would fall into our interval of 53.32% and 57.54%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Forward FG% Confidence Interval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Sample mean of 46.34%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repeated a test to find the true mean of a centers FG%, 95 of the true means would fall into our interval of 44.62% and 48.05%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351325"/>
            <a:ext cx="4011001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04775"/>
            <a:ext cx="4010999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1: Confidence Interval &amp; T-test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572000" y="1152475"/>
            <a:ext cx="42603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Sample T </a:t>
            </a:r>
            <a:r>
              <a:rPr lang="en"/>
              <a:t>Tests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H0 : mean_c = mean_pf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H1 : mean_c =- mean_pf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P-Value &lt; 0.00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reject the null hypothesis, since we have </a:t>
            </a:r>
            <a:r>
              <a:rPr lang="en"/>
              <a:t>sufficient</a:t>
            </a:r>
            <a:r>
              <a:rPr lang="en"/>
              <a:t> evidence to support there is a significant difference in 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95% confidence interval of mean differences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95% </a:t>
            </a:r>
            <a:r>
              <a:rPr lang="en"/>
              <a:t>confident that if we tested the difference in true means between a center’s fg% and a power forwards fg%, it would fall between 6.36% and 11.83%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11000" cy="1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77350"/>
            <a:ext cx="1827225" cy="22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5">
            <a:alphaModFix/>
          </a:blip>
          <a:srcRect b="0" l="24338" r="16872" t="0"/>
          <a:stretch/>
        </p:blipFill>
        <p:spPr>
          <a:xfrm>
            <a:off x="2442475" y="2677338"/>
            <a:ext cx="1934475" cy="229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2: Multi-Linear Regression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To predict the attempted number of 3-point shots that a player made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Explanatory Variables: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Original: rank (RK), position (Pos), age (Age), minutes played (MP), points (PTS), offensive </a:t>
            </a:r>
            <a:r>
              <a:rPr lang="en"/>
              <a:t>rebounds</a:t>
            </a:r>
            <a:r>
              <a:rPr lang="en"/>
              <a:t> (ORB), and defensive rebounds (DRB)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Optimized (Backward Elimination): position (Pos), minutes played (MP), points (PTS), offensive </a:t>
            </a:r>
            <a:r>
              <a:rPr lang="en"/>
              <a:t>rebounds</a:t>
            </a:r>
            <a:r>
              <a:rPr lang="en"/>
              <a:t> (ORB), and defensive rebounds (DRB)</a:t>
            </a:r>
            <a:endParaRPr/>
          </a:p>
        </p:txBody>
      </p:sp>
      <p:pic>
        <p:nvPicPr>
          <p:cNvPr id="136" name="Google Shape;136;p24" title="Screenshot 2025-03-18 at 20.23.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65275"/>
            <a:ext cx="2889561" cy="187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4" title="Screenshot 2025-03-18 at 20.23.44.png"/>
          <p:cNvPicPr preferRelativeResize="0"/>
          <p:nvPr/>
        </p:nvPicPr>
        <p:blipFill rotWithShape="1">
          <a:blip r:embed="rId4">
            <a:alphaModFix/>
          </a:blip>
          <a:srcRect b="0" l="3595" r="0" t="0"/>
          <a:stretch/>
        </p:blipFill>
        <p:spPr>
          <a:xfrm>
            <a:off x="3265212" y="3265275"/>
            <a:ext cx="2613566" cy="187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24" title="Screenshot 2025-03-18 at 20.23.5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2376" y="3265276"/>
            <a:ext cx="2931625" cy="1878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4"/>
          <p:cNvSpPr/>
          <p:nvPr/>
        </p:nvSpPr>
        <p:spPr>
          <a:xfrm>
            <a:off x="0" y="3840050"/>
            <a:ext cx="2556900" cy="22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3272513" y="3904025"/>
            <a:ext cx="2556900" cy="22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>
            <a:off x="2144425" y="3965300"/>
            <a:ext cx="2962200" cy="221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5494925" y="4021900"/>
            <a:ext cx="2795100" cy="981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Multi-Linear Model Results 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498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our Backward Elimination, we got the following results: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our variables in the </a:t>
            </a:r>
            <a:r>
              <a:rPr lang="en"/>
              <a:t>model were significant, except for some variables in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adjusted R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significant model with a p-value close to 0</a:t>
            </a:r>
            <a:endParaRPr/>
          </a:p>
        </p:txBody>
      </p:sp>
      <p:pic>
        <p:nvPicPr>
          <p:cNvPr id="149" name="Google Shape;149;p25" title="Screenshot 2025-03-18 at 20.33.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6727" y="1115825"/>
            <a:ext cx="3907276" cy="304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 title="Screenshot 2025-03-18 at 20.33.4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825" y="4341150"/>
            <a:ext cx="4716175" cy="8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/>
          <p:nvPr/>
        </p:nvSpPr>
        <p:spPr>
          <a:xfrm>
            <a:off x="6689500" y="4646100"/>
            <a:ext cx="2110200" cy="153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5"/>
          <p:cNvSpPr/>
          <p:nvPr/>
        </p:nvSpPr>
        <p:spPr>
          <a:xfrm>
            <a:off x="7107125" y="4799975"/>
            <a:ext cx="1392000" cy="153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5297375" y="1627400"/>
            <a:ext cx="3069900" cy="1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5297375" y="1919025"/>
            <a:ext cx="3069900" cy="1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5297375" y="2069950"/>
            <a:ext cx="3069900" cy="1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5297375" y="2360088"/>
            <a:ext cx="3069900" cy="1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5"/>
          <p:cNvSpPr/>
          <p:nvPr/>
        </p:nvSpPr>
        <p:spPr>
          <a:xfrm>
            <a:off x="5297375" y="2651675"/>
            <a:ext cx="3069900" cy="1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5"/>
          <p:cNvSpPr/>
          <p:nvPr/>
        </p:nvSpPr>
        <p:spPr>
          <a:xfrm>
            <a:off x="5297375" y="3092775"/>
            <a:ext cx="3069900" cy="1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Diagnostics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5129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we built our model, we ran some Diagnostics tests to see if we meet the requirements for linear regression.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Linearity:</a:t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Unsatisfied, as seen on Q-Q plot, the tails to do not follow the line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Constant Variance:</a:t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Unsatisfied, as the tails of the Q-Q plot drift from the line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Normality:</a:t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Distribution seems to be about satisfied as seen on the histogram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Independence:</a:t>
            </a:r>
            <a:endParaRPr sz="14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/>
              <a:t>Not satisfied as seen between Pos → ORB and Pos → DRB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5" name="Google Shape;165;p26" title="Screenshot 2025-03-18 at 20.46.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875" y="0"/>
            <a:ext cx="2872125" cy="16809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6" title="Screenshot 2025-03-18 at 20.46.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875" y="1629650"/>
            <a:ext cx="2872124" cy="165961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6" title="Screenshot 2025-03-18 at 21.12.4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1825" y="3158925"/>
            <a:ext cx="2312223" cy="1984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6"/>
          <p:cNvSpPr/>
          <p:nvPr/>
        </p:nvSpPr>
        <p:spPr>
          <a:xfrm>
            <a:off x="8389350" y="1961125"/>
            <a:ext cx="443100" cy="31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6740800" y="2627875"/>
            <a:ext cx="498300" cy="263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608900" y="3873450"/>
            <a:ext cx="1714500" cy="31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6608900" y="4377550"/>
            <a:ext cx="1714500" cy="31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prediction with our multi-linear model, we created five new players with sample values for our explanatory variables and 3-points attempted.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used Sum of Squared Residuals (RSS) to check our accuracy: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got a relatively low RSS, showing that our model is not terribly wrong at predicting 3-points attempted.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there is definitely room for improvement. We </a:t>
            </a:r>
            <a:r>
              <a:rPr lang="en"/>
              <a:t>could</a:t>
            </a:r>
            <a:r>
              <a:rPr lang="en"/>
              <a:t> try to add more variables, and compare our results from forward selection and backward elimination to </a:t>
            </a:r>
            <a:r>
              <a:rPr lang="en"/>
              <a:t>likely</a:t>
            </a:r>
            <a:r>
              <a:rPr lang="en"/>
              <a:t> get the best model possible.</a:t>
            </a:r>
            <a:endParaRPr/>
          </a:p>
        </p:txBody>
      </p:sp>
      <p:pic>
        <p:nvPicPr>
          <p:cNvPr id="178" name="Google Shape;178;p27" title="Screenshot 2025-03-18 at 21.18.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150" y="1968325"/>
            <a:ext cx="1100525" cy="4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3: Logistic Regression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Logistical regression to </a:t>
            </a:r>
            <a:r>
              <a:rPr lang="en"/>
              <a:t>determine</a:t>
            </a:r>
            <a:r>
              <a:rPr lang="en"/>
              <a:t> highest fouled position.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Response: free-throw attempts (FTA)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Explanatory</a:t>
            </a:r>
            <a:r>
              <a:rPr lang="en"/>
              <a:t>: position (POS), minutes played (MP).</a:t>
            </a:r>
            <a:endParaRPr sz="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Free-throw </a:t>
            </a:r>
            <a:r>
              <a:rPr lang="en"/>
              <a:t>attempts</a:t>
            </a:r>
            <a:r>
              <a:rPr lang="en"/>
              <a:t> are directly linked to the frequency a player is fouled.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Free-throw attempts include both: Technical and Personal fouls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Influence on technical fouls is minimal because they are generally far less frequent.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Free-throw attempts converted to Binary: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&gt;= 3, then 1. Else, 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Importance lies in helping provide insight to understand the impact of play time on foul frequency across all positions in Basketball, in addition to determining the highest fouling position.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3: Logistic Regression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player’s position has no effect on the probability of a free-throw attempt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 alternative hypothesis is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player’s position has an effect on the probability of a free-throw attempt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creating the logistical model, we can find the significant variables relating to the baseline center position.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Reject the null hypothesis, as there is sufficient evidence to suggest a players position has a statistically significant influence on free throw-attempts. Additionally, minutes played is also significant.</a:t>
            </a:r>
            <a:endParaRPr sz="1400"/>
          </a:p>
        </p:txBody>
      </p:sp>
      <p:pic>
        <p:nvPicPr>
          <p:cNvPr id="191" name="Google Shape;191;p29" title="Screenshot 2025-03-19 at 1.05.0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800" y="2456275"/>
            <a:ext cx="2292626" cy="14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6095225" y="3121050"/>
            <a:ext cx="2737200" cy="39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Ignore data with multiple positions, because of lack of sample representation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3" name="Google Shape;193;p29"/>
          <p:cNvCxnSpPr/>
          <p:nvPr/>
        </p:nvCxnSpPr>
        <p:spPr>
          <a:xfrm rot="10800000">
            <a:off x="5192225" y="3029950"/>
            <a:ext cx="903000" cy="26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3: Logistic Regression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Log-odds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Free-throw attempt change with a one-unit increase in minutes played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1.00066, or 0.66%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Positive, suggesting every minute played increases the odds of attempting a free-throw by 0.66%.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be applied to fouls: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longer you are on the court, the higher the chance of getting fouled is.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863" y="3131675"/>
            <a:ext cx="2786275" cy="17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3: Logistic Regression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Center has the highest predicted </a:t>
            </a:r>
            <a:r>
              <a:rPr lang="en" sz="1400"/>
              <a:t>probability</a:t>
            </a:r>
            <a:r>
              <a:rPr lang="en" sz="1400"/>
              <a:t> of attempting a free-throw </a:t>
            </a:r>
            <a:r>
              <a:rPr lang="en" sz="1400"/>
              <a:t>amongst</a:t>
            </a:r>
            <a:r>
              <a:rPr lang="en" sz="1400"/>
              <a:t> all positions.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consistent with real-world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Notice, all positions are trending </a:t>
            </a:r>
            <a:r>
              <a:rPr lang="en" sz="1400"/>
              <a:t>upwards</a:t>
            </a:r>
            <a:r>
              <a:rPr lang="en" sz="1400"/>
              <a:t>, as the minutes played increases.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Center has the highest predicted probability of attempting a free-throw, thus also a high </a:t>
            </a:r>
            <a:r>
              <a:rPr lang="en" sz="1400"/>
              <a:t>probability</a:t>
            </a:r>
            <a:r>
              <a:rPr lang="en" sz="1400"/>
              <a:t> of getting fouled.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Centers are typically near the basket, and play a physically aggressive position.</a:t>
            </a:r>
            <a:endParaRPr sz="14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498600"/>
            <a:ext cx="443865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Data and Background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the NBA dataset for 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Four our specific data set it will consist of the 2023-24 season in which the Boston Celtics became the champions after winning the NBA finals 4-1 and had Nikola Jokic as the regular season mvp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statistics on NBA </a:t>
            </a:r>
            <a:r>
              <a:rPr lang="en"/>
              <a:t>players</a:t>
            </a:r>
            <a:r>
              <a:rPr lang="en"/>
              <a:t> including, but not limited to, age, team, position, 3-point attempts, and personal fouls.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Objective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look over </a:t>
            </a:r>
            <a:r>
              <a:rPr lang="en"/>
              <a:t>multiple relationships between variables in order to come to a conclusion within the context of our analysis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significant difference between the field goal percentage of a Center compared to a Power </a:t>
            </a:r>
            <a:r>
              <a:rPr lang="en"/>
              <a:t>forward,</a:t>
            </a:r>
            <a:r>
              <a:rPr lang="en"/>
              <a:t> meaning </a:t>
            </a:r>
            <a:r>
              <a:rPr lang="en"/>
              <a:t>the</a:t>
            </a:r>
            <a:r>
              <a:rPr lang="en"/>
              <a:t> </a:t>
            </a:r>
            <a:r>
              <a:rPr lang="en"/>
              <a:t>position</a:t>
            </a:r>
            <a:r>
              <a:rPr lang="en"/>
              <a:t> of player does have some </a:t>
            </a:r>
            <a:r>
              <a:rPr lang="en"/>
              <a:t>effect</a:t>
            </a:r>
            <a:r>
              <a:rPr lang="en"/>
              <a:t> on their field goal percentage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</a:t>
            </a:r>
            <a:r>
              <a:rPr lang="en"/>
              <a:t>multiple</a:t>
            </a:r>
            <a:r>
              <a:rPr lang="en"/>
              <a:t> </a:t>
            </a:r>
            <a:r>
              <a:rPr lang="en"/>
              <a:t>factors,</a:t>
            </a:r>
            <a:r>
              <a:rPr lang="en"/>
              <a:t> such a player’s </a:t>
            </a:r>
            <a:r>
              <a:rPr lang="en"/>
              <a:t>position</a:t>
            </a:r>
            <a:r>
              <a:rPr lang="en"/>
              <a:t> and a player’s </a:t>
            </a:r>
            <a:r>
              <a:rPr lang="en"/>
              <a:t>minutes,</a:t>
            </a:r>
            <a:r>
              <a:rPr lang="en"/>
              <a:t> which affect a player’s 3 point attempt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 significant relationship between a player’s </a:t>
            </a:r>
            <a:r>
              <a:rPr lang="en"/>
              <a:t>positions</a:t>
            </a:r>
            <a:r>
              <a:rPr lang="en"/>
              <a:t> and a player’s free throw attempts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order to look at the relationship between </a:t>
            </a:r>
            <a:r>
              <a:rPr lang="en"/>
              <a:t>variables,</a:t>
            </a:r>
            <a:r>
              <a:rPr lang="en"/>
              <a:t> we will use scatter plots, histograms, and box plots to visualize our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test and analyze our data </a:t>
            </a:r>
            <a:r>
              <a:rPr lang="en"/>
              <a:t>numerically,</a:t>
            </a:r>
            <a:r>
              <a:rPr lang="en"/>
              <a:t> we will go through a multitude of tests including: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Confidence intervals with a t test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Linear regression testing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Logistic regression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</a:t>
            </a:r>
            <a:r>
              <a:rPr lang="en"/>
              <a:t>order</a:t>
            </a:r>
            <a:r>
              <a:rPr lang="en"/>
              <a:t> to complete our </a:t>
            </a:r>
            <a:r>
              <a:rPr lang="en"/>
              <a:t>test,</a:t>
            </a:r>
            <a:r>
              <a:rPr lang="en"/>
              <a:t> we will using the following libraries </a:t>
            </a:r>
            <a:r>
              <a:rPr lang="en"/>
              <a:t>in 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ggplot2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benefit of our method is that it will allow for a full understanding of our data with EDA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2862200"/>
            <a:ext cx="8520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Exploring the following data: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Age, Position (Pos), 3-point attempt (X3PA), Team (</a:t>
            </a:r>
            <a:r>
              <a:rPr lang="en"/>
              <a:t>Tm</a:t>
            </a:r>
            <a:r>
              <a:rPr lang="en"/>
              <a:t>), and personal fouls (PF).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 strong analysis of player demographics and overall performance.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239863"/>
            <a:ext cx="59436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</a:t>
            </a:r>
            <a:r>
              <a:rPr lang="en"/>
              <a:t> Data Analysis (EDA)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0" y="1152475"/>
            <a:ext cx="4260300" cy="3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FG% Distribution of a Center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Bell Shaped with a very strong frequency around 0.5 (50%)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few 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FG% Distribution of a Power 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Bell shaped with a strong frequency just between 0.4 and 0.5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Center has a higher range </a:t>
            </a:r>
            <a:r>
              <a:rPr lang="en"/>
              <a:t>with</a:t>
            </a:r>
            <a:r>
              <a:rPr lang="en"/>
              <a:t> the highest FG% being  just before 80% while it was before 75%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50" y="1152469"/>
            <a:ext cx="2152650" cy="252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2613" y="1152475"/>
            <a:ext cx="2022170" cy="25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Distribution of Age in the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Right-skewed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Expected in a physically demanding sport.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common trend that is seen in most physically demanding sports, and professional sports in general.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50" y="1741488"/>
            <a:ext cx="38004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versus 3-point Attempts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clear relationship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Highest concentration of points amongst 23-25 age group.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Younger players are more likely to attempt 3-pointers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Declining density at around the age of 30.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Significant </a:t>
            </a:r>
            <a:r>
              <a:rPr lang="en"/>
              <a:t>density</a:t>
            </a:r>
            <a:r>
              <a:rPr lang="en"/>
              <a:t> decline by and past age 35.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Could indicate lack of players, and/or less likely to attempt 3-pointers.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00" y="1593850"/>
            <a:ext cx="435292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5186675" y="1152475"/>
            <a:ext cx="364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Relationship between Team and 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Expectation of narrower age ranges.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Younger players generally outperform older players.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shows a broader distribution.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York </a:t>
            </a:r>
            <a:r>
              <a:rPr lang="en"/>
              <a:t>Knicks</a:t>
            </a:r>
            <a:r>
              <a:rPr lang="en"/>
              <a:t> have the smallest interquartile range (IQR)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Golden State Warriors (GSW) have the largest IQR.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GSW is significantly more spread out, compared to NYK.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25" y="1475000"/>
            <a:ext cx="504825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860850" y="1152475"/>
            <a:ext cx="397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Player Position vs. Personal Fouls</a:t>
            </a:r>
            <a:endParaRPr sz="17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Forward and Shooting Forward have</a:t>
            </a:r>
            <a:r>
              <a:rPr lang="en"/>
              <a:t> the most personal fouls.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Center position has a has a wider spread.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Median of 5 or &lt; fouls.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Players playing multiple positions, have not </a:t>
            </a:r>
            <a:r>
              <a:rPr lang="en"/>
              <a:t>received</a:t>
            </a:r>
            <a:r>
              <a:rPr lang="en"/>
              <a:t> any personal fouls.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00" y="1450975"/>
            <a:ext cx="47434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