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Cormorant Garamond Bold Italics" charset="1" panose="00000800000000000000"/>
      <p:regular r:id="rId32"/>
    </p:embeddedFont>
    <p:embeddedFont>
      <p:font typeface="Quicksand" charset="1" panose="00000000000000000000"/>
      <p:regular r:id="rId33"/>
    </p:embeddedFont>
    <p:embeddedFont>
      <p:font typeface="Quicksand Bold" charset="1" panose="00000000000000000000"/>
      <p:regular r:id="rId34"/>
    </p:embeddedFont>
    <p:embeddedFont>
      <p:font typeface="Open Sans Bold" charset="1" panose="020B080603050402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image2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672863" y="2895383"/>
            <a:ext cx="16215536" cy="2443650"/>
          </a:xfrm>
          <a:prstGeom prst="rect">
            <a:avLst/>
          </a:prstGeom>
        </p:spPr>
        <p:txBody>
          <a:bodyPr anchor="t" rtlCol="false" tIns="0" lIns="0" bIns="0" rIns="0">
            <a:spAutoFit/>
          </a:bodyPr>
          <a:lstStyle/>
          <a:p>
            <a:pPr algn="ctr" marL="0" indent="0" lvl="0">
              <a:lnSpc>
                <a:spcPts val="20051"/>
              </a:lnSpc>
              <a:spcBef>
                <a:spcPct val="0"/>
              </a:spcBef>
            </a:pPr>
            <a:r>
              <a:rPr lang="en-US" b="true" sz="14322" i="true">
                <a:solidFill>
                  <a:srgbClr val="0F4662"/>
                </a:solidFill>
                <a:latin typeface="Cormorant Garamond Bold Italics"/>
                <a:ea typeface="Cormorant Garamond Bold Italics"/>
                <a:cs typeface="Cormorant Garamond Bold Italics"/>
                <a:sym typeface="Cormorant Garamond Bold Italics"/>
              </a:rPr>
              <a:t>Tugas Project DSK</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Aplikasi Pemesanan Roti Bakar</a:t>
            </a:r>
          </a:p>
        </p:txBody>
      </p:sp>
      <p:sp>
        <p:nvSpPr>
          <p:cNvPr name="TextBox 7" id="7"/>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menggunakan bahasa  Assembly</a:t>
            </a:r>
          </a:p>
        </p:txBody>
      </p:sp>
      <p:sp>
        <p:nvSpPr>
          <p:cNvPr name="TextBox 8" id="8"/>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refva lena</a:t>
            </a:r>
          </a:p>
        </p:txBody>
      </p:sp>
      <p:sp>
        <p:nvSpPr>
          <p:cNvPr name="Freeform 9" id="9"/>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40975" y="488826"/>
            <a:ext cx="14806050" cy="9290797"/>
          </a:xfrm>
          <a:custGeom>
            <a:avLst/>
            <a:gdLst/>
            <a:ahLst/>
            <a:cxnLst/>
            <a:rect r="r" b="b" t="t" l="l"/>
            <a:pathLst>
              <a:path h="9290797" w="14806050">
                <a:moveTo>
                  <a:pt x="0" y="0"/>
                </a:moveTo>
                <a:lnTo>
                  <a:pt x="14806050" y="0"/>
                </a:lnTo>
                <a:lnTo>
                  <a:pt x="14806050" y="9290797"/>
                </a:lnTo>
                <a:lnTo>
                  <a:pt x="0" y="9290797"/>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917462" y="714009"/>
            <a:ext cx="10696889" cy="9065613"/>
          </a:xfrm>
          <a:custGeom>
            <a:avLst/>
            <a:gdLst/>
            <a:ahLst/>
            <a:cxnLst/>
            <a:rect r="r" b="b" t="t" l="l"/>
            <a:pathLst>
              <a:path h="9065613" w="10696889">
                <a:moveTo>
                  <a:pt x="0" y="0"/>
                </a:moveTo>
                <a:lnTo>
                  <a:pt x="10696889" y="0"/>
                </a:lnTo>
                <a:lnTo>
                  <a:pt x="10696889" y="9065614"/>
                </a:lnTo>
                <a:lnTo>
                  <a:pt x="0" y="9065614"/>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6321327" y="1315399"/>
            <a:ext cx="7067234" cy="8139425"/>
          </a:xfrm>
          <a:custGeom>
            <a:avLst/>
            <a:gdLst/>
            <a:ahLst/>
            <a:cxnLst/>
            <a:rect r="r" b="b" t="t" l="l"/>
            <a:pathLst>
              <a:path h="8139425" w="7067234">
                <a:moveTo>
                  <a:pt x="0" y="0"/>
                </a:moveTo>
                <a:lnTo>
                  <a:pt x="7067234" y="0"/>
                </a:lnTo>
                <a:lnTo>
                  <a:pt x="7067234" y="8139425"/>
                </a:lnTo>
                <a:lnTo>
                  <a:pt x="0" y="8139425"/>
                </a:lnTo>
                <a:lnTo>
                  <a:pt x="0" y="0"/>
                </a:lnTo>
                <a:close/>
              </a:path>
            </a:pathLst>
          </a:custGeom>
          <a:blipFill>
            <a:blip r:embed="rId2"/>
            <a:stretch>
              <a:fillRect l="0" t="0" r="0" b="0"/>
            </a:stretch>
          </a:blipFill>
        </p:spPr>
      </p:sp>
      <p:sp>
        <p:nvSpPr>
          <p:cNvPr name="TextBox 5" id="5"/>
          <p:cNvSpPr txBox="true"/>
          <p:nvPr/>
        </p:nvSpPr>
        <p:spPr>
          <a:xfrm rot="0">
            <a:off x="1028700" y="498815"/>
            <a:ext cx="4806381" cy="955026"/>
          </a:xfrm>
          <a:prstGeom prst="rect">
            <a:avLst/>
          </a:prstGeom>
        </p:spPr>
        <p:txBody>
          <a:bodyPr anchor="t" rtlCol="false" tIns="0" lIns="0" bIns="0" rIns="0">
            <a:spAutoFit/>
          </a:bodyPr>
          <a:lstStyle/>
          <a:p>
            <a:pPr algn="l" marL="0" indent="0" lvl="0">
              <a:lnSpc>
                <a:spcPts val="7846"/>
              </a:lnSpc>
              <a:spcBef>
                <a:spcPct val="0"/>
              </a:spcBef>
            </a:pPr>
            <a:r>
              <a:rPr lang="en-US" b="true" sz="5604" i="true">
                <a:solidFill>
                  <a:srgbClr val="0F4662"/>
                </a:solidFill>
                <a:latin typeface="Cormorant Garamond Bold Italics"/>
                <a:ea typeface="Cormorant Garamond Bold Italics"/>
                <a:cs typeface="Cormorant Garamond Bold Italics"/>
                <a:sym typeface="Cormorant Garamond Bold Italics"/>
              </a:rPr>
              <a:t>Output Flowchart </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2454338"/>
            <a:ext cx="14560830" cy="5321174"/>
          </a:xfrm>
          <a:prstGeom prst="rect">
            <a:avLst/>
          </a:prstGeom>
        </p:spPr>
        <p:txBody>
          <a:bodyPr anchor="t" rtlCol="false" tIns="0" lIns="0" bIns="0" rIns="0">
            <a:spAutoFit/>
          </a:bodyPr>
          <a:lstStyle/>
          <a:p>
            <a:pPr algn="l">
              <a:lnSpc>
                <a:spcPts val="3837"/>
              </a:lnSpc>
            </a:pPr>
            <a:r>
              <a:rPr lang="en-US" sz="2741" b="true">
                <a:solidFill>
                  <a:srgbClr val="0F4662"/>
                </a:solidFill>
                <a:latin typeface="Quicksand Bold"/>
                <a:ea typeface="Quicksand Bold"/>
                <a:cs typeface="Quicksand Bold"/>
                <a:sym typeface="Quicksand Bold"/>
              </a:rPr>
              <a:t>org 100h</a:t>
            </a:r>
          </a:p>
          <a:p>
            <a:pPr algn="l">
              <a:lnSpc>
                <a:spcPts val="3837"/>
              </a:lnSpc>
            </a:pPr>
          </a:p>
          <a:p>
            <a:pPr algn="l">
              <a:lnSpc>
                <a:spcPts val="3837"/>
              </a:lnSpc>
            </a:pPr>
            <a:r>
              <a:rPr lang="en-US" sz="2741" b="true">
                <a:solidFill>
                  <a:srgbClr val="0F4662"/>
                </a:solidFill>
                <a:latin typeface="Quicksand Bold"/>
                <a:ea typeface="Quicksand Bold"/>
                <a:cs typeface="Quicksand Bold"/>
                <a:sym typeface="Quicksand Bold"/>
              </a:rPr>
              <a:t>start:</a:t>
            </a:r>
          </a:p>
          <a:p>
            <a:pPr algn="l">
              <a:lnSpc>
                <a:spcPts val="3837"/>
              </a:lnSpc>
            </a:pPr>
            <a:r>
              <a:rPr lang="en-US" sz="2741" b="true">
                <a:solidFill>
                  <a:srgbClr val="0F4662"/>
                </a:solidFill>
                <a:latin typeface="Quicksand Bold"/>
                <a:ea typeface="Quicksand Bold"/>
                <a:cs typeface="Quicksand Bold"/>
                <a:sym typeface="Quicksand Bold"/>
              </a:rPr>
              <a:t>    jmp mulai</a:t>
            </a:r>
          </a:p>
          <a:p>
            <a:pPr algn="l">
              <a:lnSpc>
                <a:spcPts val="3837"/>
              </a:lnSpc>
            </a:pPr>
          </a:p>
          <a:p>
            <a:pPr algn="l">
              <a:lnSpc>
                <a:spcPts val="3837"/>
              </a:lnSpc>
            </a:pPr>
            <a:r>
              <a:rPr lang="en-US" sz="2741" b="true">
                <a:solidFill>
                  <a:srgbClr val="0F4662"/>
                </a:solidFill>
                <a:latin typeface="Quicksand Bold"/>
                <a:ea typeface="Quicksand Bold"/>
                <a:cs typeface="Quicksand Bold"/>
                <a:sym typeface="Quicksand Bold"/>
              </a:rPr>
              <a:t>nama         db 13,10,'Nama Anda     : $'</a:t>
            </a:r>
          </a:p>
          <a:p>
            <a:pPr algn="l">
              <a:lnSpc>
                <a:spcPts val="3837"/>
              </a:lnSpc>
            </a:pPr>
            <a:r>
              <a:rPr lang="en-US" sz="2741" b="true">
                <a:solidFill>
                  <a:srgbClr val="0F4662"/>
                </a:solidFill>
                <a:latin typeface="Quicksand Bold"/>
                <a:ea typeface="Quicksand Bold"/>
                <a:cs typeface="Quicksand Bold"/>
                <a:sym typeface="Quicksand Bold"/>
              </a:rPr>
              <a:t>telp            db 13,10,'No. Telp      : $'</a:t>
            </a:r>
          </a:p>
          <a:p>
            <a:pPr algn="l">
              <a:lnSpc>
                <a:spcPts val="3837"/>
              </a:lnSpc>
            </a:pPr>
            <a:r>
              <a:rPr lang="en-US" sz="2741" b="true">
                <a:solidFill>
                  <a:srgbClr val="0F4662"/>
                </a:solidFill>
                <a:latin typeface="Quicksand Bold"/>
                <a:ea typeface="Quicksand Bold"/>
                <a:cs typeface="Quicksand Bold"/>
                <a:sym typeface="Quicksand Bold"/>
              </a:rPr>
              <a:t>lanjut         db 13,10,'LANJUT tekan y untuk lanjut &gt;&gt;&gt;&gt;&gt;&gt;&gt;&gt;&gt;&gt;&gt;&gt;&gt;&gt; $'  </a:t>
            </a:r>
          </a:p>
          <a:p>
            <a:pPr algn="l">
              <a:lnSpc>
                <a:spcPts val="3837"/>
              </a:lnSpc>
            </a:pPr>
          </a:p>
          <a:p>
            <a:pPr algn="l">
              <a:lnSpc>
                <a:spcPts val="3837"/>
              </a:lnSpc>
            </a:pPr>
            <a:r>
              <a:rPr lang="en-US" sz="2741" b="true">
                <a:solidFill>
                  <a:srgbClr val="0F4662"/>
                </a:solidFill>
                <a:latin typeface="Quicksand Bold"/>
                <a:ea typeface="Quicksand Bold"/>
                <a:cs typeface="Quicksand Bold"/>
                <a:sym typeface="Quicksand Bold"/>
              </a:rPr>
              <a:t>tampungnama     db 30,?,30 dup(?)</a:t>
            </a:r>
          </a:p>
          <a:p>
            <a:pPr algn="l" marL="0" indent="0" lvl="0">
              <a:lnSpc>
                <a:spcPts val="3837"/>
              </a:lnSpc>
              <a:spcBef>
                <a:spcPct val="0"/>
              </a:spcBef>
            </a:pPr>
            <a:r>
              <a:rPr lang="en-US" b="true" sz="2741">
                <a:solidFill>
                  <a:srgbClr val="0F4662"/>
                </a:solidFill>
                <a:latin typeface="Quicksand Bold"/>
                <a:ea typeface="Quicksand Bold"/>
                <a:cs typeface="Quicksand Bold"/>
                <a:sym typeface="Quicksand Bold"/>
              </a:rPr>
              <a:t>tampuntelp           db 30,?,30 dup(?)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1838997"/>
            <a:ext cx="13933903" cy="7419303"/>
          </a:xfrm>
          <a:prstGeom prst="rect">
            <a:avLst/>
          </a:prstGeom>
        </p:spPr>
        <p:txBody>
          <a:bodyPr anchor="t" rtlCol="false" tIns="0" lIns="0" bIns="0" rIns="0">
            <a:spAutoFit/>
          </a:bodyPr>
          <a:lstStyle/>
          <a:p>
            <a:pPr algn="just">
              <a:lnSpc>
                <a:spcPts val="3672"/>
              </a:lnSpc>
            </a:pPr>
            <a:r>
              <a:rPr lang="en-US" sz="2623" b="true">
                <a:solidFill>
                  <a:srgbClr val="0F4662"/>
                </a:solidFill>
                <a:latin typeface="Quicksand Bold"/>
                <a:ea typeface="Quicksand Bold"/>
                <a:cs typeface="Quicksand Bold"/>
                <a:sym typeface="Quicksand Bold"/>
              </a:rPr>
              <a:t>daftar:</a:t>
            </a:r>
          </a:p>
          <a:p>
            <a:pPr algn="just">
              <a:lnSpc>
                <a:spcPts val="3672"/>
              </a:lnSpc>
            </a:pPr>
            <a:r>
              <a:rPr lang="en-US" sz="2623" b="true">
                <a:solidFill>
                  <a:srgbClr val="0F4662"/>
                </a:solidFill>
                <a:latin typeface="Quicksand Bold"/>
                <a:ea typeface="Quicksand Bold"/>
                <a:cs typeface="Quicksand Bold"/>
                <a:sym typeface="Quicksand Bold"/>
              </a:rPr>
              <a:t>    db 13,10,'+------------------------------------------------------------+'  </a:t>
            </a:r>
          </a:p>
          <a:p>
            <a:pPr algn="just">
              <a:lnSpc>
                <a:spcPts val="3672"/>
              </a:lnSpc>
            </a:pPr>
            <a:r>
              <a:rPr lang="en-US" sz="2623" b="true">
                <a:solidFill>
                  <a:srgbClr val="0F4662"/>
                </a:solidFill>
                <a:latin typeface="Quicksand Bold"/>
                <a:ea typeface="Quicksand Bold"/>
                <a:cs typeface="Quicksand Bold"/>
                <a:sym typeface="Quicksand Bold"/>
              </a:rPr>
              <a:t>    db 13,10,'|                     ROTI BAKAR REPA                                   |'</a:t>
            </a:r>
          </a:p>
          <a:p>
            <a:pPr algn="just">
              <a:lnSpc>
                <a:spcPts val="3672"/>
              </a:lnSpc>
            </a:pPr>
            <a:r>
              <a:rPr lang="en-US" sz="2623" b="true">
                <a:solidFill>
                  <a:srgbClr val="0F4662"/>
                </a:solidFill>
                <a:latin typeface="Quicksand Bold"/>
                <a:ea typeface="Quicksand Bold"/>
                <a:cs typeface="Quicksand Bold"/>
                <a:sym typeface="Quicksand Bold"/>
              </a:rPr>
              <a:t>    db 13,10,'+---+--------------------------------------------------------+'</a:t>
            </a:r>
          </a:p>
          <a:p>
            <a:pPr algn="just">
              <a:lnSpc>
                <a:spcPts val="3672"/>
              </a:lnSpc>
            </a:pPr>
            <a:r>
              <a:rPr lang="en-US" sz="2623" b="true">
                <a:solidFill>
                  <a:srgbClr val="0F4662"/>
                </a:solidFill>
                <a:latin typeface="Quicksand Bold"/>
                <a:ea typeface="Quicksand Bold"/>
                <a:cs typeface="Quicksand Bold"/>
                <a:sym typeface="Quicksand Bold"/>
              </a:rPr>
              <a:t>    db 13,10,'|No |          DAFTAR RASA              |        HARGA            |'</a:t>
            </a:r>
          </a:p>
          <a:p>
            <a:pPr algn="just">
              <a:lnSpc>
                <a:spcPts val="3672"/>
              </a:lnSpc>
            </a:pPr>
            <a:r>
              <a:rPr lang="en-US" sz="2623" b="true">
                <a:solidFill>
                  <a:srgbClr val="0F4662"/>
                </a:solidFill>
                <a:latin typeface="Quicksand Bold"/>
                <a:ea typeface="Quicksand Bold"/>
                <a:cs typeface="Quicksand Bold"/>
                <a:sym typeface="Quicksand Bold"/>
              </a:rPr>
              <a:t>    db 13,10,'+---+--------------------------------------------------------+'</a:t>
            </a:r>
          </a:p>
          <a:p>
            <a:pPr algn="just">
              <a:lnSpc>
                <a:spcPts val="3672"/>
              </a:lnSpc>
            </a:pPr>
            <a:r>
              <a:rPr lang="en-US" sz="2623" b="true">
                <a:solidFill>
                  <a:srgbClr val="0F4662"/>
                </a:solidFill>
                <a:latin typeface="Quicksand Bold"/>
                <a:ea typeface="Quicksand Bold"/>
                <a:cs typeface="Quicksand Bold"/>
                <a:sym typeface="Quicksand Bold"/>
              </a:rPr>
              <a:t>    db 13,10,'|1.    |          RASA COKLAT              |        15.000             |'</a:t>
            </a:r>
          </a:p>
          <a:p>
            <a:pPr algn="just">
              <a:lnSpc>
                <a:spcPts val="3672"/>
              </a:lnSpc>
            </a:pPr>
            <a:r>
              <a:rPr lang="en-US" sz="2623" b="true">
                <a:solidFill>
                  <a:srgbClr val="0F4662"/>
                </a:solidFill>
                <a:latin typeface="Quicksand Bold"/>
                <a:ea typeface="Quicksand Bold"/>
                <a:cs typeface="Quicksand Bold"/>
                <a:sym typeface="Quicksand Bold"/>
              </a:rPr>
              <a:t>    db 13,10,'+---+--------------------------------------------------------+' </a:t>
            </a:r>
          </a:p>
          <a:p>
            <a:pPr algn="just">
              <a:lnSpc>
                <a:spcPts val="3672"/>
              </a:lnSpc>
            </a:pPr>
            <a:r>
              <a:rPr lang="en-US" sz="2623" b="true">
                <a:solidFill>
                  <a:srgbClr val="0F4662"/>
                </a:solidFill>
                <a:latin typeface="Quicksand Bold"/>
                <a:ea typeface="Quicksand Bold"/>
                <a:cs typeface="Quicksand Bold"/>
                <a:sym typeface="Quicksand Bold"/>
              </a:rPr>
              <a:t>    db 13,10,'|2.   |          RASA KEJU                   |        17.000             |'</a:t>
            </a:r>
          </a:p>
          <a:p>
            <a:pPr algn="just">
              <a:lnSpc>
                <a:spcPts val="3672"/>
              </a:lnSpc>
            </a:pPr>
            <a:r>
              <a:rPr lang="en-US" sz="2623" b="true">
                <a:solidFill>
                  <a:srgbClr val="0F4662"/>
                </a:solidFill>
                <a:latin typeface="Quicksand Bold"/>
                <a:ea typeface="Quicksand Bold"/>
                <a:cs typeface="Quicksand Bold"/>
                <a:sym typeface="Quicksand Bold"/>
              </a:rPr>
              <a:t>    db 13,10,'+---+--------------------------------------------------------+'</a:t>
            </a:r>
          </a:p>
          <a:p>
            <a:pPr algn="just">
              <a:lnSpc>
                <a:spcPts val="3672"/>
              </a:lnSpc>
            </a:pPr>
            <a:r>
              <a:rPr lang="en-US" sz="2623" b="true">
                <a:solidFill>
                  <a:srgbClr val="0F4662"/>
                </a:solidFill>
                <a:latin typeface="Quicksand Bold"/>
                <a:ea typeface="Quicksand Bold"/>
                <a:cs typeface="Quicksand Bold"/>
                <a:sym typeface="Quicksand Bold"/>
              </a:rPr>
              <a:t>    db 13,10,'|3.   |          RASA COKLAT KEJU    |        20.000            |'</a:t>
            </a:r>
          </a:p>
          <a:p>
            <a:pPr algn="just">
              <a:lnSpc>
                <a:spcPts val="3672"/>
              </a:lnSpc>
            </a:pPr>
            <a:r>
              <a:rPr lang="en-US" sz="2623" b="true">
                <a:solidFill>
                  <a:srgbClr val="0F4662"/>
                </a:solidFill>
                <a:latin typeface="Quicksand Bold"/>
                <a:ea typeface="Quicksand Bold"/>
                <a:cs typeface="Quicksand Bold"/>
                <a:sym typeface="Quicksand Bold"/>
              </a:rPr>
              <a:t>    db 13,10,'+---+--------------------------------------------------------+'</a:t>
            </a:r>
          </a:p>
          <a:p>
            <a:pPr algn="just">
              <a:lnSpc>
                <a:spcPts val="3672"/>
              </a:lnSpc>
            </a:pPr>
            <a:r>
              <a:rPr lang="en-US" sz="2623" b="true">
                <a:solidFill>
                  <a:srgbClr val="0F4662"/>
                </a:solidFill>
                <a:latin typeface="Quicksand Bold"/>
                <a:ea typeface="Quicksand Bold"/>
                <a:cs typeface="Quicksand Bold"/>
                <a:sym typeface="Quicksand Bold"/>
              </a:rPr>
              <a:t>    db 13,10,'|4.   |          RASA STRAWBERRY    |        15.000             |'</a:t>
            </a:r>
          </a:p>
          <a:p>
            <a:pPr algn="just">
              <a:lnSpc>
                <a:spcPts val="3672"/>
              </a:lnSpc>
            </a:pPr>
            <a:r>
              <a:rPr lang="en-US" sz="2623" b="true">
                <a:solidFill>
                  <a:srgbClr val="0F4662"/>
                </a:solidFill>
                <a:latin typeface="Quicksand Bold"/>
                <a:ea typeface="Quicksand Bold"/>
                <a:cs typeface="Quicksand Bold"/>
                <a:sym typeface="Quicksand Bold"/>
              </a:rPr>
              <a:t>    db 13,10,'+---+--------------------------------------------------------+'</a:t>
            </a:r>
          </a:p>
          <a:p>
            <a:pPr algn="just">
              <a:lnSpc>
                <a:spcPts val="3672"/>
              </a:lnSpc>
            </a:pPr>
            <a:r>
              <a:rPr lang="en-US" sz="2623" b="true">
                <a:solidFill>
                  <a:srgbClr val="0F4662"/>
                </a:solidFill>
                <a:latin typeface="Quicksand Bold"/>
                <a:ea typeface="Quicksand Bold"/>
                <a:cs typeface="Quicksand Bold"/>
                <a:sym typeface="Quicksand Bold"/>
              </a:rPr>
              <a:t>    db 13,10,'|5.   |          RASA BLUEBERRY       |        15.000             |'</a:t>
            </a:r>
          </a:p>
          <a:p>
            <a:pPr algn="just" marL="0" indent="0" lvl="0">
              <a:lnSpc>
                <a:spcPts val="3672"/>
              </a:lnSpc>
              <a:spcBef>
                <a:spcPct val="0"/>
              </a:spcBef>
            </a:pPr>
            <a:r>
              <a:rPr lang="en-US" b="true" sz="2623">
                <a:solidFill>
                  <a:srgbClr val="0F4662"/>
                </a:solidFill>
                <a:latin typeface="Quicksand Bold"/>
                <a:ea typeface="Quicksand Bold"/>
                <a:cs typeface="Quicksand Bold"/>
                <a:sym typeface="Quicksand Bold"/>
              </a:rPr>
              <a:t>    db 13,10,'+---+--------------------------------------------------------+'</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1997617"/>
            <a:ext cx="15395715" cy="7260683"/>
          </a:xfrm>
          <a:prstGeom prst="rect">
            <a:avLst/>
          </a:prstGeom>
        </p:spPr>
        <p:txBody>
          <a:bodyPr anchor="t" rtlCol="false" tIns="0" lIns="0" bIns="0" rIns="0">
            <a:spAutoFit/>
          </a:bodyPr>
          <a:lstStyle/>
          <a:p>
            <a:pPr algn="l">
              <a:lnSpc>
                <a:spcPts val="3837"/>
              </a:lnSpc>
            </a:pPr>
            <a:r>
              <a:rPr lang="en-US" sz="2741" b="true">
                <a:solidFill>
                  <a:srgbClr val="0F4662"/>
                </a:solidFill>
                <a:latin typeface="Quicksand Bold"/>
                <a:ea typeface="Quicksand Bold"/>
                <a:cs typeface="Quicksand Bold"/>
                <a:sym typeface="Quicksand Bold"/>
              </a:rPr>
              <a:t>pilih_no_rasa    db 13,10,'Silahkan masukkan nomor rasa yang Anda pilih: $' </a:t>
            </a:r>
          </a:p>
          <a:p>
            <a:pPr algn="l">
              <a:lnSpc>
                <a:spcPts val="3837"/>
              </a:lnSpc>
            </a:pPr>
            <a:r>
              <a:rPr lang="en-US" sz="2741" b="true">
                <a:solidFill>
                  <a:srgbClr val="0F4662"/>
                </a:solidFill>
                <a:latin typeface="Quicksand Bold"/>
                <a:ea typeface="Quicksand Bold"/>
                <a:cs typeface="Quicksand Bold"/>
                <a:sym typeface="Quicksand Bold"/>
              </a:rPr>
              <a:t>success               db 13,10,'Selamat Anda Berhasil $' </a:t>
            </a:r>
          </a:p>
          <a:p>
            <a:pPr algn="l">
              <a:lnSpc>
                <a:spcPts val="3837"/>
              </a:lnSpc>
            </a:pPr>
            <a:r>
              <a:rPr lang="en-US" sz="2741" b="true">
                <a:solidFill>
                  <a:srgbClr val="0F4662"/>
                </a:solidFill>
                <a:latin typeface="Quicksand Bold"/>
                <a:ea typeface="Quicksand Bold"/>
                <a:cs typeface="Quicksand Bold"/>
                <a:sym typeface="Quicksand Bold"/>
              </a:rPr>
              <a:t>error                   db 13,10,'                                               '</a:t>
            </a:r>
          </a:p>
          <a:p>
            <a:pPr algn="l">
              <a:lnSpc>
                <a:spcPts val="3837"/>
              </a:lnSpc>
            </a:pPr>
          </a:p>
          <a:p>
            <a:pPr algn="l">
              <a:lnSpc>
                <a:spcPts val="3837"/>
              </a:lnSpc>
            </a:pPr>
            <a:r>
              <a:rPr lang="en-US" sz="2741" b="true">
                <a:solidFill>
                  <a:srgbClr val="0F4662"/>
                </a:solidFill>
                <a:latin typeface="Quicksand Bold"/>
                <a:ea typeface="Quicksand Bold"/>
                <a:cs typeface="Quicksand Bold"/>
                <a:sym typeface="Quicksand Bold"/>
              </a:rPr>
              <a:t>; Teks hasil</a:t>
            </a:r>
          </a:p>
          <a:p>
            <a:pPr algn="l">
              <a:lnSpc>
                <a:spcPts val="3837"/>
              </a:lnSpc>
            </a:pPr>
            <a:r>
              <a:rPr lang="en-US" sz="2741" b="true">
                <a:solidFill>
                  <a:srgbClr val="0F4662"/>
                </a:solidFill>
                <a:latin typeface="Quicksand Bold"/>
                <a:ea typeface="Quicksand Bold"/>
                <a:cs typeface="Quicksand Bold"/>
                <a:sym typeface="Quicksand Bold"/>
              </a:rPr>
              <a:t>teks1   db 13,10,'Anda memilih rasa coklat', 13,10,'Total harga yang harus Anda bayar: 15.000', 13,10,'Terima kasih$', 0</a:t>
            </a:r>
          </a:p>
          <a:p>
            <a:pPr algn="l">
              <a:lnSpc>
                <a:spcPts val="3837"/>
              </a:lnSpc>
            </a:pPr>
            <a:r>
              <a:rPr lang="en-US" sz="2741" b="true">
                <a:solidFill>
                  <a:srgbClr val="0F4662"/>
                </a:solidFill>
                <a:latin typeface="Quicksand Bold"/>
                <a:ea typeface="Quicksand Bold"/>
                <a:cs typeface="Quicksand Bold"/>
                <a:sym typeface="Quicksand Bold"/>
              </a:rPr>
              <a:t>teks2   db 13,10,'Anda memilih rasa keju', 13,10,'Total harga yang harus Anda bayar:</a:t>
            </a:r>
          </a:p>
          <a:p>
            <a:pPr algn="l">
              <a:lnSpc>
                <a:spcPts val="3837"/>
              </a:lnSpc>
            </a:pPr>
            <a:r>
              <a:rPr lang="en-US" sz="2741" b="true">
                <a:solidFill>
                  <a:srgbClr val="0F4662"/>
                </a:solidFill>
                <a:latin typeface="Quicksand Bold"/>
                <a:ea typeface="Quicksand Bold"/>
                <a:cs typeface="Quicksand Bold"/>
                <a:sym typeface="Quicksand Bold"/>
              </a:rPr>
              <a:t> 17.000', 13,10,'Terima kasih$', 0</a:t>
            </a:r>
          </a:p>
          <a:p>
            <a:pPr algn="l">
              <a:lnSpc>
                <a:spcPts val="3837"/>
              </a:lnSpc>
            </a:pPr>
            <a:r>
              <a:rPr lang="en-US" sz="2741" b="true">
                <a:solidFill>
                  <a:srgbClr val="0F4662"/>
                </a:solidFill>
                <a:latin typeface="Quicksand Bold"/>
                <a:ea typeface="Quicksand Bold"/>
                <a:cs typeface="Quicksand Bold"/>
                <a:sym typeface="Quicksand Bold"/>
              </a:rPr>
              <a:t>teks3   db 13,10,'Anda memilih rasa coklat keju', 13,10,'Total harga yang harus Anda bayar: 20.000', 13,10,'Terima kasih$', 0</a:t>
            </a:r>
          </a:p>
          <a:p>
            <a:pPr algn="l">
              <a:lnSpc>
                <a:spcPts val="3837"/>
              </a:lnSpc>
            </a:pPr>
            <a:r>
              <a:rPr lang="en-US" sz="2741" b="true">
                <a:solidFill>
                  <a:srgbClr val="0F4662"/>
                </a:solidFill>
                <a:latin typeface="Quicksand Bold"/>
                <a:ea typeface="Quicksand Bold"/>
                <a:cs typeface="Quicksand Bold"/>
                <a:sym typeface="Quicksand Bold"/>
              </a:rPr>
              <a:t>teks4   db 13,10,'Anda memilih rasa strawberry', 13,10,'Total harga yang harus Anda bayar: 15.000', 13,10,'Terima kasih$', 0</a:t>
            </a:r>
          </a:p>
          <a:p>
            <a:pPr algn="l" marL="0" indent="0" lvl="0">
              <a:lnSpc>
                <a:spcPts val="3837"/>
              </a:lnSpc>
              <a:spcBef>
                <a:spcPct val="0"/>
              </a:spcBef>
            </a:pPr>
            <a:r>
              <a:rPr lang="en-US" b="true" sz="2741">
                <a:solidFill>
                  <a:srgbClr val="0F4662"/>
                </a:solidFill>
                <a:latin typeface="Quicksand Bold"/>
                <a:ea typeface="Quicksand Bold"/>
                <a:cs typeface="Quicksand Bold"/>
                <a:sym typeface="Quicksand Bold"/>
              </a:rPr>
              <a:t>teks5   db 13,10,'Anda memilih rasa blueberry', 13,10,'Total harga yang harus Anda bayar: 15.000', 13,10,'Terima kasih$', 0</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2022228"/>
            <a:ext cx="15395715" cy="6775806"/>
          </a:xfrm>
          <a:prstGeom prst="rect">
            <a:avLst/>
          </a:prstGeom>
        </p:spPr>
        <p:txBody>
          <a:bodyPr anchor="t" rtlCol="false" tIns="0" lIns="0" bIns="0" rIns="0">
            <a:spAutoFit/>
          </a:bodyPr>
          <a:lstStyle/>
          <a:p>
            <a:pPr algn="l">
              <a:lnSpc>
                <a:spcPts val="3837"/>
              </a:lnSpc>
            </a:pPr>
            <a:r>
              <a:rPr lang="en-US" sz="2741" b="true">
                <a:solidFill>
                  <a:srgbClr val="0F4662"/>
                </a:solidFill>
                <a:latin typeface="Quicksand Bold"/>
                <a:ea typeface="Quicksand Bold"/>
                <a:cs typeface="Quicksand Bold"/>
                <a:sym typeface="Quicksand Bold"/>
              </a:rPr>
              <a:t>mulai:</a:t>
            </a:r>
          </a:p>
          <a:p>
            <a:pPr algn="l">
              <a:lnSpc>
                <a:spcPts val="3837"/>
              </a:lnSpc>
            </a:pPr>
            <a:r>
              <a:rPr lang="en-US" sz="2741" b="true">
                <a:solidFill>
                  <a:srgbClr val="0F4662"/>
                </a:solidFill>
                <a:latin typeface="Quicksand Bold"/>
                <a:ea typeface="Quicksand Bold"/>
                <a:cs typeface="Quicksand Bold"/>
                <a:sym typeface="Quicksand Bold"/>
              </a:rPr>
              <a:t>    mov ah, 09h</a:t>
            </a:r>
          </a:p>
          <a:p>
            <a:pPr algn="l">
              <a:lnSpc>
                <a:spcPts val="3837"/>
              </a:lnSpc>
            </a:pPr>
            <a:r>
              <a:rPr lang="en-US" sz="2741" b="true">
                <a:solidFill>
                  <a:srgbClr val="0F4662"/>
                </a:solidFill>
                <a:latin typeface="Quicksand Bold"/>
                <a:ea typeface="Quicksand Bold"/>
                <a:cs typeface="Quicksand Bold"/>
                <a:sym typeface="Quicksand Bold"/>
              </a:rPr>
              <a:t>    lea dx, nama</a:t>
            </a:r>
          </a:p>
          <a:p>
            <a:pPr algn="l">
              <a:lnSpc>
                <a:spcPts val="3837"/>
              </a:lnSpc>
            </a:pPr>
            <a:r>
              <a:rPr lang="en-US" sz="2741" b="true">
                <a:solidFill>
                  <a:srgbClr val="0F4662"/>
                </a:solidFill>
                <a:latin typeface="Quicksand Bold"/>
                <a:ea typeface="Quicksand Bold"/>
                <a:cs typeface="Quicksand Bold"/>
                <a:sym typeface="Quicksand Bold"/>
              </a:rPr>
              <a:t>    int 21h </a:t>
            </a:r>
          </a:p>
          <a:p>
            <a:pPr algn="l">
              <a:lnSpc>
                <a:spcPts val="3837"/>
              </a:lnSpc>
            </a:pPr>
            <a:r>
              <a:rPr lang="en-US" sz="2741" b="true">
                <a:solidFill>
                  <a:srgbClr val="0F4662"/>
                </a:solidFill>
                <a:latin typeface="Quicksand Bold"/>
                <a:ea typeface="Quicksand Bold"/>
                <a:cs typeface="Quicksand Bold"/>
                <a:sym typeface="Quicksand Bold"/>
              </a:rPr>
              <a:t>    mov ah, 0ah</a:t>
            </a:r>
          </a:p>
          <a:p>
            <a:pPr algn="l">
              <a:lnSpc>
                <a:spcPts val="3837"/>
              </a:lnSpc>
            </a:pPr>
            <a:r>
              <a:rPr lang="en-US" sz="2741" b="true">
                <a:solidFill>
                  <a:srgbClr val="0F4662"/>
                </a:solidFill>
                <a:latin typeface="Quicksand Bold"/>
                <a:ea typeface="Quicksand Bold"/>
                <a:cs typeface="Quicksand Bold"/>
                <a:sym typeface="Quicksand Bold"/>
              </a:rPr>
              <a:t>    lea dx, tampungnama</a:t>
            </a:r>
          </a:p>
          <a:p>
            <a:pPr algn="l">
              <a:lnSpc>
                <a:spcPts val="3837"/>
              </a:lnSpc>
            </a:pPr>
            <a:r>
              <a:rPr lang="en-US" sz="2741" b="true">
                <a:solidFill>
                  <a:srgbClr val="0F4662"/>
                </a:solidFill>
                <a:latin typeface="Quicksand Bold"/>
                <a:ea typeface="Quicksand Bold"/>
                <a:cs typeface="Quicksand Bold"/>
                <a:sym typeface="Quicksand Bold"/>
              </a:rPr>
              <a:t>    int 21h  </a:t>
            </a:r>
          </a:p>
          <a:p>
            <a:pPr algn="l">
              <a:lnSpc>
                <a:spcPts val="3837"/>
              </a:lnSpc>
            </a:pPr>
          </a:p>
          <a:p>
            <a:pPr algn="l">
              <a:lnSpc>
                <a:spcPts val="3837"/>
              </a:lnSpc>
            </a:pPr>
            <a:r>
              <a:rPr lang="en-US" sz="2741" b="true">
                <a:solidFill>
                  <a:srgbClr val="0F4662"/>
                </a:solidFill>
                <a:latin typeface="Quicksand Bold"/>
                <a:ea typeface="Quicksand Bold"/>
                <a:cs typeface="Quicksand Bold"/>
                <a:sym typeface="Quicksand Bold"/>
              </a:rPr>
              <a:t>    mov ah, 09h</a:t>
            </a:r>
          </a:p>
          <a:p>
            <a:pPr algn="l">
              <a:lnSpc>
                <a:spcPts val="3837"/>
              </a:lnSpc>
            </a:pPr>
            <a:r>
              <a:rPr lang="en-US" sz="2741" b="true">
                <a:solidFill>
                  <a:srgbClr val="0F4662"/>
                </a:solidFill>
                <a:latin typeface="Quicksand Bold"/>
                <a:ea typeface="Quicksand Bold"/>
                <a:cs typeface="Quicksand Bold"/>
                <a:sym typeface="Quicksand Bold"/>
              </a:rPr>
              <a:t>    lea dx, telp</a:t>
            </a:r>
          </a:p>
          <a:p>
            <a:pPr algn="l">
              <a:lnSpc>
                <a:spcPts val="3837"/>
              </a:lnSpc>
            </a:pPr>
            <a:r>
              <a:rPr lang="en-US" sz="2741" b="true">
                <a:solidFill>
                  <a:srgbClr val="0F4662"/>
                </a:solidFill>
                <a:latin typeface="Quicksand Bold"/>
                <a:ea typeface="Quicksand Bold"/>
                <a:cs typeface="Quicksand Bold"/>
                <a:sym typeface="Quicksand Bold"/>
              </a:rPr>
              <a:t>    int 21h</a:t>
            </a:r>
          </a:p>
          <a:p>
            <a:pPr algn="l">
              <a:lnSpc>
                <a:spcPts val="3837"/>
              </a:lnSpc>
            </a:pPr>
            <a:r>
              <a:rPr lang="en-US" sz="2741" b="true">
                <a:solidFill>
                  <a:srgbClr val="0F4662"/>
                </a:solidFill>
                <a:latin typeface="Quicksand Bold"/>
                <a:ea typeface="Quicksand Bold"/>
                <a:cs typeface="Quicksand Bold"/>
                <a:sym typeface="Quicksand Bold"/>
              </a:rPr>
              <a:t>    mov ah, 0ah</a:t>
            </a:r>
          </a:p>
          <a:p>
            <a:pPr algn="l">
              <a:lnSpc>
                <a:spcPts val="3837"/>
              </a:lnSpc>
            </a:pPr>
            <a:r>
              <a:rPr lang="en-US" sz="2741" b="true">
                <a:solidFill>
                  <a:srgbClr val="0F4662"/>
                </a:solidFill>
                <a:latin typeface="Quicksand Bold"/>
                <a:ea typeface="Quicksand Bold"/>
                <a:cs typeface="Quicksand Bold"/>
                <a:sym typeface="Quicksand Bold"/>
              </a:rPr>
              <a:t>    lea dx, tampuntelp</a:t>
            </a:r>
          </a:p>
          <a:p>
            <a:pPr algn="l" marL="0" indent="0" lvl="0">
              <a:lnSpc>
                <a:spcPts val="3837"/>
              </a:lnSpc>
              <a:spcBef>
                <a:spcPct val="0"/>
              </a:spcBef>
            </a:pPr>
            <a:r>
              <a:rPr lang="en-US" b="true" sz="2741">
                <a:solidFill>
                  <a:srgbClr val="0F4662"/>
                </a:solidFill>
                <a:latin typeface="Quicksand Bold"/>
                <a:ea typeface="Quicksand Bold"/>
                <a:cs typeface="Quicksand Bold"/>
                <a:sym typeface="Quicksand Bold"/>
              </a:rPr>
              <a:t>    int 21h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2386158"/>
            <a:ext cx="14462377" cy="5457534"/>
          </a:xfrm>
          <a:prstGeom prst="rect">
            <a:avLst/>
          </a:prstGeom>
        </p:spPr>
        <p:txBody>
          <a:bodyPr anchor="t" rtlCol="false" tIns="0" lIns="0" bIns="0" rIns="0">
            <a:spAutoFit/>
          </a:bodyPr>
          <a:lstStyle/>
          <a:p>
            <a:pPr algn="l">
              <a:lnSpc>
                <a:spcPts val="3604"/>
              </a:lnSpc>
            </a:pPr>
            <a:r>
              <a:rPr lang="en-US" sz="2574" b="true">
                <a:solidFill>
                  <a:srgbClr val="0F4662"/>
                </a:solidFill>
                <a:latin typeface="Quicksand Bold"/>
                <a:ea typeface="Quicksand Bold"/>
                <a:cs typeface="Quicksand Bold"/>
                <a:sym typeface="Quicksand Bold"/>
              </a:rPr>
              <a:t>    mov ah, 09h</a:t>
            </a:r>
          </a:p>
          <a:p>
            <a:pPr algn="l">
              <a:lnSpc>
                <a:spcPts val="3604"/>
              </a:lnSpc>
            </a:pPr>
            <a:r>
              <a:rPr lang="en-US" sz="2574" b="true">
                <a:solidFill>
                  <a:srgbClr val="0F4662"/>
                </a:solidFill>
                <a:latin typeface="Quicksand Bold"/>
                <a:ea typeface="Quicksand Bold"/>
                <a:cs typeface="Quicksand Bold"/>
                <a:sym typeface="Quicksand Bold"/>
              </a:rPr>
              <a:t>    lea dx, daftar</a:t>
            </a:r>
          </a:p>
          <a:p>
            <a:pPr algn="l">
              <a:lnSpc>
                <a:spcPts val="3604"/>
              </a:lnSpc>
            </a:pPr>
            <a:r>
              <a:rPr lang="en-US" sz="2574" b="true">
                <a:solidFill>
                  <a:srgbClr val="0F4662"/>
                </a:solidFill>
                <a:latin typeface="Quicksand Bold"/>
                <a:ea typeface="Quicksand Bold"/>
                <a:cs typeface="Quicksand Bold"/>
                <a:sym typeface="Quicksand Bold"/>
              </a:rPr>
              <a:t>    int 21h</a:t>
            </a:r>
          </a:p>
          <a:p>
            <a:pPr algn="l">
              <a:lnSpc>
                <a:spcPts val="3604"/>
              </a:lnSpc>
            </a:pPr>
          </a:p>
          <a:p>
            <a:pPr algn="l">
              <a:lnSpc>
                <a:spcPts val="3604"/>
              </a:lnSpc>
            </a:pPr>
            <a:r>
              <a:rPr lang="en-US" sz="2574" b="true">
                <a:solidFill>
                  <a:srgbClr val="0F4662"/>
                </a:solidFill>
                <a:latin typeface="Quicksand Bold"/>
                <a:ea typeface="Quicksand Bold"/>
                <a:cs typeface="Quicksand Bold"/>
                <a:sym typeface="Quicksand Bold"/>
              </a:rPr>
              <a:t>    mov ah, 09h </a:t>
            </a:r>
          </a:p>
          <a:p>
            <a:pPr algn="l">
              <a:lnSpc>
                <a:spcPts val="3604"/>
              </a:lnSpc>
            </a:pPr>
            <a:r>
              <a:rPr lang="en-US" sz="2574" b="true">
                <a:solidFill>
                  <a:srgbClr val="0F4662"/>
                </a:solidFill>
                <a:latin typeface="Quicksand Bold"/>
                <a:ea typeface="Quicksand Bold"/>
                <a:cs typeface="Quicksand Bold"/>
                <a:sym typeface="Quicksand Bold"/>
              </a:rPr>
              <a:t>    lea dx, lanjut</a:t>
            </a:r>
          </a:p>
          <a:p>
            <a:pPr algn="l">
              <a:lnSpc>
                <a:spcPts val="3604"/>
              </a:lnSpc>
            </a:pPr>
            <a:r>
              <a:rPr lang="en-US" sz="2574" b="true">
                <a:solidFill>
                  <a:srgbClr val="0F4662"/>
                </a:solidFill>
                <a:latin typeface="Quicksand Bold"/>
                <a:ea typeface="Quicksand Bold"/>
                <a:cs typeface="Quicksand Bold"/>
                <a:sym typeface="Quicksand Bold"/>
              </a:rPr>
              <a:t>    int 21h   </a:t>
            </a:r>
          </a:p>
          <a:p>
            <a:pPr algn="l">
              <a:lnSpc>
                <a:spcPts val="3604"/>
              </a:lnSpc>
            </a:pPr>
          </a:p>
          <a:p>
            <a:pPr algn="l">
              <a:lnSpc>
                <a:spcPts val="3604"/>
              </a:lnSpc>
            </a:pPr>
            <a:r>
              <a:rPr lang="en-US" sz="2574" b="true">
                <a:solidFill>
                  <a:srgbClr val="0F4662"/>
                </a:solidFill>
                <a:latin typeface="Quicksand Bold"/>
                <a:ea typeface="Quicksand Bold"/>
                <a:cs typeface="Quicksand Bold"/>
                <a:sym typeface="Quicksand Bold"/>
              </a:rPr>
              <a:t>    mov ah, 01h </a:t>
            </a:r>
          </a:p>
          <a:p>
            <a:pPr algn="l">
              <a:lnSpc>
                <a:spcPts val="3604"/>
              </a:lnSpc>
            </a:pPr>
            <a:r>
              <a:rPr lang="en-US" sz="2574" b="true">
                <a:solidFill>
                  <a:srgbClr val="0F4662"/>
                </a:solidFill>
                <a:latin typeface="Quicksand Bold"/>
                <a:ea typeface="Quicksand Bold"/>
                <a:cs typeface="Quicksand Bold"/>
                <a:sym typeface="Quicksand Bold"/>
              </a:rPr>
              <a:t>    int 21h</a:t>
            </a:r>
          </a:p>
          <a:p>
            <a:pPr algn="l">
              <a:lnSpc>
                <a:spcPts val="3604"/>
              </a:lnSpc>
            </a:pPr>
            <a:r>
              <a:rPr lang="en-US" sz="2574" b="true">
                <a:solidFill>
                  <a:srgbClr val="0F4662"/>
                </a:solidFill>
                <a:latin typeface="Quicksand Bold"/>
                <a:ea typeface="Quicksand Bold"/>
                <a:cs typeface="Quicksand Bold"/>
                <a:sym typeface="Quicksand Bold"/>
              </a:rPr>
              <a:t>    cmp al, 'y'</a:t>
            </a:r>
          </a:p>
          <a:p>
            <a:pPr algn="l" marL="0" indent="0" lvl="0">
              <a:lnSpc>
                <a:spcPts val="3604"/>
              </a:lnSpc>
              <a:spcBef>
                <a:spcPct val="0"/>
              </a:spcBef>
            </a:pPr>
            <a:r>
              <a:rPr lang="en-US" b="true" sz="2574">
                <a:solidFill>
                  <a:srgbClr val="0F4662"/>
                </a:solidFill>
                <a:latin typeface="Quicksand Bold"/>
                <a:ea typeface="Quicksand Bold"/>
                <a:cs typeface="Quicksand Bold"/>
                <a:sym typeface="Quicksand Bold"/>
              </a:rPr>
              <a:t>    jne error_msg</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2040139"/>
            <a:ext cx="15589262" cy="7218161"/>
          </a:xfrm>
          <a:prstGeom prst="rect">
            <a:avLst/>
          </a:prstGeom>
        </p:spPr>
        <p:txBody>
          <a:bodyPr anchor="t" rtlCol="false" tIns="0" lIns="0" bIns="0" rIns="0">
            <a:spAutoFit/>
          </a:bodyPr>
          <a:lstStyle/>
          <a:p>
            <a:pPr algn="l">
              <a:lnSpc>
                <a:spcPts val="3009"/>
              </a:lnSpc>
            </a:pPr>
            <a:r>
              <a:rPr lang="en-US" sz="2149" b="true">
                <a:solidFill>
                  <a:srgbClr val="0F4662"/>
                </a:solidFill>
                <a:latin typeface="Quicksand Bold"/>
                <a:ea typeface="Quicksand Bold"/>
                <a:cs typeface="Quicksand Bold"/>
                <a:sym typeface="Quicksand Bold"/>
              </a:rPr>
              <a:t>proses:</a:t>
            </a:r>
          </a:p>
          <a:p>
            <a:pPr algn="l">
              <a:lnSpc>
                <a:spcPts val="3009"/>
              </a:lnSpc>
            </a:pPr>
            <a:r>
              <a:rPr lang="en-US" sz="2149" b="true">
                <a:solidFill>
                  <a:srgbClr val="0F4662"/>
                </a:solidFill>
                <a:latin typeface="Quicksand Bold"/>
                <a:ea typeface="Quicksand Bold"/>
                <a:cs typeface="Quicksand Bold"/>
                <a:sym typeface="Quicksand Bold"/>
              </a:rPr>
              <a:t>    mov ah, 09h</a:t>
            </a:r>
          </a:p>
          <a:p>
            <a:pPr algn="l">
              <a:lnSpc>
                <a:spcPts val="3009"/>
              </a:lnSpc>
            </a:pPr>
            <a:r>
              <a:rPr lang="en-US" sz="2149" b="true">
                <a:solidFill>
                  <a:srgbClr val="0F4662"/>
                </a:solidFill>
                <a:latin typeface="Quicksand Bold"/>
                <a:ea typeface="Quicksand Bold"/>
                <a:cs typeface="Quicksand Bold"/>
                <a:sym typeface="Quicksand Bold"/>
              </a:rPr>
              <a:t>    lea dx, pilih_no_rasa</a:t>
            </a:r>
          </a:p>
          <a:p>
            <a:pPr algn="l">
              <a:lnSpc>
                <a:spcPts val="3009"/>
              </a:lnSpc>
            </a:pPr>
            <a:r>
              <a:rPr lang="en-US" sz="2149" b="true">
                <a:solidFill>
                  <a:srgbClr val="0F4662"/>
                </a:solidFill>
                <a:latin typeface="Quicksand Bold"/>
                <a:ea typeface="Quicksand Bold"/>
                <a:cs typeface="Quicksand Bold"/>
                <a:sym typeface="Quicksand Bold"/>
              </a:rPr>
              <a:t>    int 21h</a:t>
            </a:r>
          </a:p>
          <a:p>
            <a:pPr algn="l">
              <a:lnSpc>
                <a:spcPts val="3009"/>
              </a:lnSpc>
            </a:pPr>
          </a:p>
          <a:p>
            <a:pPr algn="l">
              <a:lnSpc>
                <a:spcPts val="3009"/>
              </a:lnSpc>
            </a:pPr>
            <a:r>
              <a:rPr lang="en-US" sz="2149" b="true">
                <a:solidFill>
                  <a:srgbClr val="0F4662"/>
                </a:solidFill>
                <a:latin typeface="Quicksand Bold"/>
                <a:ea typeface="Quicksand Bold"/>
                <a:cs typeface="Quicksand Bold"/>
                <a:sym typeface="Quicksand Bold"/>
              </a:rPr>
              <a:t>    mov ah, 01h</a:t>
            </a:r>
          </a:p>
          <a:p>
            <a:pPr algn="l">
              <a:lnSpc>
                <a:spcPts val="3009"/>
              </a:lnSpc>
            </a:pPr>
            <a:r>
              <a:rPr lang="en-US" sz="2149" b="true">
                <a:solidFill>
                  <a:srgbClr val="0F4662"/>
                </a:solidFill>
                <a:latin typeface="Quicksand Bold"/>
                <a:ea typeface="Quicksand Bold"/>
                <a:cs typeface="Quicksand Bold"/>
                <a:sym typeface="Quicksand Bold"/>
              </a:rPr>
              <a:t>    int 21h</a:t>
            </a:r>
          </a:p>
          <a:p>
            <a:pPr algn="l">
              <a:lnSpc>
                <a:spcPts val="3009"/>
              </a:lnSpc>
            </a:pPr>
            <a:r>
              <a:rPr lang="en-US" sz="2149" b="true">
                <a:solidFill>
                  <a:srgbClr val="0F4662"/>
                </a:solidFill>
                <a:latin typeface="Quicksand Bold"/>
                <a:ea typeface="Quicksand Bold"/>
                <a:cs typeface="Quicksand Bold"/>
                <a:sym typeface="Quicksand Bold"/>
              </a:rPr>
              <a:t>    mov bh, al</a:t>
            </a:r>
          </a:p>
          <a:p>
            <a:pPr algn="l">
              <a:lnSpc>
                <a:spcPts val="3009"/>
              </a:lnSpc>
            </a:pPr>
          </a:p>
          <a:p>
            <a:pPr algn="l">
              <a:lnSpc>
                <a:spcPts val="3009"/>
              </a:lnSpc>
            </a:pPr>
            <a:r>
              <a:rPr lang="en-US" sz="2149" b="true">
                <a:solidFill>
                  <a:srgbClr val="0F4662"/>
                </a:solidFill>
                <a:latin typeface="Quicksand Bold"/>
                <a:ea typeface="Quicksand Bold"/>
                <a:cs typeface="Quicksand Bold"/>
                <a:sym typeface="Quicksand Bold"/>
              </a:rPr>
              <a:t>    cmp bh, '1'</a:t>
            </a:r>
          </a:p>
          <a:p>
            <a:pPr algn="l">
              <a:lnSpc>
                <a:spcPts val="3009"/>
              </a:lnSpc>
            </a:pPr>
            <a:r>
              <a:rPr lang="en-US" sz="2149" b="true">
                <a:solidFill>
                  <a:srgbClr val="0F4662"/>
                </a:solidFill>
                <a:latin typeface="Quicksand Bold"/>
                <a:ea typeface="Quicksand Bold"/>
                <a:cs typeface="Quicksand Bold"/>
                <a:sym typeface="Quicksand Bold"/>
              </a:rPr>
              <a:t>    je hasil1  </a:t>
            </a:r>
          </a:p>
          <a:p>
            <a:pPr algn="l">
              <a:lnSpc>
                <a:spcPts val="3009"/>
              </a:lnSpc>
            </a:pPr>
            <a:r>
              <a:rPr lang="en-US" sz="2149" b="true">
                <a:solidFill>
                  <a:srgbClr val="0F4662"/>
                </a:solidFill>
                <a:latin typeface="Quicksand Bold"/>
                <a:ea typeface="Quicksand Bold"/>
                <a:cs typeface="Quicksand Bold"/>
                <a:sym typeface="Quicksand Bold"/>
              </a:rPr>
              <a:t>    cmp bh, '2'</a:t>
            </a:r>
          </a:p>
          <a:p>
            <a:pPr algn="l">
              <a:lnSpc>
                <a:spcPts val="3009"/>
              </a:lnSpc>
            </a:pPr>
            <a:r>
              <a:rPr lang="en-US" sz="2149" b="true">
                <a:solidFill>
                  <a:srgbClr val="0F4662"/>
                </a:solidFill>
                <a:latin typeface="Quicksand Bold"/>
                <a:ea typeface="Quicksand Bold"/>
                <a:cs typeface="Quicksand Bold"/>
                <a:sym typeface="Quicksand Bold"/>
              </a:rPr>
              <a:t>    je hasil2</a:t>
            </a:r>
          </a:p>
          <a:p>
            <a:pPr algn="l">
              <a:lnSpc>
                <a:spcPts val="3009"/>
              </a:lnSpc>
            </a:pPr>
            <a:r>
              <a:rPr lang="en-US" sz="2149" b="true">
                <a:solidFill>
                  <a:srgbClr val="0F4662"/>
                </a:solidFill>
                <a:latin typeface="Quicksand Bold"/>
                <a:ea typeface="Quicksand Bold"/>
                <a:cs typeface="Quicksand Bold"/>
                <a:sym typeface="Quicksand Bold"/>
              </a:rPr>
              <a:t>    cmp bh, '3'</a:t>
            </a:r>
          </a:p>
          <a:p>
            <a:pPr algn="l">
              <a:lnSpc>
                <a:spcPts val="3009"/>
              </a:lnSpc>
            </a:pPr>
            <a:r>
              <a:rPr lang="en-US" sz="2149" b="true">
                <a:solidFill>
                  <a:srgbClr val="0F4662"/>
                </a:solidFill>
                <a:latin typeface="Quicksand Bold"/>
                <a:ea typeface="Quicksand Bold"/>
                <a:cs typeface="Quicksand Bold"/>
                <a:sym typeface="Quicksand Bold"/>
              </a:rPr>
              <a:t>    je hasil3</a:t>
            </a:r>
          </a:p>
          <a:p>
            <a:pPr algn="l">
              <a:lnSpc>
                <a:spcPts val="3009"/>
              </a:lnSpc>
            </a:pPr>
            <a:r>
              <a:rPr lang="en-US" sz="2149" b="true">
                <a:solidFill>
                  <a:srgbClr val="0F4662"/>
                </a:solidFill>
                <a:latin typeface="Quicksand Bold"/>
                <a:ea typeface="Quicksand Bold"/>
                <a:cs typeface="Quicksand Bold"/>
                <a:sym typeface="Quicksand Bold"/>
              </a:rPr>
              <a:t>    cmp bh, '4'</a:t>
            </a:r>
          </a:p>
          <a:p>
            <a:pPr algn="l">
              <a:lnSpc>
                <a:spcPts val="3009"/>
              </a:lnSpc>
            </a:pPr>
            <a:r>
              <a:rPr lang="en-US" sz="2149" b="true">
                <a:solidFill>
                  <a:srgbClr val="0F4662"/>
                </a:solidFill>
                <a:latin typeface="Quicksand Bold"/>
                <a:ea typeface="Quicksand Bold"/>
                <a:cs typeface="Quicksand Bold"/>
                <a:sym typeface="Quicksand Bold"/>
              </a:rPr>
              <a:t>    je hasil4</a:t>
            </a:r>
          </a:p>
          <a:p>
            <a:pPr algn="l">
              <a:lnSpc>
                <a:spcPts val="3009"/>
              </a:lnSpc>
            </a:pPr>
            <a:r>
              <a:rPr lang="en-US" sz="2149" b="true">
                <a:solidFill>
                  <a:srgbClr val="0F4662"/>
                </a:solidFill>
                <a:latin typeface="Quicksand Bold"/>
                <a:ea typeface="Quicksand Bold"/>
                <a:cs typeface="Quicksand Bold"/>
                <a:sym typeface="Quicksand Bold"/>
              </a:rPr>
              <a:t>    cmp bh, '5'</a:t>
            </a:r>
          </a:p>
          <a:p>
            <a:pPr algn="l" marL="0" indent="0" lvl="0">
              <a:lnSpc>
                <a:spcPts val="3009"/>
              </a:lnSpc>
              <a:spcBef>
                <a:spcPct val="0"/>
              </a:spcBef>
            </a:pPr>
            <a:r>
              <a:rPr lang="en-US" b="true" sz="2149">
                <a:solidFill>
                  <a:srgbClr val="0F4662"/>
                </a:solidFill>
                <a:latin typeface="Quicksand Bold"/>
                <a:ea typeface="Quicksand Bold"/>
                <a:cs typeface="Quicksand Bold"/>
                <a:sym typeface="Quicksand Bold"/>
              </a:rPr>
              <a:t>    je hasil5</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2158622"/>
            <a:ext cx="13994006" cy="7476772"/>
          </a:xfrm>
          <a:prstGeom prst="rect">
            <a:avLst/>
          </a:prstGeom>
        </p:spPr>
        <p:txBody>
          <a:bodyPr anchor="t" rtlCol="false" tIns="0" lIns="0" bIns="0" rIns="0">
            <a:spAutoFit/>
          </a:bodyPr>
          <a:lstStyle/>
          <a:p>
            <a:pPr algn="l">
              <a:lnSpc>
                <a:spcPts val="3488"/>
              </a:lnSpc>
            </a:pPr>
            <a:r>
              <a:rPr lang="en-US" sz="2491" b="true">
                <a:solidFill>
                  <a:srgbClr val="0F4662"/>
                </a:solidFill>
                <a:latin typeface="Quicksand Bold"/>
                <a:ea typeface="Quicksand Bold"/>
                <a:cs typeface="Quicksand Bold"/>
                <a:sym typeface="Quicksand Bold"/>
              </a:rPr>
              <a:t>error_msg:</a:t>
            </a:r>
          </a:p>
          <a:p>
            <a:pPr algn="l">
              <a:lnSpc>
                <a:spcPts val="3488"/>
              </a:lnSpc>
            </a:pPr>
            <a:r>
              <a:rPr lang="en-US" sz="2491" b="true">
                <a:solidFill>
                  <a:srgbClr val="0F4662"/>
                </a:solidFill>
                <a:latin typeface="Quicksand Bold"/>
                <a:ea typeface="Quicksand Bold"/>
                <a:cs typeface="Quicksand Bold"/>
                <a:sym typeface="Quicksand Bold"/>
              </a:rPr>
              <a:t>    mov ah, 09h</a:t>
            </a:r>
          </a:p>
          <a:p>
            <a:pPr algn="l">
              <a:lnSpc>
                <a:spcPts val="3488"/>
              </a:lnSpc>
            </a:pPr>
            <a:r>
              <a:rPr lang="en-US" sz="2491" b="true">
                <a:solidFill>
                  <a:srgbClr val="0F4662"/>
                </a:solidFill>
                <a:latin typeface="Quicksand Bold"/>
                <a:ea typeface="Quicksand Bold"/>
                <a:cs typeface="Quicksand Bold"/>
                <a:sym typeface="Quicksand Bold"/>
              </a:rPr>
              <a:t>    lea dx, error</a:t>
            </a:r>
          </a:p>
          <a:p>
            <a:pPr algn="l">
              <a:lnSpc>
                <a:spcPts val="3488"/>
              </a:lnSpc>
            </a:pPr>
            <a:r>
              <a:rPr lang="en-US" sz="2491" b="true">
                <a:solidFill>
                  <a:srgbClr val="0F4662"/>
                </a:solidFill>
                <a:latin typeface="Quicksand Bold"/>
                <a:ea typeface="Quicksand Bold"/>
                <a:cs typeface="Quicksand Bold"/>
                <a:sym typeface="Quicksand Bold"/>
              </a:rPr>
              <a:t>    int 21h</a:t>
            </a:r>
          </a:p>
          <a:p>
            <a:pPr algn="l">
              <a:lnSpc>
                <a:spcPts val="3488"/>
              </a:lnSpc>
            </a:pPr>
            <a:r>
              <a:rPr lang="en-US" sz="2491" b="true">
                <a:solidFill>
                  <a:srgbClr val="0F4662"/>
                </a:solidFill>
                <a:latin typeface="Quicksand Bold"/>
                <a:ea typeface="Quicksand Bold"/>
                <a:cs typeface="Quicksand Bold"/>
                <a:sym typeface="Quicksand Bold"/>
              </a:rPr>
              <a:t>    int 20h</a:t>
            </a:r>
          </a:p>
          <a:p>
            <a:pPr algn="l">
              <a:lnSpc>
                <a:spcPts val="3488"/>
              </a:lnSpc>
            </a:pPr>
          </a:p>
          <a:p>
            <a:pPr algn="l">
              <a:lnSpc>
                <a:spcPts val="3488"/>
              </a:lnSpc>
            </a:pPr>
            <a:r>
              <a:rPr lang="en-US" sz="2491" b="true">
                <a:solidFill>
                  <a:srgbClr val="0F4662"/>
                </a:solidFill>
                <a:latin typeface="Quicksand Bold"/>
                <a:ea typeface="Quicksand Bold"/>
                <a:cs typeface="Quicksand Bold"/>
                <a:sym typeface="Quicksand Bold"/>
              </a:rPr>
              <a:t>hasil1:</a:t>
            </a:r>
          </a:p>
          <a:p>
            <a:pPr algn="l">
              <a:lnSpc>
                <a:spcPts val="3488"/>
              </a:lnSpc>
            </a:pPr>
            <a:r>
              <a:rPr lang="en-US" sz="2491" b="true">
                <a:solidFill>
                  <a:srgbClr val="0F4662"/>
                </a:solidFill>
                <a:latin typeface="Quicksand Bold"/>
                <a:ea typeface="Quicksand Bold"/>
                <a:cs typeface="Quicksand Bold"/>
                <a:sym typeface="Quicksand Bold"/>
              </a:rPr>
              <a:t>    mov ah, 09h</a:t>
            </a:r>
          </a:p>
          <a:p>
            <a:pPr algn="l">
              <a:lnSpc>
                <a:spcPts val="3488"/>
              </a:lnSpc>
            </a:pPr>
            <a:r>
              <a:rPr lang="en-US" sz="2491" b="true">
                <a:solidFill>
                  <a:srgbClr val="0F4662"/>
                </a:solidFill>
                <a:latin typeface="Quicksand Bold"/>
                <a:ea typeface="Quicksand Bold"/>
                <a:cs typeface="Quicksand Bold"/>
                <a:sym typeface="Quicksand Bold"/>
              </a:rPr>
              <a:t>    lea dx, teks1</a:t>
            </a:r>
          </a:p>
          <a:p>
            <a:pPr algn="l">
              <a:lnSpc>
                <a:spcPts val="3488"/>
              </a:lnSpc>
            </a:pPr>
            <a:r>
              <a:rPr lang="en-US" sz="2491" b="true">
                <a:solidFill>
                  <a:srgbClr val="0F4662"/>
                </a:solidFill>
                <a:latin typeface="Quicksand Bold"/>
                <a:ea typeface="Quicksand Bold"/>
                <a:cs typeface="Quicksand Bold"/>
                <a:sym typeface="Quicksand Bold"/>
              </a:rPr>
              <a:t>    int 21h</a:t>
            </a:r>
          </a:p>
          <a:p>
            <a:pPr algn="l">
              <a:lnSpc>
                <a:spcPts val="3488"/>
              </a:lnSpc>
            </a:pPr>
            <a:r>
              <a:rPr lang="en-US" sz="2491" b="true">
                <a:solidFill>
                  <a:srgbClr val="0F4662"/>
                </a:solidFill>
                <a:latin typeface="Quicksand Bold"/>
                <a:ea typeface="Quicksand Bold"/>
                <a:cs typeface="Quicksand Bold"/>
                <a:sym typeface="Quicksand Bold"/>
              </a:rPr>
              <a:t>    int 20h  </a:t>
            </a:r>
          </a:p>
          <a:p>
            <a:pPr algn="l">
              <a:lnSpc>
                <a:spcPts val="3488"/>
              </a:lnSpc>
            </a:pPr>
          </a:p>
          <a:p>
            <a:pPr algn="l">
              <a:lnSpc>
                <a:spcPts val="3488"/>
              </a:lnSpc>
            </a:pPr>
            <a:r>
              <a:rPr lang="en-US" sz="2491" b="true">
                <a:solidFill>
                  <a:srgbClr val="0F4662"/>
                </a:solidFill>
                <a:latin typeface="Quicksand Bold"/>
                <a:ea typeface="Quicksand Bold"/>
                <a:cs typeface="Quicksand Bold"/>
                <a:sym typeface="Quicksand Bold"/>
              </a:rPr>
              <a:t>hasil2:</a:t>
            </a:r>
          </a:p>
          <a:p>
            <a:pPr algn="l">
              <a:lnSpc>
                <a:spcPts val="3488"/>
              </a:lnSpc>
            </a:pPr>
            <a:r>
              <a:rPr lang="en-US" sz="2491" b="true">
                <a:solidFill>
                  <a:srgbClr val="0F4662"/>
                </a:solidFill>
                <a:latin typeface="Quicksand Bold"/>
                <a:ea typeface="Quicksand Bold"/>
                <a:cs typeface="Quicksand Bold"/>
                <a:sym typeface="Quicksand Bold"/>
              </a:rPr>
              <a:t>    mov ah, 09h</a:t>
            </a:r>
          </a:p>
          <a:p>
            <a:pPr algn="l">
              <a:lnSpc>
                <a:spcPts val="3488"/>
              </a:lnSpc>
            </a:pPr>
            <a:r>
              <a:rPr lang="en-US" sz="2491" b="true">
                <a:solidFill>
                  <a:srgbClr val="0F4662"/>
                </a:solidFill>
                <a:latin typeface="Quicksand Bold"/>
                <a:ea typeface="Quicksand Bold"/>
                <a:cs typeface="Quicksand Bold"/>
                <a:sym typeface="Quicksand Bold"/>
              </a:rPr>
              <a:t>    lea dx, teks2</a:t>
            </a:r>
          </a:p>
          <a:p>
            <a:pPr algn="l">
              <a:lnSpc>
                <a:spcPts val="3488"/>
              </a:lnSpc>
            </a:pPr>
            <a:r>
              <a:rPr lang="en-US" sz="2491" b="true">
                <a:solidFill>
                  <a:srgbClr val="0F4662"/>
                </a:solidFill>
                <a:latin typeface="Quicksand Bold"/>
                <a:ea typeface="Quicksand Bold"/>
                <a:cs typeface="Quicksand Bold"/>
                <a:sym typeface="Quicksand Bold"/>
              </a:rPr>
              <a:t>    int 21h</a:t>
            </a:r>
          </a:p>
          <a:p>
            <a:pPr algn="l" marL="0" indent="0" lvl="0">
              <a:lnSpc>
                <a:spcPts val="3488"/>
              </a:lnSpc>
              <a:spcBef>
                <a:spcPct val="0"/>
              </a:spcBef>
            </a:pPr>
            <a:r>
              <a:rPr lang="en-US" b="true" sz="2491">
                <a:solidFill>
                  <a:srgbClr val="0F4662"/>
                </a:solidFill>
                <a:latin typeface="Quicksand Bold"/>
                <a:ea typeface="Quicksand Bold"/>
                <a:cs typeface="Quicksand Bold"/>
                <a:sym typeface="Quicksand Bold"/>
              </a:rPr>
              <a:t>    int 20h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AutoShape 5" id="5"/>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139940" y="2197624"/>
            <a:ext cx="3803724" cy="380372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3865" t="-20627" r="-3168" b="-22084"/>
              </a:stretch>
            </a:blipFill>
          </p:spPr>
        </p:sp>
      </p:grpSp>
      <p:sp>
        <p:nvSpPr>
          <p:cNvPr name="TextBox 9" id="9"/>
          <p:cNvSpPr txBox="true"/>
          <p:nvPr/>
        </p:nvSpPr>
        <p:spPr>
          <a:xfrm rot="0">
            <a:off x="1028700" y="599709"/>
            <a:ext cx="9914964"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PROFILE</a:t>
            </a:r>
          </a:p>
        </p:txBody>
      </p:sp>
      <p:sp>
        <p:nvSpPr>
          <p:cNvPr name="TextBox 10" id="10"/>
          <p:cNvSpPr txBox="true"/>
          <p:nvPr/>
        </p:nvSpPr>
        <p:spPr>
          <a:xfrm rot="0">
            <a:off x="6635340" y="613268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REFVA LENA</a:t>
            </a:r>
          </a:p>
        </p:txBody>
      </p:sp>
      <p:sp>
        <p:nvSpPr>
          <p:cNvPr name="TextBox 11" id="11"/>
          <p:cNvSpPr txBox="true"/>
          <p:nvPr/>
        </p:nvSpPr>
        <p:spPr>
          <a:xfrm rot="0">
            <a:off x="6635340" y="675732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2400018113</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Kode Program</a:t>
            </a:r>
          </a:p>
        </p:txBody>
      </p:sp>
      <p:sp>
        <p:nvSpPr>
          <p:cNvPr name="TextBox 3" id="3"/>
          <p:cNvSpPr txBox="true"/>
          <p:nvPr/>
        </p:nvSpPr>
        <p:spPr>
          <a:xfrm rot="0">
            <a:off x="1028700" y="1637263"/>
            <a:ext cx="16014767" cy="7801129"/>
          </a:xfrm>
          <a:prstGeom prst="rect">
            <a:avLst/>
          </a:prstGeom>
        </p:spPr>
        <p:txBody>
          <a:bodyPr anchor="t" rtlCol="false" tIns="0" lIns="0" bIns="0" rIns="0">
            <a:spAutoFit/>
          </a:bodyPr>
          <a:lstStyle/>
          <a:p>
            <a:pPr algn="l">
              <a:lnSpc>
                <a:spcPts val="3254"/>
              </a:lnSpc>
            </a:pPr>
            <a:r>
              <a:rPr lang="en-US" sz="2324" b="true">
                <a:solidFill>
                  <a:srgbClr val="0F4662"/>
                </a:solidFill>
                <a:latin typeface="Quicksand Bold"/>
                <a:ea typeface="Quicksand Bold"/>
                <a:cs typeface="Quicksand Bold"/>
                <a:sym typeface="Quicksand Bold"/>
              </a:rPr>
              <a:t>hasil3:</a:t>
            </a:r>
          </a:p>
          <a:p>
            <a:pPr algn="l">
              <a:lnSpc>
                <a:spcPts val="3254"/>
              </a:lnSpc>
            </a:pPr>
            <a:r>
              <a:rPr lang="en-US" sz="2324" b="true">
                <a:solidFill>
                  <a:srgbClr val="0F4662"/>
                </a:solidFill>
                <a:latin typeface="Quicksand Bold"/>
                <a:ea typeface="Quicksand Bold"/>
                <a:cs typeface="Quicksand Bold"/>
                <a:sym typeface="Quicksand Bold"/>
              </a:rPr>
              <a:t>    mov ah, 09h</a:t>
            </a:r>
          </a:p>
          <a:p>
            <a:pPr algn="l">
              <a:lnSpc>
                <a:spcPts val="3254"/>
              </a:lnSpc>
            </a:pPr>
            <a:r>
              <a:rPr lang="en-US" sz="2324" b="true">
                <a:solidFill>
                  <a:srgbClr val="0F4662"/>
                </a:solidFill>
                <a:latin typeface="Quicksand Bold"/>
                <a:ea typeface="Quicksand Bold"/>
                <a:cs typeface="Quicksand Bold"/>
                <a:sym typeface="Quicksand Bold"/>
              </a:rPr>
              <a:t>    lea dx, teks3</a:t>
            </a:r>
          </a:p>
          <a:p>
            <a:pPr algn="l">
              <a:lnSpc>
                <a:spcPts val="3254"/>
              </a:lnSpc>
            </a:pPr>
            <a:r>
              <a:rPr lang="en-US" sz="2324" b="true">
                <a:solidFill>
                  <a:srgbClr val="0F4662"/>
                </a:solidFill>
                <a:latin typeface="Quicksand Bold"/>
                <a:ea typeface="Quicksand Bold"/>
                <a:cs typeface="Quicksand Bold"/>
                <a:sym typeface="Quicksand Bold"/>
              </a:rPr>
              <a:t>    int 21h</a:t>
            </a:r>
          </a:p>
          <a:p>
            <a:pPr algn="l">
              <a:lnSpc>
                <a:spcPts val="3254"/>
              </a:lnSpc>
            </a:pPr>
            <a:r>
              <a:rPr lang="en-US" sz="2324" b="true">
                <a:solidFill>
                  <a:srgbClr val="0F4662"/>
                </a:solidFill>
                <a:latin typeface="Quicksand Bold"/>
                <a:ea typeface="Quicksand Bold"/>
                <a:cs typeface="Quicksand Bold"/>
                <a:sym typeface="Quicksand Bold"/>
              </a:rPr>
              <a:t>    int 20h</a:t>
            </a:r>
          </a:p>
          <a:p>
            <a:pPr algn="l">
              <a:lnSpc>
                <a:spcPts val="3254"/>
              </a:lnSpc>
            </a:pPr>
          </a:p>
          <a:p>
            <a:pPr algn="l">
              <a:lnSpc>
                <a:spcPts val="3254"/>
              </a:lnSpc>
            </a:pPr>
            <a:r>
              <a:rPr lang="en-US" sz="2324" b="true">
                <a:solidFill>
                  <a:srgbClr val="0F4662"/>
                </a:solidFill>
                <a:latin typeface="Quicksand Bold"/>
                <a:ea typeface="Quicksand Bold"/>
                <a:cs typeface="Quicksand Bold"/>
                <a:sym typeface="Quicksand Bold"/>
              </a:rPr>
              <a:t>hasil4:</a:t>
            </a:r>
          </a:p>
          <a:p>
            <a:pPr algn="l">
              <a:lnSpc>
                <a:spcPts val="3254"/>
              </a:lnSpc>
            </a:pPr>
            <a:r>
              <a:rPr lang="en-US" sz="2324" b="true">
                <a:solidFill>
                  <a:srgbClr val="0F4662"/>
                </a:solidFill>
                <a:latin typeface="Quicksand Bold"/>
                <a:ea typeface="Quicksand Bold"/>
                <a:cs typeface="Quicksand Bold"/>
                <a:sym typeface="Quicksand Bold"/>
              </a:rPr>
              <a:t>    mov ah, 09h</a:t>
            </a:r>
          </a:p>
          <a:p>
            <a:pPr algn="l">
              <a:lnSpc>
                <a:spcPts val="3254"/>
              </a:lnSpc>
            </a:pPr>
            <a:r>
              <a:rPr lang="en-US" sz="2324" b="true">
                <a:solidFill>
                  <a:srgbClr val="0F4662"/>
                </a:solidFill>
                <a:latin typeface="Quicksand Bold"/>
                <a:ea typeface="Quicksand Bold"/>
                <a:cs typeface="Quicksand Bold"/>
                <a:sym typeface="Quicksand Bold"/>
              </a:rPr>
              <a:t>    lea dx, teks4</a:t>
            </a:r>
          </a:p>
          <a:p>
            <a:pPr algn="l">
              <a:lnSpc>
                <a:spcPts val="3254"/>
              </a:lnSpc>
            </a:pPr>
            <a:r>
              <a:rPr lang="en-US" sz="2324" b="true">
                <a:solidFill>
                  <a:srgbClr val="0F4662"/>
                </a:solidFill>
                <a:latin typeface="Quicksand Bold"/>
                <a:ea typeface="Quicksand Bold"/>
                <a:cs typeface="Quicksand Bold"/>
                <a:sym typeface="Quicksand Bold"/>
              </a:rPr>
              <a:t>    int 21h</a:t>
            </a:r>
          </a:p>
          <a:p>
            <a:pPr algn="l">
              <a:lnSpc>
                <a:spcPts val="3254"/>
              </a:lnSpc>
            </a:pPr>
            <a:r>
              <a:rPr lang="en-US" sz="2324" b="true">
                <a:solidFill>
                  <a:srgbClr val="0F4662"/>
                </a:solidFill>
                <a:latin typeface="Quicksand Bold"/>
                <a:ea typeface="Quicksand Bold"/>
                <a:cs typeface="Quicksand Bold"/>
                <a:sym typeface="Quicksand Bold"/>
              </a:rPr>
              <a:t>    int 20h</a:t>
            </a:r>
          </a:p>
          <a:p>
            <a:pPr algn="l">
              <a:lnSpc>
                <a:spcPts val="3254"/>
              </a:lnSpc>
            </a:pPr>
          </a:p>
          <a:p>
            <a:pPr algn="l">
              <a:lnSpc>
                <a:spcPts val="3254"/>
              </a:lnSpc>
            </a:pPr>
            <a:r>
              <a:rPr lang="en-US" sz="2324" b="true">
                <a:solidFill>
                  <a:srgbClr val="0F4662"/>
                </a:solidFill>
                <a:latin typeface="Quicksand Bold"/>
                <a:ea typeface="Quicksand Bold"/>
                <a:cs typeface="Quicksand Bold"/>
                <a:sym typeface="Quicksand Bold"/>
              </a:rPr>
              <a:t>hasil5:</a:t>
            </a:r>
          </a:p>
          <a:p>
            <a:pPr algn="l">
              <a:lnSpc>
                <a:spcPts val="3254"/>
              </a:lnSpc>
            </a:pPr>
            <a:r>
              <a:rPr lang="en-US" sz="2324" b="true">
                <a:solidFill>
                  <a:srgbClr val="0F4662"/>
                </a:solidFill>
                <a:latin typeface="Quicksand Bold"/>
                <a:ea typeface="Quicksand Bold"/>
                <a:cs typeface="Quicksand Bold"/>
                <a:sym typeface="Quicksand Bold"/>
              </a:rPr>
              <a:t>    mov ah, 09h</a:t>
            </a:r>
          </a:p>
          <a:p>
            <a:pPr algn="l">
              <a:lnSpc>
                <a:spcPts val="3254"/>
              </a:lnSpc>
            </a:pPr>
            <a:r>
              <a:rPr lang="en-US" sz="2324" b="true">
                <a:solidFill>
                  <a:srgbClr val="0F4662"/>
                </a:solidFill>
                <a:latin typeface="Quicksand Bold"/>
                <a:ea typeface="Quicksand Bold"/>
                <a:cs typeface="Quicksand Bold"/>
                <a:sym typeface="Quicksand Bold"/>
              </a:rPr>
              <a:t>    lea dx, teks5</a:t>
            </a:r>
          </a:p>
          <a:p>
            <a:pPr algn="l">
              <a:lnSpc>
                <a:spcPts val="3254"/>
              </a:lnSpc>
            </a:pPr>
            <a:r>
              <a:rPr lang="en-US" sz="2324" b="true">
                <a:solidFill>
                  <a:srgbClr val="0F4662"/>
                </a:solidFill>
                <a:latin typeface="Quicksand Bold"/>
                <a:ea typeface="Quicksand Bold"/>
                <a:cs typeface="Quicksand Bold"/>
                <a:sym typeface="Quicksand Bold"/>
              </a:rPr>
              <a:t>    int 21h</a:t>
            </a:r>
          </a:p>
          <a:p>
            <a:pPr algn="l">
              <a:lnSpc>
                <a:spcPts val="3254"/>
              </a:lnSpc>
            </a:pPr>
            <a:r>
              <a:rPr lang="en-US" sz="2324" b="true">
                <a:solidFill>
                  <a:srgbClr val="0F4662"/>
                </a:solidFill>
                <a:latin typeface="Quicksand Bold"/>
                <a:ea typeface="Quicksand Bold"/>
                <a:cs typeface="Quicksand Bold"/>
                <a:sym typeface="Quicksand Bold"/>
              </a:rPr>
              <a:t>    int 20h</a:t>
            </a:r>
          </a:p>
          <a:p>
            <a:pPr algn="l">
              <a:lnSpc>
                <a:spcPts val="3254"/>
              </a:lnSpc>
            </a:pPr>
          </a:p>
          <a:p>
            <a:pPr algn="l" marL="0" indent="0" lvl="0">
              <a:lnSpc>
                <a:spcPts val="3254"/>
              </a:lnSpc>
              <a:spcBef>
                <a:spcPct val="0"/>
              </a:spcBef>
            </a:pPr>
            <a:r>
              <a:rPr lang="en-US" b="true" sz="2324">
                <a:solidFill>
                  <a:srgbClr val="0F4662"/>
                </a:solidFill>
                <a:latin typeface="Quicksand Bold"/>
                <a:ea typeface="Quicksand Bold"/>
                <a:cs typeface="Quicksand Bold"/>
                <a:sym typeface="Quicksand Bold"/>
              </a:rPr>
              <a:t>end start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41448"/>
            <a:ext cx="16230600" cy="6816852"/>
          </a:xfrm>
          <a:custGeom>
            <a:avLst/>
            <a:gdLst/>
            <a:ahLst/>
            <a:cxnLst/>
            <a:rect r="r" b="b" t="t" l="l"/>
            <a:pathLst>
              <a:path h="6816852" w="16230600">
                <a:moveTo>
                  <a:pt x="0" y="0"/>
                </a:moveTo>
                <a:lnTo>
                  <a:pt x="16230600" y="0"/>
                </a:lnTo>
                <a:lnTo>
                  <a:pt x="16230600" y="6816852"/>
                </a:lnTo>
                <a:lnTo>
                  <a:pt x="0" y="6816852"/>
                </a:lnTo>
                <a:lnTo>
                  <a:pt x="0" y="0"/>
                </a:lnTo>
                <a:close/>
              </a:path>
            </a:pathLst>
          </a:custGeom>
          <a:blipFill>
            <a:blip r:embed="rId2"/>
            <a:stretch>
              <a:fillRect l="0" t="0" r="0" b="0"/>
            </a:stretch>
          </a:blipFill>
        </p:spPr>
      </p:sp>
      <p:sp>
        <p:nvSpPr>
          <p:cNvPr name="TextBox 3" id="3"/>
          <p:cNvSpPr txBox="true"/>
          <p:nvPr/>
        </p:nvSpPr>
        <p:spPr>
          <a:xfrm rot="0">
            <a:off x="1028700" y="599709"/>
            <a:ext cx="11537525"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Tampilan coding di IDE/Editor</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3971"/>
            <a:ext cx="15842008" cy="7604164"/>
          </a:xfrm>
          <a:custGeom>
            <a:avLst/>
            <a:gdLst/>
            <a:ahLst/>
            <a:cxnLst/>
            <a:rect r="r" b="b" t="t" l="l"/>
            <a:pathLst>
              <a:path h="7604164" w="15842008">
                <a:moveTo>
                  <a:pt x="0" y="0"/>
                </a:moveTo>
                <a:lnTo>
                  <a:pt x="15842008" y="0"/>
                </a:lnTo>
                <a:lnTo>
                  <a:pt x="15842008" y="7604164"/>
                </a:lnTo>
                <a:lnTo>
                  <a:pt x="0" y="7604164"/>
                </a:lnTo>
                <a:lnTo>
                  <a:pt x="0" y="0"/>
                </a:lnTo>
                <a:close/>
              </a:path>
            </a:pathLst>
          </a:custGeom>
          <a:blipFill>
            <a:blip r:embed="rId2"/>
            <a:stretch>
              <a:fillRect l="0" t="0" r="0" b="0"/>
            </a:stretch>
          </a:blipFill>
        </p:spPr>
      </p:sp>
      <p:sp>
        <p:nvSpPr>
          <p:cNvPr name="TextBox 3" id="3"/>
          <p:cNvSpPr txBox="true"/>
          <p:nvPr/>
        </p:nvSpPr>
        <p:spPr>
          <a:xfrm rot="0">
            <a:off x="1028700" y="599709"/>
            <a:ext cx="11537525"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Tampilan coding di IDE/Editor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192591"/>
            <a:ext cx="16923854" cy="7065709"/>
          </a:xfrm>
          <a:custGeom>
            <a:avLst/>
            <a:gdLst/>
            <a:ahLst/>
            <a:cxnLst/>
            <a:rect r="r" b="b" t="t" l="l"/>
            <a:pathLst>
              <a:path h="7065709" w="16923854">
                <a:moveTo>
                  <a:pt x="0" y="0"/>
                </a:moveTo>
                <a:lnTo>
                  <a:pt x="16923854" y="0"/>
                </a:lnTo>
                <a:lnTo>
                  <a:pt x="16923854" y="7065709"/>
                </a:lnTo>
                <a:lnTo>
                  <a:pt x="0" y="7065709"/>
                </a:lnTo>
                <a:lnTo>
                  <a:pt x="0" y="0"/>
                </a:lnTo>
                <a:close/>
              </a:path>
            </a:pathLst>
          </a:custGeom>
          <a:blipFill>
            <a:blip r:embed="rId2"/>
            <a:stretch>
              <a:fillRect l="0" t="0" r="0" b="0"/>
            </a:stretch>
          </a:blipFill>
        </p:spPr>
      </p:sp>
      <p:sp>
        <p:nvSpPr>
          <p:cNvPr name="TextBox 3" id="3"/>
          <p:cNvSpPr txBox="true"/>
          <p:nvPr/>
        </p:nvSpPr>
        <p:spPr>
          <a:xfrm rot="0">
            <a:off x="1028700" y="599709"/>
            <a:ext cx="11537525"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Tampilan coding di IDE/Editor</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2945823" y="2300846"/>
            <a:ext cx="12396355" cy="6957454"/>
          </a:xfrm>
          <a:custGeom>
            <a:avLst/>
            <a:gdLst/>
            <a:ahLst/>
            <a:cxnLst/>
            <a:rect r="r" b="b" t="t" l="l"/>
            <a:pathLst>
              <a:path h="6957454" w="12396355">
                <a:moveTo>
                  <a:pt x="0" y="0"/>
                </a:moveTo>
                <a:lnTo>
                  <a:pt x="12396354" y="0"/>
                </a:lnTo>
                <a:lnTo>
                  <a:pt x="12396354" y="6957454"/>
                </a:lnTo>
                <a:lnTo>
                  <a:pt x="0" y="6957454"/>
                </a:lnTo>
                <a:lnTo>
                  <a:pt x="0" y="0"/>
                </a:lnTo>
                <a:close/>
              </a:path>
            </a:pathLst>
          </a:custGeom>
          <a:blipFill>
            <a:blip r:embed="rId2"/>
            <a:stretch>
              <a:fillRect l="0" t="0" r="0" b="0"/>
            </a:stretch>
          </a:blipFill>
        </p:spPr>
      </p:sp>
      <p:sp>
        <p:nvSpPr>
          <p:cNvPr name="TextBox 3" id="3"/>
          <p:cNvSpPr txBox="true"/>
          <p:nvPr/>
        </p:nvSpPr>
        <p:spPr>
          <a:xfrm rot="0">
            <a:off x="1028700" y="599709"/>
            <a:ext cx="10326591"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Tampilan Output Program</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818" y="9372600"/>
            <a:ext cx="14550485"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15579303" y="9247650"/>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91709" y="2781853"/>
            <a:ext cx="9864240" cy="6165150"/>
          </a:xfrm>
          <a:custGeom>
            <a:avLst/>
            <a:gdLst/>
            <a:ahLst/>
            <a:cxnLst/>
            <a:rect r="r" b="b" t="t" l="l"/>
            <a:pathLst>
              <a:path h="6165150" w="9864240">
                <a:moveTo>
                  <a:pt x="0" y="0"/>
                </a:moveTo>
                <a:lnTo>
                  <a:pt x="9864241" y="0"/>
                </a:lnTo>
                <a:lnTo>
                  <a:pt x="9864241" y="6165150"/>
                </a:lnTo>
                <a:lnTo>
                  <a:pt x="0" y="6165150"/>
                </a:lnTo>
                <a:lnTo>
                  <a:pt x="0" y="0"/>
                </a:lnTo>
                <a:close/>
              </a:path>
            </a:pathLst>
          </a:custGeom>
          <a:blipFill>
            <a:blip r:embed="rId4"/>
            <a:stretch>
              <a:fillRect l="0" t="0" r="0" b="0"/>
            </a:stretch>
          </a:blipFill>
        </p:spPr>
      </p:sp>
      <p:sp>
        <p:nvSpPr>
          <p:cNvPr name="TextBox 5" id="5"/>
          <p:cNvSpPr txBox="true"/>
          <p:nvPr/>
        </p:nvSpPr>
        <p:spPr>
          <a:xfrm rot="0">
            <a:off x="1028700" y="1085185"/>
            <a:ext cx="11534821"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Tampilan unggahan projek di GitHub</a:t>
            </a:r>
          </a:p>
        </p:txBody>
      </p:sp>
      <p:sp>
        <p:nvSpPr>
          <p:cNvPr name="TextBox 6" id="6"/>
          <p:cNvSpPr txBox="true"/>
          <p:nvPr/>
        </p:nvSpPr>
        <p:spPr>
          <a:xfrm rot="0">
            <a:off x="12238681" y="3843541"/>
            <a:ext cx="5020619" cy="3673781"/>
          </a:xfrm>
          <a:prstGeom prst="rect">
            <a:avLst/>
          </a:prstGeom>
        </p:spPr>
        <p:txBody>
          <a:bodyPr anchor="t" rtlCol="false" tIns="0" lIns="0" bIns="0" rIns="0">
            <a:spAutoFit/>
          </a:bodyPr>
          <a:lstStyle/>
          <a:p>
            <a:pPr algn="ctr">
              <a:lnSpc>
                <a:spcPts val="3647"/>
              </a:lnSpc>
            </a:pPr>
            <a:r>
              <a:rPr lang="en-US" sz="2605" b="true">
                <a:solidFill>
                  <a:srgbClr val="0F4662"/>
                </a:solidFill>
                <a:latin typeface="Open Sans Bold"/>
                <a:ea typeface="Open Sans Bold"/>
                <a:cs typeface="Open Sans Bold"/>
                <a:sym typeface="Open Sans Bold"/>
              </a:rPr>
              <a:t>Link GitHub: </a:t>
            </a:r>
          </a:p>
          <a:p>
            <a:pPr algn="l">
              <a:lnSpc>
                <a:spcPts val="3647"/>
              </a:lnSpc>
            </a:pPr>
            <a:r>
              <a:rPr lang="en-US" sz="2605" b="true">
                <a:solidFill>
                  <a:srgbClr val="0F4662"/>
                </a:solidFill>
                <a:latin typeface="Open Sans Bold"/>
                <a:ea typeface="Open Sans Bold"/>
                <a:cs typeface="Open Sans Bold"/>
                <a:sym typeface="Open Sans Bold"/>
              </a:rPr>
              <a:t>https://github.com/Refvalena/-TP-DSK2025/blob/2e51bf022748c77f19d8f2904189342376d4d8ca/TP_DSK_aplikasi_pemesanan_roti_bakar_refvalena2400018113.asm</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95032"/>
            <a:ext cx="11128021" cy="3963586"/>
          </a:xfrm>
          <a:prstGeom prst="rect">
            <a:avLst/>
          </a:prstGeom>
        </p:spPr>
        <p:txBody>
          <a:bodyPr anchor="t" rtlCol="false" tIns="0" lIns="0" bIns="0" rIns="0">
            <a:spAutoFit/>
          </a:bodyPr>
          <a:lstStyle/>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Judul program      : Aplikasi pemesanan roti bakar</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Nama                     : Refva Lena</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Dosen Pengampu : ALI TARMUJI, S.T,M.Cs</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Mata kuliah            : Dasar Sistem Komputer</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Program Studi       : Informatika</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Fakultas                 : Teknologi Industri</a:t>
            </a:r>
          </a:p>
          <a:p>
            <a:pPr algn="just" marL="0" indent="0" lvl="0">
              <a:lnSpc>
                <a:spcPts val="4558"/>
              </a:lnSpc>
            </a:pPr>
          </a:p>
        </p:txBody>
      </p:sp>
      <p:sp>
        <p:nvSpPr>
          <p:cNvPr name="AutoShape 3" id="3"/>
          <p:cNvSpPr/>
          <p:nvPr/>
        </p:nvSpPr>
        <p:spPr>
          <a:xfrm flipV="true">
            <a:off x="1028700" y="1684924"/>
            <a:ext cx="16230600" cy="38100"/>
          </a:xfrm>
          <a:prstGeom prst="line">
            <a:avLst/>
          </a:prstGeom>
          <a:ln cap="flat" w="76200">
            <a:solidFill>
              <a:srgbClr val="0F4662"/>
            </a:solidFill>
            <a:prstDash val="solid"/>
            <a:headEnd type="none" len="sm" w="sm"/>
            <a:tailEnd type="none" len="sm" w="sm"/>
          </a:ln>
        </p:spPr>
      </p:sp>
      <p:sp>
        <p:nvSpPr>
          <p:cNvPr name="AutoShape 4" id="4"/>
          <p:cNvSpPr/>
          <p:nvPr/>
        </p:nvSpPr>
        <p:spPr>
          <a:xfrm>
            <a:off x="1028700" y="8307527"/>
            <a:ext cx="14550603"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IDENTITAS PROJEK</a:t>
            </a:r>
          </a:p>
        </p:txBody>
      </p:sp>
      <p:sp>
        <p:nvSpPr>
          <p:cNvPr name="Freeform 6" id="6"/>
          <p:cNvSpPr/>
          <p:nvPr/>
        </p:nvSpPr>
        <p:spPr>
          <a:xfrm flipH="false" flipV="false" rot="0">
            <a:off x="15579303" y="8182577"/>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237782"/>
            <a:ext cx="13628733" cy="5106586"/>
          </a:xfrm>
          <a:prstGeom prst="rect">
            <a:avLst/>
          </a:prstGeom>
        </p:spPr>
        <p:txBody>
          <a:bodyPr anchor="t" rtlCol="false" tIns="0" lIns="0" bIns="0" rIns="0">
            <a:spAutoFit/>
          </a:bodyPr>
          <a:lstStyle/>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Deskripsi Aplikasi</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Fitur Yang Terdapat Pada Aplikasi</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Alur Kerja Aplikasi</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Sketsa Rancangan Aplikasi</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Kode Program</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Tampilan coding di IDE/Editor</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Tampilan Output Program</a:t>
            </a:r>
          </a:p>
          <a:p>
            <a:pPr algn="l" marL="578896" indent="-289448" lvl="1">
              <a:lnSpc>
                <a:spcPts val="4558"/>
              </a:lnSpc>
              <a:buFont typeface="Arial"/>
              <a:buChar char="•"/>
            </a:pPr>
            <a:r>
              <a:rPr lang="en-US" b="true" sz="2681">
                <a:solidFill>
                  <a:srgbClr val="0F4662"/>
                </a:solidFill>
                <a:latin typeface="Quicksand Bold"/>
                <a:ea typeface="Quicksand Bold"/>
                <a:cs typeface="Quicksand Bold"/>
                <a:sym typeface="Quicksand Bold"/>
              </a:rPr>
              <a:t>Tampilan unggahan projek di GitHub</a:t>
            </a:r>
          </a:p>
          <a:p>
            <a:pPr algn="just" marL="0" indent="0" lvl="0">
              <a:lnSpc>
                <a:spcPts val="4558"/>
              </a:lnSpc>
            </a:pPr>
          </a:p>
        </p:txBody>
      </p:sp>
      <p:sp>
        <p:nvSpPr>
          <p:cNvPr name="AutoShape 3" id="3"/>
          <p:cNvSpPr/>
          <p:nvPr/>
        </p:nvSpPr>
        <p:spPr>
          <a:xfrm flipV="true">
            <a:off x="1028700" y="1684924"/>
            <a:ext cx="16230600" cy="38100"/>
          </a:xfrm>
          <a:prstGeom prst="line">
            <a:avLst/>
          </a:prstGeom>
          <a:ln cap="flat" w="76200">
            <a:solidFill>
              <a:srgbClr val="0F4662"/>
            </a:solidFill>
            <a:prstDash val="solid"/>
            <a:headEnd type="none" len="sm" w="sm"/>
            <a:tailEnd type="none" len="sm" w="sm"/>
          </a:ln>
        </p:spPr>
      </p:sp>
      <p:sp>
        <p:nvSpPr>
          <p:cNvPr name="AutoShape 4" id="4"/>
          <p:cNvSpPr/>
          <p:nvPr/>
        </p:nvSpPr>
        <p:spPr>
          <a:xfrm>
            <a:off x="1028700" y="8307527"/>
            <a:ext cx="14550603"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599709"/>
            <a:ext cx="804816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DAFTAR ISI</a:t>
            </a:r>
          </a:p>
        </p:txBody>
      </p:sp>
      <p:sp>
        <p:nvSpPr>
          <p:cNvPr name="Freeform 6" id="6"/>
          <p:cNvSpPr/>
          <p:nvPr/>
        </p:nvSpPr>
        <p:spPr>
          <a:xfrm flipH="false" flipV="false" rot="0">
            <a:off x="15579303" y="8182577"/>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725532"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25532" y="2891527"/>
            <a:ext cx="10485580" cy="3880500"/>
          </a:xfrm>
          <a:prstGeom prst="rect">
            <a:avLst/>
          </a:prstGeom>
        </p:spPr>
        <p:txBody>
          <a:bodyPr anchor="t" rtlCol="false" tIns="0" lIns="0" bIns="0" rIns="0">
            <a:spAutoFit/>
          </a:bodyPr>
          <a:lstStyle/>
          <a:p>
            <a:pPr algn="l" marL="0" indent="0" lvl="0">
              <a:lnSpc>
                <a:spcPts val="4416"/>
              </a:lnSpc>
            </a:pPr>
            <a:r>
              <a:rPr lang="en-US" b="true" sz="2598">
                <a:solidFill>
                  <a:srgbClr val="0F4662"/>
                </a:solidFill>
                <a:latin typeface="Quicksand Bold"/>
                <a:ea typeface="Quicksand Bold"/>
                <a:cs typeface="Quicksand Bold"/>
                <a:sym typeface="Quicksand Bold"/>
              </a:rPr>
              <a:t>Program ini dirancang untuk mengelola pemesanan menu makanan pada aplikasi sederhana berbasis teks, di mana pengguna dapat menginputkan data diri seperti nama dan nomor telepon, memilih rasa roti bakar, dan melihat total harga yang harus dibayar. Program ini berguna sebagai simulasi dasar pengelolaan data pelanggan dan dapat menjadi landasan untuk aplikasi pemesanan makanan yang lebih kompleks. </a:t>
            </a:r>
          </a:p>
        </p:txBody>
      </p:sp>
      <p:sp>
        <p:nvSpPr>
          <p:cNvPr name="Freeform 7" id="7"/>
          <p:cNvSpPr/>
          <p:nvPr/>
        </p:nvSpPr>
        <p:spPr>
          <a:xfrm flipH="false" flipV="false" rot="0">
            <a:off x="11423640" y="1728023"/>
            <a:ext cx="5340507" cy="6846804"/>
          </a:xfrm>
          <a:custGeom>
            <a:avLst/>
            <a:gdLst/>
            <a:ahLst/>
            <a:cxnLst/>
            <a:rect r="r" b="b" t="t" l="l"/>
            <a:pathLst>
              <a:path h="6846804" w="5340507">
                <a:moveTo>
                  <a:pt x="0" y="0"/>
                </a:moveTo>
                <a:lnTo>
                  <a:pt x="5340507" y="0"/>
                </a:lnTo>
                <a:lnTo>
                  <a:pt x="5340507" y="6846803"/>
                </a:lnTo>
                <a:lnTo>
                  <a:pt x="0" y="6846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725532" y="1085185"/>
            <a:ext cx="9390243"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Deskripsi Aplikasi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096448" y="7634340"/>
            <a:ext cx="2759205" cy="2145282"/>
          </a:xfrm>
          <a:custGeom>
            <a:avLst/>
            <a:gdLst/>
            <a:ahLst/>
            <a:cxnLst/>
            <a:rect r="r" b="b" t="t" l="l"/>
            <a:pathLst>
              <a:path h="2145282" w="2759205">
                <a:moveTo>
                  <a:pt x="0" y="0"/>
                </a:moveTo>
                <a:lnTo>
                  <a:pt x="2759205" y="0"/>
                </a:lnTo>
                <a:lnTo>
                  <a:pt x="2759205" y="2145283"/>
                </a:lnTo>
                <a:lnTo>
                  <a:pt x="0" y="2145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823575" y="9258300"/>
            <a:ext cx="4346753" cy="0"/>
          </a:xfrm>
          <a:prstGeom prst="line">
            <a:avLst/>
          </a:prstGeom>
          <a:ln cap="flat" w="57150">
            <a:solidFill>
              <a:srgbClr val="7994A0"/>
            </a:solidFill>
            <a:prstDash val="solid"/>
            <a:headEnd type="none" len="sm" w="sm"/>
            <a:tailEnd type="none" len="sm" w="sm"/>
          </a:ln>
        </p:spPr>
      </p:sp>
      <p:sp>
        <p:nvSpPr>
          <p:cNvPr name="TextBox 4" id="4"/>
          <p:cNvSpPr txBox="true"/>
          <p:nvPr/>
        </p:nvSpPr>
        <p:spPr>
          <a:xfrm rot="0">
            <a:off x="1024384" y="599709"/>
            <a:ext cx="14072064"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Fitur Yang Terdapat Pada Aplikasi</a:t>
            </a:r>
          </a:p>
        </p:txBody>
      </p:sp>
      <p:sp>
        <p:nvSpPr>
          <p:cNvPr name="TextBox 5" id="5"/>
          <p:cNvSpPr txBox="true"/>
          <p:nvPr/>
        </p:nvSpPr>
        <p:spPr>
          <a:xfrm rot="0">
            <a:off x="3121021" y="2641275"/>
            <a:ext cx="9878789" cy="3682014"/>
          </a:xfrm>
          <a:prstGeom prst="rect">
            <a:avLst/>
          </a:prstGeom>
        </p:spPr>
        <p:txBody>
          <a:bodyPr anchor="t" rtlCol="false" tIns="0" lIns="0" bIns="0" rIns="0">
            <a:spAutoFit/>
          </a:bodyPr>
          <a:lstStyle/>
          <a:p>
            <a:pPr algn="l">
              <a:lnSpc>
                <a:spcPts val="4239"/>
              </a:lnSpc>
            </a:pPr>
          </a:p>
          <a:p>
            <a:pPr algn="l">
              <a:lnSpc>
                <a:spcPts val="4239"/>
              </a:lnSpc>
            </a:pPr>
            <a:r>
              <a:rPr lang="en-US" sz="3028" b="true">
                <a:solidFill>
                  <a:srgbClr val="0F4662"/>
                </a:solidFill>
                <a:latin typeface="Quicksand Bold"/>
                <a:ea typeface="Quicksand Bold"/>
                <a:cs typeface="Quicksand Bold"/>
                <a:sym typeface="Quicksand Bold"/>
              </a:rPr>
              <a:t>1.  Input Data Pelanggan</a:t>
            </a:r>
            <a:r>
              <a:rPr lang="en-US" sz="3028">
                <a:solidFill>
                  <a:srgbClr val="0F4662"/>
                </a:solidFill>
                <a:latin typeface="Quicksand"/>
                <a:ea typeface="Quicksand"/>
                <a:cs typeface="Quicksand"/>
                <a:sym typeface="Quicksand"/>
              </a:rPr>
              <a:t>:</a:t>
            </a:r>
          </a:p>
          <a:p>
            <a:pPr algn="l">
              <a:lnSpc>
                <a:spcPts val="4239"/>
              </a:lnSpc>
            </a:pPr>
            <a:r>
              <a:rPr lang="en-US" sz="3028">
                <a:solidFill>
                  <a:srgbClr val="0F4662"/>
                </a:solidFill>
                <a:latin typeface="Quicksand"/>
                <a:ea typeface="Quicksand"/>
                <a:cs typeface="Quicksand"/>
                <a:sym typeface="Quicksand"/>
              </a:rPr>
              <a:t>o  Memasukkan nama pelanggan.</a:t>
            </a:r>
          </a:p>
          <a:p>
            <a:pPr algn="l">
              <a:lnSpc>
                <a:spcPts val="4239"/>
              </a:lnSpc>
            </a:pPr>
            <a:r>
              <a:rPr lang="en-US" sz="3028">
                <a:solidFill>
                  <a:srgbClr val="0F4662"/>
                </a:solidFill>
                <a:latin typeface="Quicksand"/>
                <a:ea typeface="Quicksand"/>
                <a:cs typeface="Quicksand"/>
                <a:sym typeface="Quicksand"/>
              </a:rPr>
              <a:t>o  Memasukkan nomor telepon pelanggan.</a:t>
            </a:r>
          </a:p>
          <a:p>
            <a:pPr algn="l">
              <a:lnSpc>
                <a:spcPts val="4239"/>
              </a:lnSpc>
            </a:pPr>
            <a:r>
              <a:rPr lang="en-US" sz="3028" b="true">
                <a:solidFill>
                  <a:srgbClr val="0F4662"/>
                </a:solidFill>
                <a:latin typeface="Quicksand Bold"/>
                <a:ea typeface="Quicksand Bold"/>
                <a:cs typeface="Quicksand Bold"/>
                <a:sym typeface="Quicksand Bold"/>
              </a:rPr>
              <a:t>2.  Tampilan Daftar Menu Roti Bakar</a:t>
            </a:r>
          </a:p>
          <a:p>
            <a:pPr algn="l">
              <a:lnSpc>
                <a:spcPts val="4239"/>
              </a:lnSpc>
            </a:pPr>
            <a:r>
              <a:rPr lang="en-US" sz="3028" b="true">
                <a:solidFill>
                  <a:srgbClr val="0F4662"/>
                </a:solidFill>
                <a:latin typeface="Quicksand Bold"/>
                <a:ea typeface="Quicksand Bold"/>
                <a:cs typeface="Quicksand Bold"/>
                <a:sym typeface="Quicksand Bold"/>
              </a:rPr>
              <a:t>3.  Pemilihan Rasa</a:t>
            </a:r>
          </a:p>
          <a:p>
            <a:pPr algn="l">
              <a:lnSpc>
                <a:spcPts val="4239"/>
              </a:lnSpc>
            </a:pPr>
          </a:p>
        </p:txBody>
      </p:sp>
      <p:sp>
        <p:nvSpPr>
          <p:cNvPr name="Freeform 6" id="6"/>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121021" y="5841656"/>
            <a:ext cx="7066984" cy="2015010"/>
          </a:xfrm>
          <a:prstGeom prst="rect">
            <a:avLst/>
          </a:prstGeom>
        </p:spPr>
        <p:txBody>
          <a:bodyPr anchor="t" rtlCol="false" tIns="0" lIns="0" bIns="0" rIns="0">
            <a:spAutoFit/>
          </a:bodyPr>
          <a:lstStyle/>
          <a:p>
            <a:pPr algn="l">
              <a:lnSpc>
                <a:spcPts val="4092"/>
              </a:lnSpc>
            </a:pPr>
            <a:r>
              <a:rPr lang="en-US" sz="2922" b="true">
                <a:solidFill>
                  <a:srgbClr val="0F4662"/>
                </a:solidFill>
                <a:latin typeface="Quicksand Bold"/>
                <a:ea typeface="Quicksand Bold"/>
                <a:cs typeface="Quicksand Bold"/>
                <a:sym typeface="Quicksand Bold"/>
              </a:rPr>
              <a:t>4.  Validasi Input</a:t>
            </a:r>
          </a:p>
          <a:p>
            <a:pPr algn="l">
              <a:lnSpc>
                <a:spcPts val="4092"/>
              </a:lnSpc>
            </a:pPr>
            <a:r>
              <a:rPr lang="en-US" sz="2922" b="true">
                <a:solidFill>
                  <a:srgbClr val="0F4662"/>
                </a:solidFill>
                <a:latin typeface="Quicksand Bold"/>
                <a:ea typeface="Quicksand Bold"/>
                <a:cs typeface="Quicksand Bold"/>
                <a:sym typeface="Quicksand Bold"/>
              </a:rPr>
              <a:t>5.  </a:t>
            </a:r>
            <a:r>
              <a:rPr lang="en-US" sz="2922" b="true">
                <a:solidFill>
                  <a:srgbClr val="0F4662"/>
                </a:solidFill>
                <a:latin typeface="Quicksand Bold"/>
                <a:ea typeface="Quicksand Bold"/>
                <a:cs typeface="Quicksand Bold"/>
                <a:sym typeface="Quicksand Bold"/>
              </a:rPr>
              <a:t>Konfirmasi Pesanan</a:t>
            </a:r>
          </a:p>
          <a:p>
            <a:pPr algn="l">
              <a:lnSpc>
                <a:spcPts val="4092"/>
              </a:lnSpc>
            </a:pPr>
            <a:r>
              <a:rPr lang="en-US" sz="2922" b="true">
                <a:solidFill>
                  <a:srgbClr val="0F4662"/>
                </a:solidFill>
                <a:latin typeface="Quicksand Bold"/>
                <a:ea typeface="Quicksand Bold"/>
                <a:cs typeface="Quicksand Bold"/>
                <a:sym typeface="Quicksand Bold"/>
              </a:rPr>
              <a:t>6.  </a:t>
            </a:r>
            <a:r>
              <a:rPr lang="en-US" sz="2922" b="true">
                <a:solidFill>
                  <a:srgbClr val="0F4662"/>
                </a:solidFill>
                <a:latin typeface="Quicksand Bold"/>
                <a:ea typeface="Quicksand Bold"/>
                <a:cs typeface="Quicksand Bold"/>
                <a:sym typeface="Quicksand Bold"/>
              </a:rPr>
              <a:t>Pesan Error</a:t>
            </a:r>
          </a:p>
          <a:p>
            <a:pPr algn="l">
              <a:lnSpc>
                <a:spcPts val="409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3668882" cy="3586521"/>
            <a:chOff x="0" y="0"/>
            <a:chExt cx="966290" cy="944598"/>
          </a:xfrm>
        </p:grpSpPr>
        <p:sp>
          <p:nvSpPr>
            <p:cNvPr name="Freeform 3" id="3"/>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4" id="4"/>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6" id="6"/>
          <p:cNvGrpSpPr/>
          <p:nvPr/>
        </p:nvGrpSpPr>
        <p:grpSpPr>
          <a:xfrm rot="0">
            <a:off x="5086350" y="2456695"/>
            <a:ext cx="3668882" cy="3586521"/>
            <a:chOff x="0" y="0"/>
            <a:chExt cx="966290" cy="944598"/>
          </a:xfrm>
        </p:grpSpPr>
        <p:sp>
          <p:nvSpPr>
            <p:cNvPr name="Freeform 7" id="7"/>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8" id="8"/>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grpSp>
        <p:nvGrpSpPr>
          <p:cNvPr name="Group 9" id="9"/>
          <p:cNvGrpSpPr/>
          <p:nvPr/>
        </p:nvGrpSpPr>
        <p:grpSpPr>
          <a:xfrm rot="0">
            <a:off x="9285939" y="2456695"/>
            <a:ext cx="3668882" cy="3586521"/>
            <a:chOff x="0" y="0"/>
            <a:chExt cx="966290" cy="944598"/>
          </a:xfrm>
        </p:grpSpPr>
        <p:sp>
          <p:nvSpPr>
            <p:cNvPr name="Freeform 10" id="10"/>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11" id="11"/>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grpSp>
        <p:nvGrpSpPr>
          <p:cNvPr name="Group 12" id="12"/>
          <p:cNvGrpSpPr/>
          <p:nvPr/>
        </p:nvGrpSpPr>
        <p:grpSpPr>
          <a:xfrm rot="0">
            <a:off x="13485527" y="2456695"/>
            <a:ext cx="3668882" cy="3586521"/>
            <a:chOff x="0" y="0"/>
            <a:chExt cx="966290" cy="944598"/>
          </a:xfrm>
        </p:grpSpPr>
        <p:sp>
          <p:nvSpPr>
            <p:cNvPr name="Freeform 13" id="13"/>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14" id="14"/>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grpSp>
        <p:nvGrpSpPr>
          <p:cNvPr name="Group 15" id="15"/>
          <p:cNvGrpSpPr/>
          <p:nvPr/>
        </p:nvGrpSpPr>
        <p:grpSpPr>
          <a:xfrm rot="0">
            <a:off x="2859627" y="6376592"/>
            <a:ext cx="3668882" cy="3586521"/>
            <a:chOff x="0" y="0"/>
            <a:chExt cx="966290" cy="944598"/>
          </a:xfrm>
        </p:grpSpPr>
        <p:sp>
          <p:nvSpPr>
            <p:cNvPr name="Freeform 16" id="16"/>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17" id="17"/>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grpSp>
        <p:nvGrpSpPr>
          <p:cNvPr name="Group 18" id="18"/>
          <p:cNvGrpSpPr/>
          <p:nvPr/>
        </p:nvGrpSpPr>
        <p:grpSpPr>
          <a:xfrm rot="0">
            <a:off x="11755977" y="6376592"/>
            <a:ext cx="3668882" cy="3586521"/>
            <a:chOff x="0" y="0"/>
            <a:chExt cx="966290" cy="944598"/>
          </a:xfrm>
        </p:grpSpPr>
        <p:sp>
          <p:nvSpPr>
            <p:cNvPr name="Freeform 19" id="19"/>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20" id="20"/>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grpSp>
        <p:nvGrpSpPr>
          <p:cNvPr name="Group 21" id="21"/>
          <p:cNvGrpSpPr/>
          <p:nvPr/>
        </p:nvGrpSpPr>
        <p:grpSpPr>
          <a:xfrm rot="0">
            <a:off x="7309559" y="6376592"/>
            <a:ext cx="3668882" cy="3586521"/>
            <a:chOff x="0" y="0"/>
            <a:chExt cx="966290" cy="944598"/>
          </a:xfrm>
        </p:grpSpPr>
        <p:sp>
          <p:nvSpPr>
            <p:cNvPr name="Freeform 22" id="22"/>
            <p:cNvSpPr/>
            <p:nvPr/>
          </p:nvSpPr>
          <p:spPr>
            <a:xfrm flipH="false" flipV="false" rot="0">
              <a:off x="0" y="0"/>
              <a:ext cx="966290" cy="944598"/>
            </a:xfrm>
            <a:custGeom>
              <a:avLst/>
              <a:gdLst/>
              <a:ahLst/>
              <a:cxnLst/>
              <a:rect r="r" b="b" t="t" l="l"/>
              <a:pathLst>
                <a:path h="944598" w="966290">
                  <a:moveTo>
                    <a:pt x="107618" y="0"/>
                  </a:moveTo>
                  <a:lnTo>
                    <a:pt x="858672" y="0"/>
                  </a:lnTo>
                  <a:cubicBezTo>
                    <a:pt x="887214" y="0"/>
                    <a:pt x="914587" y="11338"/>
                    <a:pt x="934769" y="31521"/>
                  </a:cubicBezTo>
                  <a:cubicBezTo>
                    <a:pt x="954952" y="51703"/>
                    <a:pt x="966290" y="79076"/>
                    <a:pt x="966290" y="107618"/>
                  </a:cubicBezTo>
                  <a:lnTo>
                    <a:pt x="966290" y="836980"/>
                  </a:lnTo>
                  <a:cubicBezTo>
                    <a:pt x="966290" y="865522"/>
                    <a:pt x="954952" y="892895"/>
                    <a:pt x="934769" y="913078"/>
                  </a:cubicBezTo>
                  <a:cubicBezTo>
                    <a:pt x="914587" y="933260"/>
                    <a:pt x="887214" y="944598"/>
                    <a:pt x="858672" y="944598"/>
                  </a:cubicBezTo>
                  <a:lnTo>
                    <a:pt x="107618" y="944598"/>
                  </a:lnTo>
                  <a:cubicBezTo>
                    <a:pt x="48182" y="944598"/>
                    <a:pt x="0" y="896416"/>
                    <a:pt x="0" y="836980"/>
                  </a:cubicBezTo>
                  <a:lnTo>
                    <a:pt x="0" y="107618"/>
                  </a:lnTo>
                  <a:cubicBezTo>
                    <a:pt x="0" y="48182"/>
                    <a:pt x="48182" y="0"/>
                    <a:pt x="107618" y="0"/>
                  </a:cubicBezTo>
                  <a:close/>
                </a:path>
              </a:pathLst>
            </a:custGeom>
            <a:solidFill>
              <a:srgbClr val="DBE5EA"/>
            </a:solidFill>
          </p:spPr>
        </p:sp>
        <p:sp>
          <p:nvSpPr>
            <p:cNvPr name="TextBox 23" id="23"/>
            <p:cNvSpPr txBox="true"/>
            <p:nvPr/>
          </p:nvSpPr>
          <p:spPr>
            <a:xfrm>
              <a:off x="0" y="-123825"/>
              <a:ext cx="966290" cy="1068423"/>
            </a:xfrm>
            <a:prstGeom prst="rect">
              <a:avLst/>
            </a:prstGeom>
          </p:spPr>
          <p:txBody>
            <a:bodyPr anchor="ctr" rtlCol="false" tIns="50800" lIns="50800" bIns="50800" rIns="50800"/>
            <a:lstStyle/>
            <a:p>
              <a:pPr algn="ctr">
                <a:lnSpc>
                  <a:spcPts val="4079"/>
                </a:lnSpc>
              </a:pPr>
            </a:p>
          </p:txBody>
        </p:sp>
      </p:grpSp>
      <p:sp>
        <p:nvSpPr>
          <p:cNvPr name="Freeform 24" id="24"/>
          <p:cNvSpPr/>
          <p:nvPr/>
        </p:nvSpPr>
        <p:spPr>
          <a:xfrm flipH="false" flipV="false" rot="0">
            <a:off x="5998229" y="2928165"/>
            <a:ext cx="1845123" cy="1845123"/>
          </a:xfrm>
          <a:custGeom>
            <a:avLst/>
            <a:gdLst/>
            <a:ahLst/>
            <a:cxnLst/>
            <a:rect r="r" b="b" t="t" l="l"/>
            <a:pathLst>
              <a:path h="1845123" w="1845123">
                <a:moveTo>
                  <a:pt x="0" y="0"/>
                </a:moveTo>
                <a:lnTo>
                  <a:pt x="1845123" y="0"/>
                </a:lnTo>
                <a:lnTo>
                  <a:pt x="1845123" y="1845123"/>
                </a:lnTo>
                <a:lnTo>
                  <a:pt x="0" y="1845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858098" y="2770229"/>
            <a:ext cx="2003058" cy="2003058"/>
          </a:xfrm>
          <a:custGeom>
            <a:avLst/>
            <a:gdLst/>
            <a:ahLst/>
            <a:cxnLst/>
            <a:rect r="r" b="b" t="t" l="l"/>
            <a:pathLst>
              <a:path h="2003058" w="2003058">
                <a:moveTo>
                  <a:pt x="0" y="0"/>
                </a:moveTo>
                <a:lnTo>
                  <a:pt x="2003059" y="0"/>
                </a:lnTo>
                <a:lnTo>
                  <a:pt x="2003059" y="2003059"/>
                </a:lnTo>
                <a:lnTo>
                  <a:pt x="0" y="2003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0387921" y="2965073"/>
            <a:ext cx="1561971" cy="1771307"/>
          </a:xfrm>
          <a:custGeom>
            <a:avLst/>
            <a:gdLst/>
            <a:ahLst/>
            <a:cxnLst/>
            <a:rect r="r" b="b" t="t" l="l"/>
            <a:pathLst>
              <a:path h="1771307" w="1561971">
                <a:moveTo>
                  <a:pt x="0" y="0"/>
                </a:moveTo>
                <a:lnTo>
                  <a:pt x="1561971" y="0"/>
                </a:lnTo>
                <a:lnTo>
                  <a:pt x="1561971" y="1771307"/>
                </a:lnTo>
                <a:lnTo>
                  <a:pt x="0" y="17713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4583595" y="2965073"/>
            <a:ext cx="1755693" cy="1755693"/>
          </a:xfrm>
          <a:custGeom>
            <a:avLst/>
            <a:gdLst/>
            <a:ahLst/>
            <a:cxnLst/>
            <a:rect r="r" b="b" t="t" l="l"/>
            <a:pathLst>
              <a:path h="1755693" w="1755693">
                <a:moveTo>
                  <a:pt x="0" y="0"/>
                </a:moveTo>
                <a:lnTo>
                  <a:pt x="1755693" y="0"/>
                </a:lnTo>
                <a:lnTo>
                  <a:pt x="1755693" y="1755692"/>
                </a:lnTo>
                <a:lnTo>
                  <a:pt x="0" y="17556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3861157" y="6814742"/>
            <a:ext cx="1946366" cy="1946366"/>
          </a:xfrm>
          <a:custGeom>
            <a:avLst/>
            <a:gdLst/>
            <a:ahLst/>
            <a:cxnLst/>
            <a:rect r="r" b="b" t="t" l="l"/>
            <a:pathLst>
              <a:path h="1946366" w="1946366">
                <a:moveTo>
                  <a:pt x="0" y="0"/>
                </a:moveTo>
                <a:lnTo>
                  <a:pt x="1946366" y="0"/>
                </a:lnTo>
                <a:lnTo>
                  <a:pt x="1946366" y="1946366"/>
                </a:lnTo>
                <a:lnTo>
                  <a:pt x="0" y="19463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12908170" y="6814742"/>
            <a:ext cx="1752325" cy="1808215"/>
          </a:xfrm>
          <a:custGeom>
            <a:avLst/>
            <a:gdLst/>
            <a:ahLst/>
            <a:cxnLst/>
            <a:rect r="r" b="b" t="t" l="l"/>
            <a:pathLst>
              <a:path h="1808215" w="1752325">
                <a:moveTo>
                  <a:pt x="0" y="0"/>
                </a:moveTo>
                <a:lnTo>
                  <a:pt x="1752325" y="0"/>
                </a:lnTo>
                <a:lnTo>
                  <a:pt x="1752325" y="1808215"/>
                </a:lnTo>
                <a:lnTo>
                  <a:pt x="0" y="18082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8415910" y="6658629"/>
            <a:ext cx="1425492" cy="1964327"/>
          </a:xfrm>
          <a:custGeom>
            <a:avLst/>
            <a:gdLst/>
            <a:ahLst/>
            <a:cxnLst/>
            <a:rect r="r" b="b" t="t" l="l"/>
            <a:pathLst>
              <a:path h="1964327" w="1425492">
                <a:moveTo>
                  <a:pt x="0" y="0"/>
                </a:moveTo>
                <a:lnTo>
                  <a:pt x="1425492" y="0"/>
                </a:lnTo>
                <a:lnTo>
                  <a:pt x="1425492" y="1964328"/>
                </a:lnTo>
                <a:lnTo>
                  <a:pt x="0" y="19643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1" id="31"/>
          <p:cNvSpPr txBox="true"/>
          <p:nvPr/>
        </p:nvSpPr>
        <p:spPr>
          <a:xfrm rot="0">
            <a:off x="1028700" y="599709"/>
            <a:ext cx="8115300" cy="108517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Alur Kerja Aplikasi</a:t>
            </a:r>
          </a:p>
        </p:txBody>
      </p:sp>
      <p:sp>
        <p:nvSpPr>
          <p:cNvPr name="TextBox 32" id="32"/>
          <p:cNvSpPr txBox="true"/>
          <p:nvPr/>
        </p:nvSpPr>
        <p:spPr>
          <a:xfrm rot="0">
            <a:off x="1607934" y="4883249"/>
            <a:ext cx="2226536"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Input Nama </a:t>
            </a:r>
          </a:p>
        </p:txBody>
      </p:sp>
      <p:sp>
        <p:nvSpPr>
          <p:cNvPr name="TextBox 33" id="33"/>
          <p:cNvSpPr txBox="true"/>
          <p:nvPr/>
        </p:nvSpPr>
        <p:spPr>
          <a:xfrm rot="0">
            <a:off x="5807523" y="4883249"/>
            <a:ext cx="2226536"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Input No telp </a:t>
            </a:r>
          </a:p>
        </p:txBody>
      </p:sp>
      <p:sp>
        <p:nvSpPr>
          <p:cNvPr name="TextBox 34" id="34"/>
          <p:cNvSpPr txBox="true"/>
          <p:nvPr/>
        </p:nvSpPr>
        <p:spPr>
          <a:xfrm rot="0">
            <a:off x="9841402" y="4883249"/>
            <a:ext cx="2557955"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Tampilan Menu</a:t>
            </a:r>
          </a:p>
        </p:txBody>
      </p:sp>
      <p:sp>
        <p:nvSpPr>
          <p:cNvPr name="TextBox 35" id="35"/>
          <p:cNvSpPr txBox="true"/>
          <p:nvPr/>
        </p:nvSpPr>
        <p:spPr>
          <a:xfrm rot="0">
            <a:off x="3189123" y="8793009"/>
            <a:ext cx="3009891"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Validasi Input</a:t>
            </a:r>
          </a:p>
        </p:txBody>
      </p:sp>
      <p:sp>
        <p:nvSpPr>
          <p:cNvPr name="TextBox 36" id="36"/>
          <p:cNvSpPr txBox="true"/>
          <p:nvPr/>
        </p:nvSpPr>
        <p:spPr>
          <a:xfrm rot="0">
            <a:off x="13784333" y="4881310"/>
            <a:ext cx="3281053"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Pemilihan Rasa</a:t>
            </a:r>
          </a:p>
        </p:txBody>
      </p:sp>
      <p:sp>
        <p:nvSpPr>
          <p:cNvPr name="TextBox 37" id="37"/>
          <p:cNvSpPr txBox="true"/>
          <p:nvPr/>
        </p:nvSpPr>
        <p:spPr>
          <a:xfrm rot="0">
            <a:off x="7503473" y="8793009"/>
            <a:ext cx="3281053"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Menampilkan Hasil</a:t>
            </a:r>
          </a:p>
        </p:txBody>
      </p:sp>
      <p:sp>
        <p:nvSpPr>
          <p:cNvPr name="TextBox 38" id="38"/>
          <p:cNvSpPr txBox="true"/>
          <p:nvPr/>
        </p:nvSpPr>
        <p:spPr>
          <a:xfrm rot="0">
            <a:off x="11949892" y="8788114"/>
            <a:ext cx="3281053" cy="465291"/>
          </a:xfrm>
          <a:prstGeom prst="rect">
            <a:avLst/>
          </a:prstGeom>
        </p:spPr>
        <p:txBody>
          <a:bodyPr anchor="t" rtlCol="false" tIns="0" lIns="0" bIns="0" rIns="0">
            <a:spAutoFit/>
          </a:bodyPr>
          <a:lstStyle/>
          <a:p>
            <a:pPr algn="ctr" marL="0" indent="0" lvl="0">
              <a:lnSpc>
                <a:spcPts val="3754"/>
              </a:lnSpc>
              <a:spcBef>
                <a:spcPct val="0"/>
              </a:spcBef>
            </a:pPr>
            <a:r>
              <a:rPr lang="en-US" b="true" sz="2681">
                <a:solidFill>
                  <a:srgbClr val="0F4662"/>
                </a:solidFill>
                <a:latin typeface="Quicksand Bold"/>
                <a:ea typeface="Quicksand Bold"/>
                <a:cs typeface="Quicksand Bold"/>
                <a:sym typeface="Quicksand Bold"/>
              </a:rPr>
              <a:t>Selesai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0322" y="1854193"/>
            <a:ext cx="5539941" cy="7448847"/>
            <a:chOff x="0" y="0"/>
            <a:chExt cx="858282" cy="1154021"/>
          </a:xfrm>
        </p:grpSpPr>
        <p:sp>
          <p:nvSpPr>
            <p:cNvPr name="Freeform 3" id="3"/>
            <p:cNvSpPr/>
            <p:nvPr/>
          </p:nvSpPr>
          <p:spPr>
            <a:xfrm flipH="false" flipV="false" rot="0">
              <a:off x="0" y="0"/>
              <a:ext cx="858282" cy="1154021"/>
            </a:xfrm>
            <a:custGeom>
              <a:avLst/>
              <a:gdLst/>
              <a:ahLst/>
              <a:cxnLst/>
              <a:rect r="r" b="b" t="t" l="l"/>
              <a:pathLst>
                <a:path h="1154021" w="858282">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l="0" t="-2560" r="0" b="-2560"/>
              </a:stretch>
            </a:blipFill>
            <a:ln w="38100" cap="rnd">
              <a:solidFill>
                <a:srgbClr val="000000"/>
              </a:solidFill>
              <a:prstDash val="solid"/>
              <a:round/>
            </a:ln>
          </p:spPr>
        </p:sp>
      </p:grpSp>
      <p:grpSp>
        <p:nvGrpSpPr>
          <p:cNvPr name="Group 4" id="4"/>
          <p:cNvGrpSpPr/>
          <p:nvPr/>
        </p:nvGrpSpPr>
        <p:grpSpPr>
          <a:xfrm rot="0">
            <a:off x="8449761" y="0"/>
            <a:ext cx="9838239" cy="10287000"/>
            <a:chOff x="0" y="0"/>
            <a:chExt cx="2591141" cy="2709333"/>
          </a:xfrm>
        </p:grpSpPr>
        <p:sp>
          <p:nvSpPr>
            <p:cNvPr name="Freeform 5" id="5"/>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6" id="6"/>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7" id="7"/>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8" id="8"/>
          <p:cNvSpPr/>
          <p:nvPr/>
        </p:nvSpPr>
        <p:spPr>
          <a:xfrm>
            <a:off x="10767060" y="1028700"/>
            <a:ext cx="6492240" cy="0"/>
          </a:xfrm>
          <a:prstGeom prst="line">
            <a:avLst/>
          </a:prstGeom>
          <a:ln cap="flat" w="76200">
            <a:solidFill>
              <a:srgbClr val="0F4662"/>
            </a:solidFill>
            <a:prstDash val="solid"/>
            <a:headEnd type="none" len="sm" w="sm"/>
            <a:tailEnd type="none" len="sm" w="sm"/>
          </a:ln>
        </p:spPr>
      </p:sp>
      <p:grpSp>
        <p:nvGrpSpPr>
          <p:cNvPr name="Group 9" id="9"/>
          <p:cNvGrpSpPr/>
          <p:nvPr/>
        </p:nvGrpSpPr>
        <p:grpSpPr>
          <a:xfrm rot="0">
            <a:off x="11191815" y="1854193"/>
            <a:ext cx="5770902" cy="7759389"/>
            <a:chOff x="0" y="0"/>
            <a:chExt cx="858282" cy="1154021"/>
          </a:xfrm>
        </p:grpSpPr>
        <p:sp>
          <p:nvSpPr>
            <p:cNvPr name="Freeform 10" id="10"/>
            <p:cNvSpPr/>
            <p:nvPr/>
          </p:nvSpPr>
          <p:spPr>
            <a:xfrm flipH="false" flipV="false" rot="0">
              <a:off x="0" y="0"/>
              <a:ext cx="858282" cy="1154021"/>
            </a:xfrm>
            <a:custGeom>
              <a:avLst/>
              <a:gdLst/>
              <a:ahLst/>
              <a:cxnLst/>
              <a:rect r="r" b="b" t="t" l="l"/>
              <a:pathLst>
                <a:path h="1154021" w="858282">
                  <a:moveTo>
                    <a:pt x="30856" y="0"/>
                  </a:moveTo>
                  <a:lnTo>
                    <a:pt x="827426" y="0"/>
                  </a:lnTo>
                  <a:cubicBezTo>
                    <a:pt x="835610" y="0"/>
                    <a:pt x="843458" y="3251"/>
                    <a:pt x="849245" y="9037"/>
                  </a:cubicBezTo>
                  <a:cubicBezTo>
                    <a:pt x="855031" y="14824"/>
                    <a:pt x="858282" y="22672"/>
                    <a:pt x="858282" y="30856"/>
                  </a:cubicBezTo>
                  <a:lnTo>
                    <a:pt x="858282" y="1123166"/>
                  </a:lnTo>
                  <a:cubicBezTo>
                    <a:pt x="858282" y="1131349"/>
                    <a:pt x="855031" y="1139197"/>
                    <a:pt x="849245" y="1144984"/>
                  </a:cubicBezTo>
                  <a:cubicBezTo>
                    <a:pt x="843458" y="1150770"/>
                    <a:pt x="835610" y="1154021"/>
                    <a:pt x="827426" y="1154021"/>
                  </a:cubicBezTo>
                  <a:lnTo>
                    <a:pt x="30856" y="1154021"/>
                  </a:lnTo>
                  <a:cubicBezTo>
                    <a:pt x="22672" y="1154021"/>
                    <a:pt x="14824" y="1150770"/>
                    <a:pt x="9037" y="1144984"/>
                  </a:cubicBezTo>
                  <a:cubicBezTo>
                    <a:pt x="3251" y="1139197"/>
                    <a:pt x="0" y="1131349"/>
                    <a:pt x="0" y="1123166"/>
                  </a:cubicBezTo>
                  <a:lnTo>
                    <a:pt x="0" y="30856"/>
                  </a:lnTo>
                  <a:cubicBezTo>
                    <a:pt x="0" y="22672"/>
                    <a:pt x="3251" y="14824"/>
                    <a:pt x="9037" y="9037"/>
                  </a:cubicBezTo>
                  <a:cubicBezTo>
                    <a:pt x="14824" y="3251"/>
                    <a:pt x="22672" y="0"/>
                    <a:pt x="30856" y="0"/>
                  </a:cubicBezTo>
                  <a:close/>
                </a:path>
              </a:pathLst>
            </a:custGeom>
            <a:blipFill>
              <a:blip r:embed="rId3"/>
              <a:stretch>
                <a:fillRect l="0" t="-2653" r="0" b="-2653"/>
              </a:stretch>
            </a:blipFill>
            <a:ln w="38100" cap="rnd">
              <a:solidFill>
                <a:srgbClr val="000000"/>
              </a:solidFill>
              <a:prstDash val="solid"/>
              <a:round/>
            </a:ln>
          </p:spPr>
        </p:sp>
      </p:grpSp>
      <p:sp>
        <p:nvSpPr>
          <p:cNvPr name="TextBox 11" id="11"/>
          <p:cNvSpPr txBox="true"/>
          <p:nvPr/>
        </p:nvSpPr>
        <p:spPr>
          <a:xfrm rot="0">
            <a:off x="1028700" y="498815"/>
            <a:ext cx="6987846" cy="954994"/>
          </a:xfrm>
          <a:prstGeom prst="rect">
            <a:avLst/>
          </a:prstGeom>
        </p:spPr>
        <p:txBody>
          <a:bodyPr anchor="t" rtlCol="false" tIns="0" lIns="0" bIns="0" rIns="0">
            <a:spAutoFit/>
          </a:bodyPr>
          <a:lstStyle/>
          <a:p>
            <a:pPr algn="l" marL="0" indent="0" lvl="0">
              <a:lnSpc>
                <a:spcPts val="7846"/>
              </a:lnSpc>
              <a:spcBef>
                <a:spcPct val="0"/>
              </a:spcBef>
            </a:pPr>
            <a:r>
              <a:rPr lang="en-US" b="true" sz="5604" i="true">
                <a:solidFill>
                  <a:srgbClr val="0F4662"/>
                </a:solidFill>
                <a:latin typeface="Cormorant Garamond Bold Italics"/>
                <a:ea typeface="Cormorant Garamond Bold Italics"/>
                <a:cs typeface="Cormorant Garamond Bold Italics"/>
                <a:sym typeface="Cormorant Garamond Bold Italics"/>
              </a:rPr>
              <a:t>Sketsa Rancangan Aplikasi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1028700" y="1650251"/>
            <a:ext cx="4939919" cy="7856730"/>
          </a:xfrm>
          <a:custGeom>
            <a:avLst/>
            <a:gdLst/>
            <a:ahLst/>
            <a:cxnLst/>
            <a:rect r="r" b="b" t="t" l="l"/>
            <a:pathLst>
              <a:path h="7856730" w="4939919">
                <a:moveTo>
                  <a:pt x="0" y="0"/>
                </a:moveTo>
                <a:lnTo>
                  <a:pt x="4939919" y="0"/>
                </a:lnTo>
                <a:lnTo>
                  <a:pt x="4939919" y="7856730"/>
                </a:lnTo>
                <a:lnTo>
                  <a:pt x="0" y="7856730"/>
                </a:lnTo>
                <a:lnTo>
                  <a:pt x="0" y="0"/>
                </a:lnTo>
                <a:close/>
              </a:path>
            </a:pathLst>
          </a:custGeom>
          <a:blipFill>
            <a:blip r:embed="rId2"/>
            <a:stretch>
              <a:fillRect l="0" t="0" r="0" b="0"/>
            </a:stretch>
          </a:blipFill>
        </p:spPr>
      </p:sp>
      <p:sp>
        <p:nvSpPr>
          <p:cNvPr name="Freeform 5" id="5"/>
          <p:cNvSpPr/>
          <p:nvPr/>
        </p:nvSpPr>
        <p:spPr>
          <a:xfrm flipH="false" flipV="false" rot="0">
            <a:off x="9397161" y="1453810"/>
            <a:ext cx="5790298" cy="7811531"/>
          </a:xfrm>
          <a:custGeom>
            <a:avLst/>
            <a:gdLst/>
            <a:ahLst/>
            <a:cxnLst/>
            <a:rect r="r" b="b" t="t" l="l"/>
            <a:pathLst>
              <a:path h="7811531" w="5790298">
                <a:moveTo>
                  <a:pt x="0" y="0"/>
                </a:moveTo>
                <a:lnTo>
                  <a:pt x="5790298" y="0"/>
                </a:lnTo>
                <a:lnTo>
                  <a:pt x="5790298" y="7811531"/>
                </a:lnTo>
                <a:lnTo>
                  <a:pt x="0" y="7811531"/>
                </a:lnTo>
                <a:lnTo>
                  <a:pt x="0" y="0"/>
                </a:lnTo>
                <a:close/>
              </a:path>
            </a:pathLst>
          </a:custGeom>
          <a:blipFill>
            <a:blip r:embed="rId3"/>
            <a:stretch>
              <a:fillRect l="-1987" t="-4419" r="-2732" b="-300"/>
            </a:stretch>
          </a:blipFill>
        </p:spPr>
      </p:sp>
      <p:sp>
        <p:nvSpPr>
          <p:cNvPr name="TextBox 6" id="6"/>
          <p:cNvSpPr txBox="true"/>
          <p:nvPr/>
        </p:nvSpPr>
        <p:spPr>
          <a:xfrm rot="0">
            <a:off x="1028700" y="498815"/>
            <a:ext cx="2779388" cy="954994"/>
          </a:xfrm>
          <a:prstGeom prst="rect">
            <a:avLst/>
          </a:prstGeom>
        </p:spPr>
        <p:txBody>
          <a:bodyPr anchor="t" rtlCol="false" tIns="0" lIns="0" bIns="0" rIns="0">
            <a:spAutoFit/>
          </a:bodyPr>
          <a:lstStyle/>
          <a:p>
            <a:pPr algn="l" marL="0" indent="0" lvl="0">
              <a:lnSpc>
                <a:spcPts val="7846"/>
              </a:lnSpc>
              <a:spcBef>
                <a:spcPct val="0"/>
              </a:spcBef>
            </a:pPr>
            <a:r>
              <a:rPr lang="en-US" b="true" sz="5604" i="true">
                <a:solidFill>
                  <a:srgbClr val="0F4662"/>
                </a:solidFill>
                <a:latin typeface="Cormorant Garamond Bold Italics"/>
                <a:ea typeface="Cormorant Garamond Bold Italics"/>
                <a:cs typeface="Cormorant Garamond Bold Italics"/>
                <a:sym typeface="Cormorant Garamond Bold Italics"/>
              </a:rPr>
              <a:t>Flowchart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DAGbyERE7rE</dc:identifier>
  <dcterms:modified xsi:type="dcterms:W3CDTF">2011-08-01T06:04:30Z</dcterms:modified>
  <cp:revision>1</cp:revision>
  <dc:title>White Blue Simple Modern Enhancing Sales Strategy Presentation</dc:title>
</cp:coreProperties>
</file>