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ubblegum Sans"/>
      <p:regular r:id="rId11"/>
    </p:embeddedFont>
    <p:embeddedFont>
      <p:font typeface="Google Sans"/>
      <p:regular r:id="rId12"/>
      <p:bold r:id="rId13"/>
      <p:italic r:id="rId14"/>
      <p:boldItalic r:id="rId15"/>
    </p:embeddedFont>
    <p:embeddedFont>
      <p:font typeface="Comfortaa Medium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ubblegumSans-regular.fntdata"/><Relationship Id="rId10" Type="http://schemas.openxmlformats.org/officeDocument/2006/relationships/slide" Target="slides/slide5.xml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17" Type="http://schemas.openxmlformats.org/officeDocument/2006/relationships/font" Target="fonts/ComfortaaMedium-bold.fntdata"/><Relationship Id="rId16" Type="http://schemas.openxmlformats.org/officeDocument/2006/relationships/font" Target="fonts/Comfortaa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2ad51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2ad51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2ad519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2ad519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2ad519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2ad519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2ad5191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2ad519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3738" y="234525"/>
            <a:ext cx="3978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CE6E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WELCOME TO</a:t>
            </a:r>
            <a:endParaRPr>
              <a:solidFill>
                <a:srgbClr val="BACE6E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69" y="804800"/>
            <a:ext cx="4133875" cy="41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352050" y="1455750"/>
            <a:ext cx="4470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AB9BC"/>
                </a:solidFill>
                <a:latin typeface="Comfortaa"/>
                <a:ea typeface="Comfortaa"/>
                <a:cs typeface="Comfortaa"/>
                <a:sym typeface="Comfortaa"/>
              </a:rPr>
              <a:t>Specially created to</a:t>
            </a:r>
            <a:endParaRPr b="1" sz="2100">
              <a:solidFill>
                <a:srgbClr val="8AB9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AB9BC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AB9B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Allow families to:</a:t>
            </a:r>
            <a:endParaRPr sz="1600">
              <a:solidFill>
                <a:srgbClr val="8AB9BC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ACF6E"/>
              </a:buClr>
              <a:buSzPts val="1600"/>
              <a:buFont typeface="Comfortaa Medium"/>
              <a:buChar char="●"/>
            </a:pPr>
            <a:r>
              <a:rPr lang="en" sz="1600">
                <a:solidFill>
                  <a:srgbClr val="BACF6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Setup accounts for each member</a:t>
            </a:r>
            <a:endParaRPr sz="1600">
              <a:solidFill>
                <a:srgbClr val="BACF6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ACF6E"/>
              </a:buClr>
              <a:buSzPts val="1600"/>
              <a:buFont typeface="Comfortaa Medium"/>
              <a:buChar char="●"/>
            </a:pPr>
            <a:r>
              <a:rPr lang="en" sz="1600">
                <a:solidFill>
                  <a:srgbClr val="BACF6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Add Books to virtual bookshelf</a:t>
            </a:r>
            <a:endParaRPr sz="1600">
              <a:solidFill>
                <a:srgbClr val="BACF6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ACF6E"/>
              </a:buClr>
              <a:buSzPts val="1600"/>
              <a:buFont typeface="Comfortaa Medium"/>
              <a:buChar char="●"/>
            </a:pPr>
            <a:r>
              <a:rPr lang="en" sz="1600">
                <a:solidFill>
                  <a:srgbClr val="BACF6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Log Reading Hours</a:t>
            </a:r>
            <a:endParaRPr sz="1600">
              <a:solidFill>
                <a:srgbClr val="BACF6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ACF6E"/>
              </a:buClr>
              <a:buSzPts val="1600"/>
              <a:buFont typeface="Comfortaa Medium"/>
              <a:buChar char="●"/>
            </a:pPr>
            <a:r>
              <a:rPr lang="en" sz="1600">
                <a:solidFill>
                  <a:srgbClr val="BACF6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See reading history</a:t>
            </a:r>
            <a:endParaRPr sz="1600">
              <a:solidFill>
                <a:srgbClr val="BACF6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ACF6E"/>
              </a:buClr>
              <a:buSzPts val="1600"/>
              <a:buFont typeface="Comfortaa Medium"/>
              <a:buChar char="●"/>
            </a:pPr>
            <a:r>
              <a:rPr lang="en" sz="1600">
                <a:solidFill>
                  <a:srgbClr val="BACF6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Create healthy habits with ease!</a:t>
            </a:r>
            <a:endParaRPr sz="1600">
              <a:solidFill>
                <a:srgbClr val="BACF6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4484825" y="1857675"/>
            <a:ext cx="2745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9B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7000" y="3411725"/>
            <a:ext cx="1236000" cy="1045800"/>
          </a:xfrm>
          <a:prstGeom prst="ellipse">
            <a:avLst/>
          </a:prstGeom>
          <a:solidFill>
            <a:srgbClr val="B76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51525" y="3566575"/>
            <a:ext cx="2821175" cy="1312950"/>
          </a:xfrm>
          <a:prstGeom prst="flowChartProcess">
            <a:avLst/>
          </a:prstGeom>
          <a:solidFill>
            <a:srgbClr val="BACF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94500" y="177150"/>
            <a:ext cx="1613350" cy="1087900"/>
          </a:xfrm>
          <a:prstGeom prst="flowChartProcess">
            <a:avLst/>
          </a:prstGeom>
          <a:solidFill>
            <a:srgbClr val="BAC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820875" y="272925"/>
            <a:ext cx="4692300" cy="1169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764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B9BC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rgbClr val="BACF6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4500" y="356350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Aubrey</a:t>
            </a:r>
            <a:endParaRPr b="1" i="0" sz="33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8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3rd grade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Chicago, IL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Youngest of 3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Student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649125" y="356350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I really like reading about fairies and when 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Mommy reads to me. I also like pizza and Barbies and fancy clothes!</a:t>
            </a: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oogle Sans"/>
              <a:buChar char="●"/>
            </a:pPr>
            <a:r>
              <a:rPr lang="en" sz="1300">
                <a:latin typeface="Google Sans"/>
                <a:ea typeface="Google Sans"/>
                <a:cs typeface="Google Sans"/>
                <a:sym typeface="Google Sans"/>
              </a:rPr>
              <a:t>I want to earn lots of rewards!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oogle Sans"/>
              <a:buChar char="●"/>
            </a:pPr>
            <a:r>
              <a:rPr lang="en" sz="1300">
                <a:latin typeface="Google Sans"/>
                <a:ea typeface="Google Sans"/>
                <a:cs typeface="Google Sans"/>
                <a:sym typeface="Google Sans"/>
              </a:rPr>
              <a:t>Mom wants me to read every day to build good habits.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oogle Sans"/>
              <a:buChar char="●"/>
            </a:pPr>
            <a:r>
              <a:rPr lang="en" sz="1300">
                <a:latin typeface="Google Sans"/>
                <a:ea typeface="Google Sans"/>
                <a:cs typeface="Google Sans"/>
                <a:sym typeface="Google Sans"/>
              </a:rPr>
              <a:t>I want this app to be easy for me to use.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oogle Sans"/>
              <a:buChar char="●"/>
            </a:pPr>
            <a:r>
              <a:rPr lang="en" sz="13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am very busy with dance class and school.</a:t>
            </a:r>
            <a:endParaRPr sz="13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oogle Sans"/>
              <a:buChar char="●"/>
            </a:pPr>
            <a:r>
              <a:rPr lang="en" sz="13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My brothers and sisters read way harder books than I can read.</a:t>
            </a:r>
            <a:endParaRPr sz="13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oogle Sans"/>
              <a:buChar char="●"/>
            </a:pPr>
            <a:r>
              <a:rPr lang="en" sz="13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I’m not very fast at reading.</a:t>
            </a:r>
            <a:endParaRPr sz="13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49125" y="3675700"/>
            <a:ext cx="5197800" cy="10947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 usually read daily after bath from 7-7:30. On days I have homework, I am usually more tired and want mom to read to me. I read a lot of fairy tales but they are usually not very long so I have more than one book to read every night.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6" y="1141745"/>
            <a:ext cx="2758200" cy="18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9B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94500" y="3895500"/>
            <a:ext cx="1613350" cy="1087900"/>
          </a:xfrm>
          <a:prstGeom prst="flowChartProcess">
            <a:avLst/>
          </a:prstGeom>
          <a:solidFill>
            <a:srgbClr val="B76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69275" y="3679100"/>
            <a:ext cx="2968275" cy="1087900"/>
          </a:xfrm>
          <a:prstGeom prst="flowChartProcess">
            <a:avLst/>
          </a:prstGeom>
          <a:solidFill>
            <a:srgbClr val="BACF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850175" y="2360825"/>
            <a:ext cx="1613350" cy="1087900"/>
          </a:xfrm>
          <a:prstGeom prst="flowChartProcess">
            <a:avLst/>
          </a:prstGeom>
          <a:solidFill>
            <a:srgbClr val="BAC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276436">
            <a:off x="3518131" y="-31605"/>
            <a:ext cx="5322097" cy="1687258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BAC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rgbClr val="B76438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98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51525" y="584800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900">
                <a:latin typeface="Bubblegum Sans"/>
                <a:ea typeface="Bubblegum Sans"/>
                <a:cs typeface="Bubblegum Sans"/>
                <a:sym typeface="Bubblegum Sans"/>
              </a:rPr>
              <a:t>Amanda</a:t>
            </a:r>
            <a:endParaRPr b="1" i="0" sz="2800" u="none" cap="none" strike="noStrike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707850" y="3614500"/>
            <a:ext cx="20811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42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BA in Business Admin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Chicago, IL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3 kids, husband, dogs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Account manager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661275" y="35767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 sz="1600">
                <a:latin typeface="Google Sans"/>
                <a:ea typeface="Google Sans"/>
                <a:cs typeface="Google Sans"/>
                <a:sym typeface="Google Sans"/>
              </a:rPr>
              <a:t>I want my kids to develop a love for reading and be intrinsically motivated. I enjoy building routines, but am busy and want simplicity!</a:t>
            </a:r>
            <a:r>
              <a:rPr i="1" lang="en" sz="1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6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Char char="●"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I want happy and well-read kids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oogle Sans"/>
              <a:buChar char="●"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I want them to be able to handle logging on their own to save me time.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oogle Sans"/>
              <a:buChar char="●"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I want the prizes to realistic and attainable, and I want to be able to choose them myself.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090975" y="1604850"/>
            <a:ext cx="27582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oogle Sans"/>
              <a:buChar char="●"/>
            </a:pPr>
            <a:r>
              <a:rPr lang="en" sz="1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need my apps to be simple because I get confused with technology.</a:t>
            </a:r>
            <a:endParaRPr sz="1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oogle Sans"/>
              <a:buChar char="●"/>
            </a:pPr>
            <a:r>
              <a:rPr lang="en" sz="1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want my kids to get along and not be too competitive.</a:t>
            </a:r>
            <a:endParaRPr sz="1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oogle Sans"/>
              <a:buChar char="●"/>
            </a:pPr>
            <a:r>
              <a:rPr lang="en" sz="1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My youngest is now 8 and needs my help with entering books.</a:t>
            </a:r>
            <a:endParaRPr sz="1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oogle Sans"/>
              <a:buChar char="●"/>
            </a:pPr>
            <a:r>
              <a:rPr lang="en" sz="1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My oldest kids are diverse readers and need to be able to enter their own books.</a:t>
            </a:r>
            <a:endParaRPr sz="1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661275" y="3714700"/>
            <a:ext cx="5197800" cy="10167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 usually read daily after bath from 7-7:30. On days I have homework, I am usually more tired and want mom to read to me. I read a lot of fairy tales but they are usually not very long so I have more than one book to read every night.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75" y="1268275"/>
            <a:ext cx="2522701" cy="16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9B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6598425" y="798300"/>
            <a:ext cx="2245500" cy="1865100"/>
          </a:xfrm>
          <a:prstGeom prst="ellipse">
            <a:avLst/>
          </a:prstGeom>
          <a:solidFill>
            <a:srgbClr val="B76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7000" y="3411725"/>
            <a:ext cx="1236000" cy="1045800"/>
          </a:xfrm>
          <a:prstGeom prst="ellipse">
            <a:avLst/>
          </a:prstGeom>
          <a:solidFill>
            <a:srgbClr val="B76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235925" y="828875"/>
            <a:ext cx="5979775" cy="3863175"/>
          </a:xfrm>
          <a:prstGeom prst="flowChartProcess">
            <a:avLst/>
          </a:prstGeom>
          <a:solidFill>
            <a:srgbClr val="BAC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55450" y="306542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125" y="112450"/>
            <a:ext cx="2942149" cy="18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000" y="2242225"/>
            <a:ext cx="5172623" cy="26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62751" y="-186250"/>
            <a:ext cx="8093650" cy="45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76125" y="1269425"/>
            <a:ext cx="8133700" cy="3676600"/>
          </a:xfrm>
          <a:prstGeom prst="flowChartProcess">
            <a:avLst/>
          </a:prstGeom>
          <a:solidFill>
            <a:srgbClr val="BAC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562775" y="590775"/>
            <a:ext cx="1236000" cy="1045800"/>
          </a:xfrm>
          <a:prstGeom prst="ellipse">
            <a:avLst/>
          </a:prstGeom>
          <a:solidFill>
            <a:srgbClr val="B76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0"/>
            <a:ext cx="552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BACF6E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Humble Beginnings</a:t>
            </a:r>
            <a:endParaRPr>
              <a:solidFill>
                <a:srgbClr val="BACF6E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7261" l="0" r="596" t="17014"/>
          <a:stretch/>
        </p:blipFill>
        <p:spPr>
          <a:xfrm>
            <a:off x="152400" y="1145575"/>
            <a:ext cx="7344526" cy="7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574"/>
            <a:ext cx="3547950" cy="15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22675"/>
            <a:ext cx="3547950" cy="71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550" y="2011575"/>
            <a:ext cx="4675576" cy="252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