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58" r:id="rId5"/>
    <p:sldId id="260" r:id="rId6"/>
    <p:sldId id="261" r:id="rId7"/>
    <p:sldId id="263" r:id="rId8"/>
    <p:sldId id="271" r:id="rId9"/>
    <p:sldId id="264" r:id="rId10"/>
    <p:sldId id="266"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gan Williamson" userId="e5a219bf7aac7131" providerId="LiveId" clId="{700ADA66-941B-48A2-8760-DB85CAB23E4C}"/>
    <pc:docChg chg="undo custSel modSld">
      <pc:chgData name="Regan Williamson" userId="e5a219bf7aac7131" providerId="LiveId" clId="{700ADA66-941B-48A2-8760-DB85CAB23E4C}" dt="2022-03-15T04:36:07.226" v="4" actId="14734"/>
      <pc:docMkLst>
        <pc:docMk/>
      </pc:docMkLst>
      <pc:sldChg chg="modSp mod">
        <pc:chgData name="Regan Williamson" userId="e5a219bf7aac7131" providerId="LiveId" clId="{700ADA66-941B-48A2-8760-DB85CAB23E4C}" dt="2022-03-15T03:52:29.626" v="1" actId="368"/>
        <pc:sldMkLst>
          <pc:docMk/>
          <pc:sldMk cId="4044179861" sldId="256"/>
        </pc:sldMkLst>
        <pc:spChg chg="mod">
          <ac:chgData name="Regan Williamson" userId="e5a219bf7aac7131" providerId="LiveId" clId="{700ADA66-941B-48A2-8760-DB85CAB23E4C}" dt="2022-03-15T03:52:29.626" v="1" actId="368"/>
          <ac:spMkLst>
            <pc:docMk/>
            <pc:sldMk cId="4044179861" sldId="256"/>
            <ac:spMk id="2" creationId="{00000000-0000-0000-0000-000000000000}"/>
          </ac:spMkLst>
        </pc:spChg>
      </pc:sldChg>
      <pc:sldChg chg="modSp mod">
        <pc:chgData name="Regan Williamson" userId="e5a219bf7aac7131" providerId="LiveId" clId="{700ADA66-941B-48A2-8760-DB85CAB23E4C}" dt="2022-03-15T04:36:07.226" v="4" actId="14734"/>
        <pc:sldMkLst>
          <pc:docMk/>
          <pc:sldMk cId="1864266649" sldId="264"/>
        </pc:sldMkLst>
        <pc:graphicFrameChg chg="modGraphic">
          <ac:chgData name="Regan Williamson" userId="e5a219bf7aac7131" providerId="LiveId" clId="{700ADA66-941B-48A2-8760-DB85CAB23E4C}" dt="2022-03-15T04:36:07.226" v="4" actId="14734"/>
          <ac:graphicFrameMkLst>
            <pc:docMk/>
            <pc:sldMk cId="1864266649" sldId="264"/>
            <ac:graphicFrameMk id="4"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ZA" sz="4800" dirty="0">
                <a:solidFill>
                  <a:schemeClr val="accent1">
                    <a:lumMod val="75000"/>
                  </a:schemeClr>
                </a:solidFill>
                <a:effectLst>
                  <a:outerShdw blurRad="38100" dist="38100" dir="2700000" algn="tl">
                    <a:srgbClr val="000000">
                      <a:alpha val="43137"/>
                    </a:srgbClr>
                  </a:outerShdw>
                </a:effectLst>
              </a:rPr>
              <a:t>Proposal for the Gallery information system development project</a:t>
            </a:r>
          </a:p>
        </p:txBody>
      </p:sp>
      <p:sp>
        <p:nvSpPr>
          <p:cNvPr id="3" name="Subtitle 2"/>
          <p:cNvSpPr>
            <a:spLocks noGrp="1"/>
          </p:cNvSpPr>
          <p:nvPr>
            <p:ph type="subTitle" idx="1"/>
          </p:nvPr>
        </p:nvSpPr>
        <p:spPr/>
        <p:txBody>
          <a:bodyPr>
            <a:normAutofit/>
          </a:bodyPr>
          <a:lstStyle/>
          <a:p>
            <a:r>
              <a:rPr lang="en-ZA" sz="2400" dirty="0">
                <a:solidFill>
                  <a:srgbClr val="C00000"/>
                </a:solidFill>
                <a:effectLst>
                  <a:outerShdw blurRad="38100" dist="38100" dir="2700000" algn="tl">
                    <a:srgbClr val="000000">
                      <a:alpha val="43137"/>
                    </a:srgbClr>
                  </a:outerShdw>
                </a:effectLst>
              </a:rPr>
              <a:t>for the BEAUT ART GALLERY</a:t>
            </a:r>
          </a:p>
        </p:txBody>
      </p:sp>
    </p:spTree>
    <p:custDataLst>
      <p:tags r:id="rId1"/>
    </p:custDataLst>
    <p:extLst>
      <p:ext uri="{BB962C8B-B14F-4D97-AF65-F5344CB8AC3E}">
        <p14:creationId xmlns:p14="http://schemas.microsoft.com/office/powerpoint/2010/main" val="4044179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567" y="1132082"/>
            <a:ext cx="9607661" cy="591240"/>
          </a:xfrm>
        </p:spPr>
        <p:txBody>
          <a:bodyPr>
            <a:normAutofit/>
          </a:bodyPr>
          <a:lstStyle/>
          <a:p>
            <a:r>
              <a:rPr lang="en-ZA" sz="2400" b="1" dirty="0">
                <a:solidFill>
                  <a:schemeClr val="accent1">
                    <a:lumMod val="75000"/>
                  </a:schemeClr>
                </a:solidFill>
                <a:effectLst>
                  <a:outerShdw blurRad="38100" dist="38100" dir="2700000" algn="tl">
                    <a:srgbClr val="000000">
                      <a:alpha val="43137"/>
                    </a:srgbClr>
                  </a:outerShdw>
                </a:effectLst>
              </a:rPr>
              <a:t>8. Budget</a:t>
            </a:r>
          </a:p>
        </p:txBody>
      </p:sp>
      <p:sp>
        <p:nvSpPr>
          <p:cNvPr id="4" name="Content Placeholder 3"/>
          <p:cNvSpPr>
            <a:spLocks noGrp="1"/>
          </p:cNvSpPr>
          <p:nvPr>
            <p:ph sz="half" idx="2"/>
          </p:nvPr>
        </p:nvSpPr>
        <p:spPr>
          <a:xfrm>
            <a:off x="1364651" y="1861389"/>
            <a:ext cx="9269577" cy="4230015"/>
          </a:xfrm>
        </p:spPr>
        <p:txBody>
          <a:bodyPr>
            <a:normAutofit fontScale="25000" lnSpcReduction="20000"/>
          </a:bodyPr>
          <a:lstStyle/>
          <a:p>
            <a:pPr marL="0" indent="0">
              <a:buNone/>
            </a:pPr>
            <a:r>
              <a:rPr lang="en-US" sz="7200" b="1" dirty="0">
                <a:latin typeface="Arial" panose="020B0604020202020204" pitchFamily="34" charset="0"/>
                <a:cs typeface="Arial" panose="020B0604020202020204" pitchFamily="34" charset="0"/>
              </a:rPr>
              <a:t>HOURS: </a:t>
            </a:r>
            <a:endParaRPr lang="en-ZA" sz="7200" b="1" dirty="0">
              <a:latin typeface="Arial" panose="020B0604020202020204" pitchFamily="34" charset="0"/>
              <a:cs typeface="Arial" panose="020B0604020202020204" pitchFamily="34" charset="0"/>
            </a:endParaRPr>
          </a:p>
          <a:p>
            <a:pPr marL="0" indent="0">
              <a:buNone/>
            </a:pPr>
            <a:r>
              <a:rPr lang="en-US" sz="7200" dirty="0">
                <a:latin typeface="Arial" panose="020B0604020202020204" pitchFamily="34" charset="0"/>
                <a:cs typeface="Arial" panose="020B0604020202020204" pitchFamily="34" charset="0"/>
              </a:rPr>
              <a:t>Internal Cost </a:t>
            </a:r>
            <a:r>
              <a:rPr lang="en-AU" sz="7200" dirty="0">
                <a:latin typeface="Arial" panose="020B0604020202020204" pitchFamily="34" charset="0"/>
                <a:cs typeface="Arial" panose="020B0604020202020204" pitchFamily="34" charset="0"/>
              </a:rPr>
              <a:t> 	</a:t>
            </a:r>
            <a:r>
              <a:rPr lang="en-US" sz="7200" dirty="0">
                <a:latin typeface="Arial" panose="020B0604020202020204" pitchFamily="34" charset="0"/>
                <a:cs typeface="Arial" panose="020B0604020202020204" pitchFamily="34" charset="0"/>
              </a:rPr>
              <a:t>= 20% of 2 people working 8 hours a day for 8 months @ R250 / hour </a:t>
            </a:r>
            <a:endParaRPr lang="en-ZA" sz="7200" b="1" dirty="0">
              <a:latin typeface="Arial" panose="020B0604020202020204" pitchFamily="34" charset="0"/>
              <a:cs typeface="Arial" panose="020B0604020202020204" pitchFamily="34" charset="0"/>
            </a:endParaRPr>
          </a:p>
          <a:p>
            <a:pPr marL="0" indent="0">
              <a:buNone/>
            </a:pPr>
            <a:r>
              <a:rPr lang="en-US" sz="7200" dirty="0">
                <a:latin typeface="Arial" panose="020B0604020202020204" pitchFamily="34" charset="0"/>
                <a:cs typeface="Arial" panose="020B0604020202020204" pitchFamily="34" charset="0"/>
              </a:rPr>
              <a:t>		= 20% x (2 x 8 x 22.5 x 8 x 250)</a:t>
            </a:r>
            <a:endParaRPr lang="en-ZA" sz="7200" b="1" dirty="0">
              <a:latin typeface="Arial" panose="020B0604020202020204" pitchFamily="34" charset="0"/>
              <a:cs typeface="Arial" panose="020B0604020202020204" pitchFamily="34" charset="0"/>
            </a:endParaRPr>
          </a:p>
          <a:p>
            <a:pPr marL="0" indent="0">
              <a:buNone/>
            </a:pPr>
            <a:r>
              <a:rPr lang="en-US" sz="7200" dirty="0">
                <a:latin typeface="Arial" panose="020B0604020202020204" pitchFamily="34" charset="0"/>
                <a:cs typeface="Arial" panose="020B0604020202020204" pitchFamily="34" charset="0"/>
              </a:rPr>
              <a:t>		= R 144,000</a:t>
            </a:r>
            <a:endParaRPr lang="en-ZA" sz="7200" b="1" dirty="0">
              <a:latin typeface="Arial" panose="020B0604020202020204" pitchFamily="34" charset="0"/>
              <a:cs typeface="Arial" panose="020B0604020202020204" pitchFamily="34" charset="0"/>
            </a:endParaRPr>
          </a:p>
          <a:p>
            <a:pPr marL="0" indent="0">
              <a:buNone/>
            </a:pPr>
            <a:r>
              <a:rPr lang="en-US" sz="7200" dirty="0">
                <a:latin typeface="Arial" panose="020B0604020202020204" pitchFamily="34" charset="0"/>
                <a:cs typeface="Arial" panose="020B0604020202020204" pitchFamily="34" charset="0"/>
              </a:rPr>
              <a:t>Consultant Cost</a:t>
            </a:r>
            <a:r>
              <a:rPr lang="en-AU" sz="7200" dirty="0">
                <a:latin typeface="Arial" panose="020B0604020202020204" pitchFamily="34" charset="0"/>
                <a:cs typeface="Arial" panose="020B0604020202020204" pitchFamily="34" charset="0"/>
              </a:rPr>
              <a:t> </a:t>
            </a:r>
            <a:r>
              <a:rPr lang="en-US" sz="7200" dirty="0">
                <a:latin typeface="Arial" panose="020B0604020202020204" pitchFamily="34" charset="0"/>
                <a:cs typeface="Arial" panose="020B0604020202020204" pitchFamily="34" charset="0"/>
              </a:rPr>
              <a:t>	= 4 people working 8 hours a day for 8 months @ R350 / hour</a:t>
            </a:r>
            <a:endParaRPr lang="en-ZA" sz="7200" b="1" dirty="0">
              <a:latin typeface="Arial" panose="020B0604020202020204" pitchFamily="34" charset="0"/>
              <a:cs typeface="Arial" panose="020B0604020202020204" pitchFamily="34" charset="0"/>
            </a:endParaRPr>
          </a:p>
          <a:p>
            <a:pPr marL="0" indent="0">
              <a:buNone/>
            </a:pPr>
            <a:r>
              <a:rPr lang="en-US" sz="7200" dirty="0">
                <a:latin typeface="Arial" panose="020B0604020202020204" pitchFamily="34" charset="0"/>
                <a:cs typeface="Arial" panose="020B0604020202020204" pitchFamily="34" charset="0"/>
              </a:rPr>
              <a:t>		= R 2,016,000</a:t>
            </a:r>
            <a:endParaRPr lang="en-ZA" sz="7200" b="1" dirty="0">
              <a:latin typeface="Arial" panose="020B0604020202020204" pitchFamily="34" charset="0"/>
              <a:cs typeface="Arial" panose="020B0604020202020204" pitchFamily="34" charset="0"/>
            </a:endParaRPr>
          </a:p>
          <a:p>
            <a:pPr marL="0" indent="0">
              <a:buNone/>
            </a:pPr>
            <a:r>
              <a:rPr lang="en-US" sz="7200" dirty="0">
                <a:latin typeface="Arial" panose="020B0604020202020204" pitchFamily="34" charset="0"/>
                <a:cs typeface="Arial" panose="020B0604020202020204" pitchFamily="34" charset="0"/>
              </a:rPr>
              <a:t> </a:t>
            </a:r>
            <a:endParaRPr lang="en-ZA" sz="7200" b="1" dirty="0">
              <a:latin typeface="Arial" panose="020B0604020202020204" pitchFamily="34" charset="0"/>
              <a:cs typeface="Arial" panose="020B0604020202020204" pitchFamily="34" charset="0"/>
            </a:endParaRPr>
          </a:p>
          <a:p>
            <a:pPr marL="0" indent="0">
              <a:buNone/>
            </a:pPr>
            <a:r>
              <a:rPr lang="en-US" sz="7200" b="1" dirty="0">
                <a:latin typeface="Arial" panose="020B0604020202020204" pitchFamily="34" charset="0"/>
                <a:cs typeface="Arial" panose="020B0604020202020204" pitchFamily="34" charset="0"/>
              </a:rPr>
              <a:t>Total Man-hour Cost</a:t>
            </a:r>
            <a:r>
              <a:rPr lang="en-US" sz="7200" dirty="0">
                <a:latin typeface="Arial" panose="020B0604020202020204" pitchFamily="34" charset="0"/>
                <a:cs typeface="Arial" panose="020B0604020202020204" pitchFamily="34" charset="0"/>
              </a:rPr>
              <a:t> = R 2,160,000</a:t>
            </a:r>
            <a:endParaRPr lang="en-ZA" sz="7200" b="1" dirty="0">
              <a:latin typeface="Arial" panose="020B0604020202020204" pitchFamily="34" charset="0"/>
              <a:cs typeface="Arial" panose="020B0604020202020204" pitchFamily="34" charset="0"/>
            </a:endParaRPr>
          </a:p>
          <a:p>
            <a:pPr marL="0" indent="0">
              <a:buNone/>
            </a:pPr>
            <a:r>
              <a:rPr lang="en-AU" sz="7200" dirty="0">
                <a:latin typeface="Arial" panose="020B0604020202020204" pitchFamily="34" charset="0"/>
                <a:cs typeface="Arial" panose="020B0604020202020204" pitchFamily="34" charset="0"/>
              </a:rPr>
              <a:t> </a:t>
            </a:r>
            <a:r>
              <a:rPr lang="en-US" sz="24000" dirty="0">
                <a:latin typeface="Arial" panose="020B0604020202020204" pitchFamily="34" charset="0"/>
                <a:cs typeface="Arial" panose="020B0604020202020204" pitchFamily="34" charset="0"/>
              </a:rPr>
              <a:t> </a:t>
            </a:r>
            <a:endParaRPr lang="en-ZA" sz="24000" b="1" dirty="0">
              <a:latin typeface="Arial" panose="020B0604020202020204" pitchFamily="34" charset="0"/>
              <a:cs typeface="Arial" panose="020B0604020202020204" pitchFamily="34" charset="0"/>
            </a:endParaRPr>
          </a:p>
          <a:p>
            <a:pPr marL="0" indent="0">
              <a:buNone/>
            </a:pPr>
            <a:r>
              <a:rPr lang="en-US" sz="8000" dirty="0">
                <a:latin typeface="Arial" panose="020B0604020202020204" pitchFamily="34" charset="0"/>
                <a:cs typeface="Arial" panose="020B0604020202020204" pitchFamily="34" charset="0"/>
              </a:rPr>
              <a:t> </a:t>
            </a:r>
            <a:endParaRPr lang="en-ZA" sz="8000" b="1" dirty="0">
              <a:latin typeface="Arial" panose="020B0604020202020204" pitchFamily="34" charset="0"/>
              <a:cs typeface="Arial" panose="020B0604020202020204" pitchFamily="34" charset="0"/>
            </a:endParaRPr>
          </a:p>
          <a:p>
            <a:endParaRPr lang="en-ZA" dirty="0"/>
          </a:p>
        </p:txBody>
      </p:sp>
      <p:sp>
        <p:nvSpPr>
          <p:cNvPr id="3" name="TextBox 2"/>
          <p:cNvSpPr txBox="1"/>
          <p:nvPr/>
        </p:nvSpPr>
        <p:spPr>
          <a:xfrm>
            <a:off x="10296145" y="1964186"/>
            <a:ext cx="1895855" cy="3785652"/>
          </a:xfrm>
          <a:prstGeom prst="rect">
            <a:avLst/>
          </a:prstGeom>
          <a:noFill/>
        </p:spPr>
        <p:txBody>
          <a:bodyPr wrap="square" rtlCol="0">
            <a:spAutoFit/>
          </a:bodyPr>
          <a:lstStyle/>
          <a:p>
            <a:endParaRPr lang="en-AU" sz="1600" dirty="0">
              <a:solidFill>
                <a:schemeClr val="accent1">
                  <a:lumMod val="75000"/>
                </a:schemeClr>
              </a:solidFill>
              <a:latin typeface="Arial" panose="020B0604020202020204" pitchFamily="34" charset="0"/>
              <a:cs typeface="Arial" panose="020B0604020202020204" pitchFamily="34" charset="0"/>
            </a:endParaRPr>
          </a:p>
          <a:p>
            <a:r>
              <a:rPr lang="en-AU" sz="1600" dirty="0">
                <a:solidFill>
                  <a:schemeClr val="accent1">
                    <a:lumMod val="75000"/>
                  </a:schemeClr>
                </a:solidFill>
                <a:latin typeface="Arial" panose="020B0604020202020204" pitchFamily="34" charset="0"/>
                <a:cs typeface="Arial" panose="020B0604020202020204" pitchFamily="34" charset="0"/>
              </a:rPr>
              <a:t>If consultants have different rates, list the various positions with the cost for each here, e.g. Project Manager, Systems Analyst, Senior Programmers, </a:t>
            </a:r>
            <a:r>
              <a:rPr lang="en-AU" sz="1600" dirty="0" err="1">
                <a:solidFill>
                  <a:schemeClr val="accent1">
                    <a:lumMod val="75000"/>
                  </a:schemeClr>
                </a:solidFill>
                <a:latin typeface="Arial" panose="020B0604020202020204" pitchFamily="34" charset="0"/>
                <a:cs typeface="Arial" panose="020B0604020202020204" pitchFamily="34" charset="0"/>
              </a:rPr>
              <a:t>etc</a:t>
            </a:r>
            <a:r>
              <a:rPr lang="en-AU" sz="1600" dirty="0">
                <a:solidFill>
                  <a:schemeClr val="accent1">
                    <a:lumMod val="75000"/>
                  </a:schemeClr>
                </a:solidFill>
                <a:latin typeface="Arial" panose="020B0604020202020204" pitchFamily="34" charset="0"/>
                <a:cs typeface="Arial" panose="020B0604020202020204" pitchFamily="34" charset="0"/>
              </a:rPr>
              <a:t> Please do a research on what current hourly rates for System Analysts are</a:t>
            </a:r>
            <a:endParaRPr lang="en-ZA" sz="1600" dirty="0">
              <a:solidFill>
                <a:schemeClr val="accent1">
                  <a:lumMod val="75000"/>
                </a:schemeClr>
              </a:solidFill>
            </a:endParaRPr>
          </a:p>
        </p:txBody>
      </p:sp>
    </p:spTree>
    <p:custDataLst>
      <p:tags r:id="rId1"/>
    </p:custDataLst>
    <p:extLst>
      <p:ext uri="{BB962C8B-B14F-4D97-AF65-F5344CB8AC3E}">
        <p14:creationId xmlns:p14="http://schemas.microsoft.com/office/powerpoint/2010/main" val="1432928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567" y="1132082"/>
            <a:ext cx="9607661" cy="591240"/>
          </a:xfrm>
        </p:spPr>
        <p:txBody>
          <a:bodyPr>
            <a:normAutofit/>
          </a:bodyPr>
          <a:lstStyle/>
          <a:p>
            <a:r>
              <a:rPr lang="en-ZA" sz="2400" b="1" dirty="0">
                <a:solidFill>
                  <a:schemeClr val="accent1">
                    <a:lumMod val="75000"/>
                  </a:schemeClr>
                </a:solidFill>
                <a:effectLst>
                  <a:outerShdw blurRad="38100" dist="38100" dir="2700000" algn="tl">
                    <a:srgbClr val="000000">
                      <a:alpha val="43137"/>
                    </a:srgbClr>
                  </a:outerShdw>
                </a:effectLst>
              </a:rPr>
              <a:t>8. Budget (continues)</a:t>
            </a:r>
          </a:p>
        </p:txBody>
      </p:sp>
      <p:sp>
        <p:nvSpPr>
          <p:cNvPr id="4" name="Content Placeholder 3"/>
          <p:cNvSpPr>
            <a:spLocks noGrp="1"/>
          </p:cNvSpPr>
          <p:nvPr>
            <p:ph sz="half" idx="2"/>
          </p:nvPr>
        </p:nvSpPr>
        <p:spPr>
          <a:xfrm>
            <a:off x="1364651" y="1861389"/>
            <a:ext cx="9269577" cy="4230015"/>
          </a:xfrm>
        </p:spPr>
        <p:txBody>
          <a:bodyPr>
            <a:normAutofit fontScale="25000" lnSpcReduction="20000"/>
          </a:bodyPr>
          <a:lstStyle/>
          <a:p>
            <a:pPr marL="0" indent="0">
              <a:buNone/>
            </a:pPr>
            <a:r>
              <a:rPr lang="en-US" sz="8000" b="1" dirty="0">
                <a:latin typeface="Arial" panose="020B0604020202020204" pitchFamily="34" charset="0"/>
                <a:cs typeface="Arial" panose="020B0604020202020204" pitchFamily="34" charset="0"/>
              </a:rPr>
              <a:t>HARDWARE: </a:t>
            </a:r>
            <a:endParaRPr lang="en-ZA" sz="8000" b="1"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List all hardware to be bought here with prices </a:t>
            </a:r>
            <a:endParaRPr lang="en-ZA" sz="8000" b="1" dirty="0">
              <a:latin typeface="Arial" panose="020B0604020202020204" pitchFamily="34" charset="0"/>
              <a:cs typeface="Arial" panose="020B0604020202020204" pitchFamily="34" charset="0"/>
            </a:endParaRPr>
          </a:p>
          <a:p>
            <a:pPr marL="0" indent="0">
              <a:buNone/>
            </a:pPr>
            <a:r>
              <a:rPr lang="en-US" sz="8000" b="1" dirty="0">
                <a:latin typeface="Arial" panose="020B0604020202020204" pitchFamily="34" charset="0"/>
                <a:cs typeface="Arial" panose="020B0604020202020204" pitchFamily="34" charset="0"/>
              </a:rPr>
              <a:t> </a:t>
            </a:r>
            <a:endParaRPr lang="en-ZA" sz="8000" b="1" dirty="0">
              <a:latin typeface="Arial" panose="020B0604020202020204" pitchFamily="34" charset="0"/>
              <a:cs typeface="Arial" panose="020B0604020202020204" pitchFamily="34" charset="0"/>
            </a:endParaRPr>
          </a:p>
          <a:p>
            <a:pPr marL="0" indent="0">
              <a:buNone/>
            </a:pPr>
            <a:r>
              <a:rPr lang="en-US" sz="8000" b="1" dirty="0">
                <a:latin typeface="Arial" panose="020B0604020202020204" pitchFamily="34" charset="0"/>
                <a:cs typeface="Arial" panose="020B0604020202020204" pitchFamily="34" charset="0"/>
              </a:rPr>
              <a:t>SOFTWARE: </a:t>
            </a:r>
            <a:endParaRPr lang="en-ZA" sz="8000" b="1"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List all software as well as number of licenses to be bought here with prices</a:t>
            </a:r>
            <a:endParaRPr lang="en-ZA" sz="8000" b="1" dirty="0">
              <a:latin typeface="Arial" panose="020B0604020202020204" pitchFamily="34" charset="0"/>
              <a:cs typeface="Arial" panose="020B0604020202020204" pitchFamily="34" charset="0"/>
            </a:endParaRPr>
          </a:p>
          <a:p>
            <a:pPr marL="0" indent="0">
              <a:buNone/>
            </a:pPr>
            <a:r>
              <a:rPr lang="en-GB" sz="8000" dirty="0">
                <a:latin typeface="Arial" panose="020B0604020202020204" pitchFamily="34" charset="0"/>
                <a:cs typeface="Arial" panose="020B0604020202020204" pitchFamily="34" charset="0"/>
              </a:rPr>
              <a:t> </a:t>
            </a:r>
            <a:endParaRPr lang="en-ZA" sz="8000" dirty="0">
              <a:latin typeface="Arial" panose="020B0604020202020204" pitchFamily="34" charset="0"/>
              <a:cs typeface="Arial" panose="020B0604020202020204" pitchFamily="34" charset="0"/>
            </a:endParaRPr>
          </a:p>
          <a:p>
            <a:pPr marL="0" indent="0">
              <a:buNone/>
            </a:pPr>
            <a:r>
              <a:rPr lang="en-US" sz="8000" b="1" dirty="0">
                <a:latin typeface="Arial" panose="020B0604020202020204" pitchFamily="34" charset="0"/>
                <a:cs typeface="Arial" panose="020B0604020202020204" pitchFamily="34" charset="0"/>
              </a:rPr>
              <a:t>TOTAL PROJECT COST = TOTAL MANHOUR COST + </a:t>
            </a:r>
          </a:p>
          <a:p>
            <a:pPr marL="0" indent="0">
              <a:buNone/>
            </a:pPr>
            <a:r>
              <a:rPr lang="en-US" sz="8000" b="1" dirty="0">
                <a:latin typeface="Arial" panose="020B0604020202020204" pitchFamily="34" charset="0"/>
                <a:cs typeface="Arial" panose="020B0604020202020204" pitchFamily="34" charset="0"/>
              </a:rPr>
              <a:t>			      HARDWARE COST + </a:t>
            </a:r>
          </a:p>
          <a:p>
            <a:pPr marL="0" indent="0">
              <a:buNone/>
            </a:pPr>
            <a:r>
              <a:rPr lang="en-US" sz="8000" b="1" dirty="0">
                <a:latin typeface="Arial" panose="020B0604020202020204" pitchFamily="34" charset="0"/>
                <a:cs typeface="Arial" panose="020B0604020202020204" pitchFamily="34" charset="0"/>
              </a:rPr>
              <a:t>			      SOFTWARE COST</a:t>
            </a:r>
            <a:endParaRPr lang="en-ZA" sz="8000" dirty="0">
              <a:latin typeface="Arial" panose="020B0604020202020204" pitchFamily="34" charset="0"/>
              <a:cs typeface="Arial" panose="020B0604020202020204" pitchFamily="34" charset="0"/>
            </a:endParaRPr>
          </a:p>
          <a:p>
            <a:pPr marL="0" indent="0">
              <a:buNone/>
            </a:pPr>
            <a:r>
              <a:rPr lang="en-AU" sz="8000" dirty="0">
                <a:latin typeface="Arial" panose="020B0604020202020204" pitchFamily="34" charset="0"/>
                <a:cs typeface="Arial" panose="020B0604020202020204" pitchFamily="34" charset="0"/>
              </a:rPr>
              <a:t>  </a:t>
            </a:r>
            <a:r>
              <a:rPr lang="en-AU" dirty="0"/>
              <a:t>.</a:t>
            </a:r>
            <a:endParaRPr lang="en-ZA" dirty="0"/>
          </a:p>
          <a:p>
            <a:endParaRPr lang="en-ZA" dirty="0"/>
          </a:p>
        </p:txBody>
      </p:sp>
    </p:spTree>
    <p:custDataLst>
      <p:tags r:id="rId1"/>
    </p:custDataLst>
    <p:extLst>
      <p:ext uri="{BB962C8B-B14F-4D97-AF65-F5344CB8AC3E}">
        <p14:creationId xmlns:p14="http://schemas.microsoft.com/office/powerpoint/2010/main" val="1341770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1249"/>
            <a:ext cx="9603275" cy="601200"/>
          </a:xfrm>
        </p:spPr>
        <p:txBody>
          <a:bodyPr>
            <a:normAutofit fontScale="90000"/>
          </a:bodyPr>
          <a:lstStyle/>
          <a:p>
            <a:pPr lvl="0"/>
            <a:r>
              <a:rPr lang="en-ZA" sz="2700" b="1" dirty="0">
                <a:solidFill>
                  <a:schemeClr val="accent1">
                    <a:lumMod val="75000"/>
                  </a:schemeClr>
                </a:solidFill>
                <a:effectLst>
                  <a:outerShdw blurRad="38100" dist="38100" dir="2700000" algn="tl">
                    <a:srgbClr val="000000">
                      <a:alpha val="43137"/>
                    </a:srgbClr>
                  </a:outerShdw>
                </a:effectLst>
              </a:rPr>
              <a:t>9. INTERNAL resources</a:t>
            </a:r>
            <a:br>
              <a:rPr lang="en-ZA" b="1" dirty="0"/>
            </a:br>
            <a:endParaRPr lang="en-ZA" dirty="0"/>
          </a:p>
        </p:txBody>
      </p:sp>
      <p:sp>
        <p:nvSpPr>
          <p:cNvPr id="3" name="Content Placeholder 2"/>
          <p:cNvSpPr>
            <a:spLocks noGrp="1"/>
          </p:cNvSpPr>
          <p:nvPr>
            <p:ph idx="1"/>
          </p:nvPr>
        </p:nvSpPr>
        <p:spPr>
          <a:xfrm>
            <a:off x="1451578" y="1842449"/>
            <a:ext cx="9603275" cy="3450613"/>
          </a:xfrm>
        </p:spPr>
        <p:txBody>
          <a:bodyPr>
            <a:normAutofit/>
          </a:bodyPr>
          <a:lstStyle/>
          <a:p>
            <a:pPr marL="0" indent="0">
              <a:buNone/>
            </a:pPr>
            <a:r>
              <a:rPr lang="en-GB" sz="2400" dirty="0">
                <a:latin typeface="Arial" panose="020B0604020202020204" pitchFamily="34" charset="0"/>
                <a:cs typeface="Arial" panose="020B0604020202020204" pitchFamily="34" charset="0"/>
              </a:rPr>
              <a:t>The suggested internal resources for the project are:</a:t>
            </a:r>
            <a:endParaRPr lang="en-ZA"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System Owner (Sponsor): Director and Chief Curator, P. Smith</a:t>
            </a:r>
            <a:endParaRPr lang="en-ZA" sz="2400" dirty="0">
              <a:latin typeface="Arial" panose="020B0604020202020204" pitchFamily="34" charset="0"/>
              <a:cs typeface="Arial" panose="020B0604020202020204" pitchFamily="34" charset="0"/>
            </a:endParaRPr>
          </a:p>
          <a:p>
            <a:pPr marL="0" indent="0">
              <a:buNone/>
            </a:pPr>
            <a:r>
              <a:rPr lang="en-GB" sz="2400" dirty="0">
                <a:latin typeface="Arial" panose="020B0604020202020204" pitchFamily="34" charset="0"/>
                <a:cs typeface="Arial" panose="020B0604020202020204" pitchFamily="34" charset="0"/>
              </a:rPr>
              <a:t>The following system users are proposed and should be available for 20% of their time for 8 months:</a:t>
            </a:r>
            <a:endParaRPr lang="en-ZA"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Art gallery assistants </a:t>
            </a:r>
            <a:r>
              <a:rPr lang="en-GB" sz="2400">
                <a:latin typeface="Arial" panose="020B0604020202020204" pitchFamily="34" charset="0"/>
                <a:cs typeface="Arial" panose="020B0604020202020204" pitchFamily="34" charset="0"/>
              </a:rPr>
              <a:t>J.P Groenewald and </a:t>
            </a:r>
            <a:r>
              <a:rPr lang="en-GB" sz="2400" dirty="0">
                <a:latin typeface="Arial" panose="020B0604020202020204" pitchFamily="34" charset="0"/>
                <a:cs typeface="Arial" panose="020B0604020202020204" pitchFamily="34" charset="0"/>
              </a:rPr>
              <a:t>Tina Liebenberg</a:t>
            </a:r>
            <a:endParaRPr lang="en-ZA" sz="24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73634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6" y="1320478"/>
            <a:ext cx="9603275" cy="1049235"/>
          </a:xfrm>
        </p:spPr>
        <p:txBody>
          <a:bodyPr>
            <a:normAutofit/>
          </a:bodyPr>
          <a:lstStyle/>
          <a:p>
            <a:r>
              <a:rPr lang="en-ZA" b="1" dirty="0">
                <a:solidFill>
                  <a:schemeClr val="accent1">
                    <a:lumMod val="50000"/>
                  </a:schemeClr>
                </a:solidFill>
                <a:effectLst>
                  <a:outerShdw blurRad="38100" dist="38100" dir="2700000" algn="tl">
                    <a:srgbClr val="000000">
                      <a:alpha val="43137"/>
                    </a:srgbClr>
                  </a:outerShdw>
                </a:effectLst>
              </a:rPr>
              <a:t>Table of content</a:t>
            </a:r>
          </a:p>
        </p:txBody>
      </p:sp>
      <p:sp>
        <p:nvSpPr>
          <p:cNvPr id="4" name="Rectangle 1"/>
          <p:cNvSpPr>
            <a:spLocks noGrp="1" noChangeArrowheads="1"/>
          </p:cNvSpPr>
          <p:nvPr>
            <p:ph idx="1"/>
          </p:nvPr>
        </p:nvSpPr>
        <p:spPr bwMode="auto">
          <a:xfrm>
            <a:off x="1451575" y="1822943"/>
            <a:ext cx="9603275" cy="3617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9400" algn="l"/>
                <a:tab pos="6638925" algn="r"/>
              </a:tabLst>
              <a:defRPr>
                <a:solidFill>
                  <a:schemeClr val="tx1"/>
                </a:solidFill>
                <a:latin typeface="Arial" panose="020B0604020202020204" pitchFamily="34" charset="0"/>
              </a:defRPr>
            </a:lvl1pPr>
            <a:lvl2pPr eaLnBrk="0" fontAlgn="base" hangingPunct="0">
              <a:spcBef>
                <a:spcPct val="0"/>
              </a:spcBef>
              <a:spcAft>
                <a:spcPct val="0"/>
              </a:spcAft>
              <a:tabLst>
                <a:tab pos="279400" algn="l"/>
                <a:tab pos="6638925" algn="r"/>
              </a:tabLst>
              <a:defRPr>
                <a:solidFill>
                  <a:schemeClr val="tx1"/>
                </a:solidFill>
                <a:latin typeface="Arial" panose="020B0604020202020204" pitchFamily="34" charset="0"/>
              </a:defRPr>
            </a:lvl2pPr>
            <a:lvl3pPr eaLnBrk="0" fontAlgn="base" hangingPunct="0">
              <a:spcBef>
                <a:spcPct val="0"/>
              </a:spcBef>
              <a:spcAft>
                <a:spcPct val="0"/>
              </a:spcAft>
              <a:tabLst>
                <a:tab pos="279400" algn="l"/>
                <a:tab pos="6638925" algn="r"/>
              </a:tabLst>
              <a:defRPr>
                <a:solidFill>
                  <a:schemeClr val="tx1"/>
                </a:solidFill>
                <a:latin typeface="Arial" panose="020B0604020202020204" pitchFamily="34" charset="0"/>
              </a:defRPr>
            </a:lvl3pPr>
            <a:lvl4pPr eaLnBrk="0" fontAlgn="base" hangingPunct="0">
              <a:spcBef>
                <a:spcPct val="0"/>
              </a:spcBef>
              <a:spcAft>
                <a:spcPct val="0"/>
              </a:spcAft>
              <a:tabLst>
                <a:tab pos="279400" algn="l"/>
                <a:tab pos="6638925" algn="r"/>
              </a:tabLst>
              <a:defRPr>
                <a:solidFill>
                  <a:schemeClr val="tx1"/>
                </a:solidFill>
                <a:latin typeface="Arial" panose="020B0604020202020204" pitchFamily="34" charset="0"/>
              </a:defRPr>
            </a:lvl4pPr>
            <a:lvl5pPr eaLnBrk="0" fontAlgn="base" hangingPunct="0">
              <a:spcBef>
                <a:spcPct val="0"/>
              </a:spcBef>
              <a:spcAft>
                <a:spcPct val="0"/>
              </a:spcAft>
              <a:tabLst>
                <a:tab pos="279400" algn="l"/>
                <a:tab pos="6638925" algn="r"/>
              </a:tabLst>
              <a:defRPr>
                <a:solidFill>
                  <a:schemeClr val="tx1"/>
                </a:solidFill>
                <a:latin typeface="Arial" panose="020B0604020202020204" pitchFamily="34" charset="0"/>
              </a:defRPr>
            </a:lvl5pPr>
            <a:lvl6pPr eaLnBrk="0" fontAlgn="base" hangingPunct="0">
              <a:spcBef>
                <a:spcPct val="0"/>
              </a:spcBef>
              <a:spcAft>
                <a:spcPct val="0"/>
              </a:spcAft>
              <a:tabLst>
                <a:tab pos="279400" algn="l"/>
                <a:tab pos="6638925" algn="r"/>
              </a:tabLst>
              <a:defRPr>
                <a:solidFill>
                  <a:schemeClr val="tx1"/>
                </a:solidFill>
                <a:latin typeface="Arial" panose="020B0604020202020204" pitchFamily="34" charset="0"/>
              </a:defRPr>
            </a:lvl6pPr>
            <a:lvl7pPr eaLnBrk="0" fontAlgn="base" hangingPunct="0">
              <a:spcBef>
                <a:spcPct val="0"/>
              </a:spcBef>
              <a:spcAft>
                <a:spcPct val="0"/>
              </a:spcAft>
              <a:tabLst>
                <a:tab pos="279400" algn="l"/>
                <a:tab pos="6638925" algn="r"/>
              </a:tabLst>
              <a:defRPr>
                <a:solidFill>
                  <a:schemeClr val="tx1"/>
                </a:solidFill>
                <a:latin typeface="Arial" panose="020B0604020202020204" pitchFamily="34" charset="0"/>
              </a:defRPr>
            </a:lvl7pPr>
            <a:lvl8pPr eaLnBrk="0" fontAlgn="base" hangingPunct="0">
              <a:spcBef>
                <a:spcPct val="0"/>
              </a:spcBef>
              <a:spcAft>
                <a:spcPct val="0"/>
              </a:spcAft>
              <a:tabLst>
                <a:tab pos="279400" algn="l"/>
                <a:tab pos="6638925" algn="r"/>
              </a:tabLst>
              <a:defRPr>
                <a:solidFill>
                  <a:schemeClr val="tx1"/>
                </a:solidFill>
                <a:latin typeface="Arial" panose="020B0604020202020204" pitchFamily="34" charset="0"/>
              </a:defRPr>
            </a:lvl8pPr>
            <a:lvl9pPr eaLnBrk="0" fontAlgn="base" hangingPunct="0">
              <a:spcBef>
                <a:spcPct val="0"/>
              </a:spcBef>
              <a:spcAft>
                <a:spcPct val="0"/>
              </a:spcAft>
              <a:tabLst>
                <a:tab pos="279400" algn="l"/>
                <a:tab pos="6638925" algn="r"/>
              </a:tabLst>
              <a:defRPr>
                <a:solidFill>
                  <a:schemeClr val="tx1"/>
                </a:solidFill>
                <a:latin typeface="Arial" panose="020B0604020202020204" pitchFamily="34" charset="0"/>
              </a:defRPr>
            </a:lvl9pPr>
          </a:lstStyle>
          <a:p>
            <a:pPr>
              <a:buFont typeface="+mj-lt"/>
              <a:buAutoNum type="arabicPeriod"/>
            </a:pPr>
            <a:r>
              <a:rPr lang="en-ZA" b="1" dirty="0"/>
              <a:t>Background</a:t>
            </a:r>
          </a:p>
          <a:p>
            <a:pPr>
              <a:buFont typeface="+mj-lt"/>
              <a:buAutoNum type="arabicPeriod"/>
            </a:pPr>
            <a:r>
              <a:rPr lang="en-ZA" b="1" dirty="0"/>
              <a:t>Problem Statement</a:t>
            </a:r>
          </a:p>
          <a:p>
            <a:pPr>
              <a:buFont typeface="+mj-lt"/>
              <a:buAutoNum type="arabicPeriod"/>
            </a:pPr>
            <a:r>
              <a:rPr lang="en-ZA" b="1" dirty="0"/>
              <a:t>Constraints</a:t>
            </a:r>
          </a:p>
          <a:p>
            <a:pPr>
              <a:buFont typeface="+mj-lt"/>
              <a:buAutoNum type="arabicPeriod"/>
            </a:pPr>
            <a:r>
              <a:rPr lang="en-ZA" b="1" dirty="0"/>
              <a:t>Scope definition</a:t>
            </a:r>
          </a:p>
          <a:p>
            <a:pPr>
              <a:buFont typeface="+mj-lt"/>
              <a:buAutoNum type="arabicPeriod"/>
            </a:pPr>
            <a:r>
              <a:rPr lang="en-ZA" b="1" dirty="0"/>
              <a:t>Goals of the project </a:t>
            </a:r>
          </a:p>
          <a:p>
            <a:pPr>
              <a:buFont typeface="+mj-lt"/>
              <a:buAutoNum type="arabicPeriod"/>
            </a:pPr>
            <a:r>
              <a:rPr lang="en-ZA" b="1" dirty="0"/>
              <a:t>Opportunities to improve</a:t>
            </a:r>
          </a:p>
          <a:p>
            <a:pPr lvl="0">
              <a:buFont typeface="+mj-lt"/>
              <a:buAutoNum type="arabicPeriod"/>
            </a:pPr>
            <a:r>
              <a:rPr lang="en-ZA" b="1" dirty="0"/>
              <a:t>Schedule </a:t>
            </a:r>
          </a:p>
          <a:p>
            <a:pPr lvl="0">
              <a:buFont typeface="+mj-lt"/>
              <a:buAutoNum type="arabicPeriod"/>
            </a:pPr>
            <a:r>
              <a:rPr lang="en-ZA" b="1" dirty="0"/>
              <a:t>Budget </a:t>
            </a:r>
          </a:p>
          <a:p>
            <a:pPr lvl="0">
              <a:buFont typeface="+mj-lt"/>
              <a:buAutoNum type="arabicPeriod"/>
            </a:pPr>
            <a:r>
              <a:rPr lang="en-ZA" b="1" dirty="0"/>
              <a:t>Internal Resources</a:t>
            </a:r>
          </a:p>
          <a:p>
            <a:endParaRPr lang="en-ZA" sz="1200" b="1" dirty="0"/>
          </a:p>
        </p:txBody>
      </p:sp>
    </p:spTree>
    <p:custDataLst>
      <p:tags r:id="rId1"/>
    </p:custDataLst>
    <p:extLst>
      <p:ext uri="{BB962C8B-B14F-4D97-AF65-F5344CB8AC3E}">
        <p14:creationId xmlns:p14="http://schemas.microsoft.com/office/powerpoint/2010/main" val="164410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954644"/>
            <a:ext cx="9603275" cy="942394"/>
          </a:xfrm>
        </p:spPr>
        <p:txBody>
          <a:bodyPr>
            <a:noAutofit/>
          </a:bodyPr>
          <a:lstStyle/>
          <a:p>
            <a:pPr lvl="1" algn="l" rtl="0">
              <a:lnSpc>
                <a:spcPct val="90000"/>
              </a:lnSpc>
              <a:spcBef>
                <a:spcPct val="0"/>
              </a:spcBef>
            </a:pPr>
            <a:br>
              <a:rPr lang="en-ZA" sz="2400" b="1" dirty="0">
                <a:solidFill>
                  <a:schemeClr val="accent1">
                    <a:lumMod val="75000"/>
                  </a:schemeClr>
                </a:solidFill>
                <a:effectLst>
                  <a:outerShdw blurRad="38100" dist="38100" dir="2700000" algn="tl">
                    <a:srgbClr val="000000">
                      <a:alpha val="43137"/>
                    </a:srgbClr>
                  </a:outerShdw>
                </a:effectLst>
                <a:latin typeface="+mj-lt"/>
              </a:rPr>
            </a:br>
            <a:r>
              <a:rPr lang="en-ZA" sz="2400" b="1" dirty="0">
                <a:solidFill>
                  <a:schemeClr val="accent1">
                    <a:lumMod val="75000"/>
                  </a:schemeClr>
                </a:solidFill>
                <a:effectLst>
                  <a:outerShdw blurRad="38100" dist="38100" dir="2700000" algn="tl">
                    <a:srgbClr val="000000">
                      <a:alpha val="43137"/>
                    </a:srgbClr>
                  </a:outerShdw>
                </a:effectLst>
                <a:latin typeface="+mj-lt"/>
              </a:rPr>
              <a:t>1. BACKGROUND</a:t>
            </a:r>
            <a:endParaRPr lang="en-ZA" sz="2400" dirty="0">
              <a:solidFill>
                <a:schemeClr val="accent1">
                  <a:lumMod val="75000"/>
                </a:schemeClr>
              </a:solidFill>
              <a:effectLst>
                <a:outerShdw blurRad="38100" dist="38100" dir="2700000" algn="tl">
                  <a:srgbClr val="000000">
                    <a:alpha val="43137"/>
                  </a:srgbClr>
                </a:outerShdw>
              </a:effectLst>
              <a:latin typeface="+mj-lt"/>
            </a:endParaRPr>
          </a:p>
        </p:txBody>
      </p:sp>
      <p:sp>
        <p:nvSpPr>
          <p:cNvPr id="3" name="Content Placeholder 2"/>
          <p:cNvSpPr>
            <a:spLocks noGrp="1"/>
          </p:cNvSpPr>
          <p:nvPr>
            <p:ph idx="1"/>
          </p:nvPr>
        </p:nvSpPr>
        <p:spPr>
          <a:xfrm>
            <a:off x="1451578" y="2007024"/>
            <a:ext cx="9603275" cy="3450613"/>
          </a:xfrm>
        </p:spPr>
        <p:txBody>
          <a:bodyPr>
            <a:noAutofit/>
          </a:bodyPr>
          <a:lstStyle/>
          <a:p>
            <a:pPr marL="0" indent="0">
              <a:buNone/>
            </a:pPr>
            <a:r>
              <a:rPr lang="en-GB" sz="2400" dirty="0">
                <a:latin typeface="Arial" panose="020B0604020202020204" pitchFamily="34" charset="0"/>
                <a:cs typeface="Arial" panose="020B0604020202020204" pitchFamily="34" charset="0"/>
              </a:rPr>
              <a:t>The </a:t>
            </a:r>
            <a:r>
              <a:rPr lang="en-ZA" sz="2400" dirty="0">
                <a:latin typeface="Arial" panose="020B0604020202020204" pitchFamily="34" charset="0"/>
                <a:cs typeface="Arial" panose="020B0604020202020204" pitchFamily="34" charset="0"/>
              </a:rPr>
              <a:t>BEAUT ART gallery </a:t>
            </a:r>
            <a:r>
              <a:rPr lang="en-GB" sz="2400" dirty="0">
                <a:latin typeface="Arial" panose="020B0604020202020204" pitchFamily="34" charset="0"/>
                <a:cs typeface="Arial" panose="020B0604020202020204" pitchFamily="34" charset="0"/>
              </a:rPr>
              <a:t>is a popular art gallery </a:t>
            </a:r>
            <a:r>
              <a:rPr lang="en-ZA" sz="2400" dirty="0">
                <a:latin typeface="Arial" panose="020B0604020202020204" pitchFamily="34" charset="0"/>
                <a:cs typeface="Arial" panose="020B0604020202020204" pitchFamily="34" charset="0"/>
              </a:rPr>
              <a:t>in South Africa. The gallery is home to one of the largest and most comprehensive collections of art in South Africa. </a:t>
            </a:r>
            <a:r>
              <a:rPr lang="en-GB" sz="2400" dirty="0">
                <a:latin typeface="Arial" panose="020B0604020202020204" pitchFamily="34" charset="0"/>
                <a:cs typeface="Arial" panose="020B0604020202020204" pitchFamily="34" charset="0"/>
              </a:rPr>
              <a:t> Artists exhibit their art to be sold in the gallery.  Clients visit the gallery on a regular basis to buy artworks.  Special events are organised on a regular basis where clients are invited to visit the gallery for a social evening.</a:t>
            </a:r>
            <a:endParaRPr lang="en-ZA" sz="2400" dirty="0">
              <a:latin typeface="Arial" panose="020B0604020202020204" pitchFamily="34" charset="0"/>
              <a:cs typeface="Arial" panose="020B0604020202020204" pitchFamily="34" charset="0"/>
            </a:endParaRPr>
          </a:p>
          <a:p>
            <a:pPr marL="0" indent="0">
              <a:buNone/>
            </a:pPr>
            <a:endParaRPr lang="en-ZA"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63443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954644"/>
            <a:ext cx="9603275" cy="942394"/>
          </a:xfrm>
        </p:spPr>
        <p:txBody>
          <a:bodyPr>
            <a:noAutofit/>
          </a:bodyPr>
          <a:lstStyle/>
          <a:p>
            <a:pPr lvl="1" algn="l" rtl="0">
              <a:lnSpc>
                <a:spcPct val="90000"/>
              </a:lnSpc>
              <a:spcBef>
                <a:spcPct val="0"/>
              </a:spcBef>
            </a:pPr>
            <a:br>
              <a:rPr lang="en-ZA" sz="2400" b="1" dirty="0">
                <a:solidFill>
                  <a:schemeClr val="accent1">
                    <a:lumMod val="75000"/>
                  </a:schemeClr>
                </a:solidFill>
                <a:effectLst>
                  <a:outerShdw blurRad="38100" dist="38100" dir="2700000" algn="tl">
                    <a:srgbClr val="000000">
                      <a:alpha val="43137"/>
                    </a:srgbClr>
                  </a:outerShdw>
                </a:effectLst>
                <a:latin typeface="+mj-lt"/>
              </a:rPr>
            </a:br>
            <a:r>
              <a:rPr lang="en-ZA" sz="2400" b="1" dirty="0">
                <a:solidFill>
                  <a:schemeClr val="accent1">
                    <a:lumMod val="75000"/>
                  </a:schemeClr>
                </a:solidFill>
                <a:effectLst>
                  <a:outerShdw blurRad="38100" dist="38100" dir="2700000" algn="tl">
                    <a:srgbClr val="000000">
                      <a:alpha val="43137"/>
                    </a:srgbClr>
                  </a:outerShdw>
                </a:effectLst>
                <a:latin typeface="+mj-lt"/>
              </a:rPr>
              <a:t>2. PROBLEM STATEMENT</a:t>
            </a:r>
          </a:p>
        </p:txBody>
      </p:sp>
      <p:sp>
        <p:nvSpPr>
          <p:cNvPr id="3" name="Content Placeholder 2"/>
          <p:cNvSpPr>
            <a:spLocks noGrp="1"/>
          </p:cNvSpPr>
          <p:nvPr>
            <p:ph idx="1"/>
          </p:nvPr>
        </p:nvSpPr>
        <p:spPr/>
        <p:txBody>
          <a:bodyPr>
            <a:noAutofit/>
          </a:bodyPr>
          <a:lstStyle/>
          <a:p>
            <a:r>
              <a:rPr lang="en-GB" sz="1800" dirty="0">
                <a:latin typeface="Arial" panose="020B0604020202020204" pitchFamily="34" charset="0"/>
                <a:cs typeface="Arial" panose="020B0604020202020204" pitchFamily="34" charset="0"/>
              </a:rPr>
              <a:t>The existing information system no longer satisfies the business requirements. The following Important business processes are not currently automated:</a:t>
            </a:r>
            <a:endParaRPr lang="en-ZA" sz="1800"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Events booking</a:t>
            </a:r>
            <a:endParaRPr lang="en-ZA"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Inventory control</a:t>
            </a:r>
            <a:endParaRPr lang="en-ZA"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 Reporting is furthermore inadequate, e.g. no Monthly cost report, no Client report.  </a:t>
            </a:r>
          </a:p>
          <a:p>
            <a:r>
              <a:rPr lang="en-GB" sz="1800" dirty="0">
                <a:latin typeface="Arial" panose="020B0604020202020204" pitchFamily="34" charset="0"/>
                <a:cs typeface="Arial" panose="020B0604020202020204" pitchFamily="34" charset="0"/>
              </a:rPr>
              <a:t>There is also no help function, especially needed for temporary employees.  </a:t>
            </a:r>
          </a:p>
          <a:p>
            <a:r>
              <a:rPr lang="en-GB" sz="1800" dirty="0">
                <a:latin typeface="Arial" panose="020B0604020202020204" pitchFamily="34" charset="0"/>
                <a:cs typeface="Arial" panose="020B0604020202020204" pitchFamily="34" charset="0"/>
              </a:rPr>
              <a:t>With the rise of global art markets functionality is needed to do business over the internet in order to compete with competitors.  </a:t>
            </a:r>
          </a:p>
          <a:p>
            <a:r>
              <a:rPr lang="en-GB" sz="1800" dirty="0">
                <a:latin typeface="Arial" panose="020B0604020202020204" pitchFamily="34" charset="0"/>
                <a:cs typeface="Arial" panose="020B0604020202020204" pitchFamily="34" charset="0"/>
              </a:rPr>
              <a:t>The existing system does not keep the detail of history transactions needed to predict future sales.</a:t>
            </a:r>
            <a:endParaRPr lang="en-ZA" sz="18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18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6715" y="2029832"/>
            <a:ext cx="9603275" cy="3651193"/>
          </a:xfrm>
        </p:spPr>
        <p:txBody>
          <a:bodyPr>
            <a:normAutofit/>
          </a:bodyPr>
          <a:lstStyle/>
          <a:p>
            <a:pPr marL="0" indent="0">
              <a:buNone/>
            </a:pPr>
            <a:r>
              <a:rPr lang="en-GB" sz="2400" dirty="0">
                <a:latin typeface="Arial" panose="020B0604020202020204" pitchFamily="34" charset="0"/>
                <a:cs typeface="Arial" panose="020B0604020202020204" pitchFamily="34" charset="0"/>
              </a:rPr>
              <a:t>Constraints for the project include a budget of R500,000. </a:t>
            </a:r>
          </a:p>
          <a:p>
            <a:pPr marL="0" indent="0">
              <a:buNone/>
            </a:pPr>
            <a:r>
              <a:rPr lang="en-GB" sz="2400" dirty="0">
                <a:latin typeface="Arial" panose="020B0604020202020204" pitchFamily="34" charset="0"/>
                <a:cs typeface="Arial" panose="020B0604020202020204" pitchFamily="34" charset="0"/>
              </a:rPr>
              <a:t>The budget will not allow for new hardware and software to be bought. The system will therefore be written in Visual Studio with an Access database. </a:t>
            </a:r>
          </a:p>
          <a:p>
            <a:pPr marL="0" indent="0">
              <a:buNone/>
            </a:pPr>
            <a:r>
              <a:rPr lang="en-GB" sz="2400" dirty="0">
                <a:latin typeface="Arial" panose="020B0604020202020204" pitchFamily="34" charset="0"/>
                <a:cs typeface="Arial" panose="020B0604020202020204" pitchFamily="34" charset="0"/>
              </a:rPr>
              <a:t>Due to the use of Access the system will have to be used on a standalone workstation.</a:t>
            </a:r>
            <a:endParaRPr lang="en-ZA" sz="2400" dirty="0">
              <a:latin typeface="Arial" panose="020B0604020202020204" pitchFamily="34" charset="0"/>
              <a:cs typeface="Arial" panose="020B0604020202020204" pitchFamily="34" charset="0"/>
            </a:endParaRPr>
          </a:p>
          <a:p>
            <a:pPr marL="0" indent="0">
              <a:buNone/>
            </a:pPr>
            <a:endParaRPr lang="en-ZA" dirty="0"/>
          </a:p>
        </p:txBody>
      </p:sp>
      <p:sp>
        <p:nvSpPr>
          <p:cNvPr id="4" name="Title 1"/>
          <p:cNvSpPr>
            <a:spLocks noGrp="1"/>
          </p:cNvSpPr>
          <p:nvPr>
            <p:ph type="title"/>
          </p:nvPr>
        </p:nvSpPr>
        <p:spPr>
          <a:xfrm>
            <a:off x="1451578" y="954644"/>
            <a:ext cx="9603275" cy="942394"/>
          </a:xfrm>
        </p:spPr>
        <p:txBody>
          <a:bodyPr>
            <a:noAutofit/>
          </a:bodyPr>
          <a:lstStyle/>
          <a:p>
            <a:pPr lvl="1" algn="l" rtl="0">
              <a:lnSpc>
                <a:spcPct val="90000"/>
              </a:lnSpc>
              <a:spcBef>
                <a:spcPct val="0"/>
              </a:spcBef>
            </a:pPr>
            <a:br>
              <a:rPr lang="en-ZA" sz="2400" b="1" dirty="0">
                <a:solidFill>
                  <a:schemeClr val="accent1">
                    <a:lumMod val="75000"/>
                  </a:schemeClr>
                </a:solidFill>
                <a:effectLst>
                  <a:outerShdw blurRad="38100" dist="38100" dir="2700000" algn="tl">
                    <a:srgbClr val="000000">
                      <a:alpha val="43137"/>
                    </a:srgbClr>
                  </a:outerShdw>
                </a:effectLst>
                <a:latin typeface="+mj-lt"/>
              </a:rPr>
            </a:br>
            <a:r>
              <a:rPr lang="en-ZA" sz="2400" b="1" dirty="0">
                <a:solidFill>
                  <a:schemeClr val="accent1">
                    <a:lumMod val="75000"/>
                  </a:schemeClr>
                </a:solidFill>
                <a:effectLst>
                  <a:outerShdw blurRad="38100" dist="38100" dir="2700000" algn="tl">
                    <a:srgbClr val="000000">
                      <a:alpha val="43137"/>
                    </a:srgbClr>
                  </a:outerShdw>
                </a:effectLst>
                <a:latin typeface="+mj-lt"/>
              </a:rPr>
              <a:t>3. CONSTRAINTS</a:t>
            </a:r>
            <a:endParaRPr lang="en-ZA" sz="2400" dirty="0">
              <a:solidFill>
                <a:schemeClr val="accent1">
                  <a:lumMod val="75000"/>
                </a:schemeClr>
              </a:solidFill>
              <a:effectLst>
                <a:outerShdw blurRad="38100" dist="38100" dir="2700000" algn="tl">
                  <a:srgbClr val="000000">
                    <a:alpha val="43137"/>
                  </a:srgbClr>
                </a:outerShdw>
              </a:effectLst>
              <a:latin typeface="+mj-lt"/>
            </a:endParaRPr>
          </a:p>
        </p:txBody>
      </p:sp>
    </p:spTree>
    <p:custDataLst>
      <p:tags r:id="rId1"/>
    </p:custDataLst>
    <p:extLst>
      <p:ext uri="{BB962C8B-B14F-4D97-AF65-F5344CB8AC3E}">
        <p14:creationId xmlns:p14="http://schemas.microsoft.com/office/powerpoint/2010/main" val="11636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41384"/>
            <a:ext cx="9603275" cy="1049235"/>
          </a:xfrm>
        </p:spPr>
        <p:txBody>
          <a:bodyPr/>
          <a:lstStyle/>
          <a:p>
            <a:pPr lvl="1" algn="l" rtl="0">
              <a:lnSpc>
                <a:spcPct val="90000"/>
              </a:lnSpc>
              <a:spcBef>
                <a:spcPct val="0"/>
              </a:spcBef>
            </a:pPr>
            <a:r>
              <a:rPr lang="en-ZA" sz="2400" b="1" dirty="0">
                <a:solidFill>
                  <a:schemeClr val="accent1">
                    <a:lumMod val="75000"/>
                  </a:schemeClr>
                </a:solidFill>
                <a:effectLst>
                  <a:outerShdw blurRad="38100" dist="38100" dir="2700000" algn="tl">
                    <a:srgbClr val="000000">
                      <a:alpha val="43137"/>
                    </a:srgbClr>
                  </a:outerShdw>
                </a:effectLst>
              </a:rPr>
              <a:t>4. </a:t>
            </a:r>
            <a:r>
              <a:rPr lang="en-ZA" sz="2400" b="1" dirty="0">
                <a:solidFill>
                  <a:schemeClr val="accent1">
                    <a:lumMod val="75000"/>
                  </a:schemeClr>
                </a:solidFill>
                <a:effectLst>
                  <a:outerShdw blurRad="38100" dist="38100" dir="2700000" algn="tl">
                    <a:srgbClr val="000000">
                      <a:alpha val="43137"/>
                    </a:srgbClr>
                  </a:outerShdw>
                </a:effectLst>
                <a:latin typeface="+mj-lt"/>
              </a:rPr>
              <a:t>SCOPE DEFINITION</a:t>
            </a:r>
            <a:br>
              <a:rPr lang="en-ZA" sz="2400" b="1" dirty="0">
                <a:effectLst>
                  <a:outerShdw blurRad="38100" dist="38100" dir="2700000" algn="tl">
                    <a:srgbClr val="000000">
                      <a:alpha val="43137"/>
                    </a:srgbClr>
                  </a:outerShdw>
                </a:effectLst>
              </a:rPr>
            </a:br>
            <a:endParaRPr lang="en-ZA"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51578" y="1892902"/>
            <a:ext cx="9603275" cy="4248591"/>
          </a:xfrm>
        </p:spPr>
        <p:txBody>
          <a:bodyPr>
            <a:normAutofit fontScale="85000" lnSpcReduction="10000"/>
          </a:bodyPr>
          <a:lstStyle/>
          <a:p>
            <a:pPr marL="0" indent="0">
              <a:buNone/>
            </a:pPr>
            <a:r>
              <a:rPr lang="en-GB" dirty="0">
                <a:latin typeface="Arial" panose="020B0604020202020204" pitchFamily="34" charset="0"/>
                <a:cs typeface="Arial" panose="020B0604020202020204" pitchFamily="34" charset="0"/>
              </a:rPr>
              <a:t>The system must include functionality for the following:</a:t>
            </a:r>
            <a:endParaRPr lang="en-ZA" dirty="0">
              <a:latin typeface="Arial" panose="020B0604020202020204" pitchFamily="34" charset="0"/>
              <a:cs typeface="Arial" panose="020B0604020202020204" pitchFamily="34" charset="0"/>
            </a:endParaRPr>
          </a:p>
          <a:p>
            <a:pPr lvl="0"/>
            <a:r>
              <a:rPr lang="en-GB" dirty="0">
                <a:latin typeface="Arial" panose="020B0604020202020204" pitchFamily="34" charset="0"/>
                <a:cs typeface="Arial" panose="020B0604020202020204" pitchFamily="34" charset="0"/>
              </a:rPr>
              <a:t>Maintenance of artworks (inventory)</a:t>
            </a:r>
            <a:endParaRPr lang="en-ZA" dirty="0">
              <a:latin typeface="Arial" panose="020B0604020202020204" pitchFamily="34" charset="0"/>
              <a:cs typeface="Arial" panose="020B0604020202020204" pitchFamily="34" charset="0"/>
            </a:endParaRPr>
          </a:p>
          <a:p>
            <a:pPr lvl="0"/>
            <a:r>
              <a:rPr lang="en-GB" dirty="0">
                <a:latin typeface="Arial" panose="020B0604020202020204" pitchFamily="34" charset="0"/>
                <a:cs typeface="Arial" panose="020B0604020202020204" pitchFamily="34" charset="0"/>
              </a:rPr>
              <a:t>Maintenance of clients</a:t>
            </a:r>
            <a:endParaRPr lang="en-ZA" dirty="0">
              <a:latin typeface="Arial" panose="020B0604020202020204" pitchFamily="34" charset="0"/>
              <a:cs typeface="Arial" panose="020B0604020202020204" pitchFamily="34" charset="0"/>
            </a:endParaRPr>
          </a:p>
          <a:p>
            <a:pPr lvl="0"/>
            <a:r>
              <a:rPr lang="en-GB" dirty="0">
                <a:latin typeface="Arial" panose="020B0604020202020204" pitchFamily="34" charset="0"/>
                <a:cs typeface="Arial" panose="020B0604020202020204" pitchFamily="34" charset="0"/>
              </a:rPr>
              <a:t>Maintenance of artists</a:t>
            </a:r>
            <a:endParaRPr lang="en-ZA" dirty="0">
              <a:latin typeface="Arial" panose="020B0604020202020204" pitchFamily="34" charset="0"/>
              <a:cs typeface="Arial" panose="020B0604020202020204" pitchFamily="34" charset="0"/>
            </a:endParaRPr>
          </a:p>
          <a:p>
            <a:pPr lvl="0"/>
            <a:r>
              <a:rPr lang="en-GB" dirty="0">
                <a:latin typeface="Arial" panose="020B0604020202020204" pitchFamily="34" charset="0"/>
                <a:cs typeface="Arial" panose="020B0604020202020204" pitchFamily="34" charset="0"/>
              </a:rPr>
              <a:t>Maintenance of events</a:t>
            </a:r>
            <a:endParaRPr lang="en-ZA" dirty="0">
              <a:latin typeface="Arial" panose="020B0604020202020204" pitchFamily="34" charset="0"/>
              <a:cs typeface="Arial" panose="020B0604020202020204" pitchFamily="34" charset="0"/>
            </a:endParaRPr>
          </a:p>
          <a:p>
            <a:pPr lvl="0"/>
            <a:r>
              <a:rPr lang="en-GB" dirty="0">
                <a:latin typeface="Arial" panose="020B0604020202020204" pitchFamily="34" charset="0"/>
                <a:cs typeface="Arial" panose="020B0604020202020204" pitchFamily="34" charset="0"/>
              </a:rPr>
              <a:t>Buying of artworks</a:t>
            </a:r>
            <a:endParaRPr lang="en-ZA" dirty="0">
              <a:latin typeface="Arial" panose="020B0604020202020204" pitchFamily="34" charset="0"/>
              <a:cs typeface="Arial" panose="020B0604020202020204" pitchFamily="34" charset="0"/>
            </a:endParaRPr>
          </a:p>
          <a:p>
            <a:pPr lvl="0"/>
            <a:r>
              <a:rPr lang="en-GB" dirty="0">
                <a:latin typeface="Arial" panose="020B0604020202020204" pitchFamily="34" charset="0"/>
                <a:cs typeface="Arial" panose="020B0604020202020204" pitchFamily="34" charset="0"/>
              </a:rPr>
              <a:t>Selling of artworks, including delivery of the sold items</a:t>
            </a:r>
            <a:endParaRPr lang="en-ZA" dirty="0">
              <a:latin typeface="Arial" panose="020B0604020202020204" pitchFamily="34" charset="0"/>
              <a:cs typeface="Arial" panose="020B0604020202020204" pitchFamily="34" charset="0"/>
            </a:endParaRPr>
          </a:p>
          <a:p>
            <a:pPr lvl="0"/>
            <a:r>
              <a:rPr lang="en-GB" dirty="0">
                <a:latin typeface="Arial" panose="020B0604020202020204" pitchFamily="34" charset="0"/>
                <a:cs typeface="Arial" panose="020B0604020202020204" pitchFamily="34" charset="0"/>
              </a:rPr>
              <a:t>Extensive reporting, including History transactions per period, Monthly cost report, Client report, Artwork report, Purchases for a time period, Sales for a time period,  Various management information reports in graphical format</a:t>
            </a:r>
            <a:endParaRPr lang="en-ZA" dirty="0">
              <a:latin typeface="Arial" panose="020B0604020202020204" pitchFamily="34" charset="0"/>
              <a:cs typeface="Arial" panose="020B0604020202020204" pitchFamily="34" charset="0"/>
            </a:endParaRPr>
          </a:p>
          <a:p>
            <a:pPr lvl="0"/>
            <a:r>
              <a:rPr lang="en-GB" dirty="0">
                <a:latin typeface="Arial" panose="020B0604020202020204" pitchFamily="34" charset="0"/>
                <a:cs typeface="Arial" panose="020B0604020202020204" pitchFamily="34" charset="0"/>
              </a:rPr>
              <a:t>Extensive Help functionality</a:t>
            </a:r>
            <a:endParaRPr lang="en-ZA" dirty="0">
              <a:latin typeface="Arial" panose="020B0604020202020204" pitchFamily="34" charset="0"/>
              <a:cs typeface="Arial" panose="020B0604020202020204" pitchFamily="34" charset="0"/>
            </a:endParaRPr>
          </a:p>
          <a:p>
            <a:pPr marL="0" indent="0">
              <a:buNone/>
            </a:pPr>
            <a:endParaRPr lang="en-ZA" dirty="0"/>
          </a:p>
          <a:p>
            <a:endParaRPr lang="en-ZA" dirty="0"/>
          </a:p>
        </p:txBody>
      </p:sp>
    </p:spTree>
    <p:custDataLst>
      <p:tags r:id="rId1"/>
    </p:custDataLst>
    <p:extLst>
      <p:ext uri="{BB962C8B-B14F-4D97-AF65-F5344CB8AC3E}">
        <p14:creationId xmlns:p14="http://schemas.microsoft.com/office/powerpoint/2010/main" val="320445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1249"/>
            <a:ext cx="9603275" cy="601200"/>
          </a:xfrm>
        </p:spPr>
        <p:txBody>
          <a:bodyPr>
            <a:normAutofit fontScale="90000"/>
          </a:bodyPr>
          <a:lstStyle/>
          <a:p>
            <a:pPr lvl="0"/>
            <a:r>
              <a:rPr lang="en-ZA" sz="2700" b="1" dirty="0">
                <a:solidFill>
                  <a:schemeClr val="accent1">
                    <a:lumMod val="75000"/>
                  </a:schemeClr>
                </a:solidFill>
                <a:effectLst>
                  <a:outerShdw blurRad="38100" dist="38100" dir="2700000" algn="tl">
                    <a:srgbClr val="000000">
                      <a:alpha val="43137"/>
                    </a:srgbClr>
                  </a:outerShdw>
                </a:effectLst>
              </a:rPr>
              <a:t>5. Goals OF THE PROJECT </a:t>
            </a:r>
            <a:br>
              <a:rPr lang="en-ZA" b="1" dirty="0"/>
            </a:br>
            <a:endParaRPr lang="en-ZA" dirty="0"/>
          </a:p>
        </p:txBody>
      </p:sp>
      <p:sp>
        <p:nvSpPr>
          <p:cNvPr id="3" name="Content Placeholder 2"/>
          <p:cNvSpPr>
            <a:spLocks noGrp="1"/>
          </p:cNvSpPr>
          <p:nvPr>
            <p:ph idx="1"/>
          </p:nvPr>
        </p:nvSpPr>
        <p:spPr>
          <a:xfrm>
            <a:off x="1451578" y="1842449"/>
            <a:ext cx="9603275" cy="3450613"/>
          </a:xfrm>
        </p:spPr>
        <p:txBody>
          <a:bodyPr>
            <a:normAutofit fontScale="92500"/>
          </a:bodyPr>
          <a:lstStyle/>
          <a:p>
            <a:pPr marL="0" indent="0">
              <a:buNone/>
            </a:pPr>
            <a:r>
              <a:rPr lang="en-GB" dirty="0">
                <a:latin typeface="Arial" panose="020B0604020202020204" pitchFamily="34" charset="0"/>
                <a:cs typeface="Arial" panose="020B0604020202020204" pitchFamily="34" charset="0"/>
              </a:rPr>
              <a:t>The following goals were identified:</a:t>
            </a:r>
            <a:endParaRPr lang="en-ZA" dirty="0">
              <a:latin typeface="Arial" panose="020B0604020202020204" pitchFamily="34" charset="0"/>
              <a:cs typeface="Arial" panose="020B0604020202020204" pitchFamily="34" charset="0"/>
            </a:endParaRPr>
          </a:p>
          <a:p>
            <a:pPr lvl="0"/>
            <a:r>
              <a:rPr lang="en-GB" dirty="0">
                <a:latin typeface="Arial" panose="020B0604020202020204" pitchFamily="34" charset="0"/>
                <a:cs typeface="Arial" panose="020B0604020202020204" pitchFamily="34" charset="0"/>
              </a:rPr>
              <a:t>The system must improve business knowledge by providing management information reports in graphical format.  These reports must provide drill-down functionality. </a:t>
            </a:r>
            <a:endParaRPr lang="en-ZA" dirty="0">
              <a:latin typeface="Arial" panose="020B0604020202020204" pitchFamily="34" charset="0"/>
              <a:cs typeface="Arial" panose="020B0604020202020204" pitchFamily="34" charset="0"/>
            </a:endParaRPr>
          </a:p>
          <a:p>
            <a:pPr lvl="0"/>
            <a:r>
              <a:rPr lang="en-GB" dirty="0">
                <a:latin typeface="Arial" panose="020B0604020202020204" pitchFamily="34" charset="0"/>
                <a:cs typeface="Arial" panose="020B0604020202020204" pitchFamily="34" charset="0"/>
              </a:rPr>
              <a:t>The system must improve business processes by automating the buying and selling of artworks.  It must also be possible to have these transactions happen over the internet.</a:t>
            </a:r>
            <a:endParaRPr lang="en-ZA" dirty="0">
              <a:latin typeface="Arial" panose="020B0604020202020204" pitchFamily="34" charset="0"/>
              <a:cs typeface="Arial" panose="020B0604020202020204" pitchFamily="34" charset="0"/>
            </a:endParaRPr>
          </a:p>
          <a:p>
            <a:pPr lvl="0"/>
            <a:r>
              <a:rPr lang="en-GB" dirty="0">
                <a:latin typeface="Arial" panose="020B0604020202020204" pitchFamily="34" charset="0"/>
                <a:cs typeface="Arial" panose="020B0604020202020204" pitchFamily="34" charset="0"/>
              </a:rPr>
              <a:t>The system must improve business communication by providing a consistent graphical user interface with support for different languages and exchange rates.</a:t>
            </a:r>
            <a:endParaRPr lang="en-ZA"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1946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1249"/>
            <a:ext cx="9603275" cy="601200"/>
          </a:xfrm>
        </p:spPr>
        <p:txBody>
          <a:bodyPr>
            <a:normAutofit fontScale="90000"/>
          </a:bodyPr>
          <a:lstStyle/>
          <a:p>
            <a:pPr lvl="0"/>
            <a:r>
              <a:rPr lang="en-ZA" sz="2700" b="1" dirty="0">
                <a:solidFill>
                  <a:schemeClr val="accent1">
                    <a:lumMod val="75000"/>
                  </a:schemeClr>
                </a:solidFill>
                <a:effectLst>
                  <a:outerShdw blurRad="38100" dist="38100" dir="2700000" algn="tl">
                    <a:srgbClr val="000000">
                      <a:alpha val="43137"/>
                    </a:srgbClr>
                  </a:outerShdw>
                </a:effectLst>
              </a:rPr>
              <a:t>6. OPPORTUNITIES TO IMPROVE</a:t>
            </a:r>
            <a:br>
              <a:rPr lang="en-ZA" b="1" dirty="0"/>
            </a:br>
            <a:endParaRPr lang="en-ZA" dirty="0"/>
          </a:p>
        </p:txBody>
      </p:sp>
      <p:sp>
        <p:nvSpPr>
          <p:cNvPr id="3" name="Content Placeholder 2"/>
          <p:cNvSpPr>
            <a:spLocks noGrp="1"/>
          </p:cNvSpPr>
          <p:nvPr>
            <p:ph idx="1"/>
          </p:nvPr>
        </p:nvSpPr>
        <p:spPr>
          <a:xfrm>
            <a:off x="1451578" y="1842449"/>
            <a:ext cx="9603275" cy="3450613"/>
          </a:xfrm>
        </p:spPr>
        <p:txBody>
          <a:bodyPr>
            <a:normAutofit/>
          </a:bodyPr>
          <a:lstStyle/>
          <a:p>
            <a:pPr marL="0" indent="0">
              <a:buNone/>
            </a:pPr>
            <a:r>
              <a:rPr lang="en-GB" sz="2400" dirty="0">
                <a:latin typeface="Arial" panose="020B0604020202020204" pitchFamily="34" charset="0"/>
                <a:cs typeface="Arial" panose="020B0604020202020204" pitchFamily="34" charset="0"/>
              </a:rPr>
              <a:t>The following opportunities to improve were identified:</a:t>
            </a:r>
            <a:endParaRPr lang="en-ZA" sz="2400" dirty="0">
              <a:latin typeface="Arial" panose="020B0604020202020204" pitchFamily="34" charset="0"/>
              <a:cs typeface="Arial" panose="020B0604020202020204" pitchFamily="34" charset="0"/>
            </a:endParaRPr>
          </a:p>
          <a:p>
            <a:pPr lvl="0"/>
            <a:r>
              <a:rPr lang="en-GB" sz="2400" dirty="0">
                <a:latin typeface="Arial" panose="020B0604020202020204" pitchFamily="34" charset="0"/>
                <a:cs typeface="Arial" panose="020B0604020202020204" pitchFamily="34" charset="0"/>
              </a:rPr>
              <a:t>To improve security in the system fingerprint scanners can be used to obtain access to the system. This will free employees to attend to clients and will help very much during busy hours.</a:t>
            </a:r>
            <a:endParaRPr lang="en-ZA" sz="2400" dirty="0">
              <a:latin typeface="Arial" panose="020B0604020202020204" pitchFamily="34" charset="0"/>
              <a:cs typeface="Arial" panose="020B0604020202020204" pitchFamily="34" charset="0"/>
            </a:endParaRPr>
          </a:p>
          <a:p>
            <a:pPr lvl="0"/>
            <a:r>
              <a:rPr lang="en-GB" sz="2400" dirty="0">
                <a:latin typeface="Arial" panose="020B0604020202020204" pitchFamily="34" charset="0"/>
                <a:cs typeface="Arial" panose="020B0604020202020204" pitchFamily="34" charset="0"/>
              </a:rPr>
              <a:t>Provide functionality to export reports with minimum effort to Excel. The gallery manager is an expert in Excel and this will give him the flexibility to further manipulate data to obtain business knowledge.</a:t>
            </a:r>
            <a:endParaRPr lang="en-ZA" sz="24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87880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60" y="532262"/>
            <a:ext cx="9603275" cy="720990"/>
          </a:xfrm>
        </p:spPr>
        <p:txBody>
          <a:bodyPr>
            <a:normAutofit fontScale="90000"/>
          </a:bodyPr>
          <a:lstStyle/>
          <a:p>
            <a:pPr lvl="0"/>
            <a:r>
              <a:rPr lang="en-ZA" sz="2700" b="1" dirty="0">
                <a:solidFill>
                  <a:schemeClr val="accent1">
                    <a:lumMod val="75000"/>
                  </a:schemeClr>
                </a:solidFill>
                <a:effectLst>
                  <a:outerShdw blurRad="38100" dist="38100" dir="2700000" algn="tl">
                    <a:srgbClr val="000000">
                      <a:alpha val="43137"/>
                    </a:srgbClr>
                  </a:outerShdw>
                </a:effectLst>
              </a:rPr>
              <a:t>7. Schedule of Project</a:t>
            </a:r>
            <a:br>
              <a:rPr lang="en-ZA" sz="2700" b="1" dirty="0">
                <a:solidFill>
                  <a:schemeClr val="accent1">
                    <a:lumMod val="75000"/>
                  </a:schemeClr>
                </a:solidFill>
                <a:effectLst>
                  <a:outerShdw blurRad="38100" dist="38100" dir="2700000" algn="tl">
                    <a:srgbClr val="000000">
                      <a:alpha val="43137"/>
                    </a:srgbClr>
                  </a:outerShdw>
                </a:effectLst>
              </a:rPr>
            </a:br>
            <a:endParaRPr lang="en-ZA" sz="2700" b="1" dirty="0">
              <a:solidFill>
                <a:schemeClr val="accent1">
                  <a:lumMod val="75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4758817"/>
              </p:ext>
            </p:extLst>
          </p:nvPr>
        </p:nvGraphicFramePr>
        <p:xfrm>
          <a:off x="1080768" y="1073449"/>
          <a:ext cx="10148064" cy="5457310"/>
        </p:xfrm>
        <a:graphic>
          <a:graphicData uri="http://schemas.openxmlformats.org/drawingml/2006/table">
            <a:tbl>
              <a:tblPr firstRow="1" firstCol="1" bandRow="1">
                <a:tableStyleId>{5C22544A-7EE6-4342-B048-85BDC9FD1C3A}</a:tableStyleId>
              </a:tblPr>
              <a:tblGrid>
                <a:gridCol w="3463240">
                  <a:extLst>
                    <a:ext uri="{9D8B030D-6E8A-4147-A177-3AD203B41FA5}">
                      <a16:colId xmlns:a16="http://schemas.microsoft.com/office/drawing/2014/main" val="899141496"/>
                    </a:ext>
                  </a:extLst>
                </a:gridCol>
                <a:gridCol w="5212640">
                  <a:extLst>
                    <a:ext uri="{9D8B030D-6E8A-4147-A177-3AD203B41FA5}">
                      <a16:colId xmlns:a16="http://schemas.microsoft.com/office/drawing/2014/main" val="444392177"/>
                    </a:ext>
                  </a:extLst>
                </a:gridCol>
                <a:gridCol w="1472184">
                  <a:extLst>
                    <a:ext uri="{9D8B030D-6E8A-4147-A177-3AD203B41FA5}">
                      <a16:colId xmlns:a16="http://schemas.microsoft.com/office/drawing/2014/main" val="1951957578"/>
                    </a:ext>
                  </a:extLst>
                </a:gridCol>
              </a:tblGrid>
              <a:tr h="474640">
                <a:tc>
                  <a:txBody>
                    <a:bodyPr/>
                    <a:lstStyle/>
                    <a:p>
                      <a:pPr algn="l">
                        <a:lnSpc>
                          <a:spcPct val="115000"/>
                        </a:lnSpc>
                        <a:spcAft>
                          <a:spcPts val="0"/>
                        </a:spcAft>
                      </a:pPr>
                      <a:r>
                        <a:rPr lang="en-GB" sz="1400" b="1" dirty="0">
                          <a:effectLst/>
                          <a:latin typeface="Arial" panose="020B0604020202020204" pitchFamily="34" charset="0"/>
                          <a:ea typeface="Times New Roman" panose="02020603050405020304" pitchFamily="18" charset="0"/>
                          <a:cs typeface="Arial" panose="020B0604020202020204" pitchFamily="34" charset="0"/>
                        </a:rPr>
                        <a:t>Project Steps</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GB" sz="1400" b="1" dirty="0">
                          <a:effectLst/>
                          <a:latin typeface="Arial" panose="020B0604020202020204" pitchFamily="34" charset="0"/>
                          <a:ea typeface="Times New Roman" panose="02020603050405020304" pitchFamily="18" charset="0"/>
                          <a:cs typeface="Arial" panose="020B0604020202020204" pitchFamily="34" charset="0"/>
                        </a:rPr>
                        <a:t>Steps Implemented</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p>
                      <a:pPr algn="ctr">
                        <a:lnSpc>
                          <a:spcPct val="115000"/>
                        </a:lnSpc>
                        <a:spcAft>
                          <a:spcPts val="0"/>
                        </a:spcAft>
                      </a:pPr>
                      <a:r>
                        <a:rPr lang="en-GB" sz="1400" b="1" dirty="0">
                          <a:effectLst/>
                          <a:latin typeface="Arial" panose="020B0604020202020204" pitchFamily="34" charset="0"/>
                          <a:ea typeface="Times New Roman" panose="02020603050405020304" pitchFamily="18" charset="0"/>
                          <a:cs typeface="Arial" panose="020B0604020202020204" pitchFamily="34" charset="0"/>
                        </a:rPr>
                        <a:t> </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lnSpc>
                          <a:spcPct val="110000"/>
                        </a:lnSpc>
                        <a:spcAft>
                          <a:spcPts val="0"/>
                        </a:spcAft>
                      </a:pPr>
                      <a:r>
                        <a:rPr lang="en-GB" sz="1400" b="1" dirty="0">
                          <a:effectLst/>
                          <a:latin typeface="Arial" panose="020B0604020202020204" pitchFamily="34" charset="0"/>
                          <a:ea typeface="Times New Roman" panose="02020603050405020304" pitchFamily="18" charset="0"/>
                          <a:cs typeface="Arial" panose="020B0604020202020204" pitchFamily="34" charset="0"/>
                        </a:rPr>
                        <a:t>Proposed date</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04944539"/>
                  </a:ext>
                </a:extLst>
              </a:tr>
              <a:tr h="237320">
                <a:tc>
                  <a:txBody>
                    <a:bodyPr/>
                    <a:lstStyle/>
                    <a:p>
                      <a:pPr marL="0" lvl="0" indent="0" algn="l">
                        <a:lnSpc>
                          <a:spcPct val="115000"/>
                        </a:lnSpc>
                        <a:spcAft>
                          <a:spcPts val="0"/>
                        </a:spcAft>
                        <a:buFont typeface="+mj-lt"/>
                        <a:buNone/>
                      </a:pPr>
                      <a:r>
                        <a:rPr lang="en-GB" sz="1400" dirty="0">
                          <a:effectLst/>
                          <a:latin typeface="Arial" panose="020B0604020202020204" pitchFamily="34" charset="0"/>
                          <a:ea typeface="Times New Roman" panose="02020603050405020304" pitchFamily="18" charset="0"/>
                          <a:cs typeface="Arial" panose="020B0604020202020204" pitchFamily="34" charset="0"/>
                        </a:rPr>
                        <a:t>Scope definition</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nSpc>
                          <a:spcPct val="115000"/>
                        </a:lnSpc>
                        <a:spcAft>
                          <a:spcPts val="0"/>
                        </a:spcAft>
                      </a:pPr>
                      <a:r>
                        <a:rPr lang="en-GB" sz="1200" dirty="0">
                          <a:effectLst/>
                          <a:latin typeface="Arial" panose="020B0604020202020204" pitchFamily="34" charset="0"/>
                          <a:ea typeface="Times New Roman" panose="02020603050405020304" pitchFamily="18" charset="0"/>
                          <a:cs typeface="Arial" panose="020B0604020202020204" pitchFamily="34" charset="0"/>
                        </a:rPr>
                        <a:t>Scope definition documented in the project proposal. </a:t>
                      </a:r>
                      <a:endParaRPr lang="en-ZA" sz="105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nSpc>
                          <a:spcPct val="110000"/>
                        </a:lnSpc>
                        <a:spcAft>
                          <a:spcPts val="0"/>
                        </a:spcAft>
                      </a:pPr>
                      <a:r>
                        <a:rPr lang="en-GB" sz="1400">
                          <a:effectLst/>
                          <a:latin typeface="Arial" panose="020B0604020202020204" pitchFamily="34" charset="0"/>
                          <a:ea typeface="Times New Roman" panose="02020603050405020304" pitchFamily="18" charset="0"/>
                          <a:cs typeface="Arial" panose="020B0604020202020204" pitchFamily="34" charset="0"/>
                        </a:rPr>
                        <a:t>25-02-2019</a:t>
                      </a:r>
                      <a:endParaRPr lang="en-ZA"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91433818"/>
                  </a:ext>
                </a:extLst>
              </a:tr>
              <a:tr h="522749">
                <a:tc>
                  <a:txBody>
                    <a:bodyPr/>
                    <a:lstStyle/>
                    <a:p>
                      <a:pPr marL="0" lvl="0" indent="0" algn="l">
                        <a:lnSpc>
                          <a:spcPct val="110000"/>
                        </a:lnSpc>
                        <a:spcAft>
                          <a:spcPts val="0"/>
                        </a:spcAft>
                        <a:buFont typeface="+mj-lt"/>
                        <a:buNone/>
                      </a:pPr>
                      <a:r>
                        <a:rPr lang="en-GB" sz="1400" dirty="0">
                          <a:effectLst/>
                          <a:latin typeface="Arial" panose="020B0604020202020204" pitchFamily="34" charset="0"/>
                          <a:ea typeface="Times New Roman" panose="02020603050405020304" pitchFamily="18" charset="0"/>
                          <a:cs typeface="Arial" panose="020B0604020202020204" pitchFamily="34" charset="0"/>
                        </a:rPr>
                        <a:t>Problem analysis</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nSpc>
                          <a:spcPct val="115000"/>
                        </a:lnSpc>
                        <a:spcAft>
                          <a:spcPts val="0"/>
                        </a:spcAft>
                      </a:pPr>
                      <a:r>
                        <a:rPr lang="en-GB" sz="1200" dirty="0">
                          <a:effectLst/>
                          <a:latin typeface="Arial" panose="020B0604020202020204" pitchFamily="34" charset="0"/>
                          <a:ea typeface="Times New Roman" panose="02020603050405020304" pitchFamily="18" charset="0"/>
                          <a:cs typeface="Arial" panose="020B0604020202020204" pitchFamily="34" charset="0"/>
                        </a:rPr>
                        <a:t>The project proposal with the existing problems, proposed solutions to the problems, business opportunities, schedule of events and the economic justification. </a:t>
                      </a:r>
                      <a:endParaRPr lang="en-ZA" sz="105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nSpc>
                          <a:spcPct val="110000"/>
                        </a:lnSpc>
                        <a:spcAft>
                          <a:spcPts val="0"/>
                        </a:spcAft>
                      </a:pPr>
                      <a:r>
                        <a:rPr lang="en-GB" sz="1400">
                          <a:effectLst/>
                          <a:latin typeface="Arial" panose="020B0604020202020204" pitchFamily="34" charset="0"/>
                          <a:ea typeface="Times New Roman" panose="02020603050405020304" pitchFamily="18" charset="0"/>
                          <a:cs typeface="Arial" panose="020B0604020202020204" pitchFamily="34" charset="0"/>
                        </a:rPr>
                        <a:t>25-02-2019</a:t>
                      </a:r>
                      <a:endParaRPr lang="en-ZA"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34968504"/>
                  </a:ext>
                </a:extLst>
              </a:tr>
              <a:tr h="359926">
                <a:tc>
                  <a:txBody>
                    <a:bodyPr/>
                    <a:lstStyle/>
                    <a:p>
                      <a:pPr marL="0" lvl="0" indent="0" algn="l">
                        <a:lnSpc>
                          <a:spcPct val="110000"/>
                        </a:lnSpc>
                        <a:spcAft>
                          <a:spcPts val="0"/>
                        </a:spcAft>
                        <a:buFont typeface="+mj-lt"/>
                        <a:buNone/>
                      </a:pPr>
                      <a:r>
                        <a:rPr lang="en-GB" sz="1400" dirty="0">
                          <a:effectLst/>
                          <a:latin typeface="Arial" panose="020B0604020202020204" pitchFamily="34" charset="0"/>
                          <a:ea typeface="Times New Roman" panose="02020603050405020304" pitchFamily="18" charset="0"/>
                          <a:cs typeface="Arial" panose="020B0604020202020204" pitchFamily="34" charset="0"/>
                        </a:rPr>
                        <a:t>Requirements analysis</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nSpc>
                          <a:spcPct val="115000"/>
                        </a:lnSpc>
                        <a:spcAft>
                          <a:spcPts val="0"/>
                        </a:spcAft>
                      </a:pPr>
                      <a:r>
                        <a:rPr lang="en-GB" sz="1200" dirty="0">
                          <a:effectLst/>
                          <a:latin typeface="Arial" panose="020B0604020202020204" pitchFamily="34" charset="0"/>
                          <a:ea typeface="Times New Roman" panose="02020603050405020304" pitchFamily="18" charset="0"/>
                          <a:cs typeface="Arial" panose="020B0604020202020204" pitchFamily="34" charset="0"/>
                        </a:rPr>
                        <a:t>Business requirement statements</a:t>
                      </a:r>
                      <a:endParaRPr lang="en-ZA" sz="105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nSpc>
                          <a:spcPct val="110000"/>
                        </a:lnSpc>
                        <a:spcAft>
                          <a:spcPts val="0"/>
                        </a:spcAft>
                      </a:pPr>
                      <a:r>
                        <a:rPr lang="en-GB" sz="1400">
                          <a:solidFill>
                            <a:srgbClr val="FF0000"/>
                          </a:solidFill>
                          <a:effectLst/>
                          <a:latin typeface="Arial" panose="020B0604020202020204" pitchFamily="34" charset="0"/>
                          <a:ea typeface="Times New Roman" panose="02020603050405020304" pitchFamily="18" charset="0"/>
                          <a:cs typeface="Arial" panose="020B0604020202020204" pitchFamily="34" charset="0"/>
                        </a:rPr>
                        <a:t>Complete dates</a:t>
                      </a:r>
                      <a:endParaRPr lang="en-ZA"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75023228"/>
                  </a:ext>
                </a:extLst>
              </a:tr>
              <a:tr h="218037">
                <a:tc>
                  <a:txBody>
                    <a:bodyPr/>
                    <a:lstStyle/>
                    <a:p>
                      <a:pPr marL="0" lvl="0" indent="0" algn="l">
                        <a:lnSpc>
                          <a:spcPct val="110000"/>
                        </a:lnSpc>
                        <a:spcAft>
                          <a:spcPts val="0"/>
                        </a:spcAft>
                        <a:buFont typeface="+mj-lt"/>
                        <a:buNone/>
                      </a:pPr>
                      <a:r>
                        <a:rPr lang="en-GB" sz="1400" dirty="0">
                          <a:effectLst/>
                          <a:latin typeface="Arial" panose="020B0604020202020204" pitchFamily="34" charset="0"/>
                          <a:ea typeface="Times New Roman" panose="02020603050405020304" pitchFamily="18" charset="0"/>
                          <a:cs typeface="Arial" panose="020B0604020202020204" pitchFamily="34" charset="0"/>
                        </a:rPr>
                        <a:t>Logical design</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nSpc>
                          <a:spcPct val="115000"/>
                        </a:lnSpc>
                        <a:spcAft>
                          <a:spcPts val="0"/>
                        </a:spcAft>
                      </a:pPr>
                      <a:r>
                        <a:rPr lang="en-GB" sz="1200" dirty="0">
                          <a:effectLst/>
                          <a:latin typeface="Arial" panose="020B0604020202020204" pitchFamily="34" charset="0"/>
                          <a:ea typeface="Times New Roman" panose="02020603050405020304" pitchFamily="18" charset="0"/>
                          <a:cs typeface="Arial" panose="020B0604020202020204" pitchFamily="34" charset="0"/>
                        </a:rPr>
                        <a:t>Specifications and the logical system modules</a:t>
                      </a:r>
                      <a:endParaRPr lang="en-ZA" sz="105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nSpc>
                          <a:spcPct val="110000"/>
                        </a:lnSpc>
                        <a:spcAft>
                          <a:spcPts val="0"/>
                        </a:spcAft>
                      </a:pPr>
                      <a:r>
                        <a:rPr lang="en-GB" sz="1400">
                          <a:solidFill>
                            <a:srgbClr val="FF0000"/>
                          </a:solidFill>
                          <a:effectLst/>
                          <a:latin typeface="Arial" panose="020B0604020202020204" pitchFamily="34" charset="0"/>
                          <a:ea typeface="Times New Roman" panose="02020603050405020304" pitchFamily="18" charset="0"/>
                          <a:cs typeface="Arial" panose="020B0604020202020204" pitchFamily="34" charset="0"/>
                        </a:rPr>
                        <a:t>Complete dates</a:t>
                      </a:r>
                      <a:endParaRPr lang="en-ZA"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32970004"/>
                  </a:ext>
                </a:extLst>
              </a:tr>
              <a:tr h="831640">
                <a:tc>
                  <a:txBody>
                    <a:bodyPr/>
                    <a:lstStyle/>
                    <a:p>
                      <a:pPr marL="0" lvl="0" indent="0" algn="l">
                        <a:lnSpc>
                          <a:spcPct val="110000"/>
                        </a:lnSpc>
                        <a:spcAft>
                          <a:spcPts val="0"/>
                        </a:spcAft>
                        <a:buFont typeface="+mj-lt"/>
                        <a:buNone/>
                      </a:pPr>
                      <a:r>
                        <a:rPr lang="en-GB" sz="1400" dirty="0">
                          <a:effectLst/>
                          <a:latin typeface="Arial" panose="020B0604020202020204" pitchFamily="34" charset="0"/>
                          <a:ea typeface="Times New Roman" panose="02020603050405020304" pitchFamily="18" charset="0"/>
                          <a:cs typeface="Arial" panose="020B0604020202020204" pitchFamily="34" charset="0"/>
                        </a:rPr>
                        <a:t>Decision analysis</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342900" lvl="0" indent="-342900" algn="l">
                        <a:spcAft>
                          <a:spcPts val="0"/>
                        </a:spcAft>
                        <a:buFont typeface="Symbol" panose="05050102010706020507" pitchFamily="18" charset="2"/>
                        <a:buChar char=""/>
                        <a:tabLst>
                          <a:tab pos="228600" algn="l"/>
                        </a:tabLst>
                      </a:pPr>
                      <a:r>
                        <a:rPr lang="en-GB" sz="1200" b="0" dirty="0">
                          <a:effectLst/>
                          <a:latin typeface="Arial" panose="020B0604020202020204" pitchFamily="34" charset="0"/>
                          <a:ea typeface="Times New Roman" panose="02020603050405020304" pitchFamily="18" charset="0"/>
                          <a:cs typeface="Arial" panose="020B0604020202020204" pitchFamily="34" charset="0"/>
                        </a:rPr>
                        <a:t>Document with evaluation for each candidate solution in terms of technical-, operational-, economic-, schedule- and risk- feasibility</a:t>
                      </a:r>
                      <a:endParaRPr lang="en-ZA" sz="1800" b="1"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0"/>
                        </a:spcAft>
                        <a:buFont typeface="Symbol" panose="05050102010706020507" pitchFamily="18" charset="2"/>
                        <a:buChar char=""/>
                        <a:tabLst>
                          <a:tab pos="228600" algn="l"/>
                        </a:tabLst>
                      </a:pPr>
                      <a:r>
                        <a:rPr lang="en-GB" sz="1200" dirty="0">
                          <a:effectLst/>
                          <a:latin typeface="Arial" panose="020B0604020202020204" pitchFamily="34" charset="0"/>
                          <a:ea typeface="Times New Roman" panose="02020603050405020304" pitchFamily="18" charset="0"/>
                          <a:cs typeface="Arial" panose="020B0604020202020204" pitchFamily="34" charset="0"/>
                        </a:rPr>
                        <a:t>Choose best candidate solution and decide whether project must be completed</a:t>
                      </a:r>
                      <a:endParaRPr lang="en-ZA" sz="105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nSpc>
                          <a:spcPct val="110000"/>
                        </a:lnSpc>
                        <a:spcAft>
                          <a:spcPts val="0"/>
                        </a:spcAft>
                      </a:pPr>
                      <a:r>
                        <a:rPr lang="en-GB" sz="1400">
                          <a:solidFill>
                            <a:srgbClr val="FF0000"/>
                          </a:solidFill>
                          <a:effectLst/>
                          <a:latin typeface="Arial" panose="020B0604020202020204" pitchFamily="34" charset="0"/>
                          <a:ea typeface="Times New Roman" panose="02020603050405020304" pitchFamily="18" charset="0"/>
                          <a:cs typeface="Arial" panose="020B0604020202020204" pitchFamily="34" charset="0"/>
                        </a:rPr>
                        <a:t>Complete dates</a:t>
                      </a:r>
                      <a:endParaRPr lang="en-ZA" sz="11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02722709"/>
                  </a:ext>
                </a:extLst>
              </a:tr>
              <a:tr h="802630">
                <a:tc>
                  <a:txBody>
                    <a:bodyPr/>
                    <a:lstStyle/>
                    <a:p>
                      <a:pPr marL="0" lvl="0" indent="0" algn="l">
                        <a:lnSpc>
                          <a:spcPct val="110000"/>
                        </a:lnSpc>
                        <a:spcAft>
                          <a:spcPts val="0"/>
                        </a:spcAft>
                        <a:buFont typeface="+mj-lt"/>
                        <a:buNone/>
                      </a:pPr>
                      <a:r>
                        <a:rPr lang="en-GB" sz="1400" dirty="0">
                          <a:effectLst/>
                          <a:latin typeface="Arial" panose="020B0604020202020204" pitchFamily="34" charset="0"/>
                          <a:ea typeface="Times New Roman" panose="02020603050405020304" pitchFamily="18" charset="0"/>
                          <a:cs typeface="Arial" panose="020B0604020202020204" pitchFamily="34" charset="0"/>
                        </a:rPr>
                        <a:t>Physical design &amp; integration</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342900" lvl="0" indent="-342900" algn="l">
                        <a:spcAft>
                          <a:spcPts val="0"/>
                        </a:spcAft>
                        <a:buFont typeface="Symbol" panose="05050102010706020507" pitchFamily="18" charset="2"/>
                        <a:buChar char=""/>
                        <a:tabLst>
                          <a:tab pos="228600" algn="l"/>
                        </a:tabLst>
                      </a:pPr>
                      <a:r>
                        <a:rPr lang="en-GB" sz="1200" b="0" dirty="0">
                          <a:effectLst/>
                          <a:latin typeface="Arial" panose="020B0604020202020204" pitchFamily="34" charset="0"/>
                          <a:ea typeface="Times New Roman" panose="02020603050405020304" pitchFamily="18" charset="0"/>
                          <a:cs typeface="Arial" panose="020B0604020202020204" pitchFamily="34" charset="0"/>
                        </a:rPr>
                        <a:t>Physical design models</a:t>
                      </a:r>
                      <a:endParaRPr lang="en-ZA" sz="1800" b="1"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l">
                        <a:spcAft>
                          <a:spcPts val="0"/>
                        </a:spcAft>
                        <a:buFont typeface="Symbol" panose="05050102010706020507" pitchFamily="18" charset="2"/>
                        <a:buChar char=""/>
                        <a:tabLst>
                          <a:tab pos="228600" algn="l"/>
                        </a:tabLst>
                      </a:pPr>
                      <a:r>
                        <a:rPr lang="en-GB" sz="1200" b="0" dirty="0">
                          <a:effectLst/>
                          <a:latin typeface="Arial" panose="020B0604020202020204" pitchFamily="34" charset="0"/>
                          <a:ea typeface="Times New Roman" panose="02020603050405020304" pitchFamily="18" charset="0"/>
                          <a:cs typeface="Arial" panose="020B0604020202020204" pitchFamily="34" charset="0"/>
                        </a:rPr>
                        <a:t>Detail specifications</a:t>
                      </a:r>
                      <a:endParaRPr lang="en-ZA" sz="1800" b="1"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l">
                        <a:spcAft>
                          <a:spcPts val="0"/>
                        </a:spcAft>
                        <a:buFont typeface="Symbol" panose="05050102010706020507" pitchFamily="18" charset="2"/>
                        <a:buChar char=""/>
                        <a:tabLst>
                          <a:tab pos="228600" algn="l"/>
                        </a:tabLst>
                      </a:pPr>
                      <a:r>
                        <a:rPr lang="en-GB" sz="1200" b="0" dirty="0">
                          <a:effectLst/>
                          <a:latin typeface="Arial" panose="020B0604020202020204" pitchFamily="34" charset="0"/>
                          <a:ea typeface="Times New Roman" panose="02020603050405020304" pitchFamily="18" charset="0"/>
                          <a:cs typeface="Arial" panose="020B0604020202020204" pitchFamily="34" charset="0"/>
                        </a:rPr>
                        <a:t>Prototypes</a:t>
                      </a:r>
                      <a:endParaRPr lang="en-ZA" sz="1800" b="1"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0"/>
                        </a:spcAft>
                        <a:buFont typeface="Symbol" panose="05050102010706020507" pitchFamily="18" charset="2"/>
                        <a:buChar char=""/>
                        <a:tabLst>
                          <a:tab pos="228600" algn="l"/>
                        </a:tabLst>
                      </a:pPr>
                      <a:r>
                        <a:rPr lang="en-GB" sz="1200" dirty="0">
                          <a:effectLst/>
                          <a:latin typeface="Arial" panose="020B0604020202020204" pitchFamily="34" charset="0"/>
                          <a:ea typeface="Times New Roman" panose="02020603050405020304" pitchFamily="18" charset="0"/>
                          <a:cs typeface="Arial" panose="020B0604020202020204" pitchFamily="34" charset="0"/>
                        </a:rPr>
                        <a:t>Redesigned business processes</a:t>
                      </a:r>
                      <a:endParaRPr lang="en-ZA" sz="105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nSpc>
                          <a:spcPct val="110000"/>
                        </a:lnSpc>
                        <a:spcAft>
                          <a:spcPts val="0"/>
                        </a:spcAft>
                      </a:pPr>
                      <a:r>
                        <a:rPr lang="en-GB" sz="1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Complete dates</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15059180"/>
                  </a:ext>
                </a:extLst>
              </a:tr>
              <a:tr h="893697">
                <a:tc>
                  <a:txBody>
                    <a:bodyPr/>
                    <a:lstStyle/>
                    <a:p>
                      <a:pPr marL="0" lvl="0" indent="0" algn="l">
                        <a:lnSpc>
                          <a:spcPct val="110000"/>
                        </a:lnSpc>
                        <a:spcAft>
                          <a:spcPts val="0"/>
                        </a:spcAft>
                        <a:buFont typeface="+mj-lt"/>
                        <a:buNone/>
                      </a:pPr>
                      <a:r>
                        <a:rPr lang="en-GB" sz="1400" dirty="0">
                          <a:effectLst/>
                          <a:latin typeface="Arial" panose="020B0604020202020204" pitchFamily="34" charset="0"/>
                          <a:ea typeface="Times New Roman" panose="02020603050405020304" pitchFamily="18" charset="0"/>
                          <a:cs typeface="Arial" panose="020B0604020202020204" pitchFamily="34" charset="0"/>
                        </a:rPr>
                        <a:t>Construction &amp; testing</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342900" lvl="0" indent="-342900" algn="l">
                        <a:spcAft>
                          <a:spcPts val="0"/>
                        </a:spcAft>
                        <a:buFont typeface="Symbol" panose="05050102010706020507" pitchFamily="18" charset="2"/>
                        <a:buChar char=""/>
                        <a:tabLst>
                          <a:tab pos="228600" algn="l"/>
                        </a:tabLst>
                      </a:pPr>
                      <a:r>
                        <a:rPr lang="en-GB" sz="1200" b="0" dirty="0">
                          <a:effectLst/>
                          <a:latin typeface="Arial" panose="020B0604020202020204" pitchFamily="34" charset="0"/>
                          <a:ea typeface="Times New Roman" panose="02020603050405020304" pitchFamily="18" charset="0"/>
                          <a:cs typeface="Arial" panose="020B0604020202020204" pitchFamily="34" charset="0"/>
                        </a:rPr>
                        <a:t>Database</a:t>
                      </a:r>
                      <a:endParaRPr lang="en-ZA" sz="1800" b="1"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l">
                        <a:spcAft>
                          <a:spcPts val="0"/>
                        </a:spcAft>
                        <a:buFont typeface="Symbol" panose="05050102010706020507" pitchFamily="18" charset="2"/>
                        <a:buChar char=""/>
                        <a:tabLst>
                          <a:tab pos="228600" algn="l"/>
                        </a:tabLst>
                      </a:pPr>
                      <a:r>
                        <a:rPr lang="en-GB" sz="1200" b="0" dirty="0">
                          <a:effectLst/>
                          <a:latin typeface="Arial" panose="020B0604020202020204" pitchFamily="34" charset="0"/>
                          <a:ea typeface="Times New Roman" panose="02020603050405020304" pitchFamily="18" charset="0"/>
                          <a:cs typeface="Arial" panose="020B0604020202020204" pitchFamily="34" charset="0"/>
                        </a:rPr>
                        <a:t>Custom-built software</a:t>
                      </a:r>
                      <a:endParaRPr lang="en-ZA" sz="1800" b="1"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l">
                        <a:spcAft>
                          <a:spcPts val="0"/>
                        </a:spcAft>
                        <a:buFont typeface="Symbol" panose="05050102010706020507" pitchFamily="18" charset="2"/>
                        <a:buChar char=""/>
                        <a:tabLst>
                          <a:tab pos="228600" algn="l"/>
                        </a:tabLst>
                      </a:pPr>
                      <a:r>
                        <a:rPr lang="en-GB" sz="1200" b="0" dirty="0">
                          <a:effectLst/>
                          <a:latin typeface="Arial" panose="020B0604020202020204" pitchFamily="34" charset="0"/>
                          <a:ea typeface="Times New Roman" panose="02020603050405020304" pitchFamily="18" charset="0"/>
                          <a:cs typeface="Arial" panose="020B0604020202020204" pitchFamily="34" charset="0"/>
                        </a:rPr>
                        <a:t>User Interfaces (Windows or Web)</a:t>
                      </a:r>
                      <a:endParaRPr lang="en-ZA" sz="1800" b="1"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l">
                        <a:spcAft>
                          <a:spcPts val="0"/>
                        </a:spcAft>
                        <a:buFont typeface="Symbol" panose="05050102010706020507" pitchFamily="18" charset="2"/>
                        <a:buChar char=""/>
                        <a:tabLst>
                          <a:tab pos="228600" algn="l"/>
                        </a:tabLst>
                      </a:pPr>
                      <a:r>
                        <a:rPr lang="en-GB" sz="1200" b="0" dirty="0">
                          <a:effectLst/>
                          <a:latin typeface="Arial" panose="020B0604020202020204" pitchFamily="34" charset="0"/>
                          <a:ea typeface="Times New Roman" panose="02020603050405020304" pitchFamily="18" charset="0"/>
                          <a:cs typeface="Arial" panose="020B0604020202020204" pitchFamily="34" charset="0"/>
                        </a:rPr>
                        <a:t>Test plan</a:t>
                      </a:r>
                      <a:endParaRPr lang="en-ZA" sz="1800" b="1" dirty="0">
                        <a:effectLst/>
                        <a:latin typeface="Arial" panose="020B0604020202020204" pitchFamily="34" charset="0"/>
                        <a:ea typeface="Times New Roman" panose="02020603050405020304" pitchFamily="18" charset="0"/>
                        <a:cs typeface="Arial" panose="020B0604020202020204" pitchFamily="34" charset="0"/>
                      </a:endParaRPr>
                    </a:p>
                    <a:p>
                      <a:pPr>
                        <a:lnSpc>
                          <a:spcPct val="115000"/>
                        </a:lnSpc>
                        <a:spcAft>
                          <a:spcPts val="0"/>
                        </a:spcAft>
                      </a:pPr>
                      <a:r>
                        <a:rPr lang="en-GB" sz="1200" dirty="0">
                          <a:effectLst/>
                          <a:latin typeface="Arial" panose="020B0604020202020204" pitchFamily="34" charset="0"/>
                          <a:ea typeface="Times New Roman" panose="02020603050405020304" pitchFamily="18" charset="0"/>
                          <a:cs typeface="Arial" panose="020B0604020202020204" pitchFamily="34" charset="0"/>
                        </a:rPr>
                        <a:t> </a:t>
                      </a:r>
                      <a:endParaRPr lang="en-ZA" sz="105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nSpc>
                          <a:spcPct val="110000"/>
                        </a:lnSpc>
                        <a:spcAft>
                          <a:spcPts val="0"/>
                        </a:spcAft>
                      </a:pPr>
                      <a:r>
                        <a:rPr lang="en-GB" sz="1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Complete dates</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723471"/>
                  </a:ext>
                </a:extLst>
              </a:tr>
              <a:tr h="996035">
                <a:tc>
                  <a:txBody>
                    <a:bodyPr/>
                    <a:lstStyle/>
                    <a:p>
                      <a:pPr marL="0" lvl="0" indent="0" algn="l">
                        <a:lnSpc>
                          <a:spcPct val="110000"/>
                        </a:lnSpc>
                        <a:spcAft>
                          <a:spcPts val="0"/>
                        </a:spcAft>
                        <a:buFont typeface="+mj-lt"/>
                        <a:buNone/>
                      </a:pPr>
                      <a:r>
                        <a:rPr lang="en-GB" sz="1400" dirty="0">
                          <a:effectLst/>
                          <a:latin typeface="Arial" panose="020B0604020202020204" pitchFamily="34" charset="0"/>
                          <a:ea typeface="Times New Roman" panose="02020603050405020304" pitchFamily="18" charset="0"/>
                          <a:cs typeface="Arial" panose="020B0604020202020204" pitchFamily="34" charset="0"/>
                        </a:rPr>
                        <a:t>Installation</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342900" lvl="0" indent="-342900" algn="l">
                        <a:spcAft>
                          <a:spcPts val="0"/>
                        </a:spcAft>
                        <a:buFont typeface="Symbol" panose="05050102010706020507" pitchFamily="18" charset="2"/>
                        <a:buChar char=""/>
                        <a:tabLst>
                          <a:tab pos="228600" algn="l"/>
                        </a:tabLst>
                      </a:pPr>
                      <a:r>
                        <a:rPr lang="en-GB" sz="1200" b="0" dirty="0">
                          <a:effectLst/>
                          <a:latin typeface="Arial" panose="020B0604020202020204" pitchFamily="34" charset="0"/>
                          <a:ea typeface="Times New Roman" panose="02020603050405020304" pitchFamily="18" charset="0"/>
                          <a:cs typeface="Arial" panose="020B0604020202020204" pitchFamily="34" charset="0"/>
                        </a:rPr>
                        <a:t>An operational system</a:t>
                      </a:r>
                      <a:endParaRPr lang="en-ZA" sz="1800" b="1"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l">
                        <a:spcAft>
                          <a:spcPts val="0"/>
                        </a:spcAft>
                        <a:buFont typeface="Symbol" panose="05050102010706020507" pitchFamily="18" charset="2"/>
                        <a:buChar char=""/>
                        <a:tabLst>
                          <a:tab pos="228600" algn="l"/>
                        </a:tabLst>
                      </a:pPr>
                      <a:r>
                        <a:rPr lang="en-GB" sz="1200" b="0" dirty="0">
                          <a:effectLst/>
                          <a:latin typeface="Arial" panose="020B0604020202020204" pitchFamily="34" charset="0"/>
                          <a:ea typeface="Times New Roman" panose="02020603050405020304" pitchFamily="18" charset="0"/>
                          <a:cs typeface="Arial" panose="020B0604020202020204" pitchFamily="34" charset="0"/>
                        </a:rPr>
                        <a:t>Operation manual</a:t>
                      </a:r>
                      <a:endParaRPr lang="en-ZA" sz="1800" b="1"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l">
                        <a:spcAft>
                          <a:spcPts val="0"/>
                        </a:spcAft>
                        <a:buFont typeface="Symbol" panose="05050102010706020507" pitchFamily="18" charset="2"/>
                        <a:buChar char=""/>
                        <a:tabLst>
                          <a:tab pos="228600" algn="l"/>
                        </a:tabLst>
                      </a:pPr>
                      <a:r>
                        <a:rPr lang="en-GB" sz="1200" b="0" dirty="0">
                          <a:effectLst/>
                          <a:latin typeface="Arial" panose="020B0604020202020204" pitchFamily="34" charset="0"/>
                          <a:ea typeface="Times New Roman" panose="02020603050405020304" pitchFamily="18" charset="0"/>
                          <a:cs typeface="Arial" panose="020B0604020202020204" pitchFamily="34" charset="0"/>
                        </a:rPr>
                        <a:t>Documented quality review</a:t>
                      </a:r>
                      <a:endParaRPr lang="en-ZA" sz="1800" b="1"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l">
                        <a:spcAft>
                          <a:spcPts val="0"/>
                        </a:spcAft>
                        <a:buFont typeface="Symbol" panose="05050102010706020507" pitchFamily="18" charset="2"/>
                        <a:buChar char=""/>
                        <a:tabLst>
                          <a:tab pos="228600" algn="l"/>
                        </a:tabLst>
                      </a:pPr>
                      <a:r>
                        <a:rPr lang="en-GB" sz="1200" b="0" dirty="0">
                          <a:effectLst/>
                          <a:latin typeface="Arial" panose="020B0604020202020204" pitchFamily="34" charset="0"/>
                          <a:ea typeface="Times New Roman" panose="02020603050405020304" pitchFamily="18" charset="0"/>
                          <a:cs typeface="Arial" panose="020B0604020202020204" pitchFamily="34" charset="0"/>
                        </a:rPr>
                        <a:t>Updated logical and physical system models</a:t>
                      </a:r>
                      <a:endParaRPr lang="en-ZA" sz="1800" b="1" dirty="0">
                        <a:effectLst/>
                        <a:latin typeface="Arial" panose="020B0604020202020204" pitchFamily="34" charset="0"/>
                        <a:ea typeface="Times New Roman" panose="02020603050405020304" pitchFamily="18" charset="0"/>
                        <a:cs typeface="Arial" panose="020B0604020202020204" pitchFamily="34" charset="0"/>
                      </a:endParaRPr>
                    </a:p>
                    <a:p>
                      <a:pPr>
                        <a:lnSpc>
                          <a:spcPct val="115000"/>
                        </a:lnSpc>
                        <a:spcAft>
                          <a:spcPts val="0"/>
                        </a:spcAft>
                      </a:pPr>
                      <a:r>
                        <a:rPr lang="en-GB" sz="1200" dirty="0">
                          <a:effectLst/>
                          <a:latin typeface="Arial" panose="020B0604020202020204" pitchFamily="34" charset="0"/>
                          <a:ea typeface="Times New Roman" panose="02020603050405020304" pitchFamily="18" charset="0"/>
                          <a:cs typeface="Arial" panose="020B0604020202020204" pitchFamily="34" charset="0"/>
                        </a:rPr>
                        <a:t> </a:t>
                      </a:r>
                      <a:endParaRPr lang="en-ZA" sz="105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nSpc>
                          <a:spcPct val="110000"/>
                        </a:lnSpc>
                        <a:spcAft>
                          <a:spcPts val="0"/>
                        </a:spcAft>
                      </a:pPr>
                      <a:r>
                        <a:rPr lang="en-GB" sz="1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Complete dates</a:t>
                      </a:r>
                      <a:endParaRPr lang="en-ZA" sz="11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9242264"/>
                  </a:ext>
                </a:extLst>
              </a:tr>
            </a:tbl>
          </a:graphicData>
        </a:graphic>
      </p:graphicFrame>
    </p:spTree>
    <p:custDataLst>
      <p:tags r:id="rId1"/>
    </p:custDataLst>
    <p:extLst>
      <p:ext uri="{BB962C8B-B14F-4D97-AF65-F5344CB8AC3E}">
        <p14:creationId xmlns:p14="http://schemas.microsoft.com/office/powerpoint/2010/main" val="18642666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4|2.8"/>
</p:tagLst>
</file>

<file path=ppt/tags/tag10.xml><?xml version="1.0" encoding="utf-8"?>
<p:tagLst xmlns:a="http://schemas.openxmlformats.org/drawingml/2006/main" xmlns:r="http://schemas.openxmlformats.org/officeDocument/2006/relationships" xmlns:p="http://schemas.openxmlformats.org/presentationml/2006/main">
  <p:tag name="TIMING" val="|1.2|1.7|1.7|9.4|7.8|1.1|12.6|4.7|6.4|8.4|23|0.7"/>
</p:tagLst>
</file>

<file path=ppt/tags/tag11.xml><?xml version="1.0" encoding="utf-8"?>
<p:tagLst xmlns:a="http://schemas.openxmlformats.org/drawingml/2006/main" xmlns:r="http://schemas.openxmlformats.org/officeDocument/2006/relationships" xmlns:p="http://schemas.openxmlformats.org/presentationml/2006/main">
  <p:tag name="TIMING" val="|1.2|1.7|1.7|9.4|7.8|1.1|12.6|4.7|6.4|8.4|23|0.7"/>
</p:tagLst>
</file>

<file path=ppt/tags/tag12.xml><?xml version="1.0" encoding="utf-8"?>
<p:tagLst xmlns:a="http://schemas.openxmlformats.org/drawingml/2006/main" xmlns:r="http://schemas.openxmlformats.org/officeDocument/2006/relationships" xmlns:p="http://schemas.openxmlformats.org/presentationml/2006/main">
  <p:tag name="TIMING" val="|0.7|2.2"/>
</p:tagLst>
</file>

<file path=ppt/tags/tag2.xml><?xml version="1.0" encoding="utf-8"?>
<p:tagLst xmlns:a="http://schemas.openxmlformats.org/drawingml/2006/main" xmlns:r="http://schemas.openxmlformats.org/officeDocument/2006/relationships" xmlns:p="http://schemas.openxmlformats.org/presentationml/2006/main">
  <p:tag name="TIMING" val="|0.8|1.2|2.6|2|1|1"/>
</p:tagLst>
</file>

<file path=ppt/tags/tag3.xml><?xml version="1.0" encoding="utf-8"?>
<p:tagLst xmlns:a="http://schemas.openxmlformats.org/drawingml/2006/main" xmlns:r="http://schemas.openxmlformats.org/officeDocument/2006/relationships" xmlns:p="http://schemas.openxmlformats.org/presentationml/2006/main">
  <p:tag name="TIMING" val="|0.7|3.6"/>
</p:tagLst>
</file>

<file path=ppt/tags/tag4.xml><?xml version="1.0" encoding="utf-8"?>
<p:tagLst xmlns:a="http://schemas.openxmlformats.org/drawingml/2006/main" xmlns:r="http://schemas.openxmlformats.org/officeDocument/2006/relationships" xmlns:p="http://schemas.openxmlformats.org/presentationml/2006/main">
  <p:tag name="TIMING" val="|0.7|3.6"/>
</p:tagLst>
</file>

<file path=ppt/tags/tag5.xml><?xml version="1.0" encoding="utf-8"?>
<p:tagLst xmlns:a="http://schemas.openxmlformats.org/drawingml/2006/main" xmlns:r="http://schemas.openxmlformats.org/officeDocument/2006/relationships" xmlns:p="http://schemas.openxmlformats.org/presentationml/2006/main">
  <p:tag name="TIMING" val="|1.2|1.9|21.7|1.9"/>
</p:tagLst>
</file>

<file path=ppt/tags/tag6.xml><?xml version="1.0" encoding="utf-8"?>
<p:tagLst xmlns:a="http://schemas.openxmlformats.org/drawingml/2006/main" xmlns:r="http://schemas.openxmlformats.org/officeDocument/2006/relationships" xmlns:p="http://schemas.openxmlformats.org/presentationml/2006/main">
  <p:tag name="TIMING" val="|1.1|2|8"/>
</p:tagLst>
</file>

<file path=ppt/tags/tag7.xml><?xml version="1.0" encoding="utf-8"?>
<p:tagLst xmlns:a="http://schemas.openxmlformats.org/drawingml/2006/main" xmlns:r="http://schemas.openxmlformats.org/officeDocument/2006/relationships" xmlns:p="http://schemas.openxmlformats.org/presentationml/2006/main">
  <p:tag name="TIMING" val="|0.7|2.2"/>
</p:tagLst>
</file>

<file path=ppt/tags/tag8.xml><?xml version="1.0" encoding="utf-8"?>
<p:tagLst xmlns:a="http://schemas.openxmlformats.org/drawingml/2006/main" xmlns:r="http://schemas.openxmlformats.org/officeDocument/2006/relationships" xmlns:p="http://schemas.openxmlformats.org/presentationml/2006/main">
  <p:tag name="TIMING" val="|0.7|2.2"/>
</p:tagLst>
</file>

<file path=ppt/tags/tag9.xml><?xml version="1.0" encoding="utf-8"?>
<p:tagLst xmlns:a="http://schemas.openxmlformats.org/drawingml/2006/main" xmlns:r="http://schemas.openxmlformats.org/officeDocument/2006/relationships" xmlns:p="http://schemas.openxmlformats.org/presentationml/2006/main">
  <p:tag name="TIMING" val="|1.5|2.4"/>
</p:tagLst>
</file>

<file path=ppt/theme/theme1.xml><?xml version="1.0" encoding="utf-8"?>
<a:theme xmlns:a="http://schemas.openxmlformats.org/drawingml/2006/main" name="Galler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769</TotalTime>
  <Words>923</Words>
  <Application>Microsoft Office PowerPoint</Application>
  <PresentationFormat>Widescreen</PresentationFormat>
  <Paragraphs>115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Symbol</vt:lpstr>
      <vt:lpstr>Gallery</vt:lpstr>
      <vt:lpstr>Proposal for the Gallery information system development project</vt:lpstr>
      <vt:lpstr>Table of content</vt:lpstr>
      <vt:lpstr> 1. BACKGROUND</vt:lpstr>
      <vt:lpstr> 2. PROBLEM STATEMENT</vt:lpstr>
      <vt:lpstr> 3. CONSTRAINTS</vt:lpstr>
      <vt:lpstr>4. SCOPE DEFINITION </vt:lpstr>
      <vt:lpstr>5. Goals OF THE PROJECT  </vt:lpstr>
      <vt:lpstr>6. OPPORTUNITIES TO IMPROVE </vt:lpstr>
      <vt:lpstr>7. Schedule of Project </vt:lpstr>
      <vt:lpstr>8. Budget</vt:lpstr>
      <vt:lpstr>8. Budget (continues)</vt:lpstr>
      <vt:lpstr>9. INTERNAL 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28975383</dc:creator>
  <cp:lastModifiedBy>Regan Williamson</cp:lastModifiedBy>
  <cp:revision>75</cp:revision>
  <dcterms:created xsi:type="dcterms:W3CDTF">2018-02-25T10:24:28Z</dcterms:created>
  <dcterms:modified xsi:type="dcterms:W3CDTF">2022-03-15T04:36:17Z</dcterms:modified>
</cp:coreProperties>
</file>