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Comforta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9u7pDcIqVqCcfPA8wgLD/Ee1P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Comfortaa-bold.fntdata"/><Relationship Id="rId16" Type="http://schemas.openxmlformats.org/officeDocument/2006/relationships/slide" Target="slides/slide12.xml"/><Relationship Id="rId38" Type="http://schemas.openxmlformats.org/officeDocument/2006/relationships/font" Target="fonts/Comforta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2e0ea8a5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2e0ea8a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0d79518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f0d79518a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3"/>
          <p:cNvGrpSpPr/>
          <p:nvPr/>
        </p:nvGrpSpPr>
        <p:grpSpPr>
          <a:xfrm>
            <a:off x="830392" y="1191256"/>
            <a:ext cx="745763" cy="45826"/>
            <a:chOff x="4580561" y="2589004"/>
            <a:chExt cx="1064464" cy="25200"/>
          </a:xfrm>
        </p:grpSpPr>
        <p:sp>
          <p:nvSpPr>
            <p:cNvPr id="12" name="Google Shape;12;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2"/>
          <p:cNvGrpSpPr/>
          <p:nvPr/>
        </p:nvGrpSpPr>
        <p:grpSpPr>
          <a:xfrm>
            <a:off x="830392" y="4169130"/>
            <a:ext cx="745763" cy="45826"/>
            <a:chOff x="4580561" y="2589004"/>
            <a:chExt cx="1064464" cy="25200"/>
          </a:xfrm>
        </p:grpSpPr>
        <p:sp>
          <p:nvSpPr>
            <p:cNvPr id="75" name="Google Shape;75;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4"/>
          <p:cNvGrpSpPr/>
          <p:nvPr/>
        </p:nvGrpSpPr>
        <p:grpSpPr>
          <a:xfrm>
            <a:off x="830392" y="1191256"/>
            <a:ext cx="745763" cy="45826"/>
            <a:chOff x="4580561" y="2589004"/>
            <a:chExt cx="1064464" cy="25200"/>
          </a:xfrm>
        </p:grpSpPr>
        <p:sp>
          <p:nvSpPr>
            <p:cNvPr id="20" name="Google Shape;20;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25"/>
          <p:cNvGrpSpPr/>
          <p:nvPr/>
        </p:nvGrpSpPr>
        <p:grpSpPr>
          <a:xfrm>
            <a:off x="830392" y="1191256"/>
            <a:ext cx="745763" cy="45826"/>
            <a:chOff x="4580561" y="2589004"/>
            <a:chExt cx="1064464" cy="25200"/>
          </a:xfrm>
        </p:grpSpPr>
        <p:sp>
          <p:nvSpPr>
            <p:cNvPr id="27" name="Google Shape;27;p2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6"/>
          <p:cNvGrpSpPr/>
          <p:nvPr/>
        </p:nvGrpSpPr>
        <p:grpSpPr>
          <a:xfrm>
            <a:off x="830392" y="1191256"/>
            <a:ext cx="745763" cy="45826"/>
            <a:chOff x="4580561" y="2589004"/>
            <a:chExt cx="1064464" cy="25200"/>
          </a:xfrm>
        </p:grpSpPr>
        <p:sp>
          <p:nvSpPr>
            <p:cNvPr id="34" name="Google Shape;34;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2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2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7"/>
          <p:cNvGrpSpPr/>
          <p:nvPr/>
        </p:nvGrpSpPr>
        <p:grpSpPr>
          <a:xfrm>
            <a:off x="830392" y="1191256"/>
            <a:ext cx="745763" cy="45826"/>
            <a:chOff x="4580561" y="2589004"/>
            <a:chExt cx="1064464" cy="25200"/>
          </a:xfrm>
        </p:grpSpPr>
        <p:sp>
          <p:nvSpPr>
            <p:cNvPr id="43" name="Google Shape;43;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8"/>
          <p:cNvGrpSpPr/>
          <p:nvPr/>
        </p:nvGrpSpPr>
        <p:grpSpPr>
          <a:xfrm>
            <a:off x="830392" y="1191256"/>
            <a:ext cx="745763" cy="45826"/>
            <a:chOff x="4580561" y="2589004"/>
            <a:chExt cx="1064464" cy="25200"/>
          </a:xfrm>
        </p:grpSpPr>
        <p:sp>
          <p:nvSpPr>
            <p:cNvPr id="50" name="Google Shape;50;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9"/>
          <p:cNvGrpSpPr/>
          <p:nvPr/>
        </p:nvGrpSpPr>
        <p:grpSpPr>
          <a:xfrm>
            <a:off x="830392" y="4169130"/>
            <a:ext cx="745763" cy="45826"/>
            <a:chOff x="4580561" y="2589004"/>
            <a:chExt cx="1064464" cy="25200"/>
          </a:xfrm>
        </p:grpSpPr>
        <p:sp>
          <p:nvSpPr>
            <p:cNvPr id="57" name="Google Shape;57;p2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0"/>
          <p:cNvGrpSpPr/>
          <p:nvPr/>
        </p:nvGrpSpPr>
        <p:grpSpPr>
          <a:xfrm>
            <a:off x="830392" y="1191256"/>
            <a:ext cx="745763" cy="45826"/>
            <a:chOff x="4580561" y="2589004"/>
            <a:chExt cx="1064464" cy="25200"/>
          </a:xfrm>
        </p:grpSpPr>
        <p:sp>
          <p:nvSpPr>
            <p:cNvPr id="64" name="Google Shape;64;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19.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1.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7.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hyperlink" Target="https://drive.google.com/drive/folders/1C0Ez6EguomlciwFHzrb6K_hesaDxh0xH?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7950" y="471850"/>
            <a:ext cx="7688100" cy="765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tr" sz="2780">
                <a:latin typeface="Comfortaa"/>
                <a:ea typeface="Comfortaa"/>
                <a:cs typeface="Comfortaa"/>
                <a:sym typeface="Comfortaa"/>
              </a:rPr>
              <a:t>QUALITICS - BUTS </a:t>
            </a:r>
            <a:endParaRPr sz="2780">
              <a:latin typeface="Comfortaa"/>
              <a:ea typeface="Comfortaa"/>
              <a:cs typeface="Comfortaa"/>
              <a:sym typeface="Comfortaa"/>
            </a:endParaRPr>
          </a:p>
        </p:txBody>
      </p:sp>
      <p:sp>
        <p:nvSpPr>
          <p:cNvPr id="87" name="Google Shape;87;p1"/>
          <p:cNvSpPr txBox="1"/>
          <p:nvPr>
            <p:ph idx="1" type="subTitle"/>
          </p:nvPr>
        </p:nvSpPr>
        <p:spPr>
          <a:xfrm>
            <a:off x="727950" y="1489463"/>
            <a:ext cx="7688100" cy="5412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00000"/>
              </a:lnSpc>
              <a:spcBef>
                <a:spcPts val="0"/>
              </a:spcBef>
              <a:spcAft>
                <a:spcPts val="0"/>
              </a:spcAft>
              <a:buSzPct val="72727"/>
              <a:buNone/>
            </a:pPr>
            <a:r>
              <a:rPr b="1" lang="tr" sz="2200">
                <a:solidFill>
                  <a:schemeClr val="dk2"/>
                </a:solidFill>
                <a:latin typeface="Comfortaa"/>
                <a:ea typeface="Comfortaa"/>
                <a:cs typeface="Comfortaa"/>
                <a:sym typeface="Comfortaa"/>
              </a:rPr>
              <a:t>Patika.Dev - 110 VitrA Data Science Bootcamp Project</a:t>
            </a:r>
            <a:endParaRPr b="1" sz="2200">
              <a:solidFill>
                <a:schemeClr val="dk2"/>
              </a:solidFill>
              <a:latin typeface="Comfortaa"/>
              <a:ea typeface="Comfortaa"/>
              <a:cs typeface="Comfortaa"/>
              <a:sym typeface="Comfortaa"/>
            </a:endParaRPr>
          </a:p>
        </p:txBody>
      </p:sp>
      <p:sp>
        <p:nvSpPr>
          <p:cNvPr id="88" name="Google Shape;88;p1"/>
          <p:cNvSpPr txBox="1"/>
          <p:nvPr>
            <p:ph idx="1" type="subTitle"/>
          </p:nvPr>
        </p:nvSpPr>
        <p:spPr>
          <a:xfrm>
            <a:off x="6224025" y="4297325"/>
            <a:ext cx="2739600" cy="457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b="1" lang="tr" sz="1700">
                <a:solidFill>
                  <a:schemeClr val="dk2"/>
                </a:solidFill>
                <a:latin typeface="Comfortaa"/>
                <a:ea typeface="Comfortaa"/>
                <a:cs typeface="Comfortaa"/>
                <a:sym typeface="Comfortaa"/>
              </a:rPr>
              <a:t>September, 2021</a:t>
            </a:r>
            <a:endParaRPr b="1" sz="1700">
              <a:solidFill>
                <a:schemeClr val="dk2"/>
              </a:solidFill>
              <a:latin typeface="Comfortaa"/>
              <a:ea typeface="Comfortaa"/>
              <a:cs typeface="Comfortaa"/>
              <a:sym typeface="Comfortaa"/>
            </a:endParaRPr>
          </a:p>
        </p:txBody>
      </p:sp>
      <p:pic>
        <p:nvPicPr>
          <p:cNvPr id="89" name="Google Shape;89;p1"/>
          <p:cNvPicPr preferRelativeResize="0"/>
          <p:nvPr/>
        </p:nvPicPr>
        <p:blipFill rotWithShape="1">
          <a:blip r:embed="rId3">
            <a:alphaModFix/>
          </a:blip>
          <a:srcRect b="0" l="0" r="0" t="0"/>
          <a:stretch/>
        </p:blipFill>
        <p:spPr>
          <a:xfrm>
            <a:off x="579925" y="677551"/>
            <a:ext cx="1232275" cy="354187"/>
          </a:xfrm>
          <a:prstGeom prst="rect">
            <a:avLst/>
          </a:prstGeom>
          <a:noFill/>
          <a:ln>
            <a:noFill/>
          </a:ln>
        </p:spPr>
      </p:pic>
      <p:sp>
        <p:nvSpPr>
          <p:cNvPr id="90" name="Google Shape;90;p1"/>
          <p:cNvSpPr txBox="1"/>
          <p:nvPr/>
        </p:nvSpPr>
        <p:spPr>
          <a:xfrm>
            <a:off x="295550" y="3923225"/>
            <a:ext cx="5175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tr" sz="1400" u="none" cap="none" strike="noStrike">
                <a:solidFill>
                  <a:srgbClr val="000000"/>
                </a:solidFill>
                <a:latin typeface="Comfortaa"/>
                <a:ea typeface="Comfortaa"/>
                <a:cs typeface="Comfortaa"/>
                <a:sym typeface="Comfortaa"/>
              </a:rPr>
              <a:t>Mentors: Utku BEZEK, Miray DOĞAN</a:t>
            </a:r>
            <a:endParaRPr b="1" i="0" sz="14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400"/>
              <a:buFont typeface="Arial"/>
              <a:buNone/>
            </a:pPr>
            <a:r>
              <a:rPr b="1" i="0" lang="tr" sz="1400" u="none" cap="none" strike="noStrike">
                <a:solidFill>
                  <a:srgbClr val="000000"/>
                </a:solidFill>
                <a:latin typeface="Comfortaa"/>
                <a:ea typeface="Comfortaa"/>
                <a:cs typeface="Comfortaa"/>
                <a:sym typeface="Comfortaa"/>
              </a:rPr>
              <a:t>Lecturer: Çağlar SUBAŞI</a:t>
            </a:r>
            <a:endParaRPr b="1" i="0" sz="1400" u="none" cap="none" strike="noStrike">
              <a:solidFill>
                <a:srgbClr val="000000"/>
              </a:solidFill>
              <a:latin typeface="Comfortaa"/>
              <a:ea typeface="Comfortaa"/>
              <a:cs typeface="Comfortaa"/>
              <a:sym typeface="Comfortaa"/>
            </a:endParaRPr>
          </a:p>
        </p:txBody>
      </p:sp>
      <p:sp>
        <p:nvSpPr>
          <p:cNvPr id="91" name="Google Shape;91;p1"/>
          <p:cNvSpPr txBox="1"/>
          <p:nvPr/>
        </p:nvSpPr>
        <p:spPr>
          <a:xfrm>
            <a:off x="1009200" y="2263938"/>
            <a:ext cx="71256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tr" sz="1700" u="none" cap="none" strike="noStrike">
                <a:solidFill>
                  <a:srgbClr val="000000"/>
                </a:solidFill>
                <a:latin typeface="Comfortaa"/>
                <a:ea typeface="Comfortaa"/>
                <a:cs typeface="Comfortaa"/>
                <a:sym typeface="Comfortaa"/>
              </a:rPr>
              <a:t>Group 2</a:t>
            </a:r>
            <a:endParaRPr b="1" i="0" sz="1700" u="none" cap="none" strike="noStrike">
              <a:solidFill>
                <a:srgbClr val="000000"/>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000000"/>
                </a:solidFill>
                <a:latin typeface="Comfortaa"/>
                <a:ea typeface="Comfortaa"/>
                <a:cs typeface="Comfortaa"/>
                <a:sym typeface="Comfortaa"/>
              </a:rPr>
              <a:t>Members: Regaip KURT, Canberk BULUT, Ayşe FIRAT, İsmail Sadi CESUR</a:t>
            </a:r>
            <a:endParaRPr b="1" i="0" sz="1400" u="none" cap="none" strike="noStrike">
              <a:solidFill>
                <a:srgbClr val="000000"/>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7" name="Google Shape;167;p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8" name="Google Shape;168;p8"/>
          <p:cNvPicPr preferRelativeResize="0"/>
          <p:nvPr/>
        </p:nvPicPr>
        <p:blipFill rotWithShape="1">
          <a:blip r:embed="rId3">
            <a:alphaModFix/>
          </a:blip>
          <a:srcRect b="0" l="0" r="0" t="0"/>
          <a:stretch/>
        </p:blipFill>
        <p:spPr>
          <a:xfrm>
            <a:off x="323288" y="18513"/>
            <a:ext cx="8501014" cy="510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727650" y="5620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74" name="Google Shape;174;p10"/>
          <p:cNvSpPr txBox="1"/>
          <p:nvPr>
            <p:ph idx="1" type="body"/>
          </p:nvPr>
        </p:nvSpPr>
        <p:spPr>
          <a:xfrm>
            <a:off x="3773196" y="2265913"/>
            <a:ext cx="1791300" cy="3987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15000"/>
              </a:lnSpc>
              <a:spcBef>
                <a:spcPts val="0"/>
              </a:spcBef>
              <a:spcAft>
                <a:spcPts val="1200"/>
              </a:spcAft>
              <a:buSzPct val="100000"/>
              <a:buNone/>
            </a:pPr>
            <a:r>
              <a:rPr lang="tr">
                <a:solidFill>
                  <a:srgbClr val="212121"/>
                </a:solidFill>
              </a:rPr>
              <a:t>Rates of Missing Values</a:t>
            </a:r>
            <a:endParaRPr>
              <a:solidFill>
                <a:srgbClr val="212121"/>
              </a:solidFill>
            </a:endParaRPr>
          </a:p>
        </p:txBody>
      </p:sp>
      <p:pic>
        <p:nvPicPr>
          <p:cNvPr id="175" name="Google Shape;175;p10"/>
          <p:cNvPicPr preferRelativeResize="0"/>
          <p:nvPr/>
        </p:nvPicPr>
        <p:blipFill rotWithShape="1">
          <a:blip r:embed="rId3">
            <a:alphaModFix/>
          </a:blip>
          <a:srcRect b="0" l="0" r="0" t="0"/>
          <a:stretch/>
        </p:blipFill>
        <p:spPr>
          <a:xfrm>
            <a:off x="2602638" y="2774847"/>
            <a:ext cx="1956315" cy="2187681"/>
          </a:xfrm>
          <a:prstGeom prst="rect">
            <a:avLst/>
          </a:prstGeom>
          <a:noFill/>
          <a:ln>
            <a:noFill/>
          </a:ln>
        </p:spPr>
      </p:pic>
      <p:pic>
        <p:nvPicPr>
          <p:cNvPr id="176" name="Google Shape;176;p10"/>
          <p:cNvPicPr preferRelativeResize="0"/>
          <p:nvPr/>
        </p:nvPicPr>
        <p:blipFill rotWithShape="1">
          <a:blip r:embed="rId4">
            <a:alphaModFix/>
          </a:blip>
          <a:srcRect b="0" l="0" r="0" t="0"/>
          <a:stretch/>
        </p:blipFill>
        <p:spPr>
          <a:xfrm>
            <a:off x="4825112" y="2737401"/>
            <a:ext cx="1909951" cy="2262575"/>
          </a:xfrm>
          <a:prstGeom prst="rect">
            <a:avLst/>
          </a:prstGeom>
          <a:noFill/>
          <a:ln>
            <a:noFill/>
          </a:ln>
        </p:spPr>
      </p:pic>
      <p:sp>
        <p:nvSpPr>
          <p:cNvPr id="177" name="Google Shape;177;p10"/>
          <p:cNvSpPr txBox="1"/>
          <p:nvPr>
            <p:ph type="title"/>
          </p:nvPr>
        </p:nvSpPr>
        <p:spPr>
          <a:xfrm>
            <a:off x="824500" y="1187875"/>
            <a:ext cx="7688700" cy="96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Missing Value Handling</a:t>
            </a:r>
            <a:endParaRPr sz="19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rgbClr val="000000"/>
              </a:buClr>
              <a:buSzPct val="100000"/>
              <a:buFont typeface="Arial"/>
              <a:buNone/>
            </a:pPr>
            <a:r>
              <a:rPr b="0" lang="tr" sz="1300">
                <a:solidFill>
                  <a:schemeClr val="accent1"/>
                </a:solidFill>
                <a:latin typeface="Lato"/>
                <a:ea typeface="Lato"/>
                <a:cs typeface="Lato"/>
                <a:sym typeface="Lato"/>
              </a:rPr>
              <a:t>SimpleImputer() is used to fill the missing values with “median” values. Other functions such as “mean” and “most frequent” are also tested yielding similar results.</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Encoding Categorical Variables</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183" name="Google Shape;183;p12"/>
          <p:cNvSpPr txBox="1"/>
          <p:nvPr>
            <p:ph idx="1" type="body"/>
          </p:nvPr>
        </p:nvSpPr>
        <p:spPr>
          <a:xfrm>
            <a:off x="729450" y="1760650"/>
            <a:ext cx="7688700" cy="128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tr" sz="1100">
                <a:solidFill>
                  <a:srgbClr val="434343"/>
                </a:solidFill>
              </a:rPr>
              <a:t>Original dataset had only 2 categorical variable. After feature extraction, some other categorical features are derived like day of week, hour and month.  </a:t>
            </a:r>
            <a:endParaRPr sz="1100">
              <a:solidFill>
                <a:srgbClr val="434343"/>
              </a:solidFill>
            </a:endParaRPr>
          </a:p>
          <a:p>
            <a:pPr indent="0" lvl="0" marL="0" rtl="0" algn="l">
              <a:lnSpc>
                <a:spcPct val="115000"/>
              </a:lnSpc>
              <a:spcBef>
                <a:spcPts val="1200"/>
              </a:spcBef>
              <a:spcAft>
                <a:spcPts val="0"/>
              </a:spcAft>
              <a:buSzPts val="1300"/>
              <a:buNone/>
            </a:pPr>
            <a:r>
              <a:rPr lang="tr" sz="1100">
                <a:solidFill>
                  <a:srgbClr val="434343"/>
                </a:solidFill>
              </a:rPr>
              <a:t>For columns which consists from 2 values we used Label Encoder. Otherwise, One Hot Encoding was used to convert data. </a:t>
            </a:r>
            <a:endParaRPr sz="1100">
              <a:solidFill>
                <a:srgbClr val="434343"/>
              </a:solidFill>
            </a:endParaRPr>
          </a:p>
          <a:p>
            <a:pPr indent="0" lvl="0" marL="0" rtl="0" algn="l">
              <a:lnSpc>
                <a:spcPct val="115000"/>
              </a:lnSpc>
              <a:spcBef>
                <a:spcPts val="1200"/>
              </a:spcBef>
              <a:spcAft>
                <a:spcPts val="1200"/>
              </a:spcAft>
              <a:buSzPts val="1300"/>
              <a:buNone/>
            </a:pPr>
            <a:r>
              <a:rPr lang="tr" sz="1100">
                <a:solidFill>
                  <a:srgbClr val="434343"/>
                </a:solidFill>
                <a:highlight>
                  <a:srgbClr val="FFFFFF"/>
                </a:highlight>
                <a:latin typeface="Arial"/>
                <a:ea typeface="Arial"/>
                <a:cs typeface="Arial"/>
                <a:sym typeface="Arial"/>
              </a:rPr>
              <a:t>Dummy Variable Trap are taken into account</a:t>
            </a:r>
            <a:r>
              <a:rPr lang="tr" sz="1100">
                <a:solidFill>
                  <a:srgbClr val="434343"/>
                </a:solidFill>
              </a:rPr>
              <a:t>. </a:t>
            </a:r>
            <a:endParaRPr sz="1100">
              <a:solidFill>
                <a:srgbClr val="434343"/>
              </a:solidFill>
            </a:endParaRPr>
          </a:p>
        </p:txBody>
      </p:sp>
      <p:sp>
        <p:nvSpPr>
          <p:cNvPr id="184" name="Google Shape;184;p12"/>
          <p:cNvSpPr txBox="1"/>
          <p:nvPr>
            <p:ph type="title"/>
          </p:nvPr>
        </p:nvSpPr>
        <p:spPr>
          <a:xfrm>
            <a:off x="7276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85" name="Google Shape;185;p12"/>
          <p:cNvSpPr txBox="1"/>
          <p:nvPr/>
        </p:nvSpPr>
        <p:spPr>
          <a:xfrm>
            <a:off x="727650" y="3305125"/>
            <a:ext cx="4628400" cy="438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tr" sz="1650">
                <a:highlight>
                  <a:schemeClr val="lt1"/>
                </a:highlight>
              </a:rPr>
              <a:t>Train-Test Splits</a:t>
            </a:r>
            <a:endParaRPr b="1" sz="1650">
              <a:highlight>
                <a:schemeClr val="lt1"/>
              </a:highlight>
            </a:endParaRPr>
          </a:p>
        </p:txBody>
      </p:sp>
      <p:sp>
        <p:nvSpPr>
          <p:cNvPr id="186" name="Google Shape;186;p12"/>
          <p:cNvSpPr txBox="1"/>
          <p:nvPr/>
        </p:nvSpPr>
        <p:spPr>
          <a:xfrm>
            <a:off x="729450" y="3743725"/>
            <a:ext cx="768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solidFill>
                  <a:srgbClr val="434343"/>
                </a:solidFill>
                <a:latin typeface="Lato"/>
                <a:ea typeface="Lato"/>
                <a:cs typeface="Lato"/>
                <a:sym typeface="Lato"/>
              </a:rPr>
              <a:t>Different train-test splitting techniques used on modelling phase. First, all columns included on splits, then only significant columns included for retrained models. For autoencoder model a special way preferred.</a:t>
            </a:r>
            <a:endParaRPr sz="1100">
              <a:solidFill>
                <a:srgbClr val="43434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675600" y="6192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sp>
        <p:nvSpPr>
          <p:cNvPr id="192" name="Google Shape;192;p1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tr"/>
              <a:t> </a:t>
            </a:r>
            <a:endParaRPr/>
          </a:p>
        </p:txBody>
      </p:sp>
      <p:pic>
        <p:nvPicPr>
          <p:cNvPr id="193" name="Google Shape;193;p13"/>
          <p:cNvPicPr preferRelativeResize="0"/>
          <p:nvPr/>
        </p:nvPicPr>
        <p:blipFill rotWithShape="1">
          <a:blip r:embed="rId3">
            <a:alphaModFix/>
          </a:blip>
          <a:srcRect b="0" l="0" r="0" t="0"/>
          <a:stretch/>
        </p:blipFill>
        <p:spPr>
          <a:xfrm>
            <a:off x="784743" y="2630999"/>
            <a:ext cx="2475989" cy="1652727"/>
          </a:xfrm>
          <a:prstGeom prst="rect">
            <a:avLst/>
          </a:prstGeom>
          <a:noFill/>
          <a:ln>
            <a:noFill/>
          </a:ln>
        </p:spPr>
      </p:pic>
      <p:pic>
        <p:nvPicPr>
          <p:cNvPr id="194" name="Google Shape;194;p13"/>
          <p:cNvPicPr preferRelativeResize="0"/>
          <p:nvPr/>
        </p:nvPicPr>
        <p:blipFill rotWithShape="1">
          <a:blip r:embed="rId4">
            <a:alphaModFix/>
          </a:blip>
          <a:srcRect b="0" l="0" r="0" t="0"/>
          <a:stretch/>
        </p:blipFill>
        <p:spPr>
          <a:xfrm>
            <a:off x="160375" y="2336600"/>
            <a:ext cx="3100350" cy="2038175"/>
          </a:xfrm>
          <a:prstGeom prst="rect">
            <a:avLst/>
          </a:prstGeom>
          <a:noFill/>
          <a:ln>
            <a:noFill/>
          </a:ln>
        </p:spPr>
      </p:pic>
      <p:pic>
        <p:nvPicPr>
          <p:cNvPr id="195" name="Google Shape;195;p13"/>
          <p:cNvPicPr preferRelativeResize="0"/>
          <p:nvPr/>
        </p:nvPicPr>
        <p:blipFill rotWithShape="1">
          <a:blip r:embed="rId5">
            <a:alphaModFix/>
          </a:blip>
          <a:srcRect b="0" l="0" r="0" t="0"/>
          <a:stretch/>
        </p:blipFill>
        <p:spPr>
          <a:xfrm>
            <a:off x="3260725" y="2422438"/>
            <a:ext cx="2796250" cy="1866500"/>
          </a:xfrm>
          <a:prstGeom prst="rect">
            <a:avLst/>
          </a:prstGeom>
          <a:noFill/>
          <a:ln>
            <a:noFill/>
          </a:ln>
        </p:spPr>
      </p:pic>
      <p:pic>
        <p:nvPicPr>
          <p:cNvPr id="196" name="Google Shape;196;p13"/>
          <p:cNvPicPr preferRelativeResize="0"/>
          <p:nvPr/>
        </p:nvPicPr>
        <p:blipFill rotWithShape="1">
          <a:blip r:embed="rId6">
            <a:alphaModFix/>
          </a:blip>
          <a:srcRect b="0" l="0" r="0" t="0"/>
          <a:stretch/>
        </p:blipFill>
        <p:spPr>
          <a:xfrm>
            <a:off x="6056975" y="2782587"/>
            <a:ext cx="2923175" cy="1146200"/>
          </a:xfrm>
          <a:prstGeom prst="rect">
            <a:avLst/>
          </a:prstGeom>
          <a:noFill/>
          <a:ln>
            <a:noFill/>
          </a:ln>
        </p:spPr>
      </p:pic>
      <p:sp>
        <p:nvSpPr>
          <p:cNvPr id="197" name="Google Shape;197;p13"/>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Random Forest Classifier</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727650" y="6192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sp>
        <p:nvSpPr>
          <p:cNvPr id="203" name="Google Shape;203;p14"/>
          <p:cNvSpPr txBox="1"/>
          <p:nvPr>
            <p:ph type="title"/>
          </p:nvPr>
        </p:nvSpPr>
        <p:spPr>
          <a:xfrm>
            <a:off x="727650" y="1286850"/>
            <a:ext cx="2306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XGBoost Classifier</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pic>
        <p:nvPicPr>
          <p:cNvPr id="204" name="Google Shape;204;p14"/>
          <p:cNvPicPr preferRelativeResize="0"/>
          <p:nvPr/>
        </p:nvPicPr>
        <p:blipFill rotWithShape="1">
          <a:blip r:embed="rId3">
            <a:alphaModFix/>
          </a:blip>
          <a:srcRect b="0" l="0" r="0" t="0"/>
          <a:stretch/>
        </p:blipFill>
        <p:spPr>
          <a:xfrm>
            <a:off x="5301750" y="3362800"/>
            <a:ext cx="3153350" cy="1236475"/>
          </a:xfrm>
          <a:prstGeom prst="rect">
            <a:avLst/>
          </a:prstGeom>
          <a:noFill/>
          <a:ln>
            <a:noFill/>
          </a:ln>
        </p:spPr>
      </p:pic>
      <p:pic>
        <p:nvPicPr>
          <p:cNvPr id="205" name="Google Shape;205;p14"/>
          <p:cNvPicPr preferRelativeResize="0"/>
          <p:nvPr/>
        </p:nvPicPr>
        <p:blipFill rotWithShape="1">
          <a:blip r:embed="rId4">
            <a:alphaModFix/>
          </a:blip>
          <a:srcRect b="0" l="0" r="0" t="0"/>
          <a:stretch/>
        </p:blipFill>
        <p:spPr>
          <a:xfrm>
            <a:off x="727653" y="2965421"/>
            <a:ext cx="4128997" cy="2031200"/>
          </a:xfrm>
          <a:prstGeom prst="rect">
            <a:avLst/>
          </a:prstGeom>
          <a:noFill/>
          <a:ln>
            <a:noFill/>
          </a:ln>
        </p:spPr>
      </p:pic>
      <p:pic>
        <p:nvPicPr>
          <p:cNvPr id="206" name="Google Shape;206;p14"/>
          <p:cNvPicPr preferRelativeResize="0"/>
          <p:nvPr/>
        </p:nvPicPr>
        <p:blipFill rotWithShape="1">
          <a:blip r:embed="rId5">
            <a:alphaModFix/>
          </a:blip>
          <a:srcRect b="0" l="0" r="0" t="0"/>
          <a:stretch/>
        </p:blipFill>
        <p:spPr>
          <a:xfrm>
            <a:off x="2995325" y="755302"/>
            <a:ext cx="3153351" cy="2073036"/>
          </a:xfrm>
          <a:prstGeom prst="rect">
            <a:avLst/>
          </a:prstGeom>
          <a:noFill/>
          <a:ln>
            <a:noFill/>
          </a:ln>
        </p:spPr>
      </p:pic>
      <p:pic>
        <p:nvPicPr>
          <p:cNvPr id="207" name="Google Shape;207;p14"/>
          <p:cNvPicPr preferRelativeResize="0"/>
          <p:nvPr/>
        </p:nvPicPr>
        <p:blipFill rotWithShape="1">
          <a:blip r:embed="rId6">
            <a:alphaModFix/>
          </a:blip>
          <a:srcRect b="0" l="0" r="0" t="0"/>
          <a:stretch/>
        </p:blipFill>
        <p:spPr>
          <a:xfrm>
            <a:off x="6148675" y="798000"/>
            <a:ext cx="2917725" cy="198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727650" y="593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pic>
        <p:nvPicPr>
          <p:cNvPr id="213" name="Google Shape;213;p15"/>
          <p:cNvPicPr preferRelativeResize="0"/>
          <p:nvPr/>
        </p:nvPicPr>
        <p:blipFill rotWithShape="1">
          <a:blip r:embed="rId3">
            <a:alphaModFix/>
          </a:blip>
          <a:srcRect b="0" l="0" r="0" t="0"/>
          <a:stretch/>
        </p:blipFill>
        <p:spPr>
          <a:xfrm>
            <a:off x="507376" y="1979851"/>
            <a:ext cx="4030050" cy="2690075"/>
          </a:xfrm>
          <a:prstGeom prst="rect">
            <a:avLst/>
          </a:prstGeom>
          <a:noFill/>
          <a:ln>
            <a:noFill/>
          </a:ln>
        </p:spPr>
      </p:pic>
      <p:pic>
        <p:nvPicPr>
          <p:cNvPr id="214" name="Google Shape;214;p15"/>
          <p:cNvPicPr preferRelativeResize="0"/>
          <p:nvPr/>
        </p:nvPicPr>
        <p:blipFill rotWithShape="1">
          <a:blip r:embed="rId4">
            <a:alphaModFix/>
          </a:blip>
          <a:srcRect b="0" l="0" r="0" t="0"/>
          <a:stretch/>
        </p:blipFill>
        <p:spPr>
          <a:xfrm>
            <a:off x="5230397" y="2681185"/>
            <a:ext cx="3283250" cy="1287400"/>
          </a:xfrm>
          <a:prstGeom prst="rect">
            <a:avLst/>
          </a:prstGeom>
          <a:noFill/>
          <a:ln>
            <a:noFill/>
          </a:ln>
        </p:spPr>
      </p:pic>
      <p:sp>
        <p:nvSpPr>
          <p:cNvPr id="215" name="Google Shape;215;p15"/>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Neural Networks</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7294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pic>
        <p:nvPicPr>
          <p:cNvPr id="221" name="Google Shape;221;p16"/>
          <p:cNvPicPr preferRelativeResize="0"/>
          <p:nvPr/>
        </p:nvPicPr>
        <p:blipFill rotWithShape="1">
          <a:blip r:embed="rId3">
            <a:alphaModFix/>
          </a:blip>
          <a:srcRect b="0" l="0" r="0" t="0"/>
          <a:stretch/>
        </p:blipFill>
        <p:spPr>
          <a:xfrm>
            <a:off x="4740200" y="2305300"/>
            <a:ext cx="4114800" cy="2705100"/>
          </a:xfrm>
          <a:prstGeom prst="rect">
            <a:avLst/>
          </a:prstGeom>
          <a:noFill/>
          <a:ln>
            <a:noFill/>
          </a:ln>
        </p:spPr>
      </p:pic>
      <p:sp>
        <p:nvSpPr>
          <p:cNvPr id="222" name="Google Shape;222;p16"/>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Logistic Regression</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pic>
        <p:nvPicPr>
          <p:cNvPr id="223" name="Google Shape;223;p16"/>
          <p:cNvPicPr preferRelativeResize="0"/>
          <p:nvPr/>
        </p:nvPicPr>
        <p:blipFill rotWithShape="1">
          <a:blip r:embed="rId4">
            <a:alphaModFix/>
          </a:blip>
          <a:srcRect b="0" l="0" r="0" t="0"/>
          <a:stretch/>
        </p:blipFill>
        <p:spPr>
          <a:xfrm>
            <a:off x="511738" y="2305300"/>
            <a:ext cx="3781425" cy="2724150"/>
          </a:xfrm>
          <a:prstGeom prst="rect">
            <a:avLst/>
          </a:prstGeom>
          <a:noFill/>
          <a:ln>
            <a:noFill/>
          </a:ln>
        </p:spPr>
      </p:pic>
      <p:pic>
        <p:nvPicPr>
          <p:cNvPr id="224" name="Google Shape;224;p16"/>
          <p:cNvPicPr preferRelativeResize="0"/>
          <p:nvPr/>
        </p:nvPicPr>
        <p:blipFill rotWithShape="1">
          <a:blip r:embed="rId5">
            <a:alphaModFix/>
          </a:blip>
          <a:srcRect b="0" l="0" r="0" t="0"/>
          <a:stretch/>
        </p:blipFill>
        <p:spPr>
          <a:xfrm>
            <a:off x="3783800" y="723775"/>
            <a:ext cx="5071200" cy="1426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671425" y="5785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sp>
        <p:nvSpPr>
          <p:cNvPr id="230" name="Google Shape;230;p17"/>
          <p:cNvSpPr txBox="1"/>
          <p:nvPr>
            <p:ph idx="1" type="body"/>
          </p:nvPr>
        </p:nvSpPr>
        <p:spPr>
          <a:xfrm>
            <a:off x="671425" y="1294400"/>
            <a:ext cx="3841800" cy="161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tr">
                <a:solidFill>
                  <a:srgbClr val="000000"/>
                </a:solidFill>
              </a:rPr>
              <a:t>One Class Learning with AutoEncoder</a:t>
            </a:r>
            <a:r>
              <a:rPr lang="tr">
                <a:solidFill>
                  <a:srgbClr val="000000"/>
                </a:solidFill>
              </a:rPr>
              <a:t> </a:t>
            </a:r>
            <a:endParaRPr>
              <a:solidFill>
                <a:srgbClr val="000000"/>
              </a:solidFill>
            </a:endParaRPr>
          </a:p>
          <a:p>
            <a:pPr indent="0" lvl="0" marL="0" rtl="0" algn="l">
              <a:lnSpc>
                <a:spcPct val="115000"/>
              </a:lnSpc>
              <a:spcBef>
                <a:spcPts val="1200"/>
              </a:spcBef>
              <a:spcAft>
                <a:spcPts val="1200"/>
              </a:spcAft>
              <a:buSzPts val="1300"/>
              <a:buNone/>
            </a:pPr>
            <a:r>
              <a:rPr lang="tr"/>
              <a:t>Since there are too few data to train an autoencoder, only 100 negative samples were taken for test and  used the rest of data to train.  But also getting 1000 test samples did not change the results much. </a:t>
            </a:r>
            <a:endParaRPr/>
          </a:p>
        </p:txBody>
      </p:sp>
      <p:pic>
        <p:nvPicPr>
          <p:cNvPr id="231" name="Google Shape;231;p17"/>
          <p:cNvPicPr preferRelativeResize="0"/>
          <p:nvPr/>
        </p:nvPicPr>
        <p:blipFill rotWithShape="1">
          <a:blip r:embed="rId3">
            <a:alphaModFix/>
          </a:blip>
          <a:srcRect b="0" l="0" r="0" t="0"/>
          <a:stretch/>
        </p:blipFill>
        <p:spPr>
          <a:xfrm>
            <a:off x="729446" y="2975125"/>
            <a:ext cx="3841649" cy="1480150"/>
          </a:xfrm>
          <a:prstGeom prst="rect">
            <a:avLst/>
          </a:prstGeom>
          <a:noFill/>
          <a:ln>
            <a:noFill/>
          </a:ln>
        </p:spPr>
      </p:pic>
      <p:pic>
        <p:nvPicPr>
          <p:cNvPr id="232" name="Google Shape;232;p17"/>
          <p:cNvPicPr preferRelativeResize="0"/>
          <p:nvPr/>
        </p:nvPicPr>
        <p:blipFill rotWithShape="1">
          <a:blip r:embed="rId4">
            <a:alphaModFix/>
          </a:blip>
          <a:srcRect b="0" l="0" r="0" t="0"/>
          <a:stretch/>
        </p:blipFill>
        <p:spPr>
          <a:xfrm>
            <a:off x="5046750" y="2763775"/>
            <a:ext cx="2850675" cy="1902850"/>
          </a:xfrm>
          <a:prstGeom prst="rect">
            <a:avLst/>
          </a:prstGeom>
          <a:noFill/>
          <a:ln>
            <a:noFill/>
          </a:ln>
        </p:spPr>
      </p:pic>
      <p:pic>
        <p:nvPicPr>
          <p:cNvPr id="233" name="Google Shape;233;p17"/>
          <p:cNvPicPr preferRelativeResize="0"/>
          <p:nvPr/>
        </p:nvPicPr>
        <p:blipFill rotWithShape="1">
          <a:blip r:embed="rId5">
            <a:alphaModFix/>
          </a:blip>
          <a:srcRect b="0" l="0" r="0" t="0"/>
          <a:stretch/>
        </p:blipFill>
        <p:spPr>
          <a:xfrm>
            <a:off x="4584045" y="628825"/>
            <a:ext cx="3776073" cy="2149524"/>
          </a:xfrm>
          <a:prstGeom prst="rect">
            <a:avLst/>
          </a:prstGeom>
          <a:noFill/>
          <a:ln>
            <a:noFill/>
          </a:ln>
        </p:spPr>
      </p:pic>
      <p:sp>
        <p:nvSpPr>
          <p:cNvPr id="234" name="Google Shape;234;p17"/>
          <p:cNvSpPr txBox="1"/>
          <p:nvPr/>
        </p:nvSpPr>
        <p:spPr>
          <a:xfrm>
            <a:off x="137050" y="4743300"/>
            <a:ext cx="8457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tr" sz="1100" u="none" cap="none" strike="noStrike">
                <a:solidFill>
                  <a:srgbClr val="000000"/>
                </a:solidFill>
                <a:latin typeface="Lato"/>
                <a:ea typeface="Lato"/>
                <a:cs typeface="Lato"/>
                <a:sym typeface="Lato"/>
              </a:rPr>
              <a:t>AutoEncoder Image Source </a:t>
            </a:r>
            <a:r>
              <a:rPr b="0" i="0" lang="tr" sz="1100" u="none" cap="none" strike="noStrike">
                <a:solidFill>
                  <a:srgbClr val="000000"/>
                </a:solidFill>
                <a:latin typeface="Lato"/>
                <a:ea typeface="Lato"/>
                <a:cs typeface="Lato"/>
                <a:sym typeface="Lato"/>
              </a:rPr>
              <a:t>: https://towardsdatascience.com/applied-deep-learning-part-3-autoencoders-1c083af4d798</a:t>
            </a:r>
            <a:endParaRPr b="0" i="0" sz="1100" u="none" cap="none" strike="noStrike">
              <a:solidFill>
                <a:srgbClr val="000000"/>
              </a:solidFill>
              <a:latin typeface="Lato"/>
              <a:ea typeface="Lato"/>
              <a:cs typeface="Lato"/>
              <a:sym typeface="Lato"/>
            </a:endParaRPr>
          </a:p>
        </p:txBody>
      </p:sp>
      <p:sp>
        <p:nvSpPr>
          <p:cNvPr id="235" name="Google Shape;235;p17"/>
          <p:cNvSpPr txBox="1"/>
          <p:nvPr/>
        </p:nvSpPr>
        <p:spPr>
          <a:xfrm>
            <a:off x="1842775" y="7696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f2e0ea8a50_0_4"/>
          <p:cNvPicPr preferRelativeResize="0"/>
          <p:nvPr/>
        </p:nvPicPr>
        <p:blipFill>
          <a:blip r:embed="rId3">
            <a:alphaModFix/>
          </a:blip>
          <a:stretch>
            <a:fillRect/>
          </a:stretch>
        </p:blipFill>
        <p:spPr>
          <a:xfrm>
            <a:off x="152400" y="1380900"/>
            <a:ext cx="8839201" cy="3703443"/>
          </a:xfrm>
          <a:prstGeom prst="rect">
            <a:avLst/>
          </a:prstGeom>
          <a:noFill/>
          <a:ln>
            <a:noFill/>
          </a:ln>
        </p:spPr>
      </p:pic>
      <p:sp>
        <p:nvSpPr>
          <p:cNvPr id="241" name="Google Shape;241;gf2e0ea8a50_0_4"/>
          <p:cNvSpPr txBox="1"/>
          <p:nvPr/>
        </p:nvSpPr>
        <p:spPr>
          <a:xfrm>
            <a:off x="3517350" y="865875"/>
            <a:ext cx="21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Lato"/>
                <a:ea typeface="Lato"/>
                <a:cs typeface="Lato"/>
                <a:sym typeface="Lato"/>
              </a:rPr>
              <a:t>MODEL COMPARISON</a:t>
            </a:r>
            <a:endParaRPr b="1">
              <a:latin typeface="Lato"/>
              <a:ea typeface="Lato"/>
              <a:cs typeface="Lato"/>
              <a:sym typeface="Lato"/>
            </a:endParaRPr>
          </a:p>
        </p:txBody>
      </p:sp>
      <p:sp>
        <p:nvSpPr>
          <p:cNvPr id="242" name="Google Shape;242;gf2e0ea8a50_0_4"/>
          <p:cNvSpPr txBox="1"/>
          <p:nvPr>
            <p:ph type="title"/>
          </p:nvPr>
        </p:nvSpPr>
        <p:spPr>
          <a:xfrm>
            <a:off x="671425" y="578575"/>
            <a:ext cx="17781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7276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ANALYSIS</a:t>
            </a:r>
            <a:endParaRPr/>
          </a:p>
        </p:txBody>
      </p:sp>
      <p:sp>
        <p:nvSpPr>
          <p:cNvPr id="248" name="Google Shape;248;p18"/>
          <p:cNvSpPr txBox="1"/>
          <p:nvPr/>
        </p:nvSpPr>
        <p:spPr>
          <a:xfrm>
            <a:off x="488550" y="1280325"/>
            <a:ext cx="8170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tr" sz="1400" u="none" cap="none" strike="noStrike">
                <a:solidFill>
                  <a:srgbClr val="000000"/>
                </a:solidFill>
                <a:latin typeface="Lato"/>
                <a:ea typeface="Lato"/>
                <a:cs typeface="Lato"/>
                <a:sym typeface="Lato"/>
              </a:rPr>
              <a:t>P values of each column are investigated in data according to target variable. Some of the variables which are created on feature engineering section are considered meaningful wrt their p values. Also, testing is seen to be in compliance with the featured importances extracted from modelling.</a:t>
            </a:r>
            <a:endParaRPr b="0" i="0" sz="1400" u="none" cap="none" strike="noStrike">
              <a:solidFill>
                <a:srgbClr val="000000"/>
              </a:solidFill>
              <a:latin typeface="Lato"/>
              <a:ea typeface="Lato"/>
              <a:cs typeface="Lato"/>
              <a:sym typeface="Lato"/>
            </a:endParaRPr>
          </a:p>
        </p:txBody>
      </p:sp>
      <p:pic>
        <p:nvPicPr>
          <p:cNvPr id="249" name="Google Shape;249;p18"/>
          <p:cNvPicPr preferRelativeResize="0"/>
          <p:nvPr/>
        </p:nvPicPr>
        <p:blipFill rotWithShape="1">
          <a:blip r:embed="rId3">
            <a:alphaModFix/>
          </a:blip>
          <a:srcRect b="0" l="0" r="0" t="0"/>
          <a:stretch/>
        </p:blipFill>
        <p:spPr>
          <a:xfrm rot="5400000">
            <a:off x="194388" y="1917237"/>
            <a:ext cx="2810750" cy="3199525"/>
          </a:xfrm>
          <a:prstGeom prst="rect">
            <a:avLst/>
          </a:prstGeom>
          <a:noFill/>
          <a:ln>
            <a:noFill/>
          </a:ln>
        </p:spPr>
      </p:pic>
      <p:pic>
        <p:nvPicPr>
          <p:cNvPr id="250" name="Google Shape;250;p18"/>
          <p:cNvPicPr preferRelativeResize="0"/>
          <p:nvPr/>
        </p:nvPicPr>
        <p:blipFill rotWithShape="1">
          <a:blip r:embed="rId4">
            <a:alphaModFix/>
          </a:blip>
          <a:srcRect b="0" l="0" r="0" t="0"/>
          <a:stretch/>
        </p:blipFill>
        <p:spPr>
          <a:xfrm>
            <a:off x="3144350" y="2269238"/>
            <a:ext cx="5849426" cy="24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727650" y="5620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PURPOSE &amp; Expected Value Framework</a:t>
            </a:r>
            <a:endParaRPr/>
          </a:p>
        </p:txBody>
      </p:sp>
      <p:sp>
        <p:nvSpPr>
          <p:cNvPr id="97" name="Google Shape;97;p2"/>
          <p:cNvSpPr txBox="1"/>
          <p:nvPr>
            <p:ph idx="1" type="body"/>
          </p:nvPr>
        </p:nvSpPr>
        <p:spPr>
          <a:xfrm>
            <a:off x="851900" y="1489075"/>
            <a:ext cx="7623000" cy="2144400"/>
          </a:xfrm>
          <a:prstGeom prst="rect">
            <a:avLst/>
          </a:prstGeom>
          <a:noFill/>
          <a:ln>
            <a:noFill/>
          </a:ln>
        </p:spPr>
        <p:txBody>
          <a:bodyPr anchorCtr="0" anchor="t" bIns="91425" lIns="91425" spcFirstLastPara="1" rIns="91425" wrap="square" tIns="91425">
            <a:normAutofit fontScale="85000" lnSpcReduction="20000"/>
          </a:bodyPr>
          <a:lstStyle/>
          <a:p>
            <a:pPr indent="-298767" lvl="0" marL="457200" rtl="0" algn="l">
              <a:lnSpc>
                <a:spcPct val="115000"/>
              </a:lnSpc>
              <a:spcBef>
                <a:spcPts val="0"/>
              </a:spcBef>
              <a:spcAft>
                <a:spcPts val="0"/>
              </a:spcAft>
              <a:buSzPct val="100000"/>
              <a:buChar char="★"/>
            </a:pPr>
            <a:r>
              <a:rPr b="1" lang="tr">
                <a:solidFill>
                  <a:schemeClr val="dk1"/>
                </a:solidFill>
              </a:rPr>
              <a:t>Purpose:</a:t>
            </a:r>
            <a:r>
              <a:rPr lang="tr"/>
              <a:t>  Goal of this project is to reveal the features of manufacturing that leads to poor quality.</a:t>
            </a:r>
            <a:endParaRPr/>
          </a:p>
          <a:p>
            <a:pPr indent="0" lvl="0" marL="0" rtl="0" algn="l">
              <a:lnSpc>
                <a:spcPct val="115000"/>
              </a:lnSpc>
              <a:spcBef>
                <a:spcPts val="1200"/>
              </a:spcBef>
              <a:spcAft>
                <a:spcPts val="0"/>
              </a:spcAft>
              <a:buSzPct val="117647"/>
              <a:buNone/>
            </a:pPr>
            <a:r>
              <a:rPr lang="tr"/>
              <a:t>Various sensor datum are examined with different models to predict defective products.</a:t>
            </a:r>
            <a:endParaRPr/>
          </a:p>
          <a:p>
            <a:pPr indent="-298767" lvl="0" marL="457200" rtl="0" algn="l">
              <a:lnSpc>
                <a:spcPct val="115000"/>
              </a:lnSpc>
              <a:spcBef>
                <a:spcPts val="1200"/>
              </a:spcBef>
              <a:spcAft>
                <a:spcPts val="0"/>
              </a:spcAft>
              <a:buSzPct val="127140"/>
              <a:buChar char="★"/>
            </a:pPr>
            <a:r>
              <a:rPr b="1" lang="tr">
                <a:solidFill>
                  <a:schemeClr val="dk1"/>
                </a:solidFill>
              </a:rPr>
              <a:t>Expected Value Framework:  </a:t>
            </a:r>
            <a:r>
              <a:rPr lang="tr" sz="1200">
                <a:highlight>
                  <a:srgbClr val="FFFFFF"/>
                </a:highlight>
                <a:latin typeface="Roboto"/>
                <a:ea typeface="Roboto"/>
                <a:cs typeface="Roboto"/>
                <a:sym typeface="Roboto"/>
              </a:rPr>
              <a:t>The expected benefit of the project is to find causes of the defective products and hence by designing the production line again to reduce the number of defective products. </a:t>
            </a:r>
            <a:endParaRPr sz="1200">
              <a:highlight>
                <a:srgbClr val="FFFFFF"/>
              </a:highlight>
              <a:latin typeface="Roboto"/>
              <a:ea typeface="Roboto"/>
              <a:cs typeface="Roboto"/>
              <a:sym typeface="Roboto"/>
            </a:endParaRPr>
          </a:p>
          <a:p>
            <a:pPr indent="0" lvl="0" marL="0" rtl="0" algn="l">
              <a:lnSpc>
                <a:spcPct val="115000"/>
              </a:lnSpc>
              <a:spcBef>
                <a:spcPts val="1200"/>
              </a:spcBef>
              <a:spcAft>
                <a:spcPts val="0"/>
              </a:spcAft>
              <a:buSzPct val="127450"/>
              <a:buNone/>
            </a:pPr>
            <a:r>
              <a:rPr lang="tr" sz="1200">
                <a:highlight>
                  <a:srgbClr val="FFFFFF"/>
                </a:highlight>
                <a:latin typeface="Roboto"/>
                <a:ea typeface="Roboto"/>
                <a:cs typeface="Roboto"/>
                <a:sym typeface="Roboto"/>
              </a:rPr>
              <a:t>Hence benefit can be financially described as the difference between the cost of defective products before the project and after the project.</a:t>
            </a:r>
            <a:endParaRPr sz="1200">
              <a:highlight>
                <a:srgbClr val="FFFFFF"/>
              </a:highlight>
              <a:latin typeface="Roboto"/>
              <a:ea typeface="Roboto"/>
              <a:cs typeface="Roboto"/>
              <a:sym typeface="Roboto"/>
            </a:endParaRPr>
          </a:p>
          <a:p>
            <a:pPr indent="0" lvl="0" marL="0" rtl="0" algn="l">
              <a:lnSpc>
                <a:spcPct val="100000"/>
              </a:lnSpc>
              <a:spcBef>
                <a:spcPts val="1200"/>
              </a:spcBef>
              <a:spcAft>
                <a:spcPts val="0"/>
              </a:spcAft>
              <a:buSzPct val="125772"/>
              <a:buNone/>
            </a:pPr>
            <a:r>
              <a:rPr b="1" lang="tr" sz="1216">
                <a:highlight>
                  <a:srgbClr val="FFFFFF"/>
                </a:highlight>
                <a:latin typeface="Roboto"/>
                <a:ea typeface="Roboto"/>
                <a:cs typeface="Roboto"/>
                <a:sym typeface="Roboto"/>
              </a:rPr>
              <a:t>EV</a:t>
            </a:r>
            <a:r>
              <a:rPr lang="tr" sz="1216">
                <a:highlight>
                  <a:srgbClr val="FFFFFF"/>
                </a:highlight>
                <a:latin typeface="Roboto"/>
                <a:ea typeface="Roboto"/>
                <a:cs typeface="Roboto"/>
                <a:sym typeface="Roboto"/>
              </a:rPr>
              <a:t> represents Expected Value and Expected Value equals to difference between Expected Benefit minus Expected Loss</a:t>
            </a:r>
            <a:endParaRPr sz="1416">
              <a:latin typeface="Arial"/>
              <a:ea typeface="Arial"/>
              <a:cs typeface="Arial"/>
              <a:sym typeface="Arial"/>
            </a:endParaRPr>
          </a:p>
          <a:p>
            <a:pPr indent="0" lvl="0" marL="0" rtl="0" algn="l">
              <a:lnSpc>
                <a:spcPct val="115000"/>
              </a:lnSpc>
              <a:spcBef>
                <a:spcPts val="0"/>
              </a:spcBef>
              <a:spcAft>
                <a:spcPts val="1200"/>
              </a:spcAft>
              <a:buSzPct val="127450"/>
              <a:buNone/>
            </a:pPr>
            <a:r>
              <a:t/>
            </a:r>
            <a:endParaRPr sz="1200">
              <a:highlight>
                <a:srgbClr val="FFFFFF"/>
              </a:highlight>
              <a:latin typeface="Roboto"/>
              <a:ea typeface="Roboto"/>
              <a:cs typeface="Roboto"/>
              <a:sym typeface="Roboto"/>
            </a:endParaRPr>
          </a:p>
        </p:txBody>
      </p:sp>
      <p:sp>
        <p:nvSpPr>
          <p:cNvPr id="98" name="Google Shape;98;p2"/>
          <p:cNvSpPr txBox="1"/>
          <p:nvPr/>
        </p:nvSpPr>
        <p:spPr>
          <a:xfrm>
            <a:off x="4616425" y="3804900"/>
            <a:ext cx="3858600" cy="984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000"/>
              <a:buFont typeface="Arial"/>
              <a:buNone/>
            </a:pPr>
            <a:r>
              <a:rPr b="0" i="1" lang="tr" sz="1150" u="none" cap="none" strike="noStrike">
                <a:solidFill>
                  <a:schemeClr val="accent1"/>
                </a:solidFill>
                <a:highlight>
                  <a:srgbClr val="FFFFFF"/>
                </a:highlight>
                <a:latin typeface="Times New Roman"/>
                <a:ea typeface="Times New Roman"/>
                <a:cs typeface="Times New Roman"/>
                <a:sym typeface="Times New Roman"/>
              </a:rPr>
              <a:t>f(c)</a:t>
            </a:r>
            <a:r>
              <a:rPr b="0" i="0" lang="tr" sz="1250" u="none" cap="none" strike="noStrike">
                <a:solidFill>
                  <a:schemeClr val="accent1"/>
                </a:solidFill>
                <a:highlight>
                  <a:srgbClr val="FFFFFF"/>
                </a:highlight>
                <a:latin typeface="Roboto"/>
                <a:ea typeface="Roboto"/>
                <a:cs typeface="Roboto"/>
                <a:sym typeface="Roboto"/>
              </a:rPr>
              <a:t> </a:t>
            </a:r>
            <a:r>
              <a:rPr b="0" i="0" lang="tr" sz="1000" u="none" cap="none" strike="noStrike">
                <a:solidFill>
                  <a:schemeClr val="accent1"/>
                </a:solidFill>
                <a:highlight>
                  <a:srgbClr val="FFFFFF"/>
                </a:highlight>
                <a:latin typeface="Roboto"/>
                <a:ea typeface="Roboto"/>
                <a:cs typeface="Roboto"/>
                <a:sym typeface="Roboto"/>
              </a:rPr>
              <a:t>is the cost function of the project. </a:t>
            </a:r>
            <a:r>
              <a:rPr b="0" i="1" lang="tr" sz="1250" u="none" cap="none" strike="noStrike">
                <a:solidFill>
                  <a:schemeClr val="accent1"/>
                </a:solidFill>
                <a:highlight>
                  <a:srgbClr val="FFFFFF"/>
                </a:highlight>
                <a:latin typeface="Times New Roman"/>
                <a:ea typeface="Times New Roman"/>
                <a:cs typeface="Times New Roman"/>
                <a:sym typeface="Times New Roman"/>
              </a:rPr>
              <a:t>n</a:t>
            </a:r>
            <a:r>
              <a:rPr b="0" i="0" lang="tr" sz="1250" u="none" cap="none" strike="noStrike">
                <a:solidFill>
                  <a:schemeClr val="accent1"/>
                </a:solidFill>
                <a:highlight>
                  <a:srgbClr val="FFFFFF"/>
                </a:highlight>
                <a:latin typeface="Roboto"/>
                <a:ea typeface="Roboto"/>
                <a:cs typeface="Roboto"/>
                <a:sym typeface="Roboto"/>
              </a:rPr>
              <a:t> </a:t>
            </a:r>
            <a:r>
              <a:rPr b="0" i="0" lang="tr" sz="1000" u="none" cap="none" strike="noStrike">
                <a:solidFill>
                  <a:schemeClr val="accent1"/>
                </a:solidFill>
                <a:highlight>
                  <a:srgbClr val="FFFFFF"/>
                </a:highlight>
                <a:latin typeface="Roboto"/>
                <a:ea typeface="Roboto"/>
                <a:cs typeface="Roboto"/>
                <a:sym typeface="Roboto"/>
              </a:rPr>
              <a:t>is the total number of products and </a:t>
            </a:r>
            <a:r>
              <a:rPr b="0" i="1" lang="tr" sz="1250" u="none" cap="none" strike="noStrike">
                <a:solidFill>
                  <a:schemeClr val="accent1"/>
                </a:solidFill>
                <a:highlight>
                  <a:srgbClr val="FFFFFF"/>
                </a:highlight>
                <a:latin typeface="Times New Roman"/>
                <a:ea typeface="Times New Roman"/>
                <a:cs typeface="Times New Roman"/>
                <a:sym typeface="Times New Roman"/>
              </a:rPr>
              <a:t>c</a:t>
            </a:r>
            <a:r>
              <a:rPr b="0" i="1" lang="tr" sz="850" u="none" cap="none" strike="noStrike">
                <a:solidFill>
                  <a:schemeClr val="accent1"/>
                </a:solidFill>
                <a:highlight>
                  <a:srgbClr val="FFFFFF"/>
                </a:highlight>
                <a:latin typeface="Times New Roman"/>
                <a:ea typeface="Times New Roman"/>
                <a:cs typeface="Times New Roman"/>
                <a:sym typeface="Times New Roman"/>
              </a:rPr>
              <a:t>a</a:t>
            </a:r>
            <a:r>
              <a:rPr b="0" i="1" lang="tr" sz="850" u="none" cap="none" strike="noStrike">
                <a:solidFill>
                  <a:schemeClr val="accent1"/>
                </a:solidFill>
                <a:highlight>
                  <a:srgbClr val="FFFFFF"/>
                </a:highlight>
                <a:latin typeface="Roboto"/>
                <a:ea typeface="Roboto"/>
                <a:cs typeface="Roboto"/>
                <a:sym typeface="Roboto"/>
              </a:rPr>
              <a:t> </a:t>
            </a:r>
            <a:r>
              <a:rPr b="0" i="0" lang="tr" sz="1000" u="none" cap="none" strike="noStrike">
                <a:solidFill>
                  <a:schemeClr val="accent1"/>
                </a:solidFill>
                <a:highlight>
                  <a:srgbClr val="FFFFFF"/>
                </a:highlight>
                <a:latin typeface="Roboto"/>
                <a:ea typeface="Roboto"/>
                <a:cs typeface="Roboto"/>
                <a:sym typeface="Roboto"/>
              </a:rPr>
              <a:t>and </a:t>
            </a:r>
            <a:r>
              <a:rPr b="0" i="1" lang="tr" sz="1250" u="none" cap="none" strike="noStrike">
                <a:solidFill>
                  <a:schemeClr val="accent1"/>
                </a:solidFill>
                <a:highlight>
                  <a:srgbClr val="FFFFFF"/>
                </a:highlight>
                <a:latin typeface="Times New Roman"/>
                <a:ea typeface="Times New Roman"/>
                <a:cs typeface="Times New Roman"/>
                <a:sym typeface="Times New Roman"/>
              </a:rPr>
              <a:t>c</a:t>
            </a:r>
            <a:r>
              <a:rPr b="0" i="1" lang="tr" sz="850" u="none" cap="none" strike="noStrike">
                <a:solidFill>
                  <a:schemeClr val="accent1"/>
                </a:solidFill>
                <a:highlight>
                  <a:srgbClr val="FFFFFF"/>
                </a:highlight>
                <a:latin typeface="Times New Roman"/>
                <a:ea typeface="Times New Roman"/>
                <a:cs typeface="Times New Roman"/>
                <a:sym typeface="Times New Roman"/>
              </a:rPr>
              <a:t>b</a:t>
            </a:r>
            <a:r>
              <a:rPr b="0" i="0" lang="tr" sz="850" u="none" cap="none" strike="noStrike">
                <a:solidFill>
                  <a:schemeClr val="accent1"/>
                </a:solidFill>
                <a:highlight>
                  <a:srgbClr val="FFFFFF"/>
                </a:highlight>
                <a:latin typeface="Roboto"/>
                <a:ea typeface="Roboto"/>
                <a:cs typeface="Roboto"/>
                <a:sym typeface="Roboto"/>
              </a:rPr>
              <a:t> </a:t>
            </a:r>
            <a:r>
              <a:rPr b="0" i="0" lang="tr" sz="1000" u="none" cap="none" strike="noStrike">
                <a:solidFill>
                  <a:schemeClr val="accent1"/>
                </a:solidFill>
                <a:highlight>
                  <a:srgbClr val="FFFFFF"/>
                </a:highlight>
                <a:latin typeface="Roboto"/>
                <a:ea typeface="Roboto"/>
                <a:cs typeface="Roboto"/>
                <a:sym typeface="Roboto"/>
              </a:rPr>
              <a:t>are the cost of the defective product respectively after the project and before the project.</a:t>
            </a:r>
            <a:r>
              <a:rPr lang="tr" sz="1000">
                <a:solidFill>
                  <a:schemeClr val="accent1"/>
                </a:solidFill>
                <a:highlight>
                  <a:srgbClr val="FFFFFF"/>
                </a:highlight>
                <a:latin typeface="Roboto"/>
                <a:ea typeface="Roboto"/>
                <a:cs typeface="Roboto"/>
                <a:sym typeface="Roboto"/>
              </a:rPr>
              <a:t> </a:t>
            </a:r>
            <a:r>
              <a:rPr i="1" lang="tr" sz="1150">
                <a:solidFill>
                  <a:schemeClr val="accent1"/>
                </a:solidFill>
                <a:highlight>
                  <a:schemeClr val="lt1"/>
                </a:highlight>
                <a:latin typeface="Times New Roman"/>
                <a:ea typeface="Times New Roman"/>
                <a:cs typeface="Times New Roman"/>
                <a:sym typeface="Times New Roman"/>
              </a:rPr>
              <a:t>P(fp) </a:t>
            </a:r>
            <a:r>
              <a:rPr lang="tr" sz="1000">
                <a:solidFill>
                  <a:schemeClr val="accent1"/>
                </a:solidFill>
                <a:highlight>
                  <a:schemeClr val="lt1"/>
                </a:highlight>
                <a:latin typeface="Roboto"/>
                <a:ea typeface="Roboto"/>
                <a:cs typeface="Roboto"/>
                <a:sym typeface="Roboto"/>
              </a:rPr>
              <a:t>represents false positives made by models</a:t>
            </a:r>
            <a:endParaRPr b="0" i="0" sz="1200" u="none" cap="none" strike="noStrike">
              <a:solidFill>
                <a:schemeClr val="accent1"/>
              </a:solidFill>
              <a:latin typeface="Arial"/>
              <a:ea typeface="Arial"/>
              <a:cs typeface="Arial"/>
              <a:sym typeface="Arial"/>
            </a:endParaRPr>
          </a:p>
        </p:txBody>
      </p:sp>
      <p:sp>
        <p:nvSpPr>
          <p:cNvPr id="99" name="Google Shape;99;p2"/>
          <p:cNvSpPr txBox="1"/>
          <p:nvPr/>
        </p:nvSpPr>
        <p:spPr>
          <a:xfrm>
            <a:off x="3163388" y="3396888"/>
            <a:ext cx="3000000" cy="40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50"/>
              <a:buFont typeface="Arial"/>
              <a:buNone/>
            </a:pPr>
            <a:r>
              <a:rPr b="0" i="1" lang="tr" sz="1450" u="none" cap="none" strike="noStrike">
                <a:solidFill>
                  <a:schemeClr val="dk2"/>
                </a:solidFill>
                <a:highlight>
                  <a:srgbClr val="FFFFFF"/>
                </a:highlight>
                <a:latin typeface="Times New Roman"/>
                <a:ea typeface="Times New Roman"/>
                <a:cs typeface="Times New Roman"/>
                <a:sym typeface="Times New Roman"/>
              </a:rPr>
              <a:t>EV=EB−EL</a:t>
            </a:r>
            <a:endParaRPr b="0" i="1" sz="1400" u="none" cap="none" strike="noStrike">
              <a:solidFill>
                <a:schemeClr val="dk2"/>
              </a:solidFill>
              <a:latin typeface="Times New Roman"/>
              <a:ea typeface="Times New Roman"/>
              <a:cs typeface="Times New Roman"/>
              <a:sym typeface="Times New Roman"/>
            </a:endParaRPr>
          </a:p>
        </p:txBody>
      </p:sp>
      <p:pic>
        <p:nvPicPr>
          <p:cNvPr id="100" name="Google Shape;100;p2"/>
          <p:cNvPicPr preferRelativeResize="0"/>
          <p:nvPr/>
        </p:nvPicPr>
        <p:blipFill>
          <a:blip r:embed="rId3">
            <a:alphaModFix/>
          </a:blip>
          <a:stretch>
            <a:fillRect/>
          </a:stretch>
        </p:blipFill>
        <p:spPr>
          <a:xfrm>
            <a:off x="437525" y="3804900"/>
            <a:ext cx="3995500" cy="1066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tr" sz="1700"/>
              <a:t>Review of Hypothesis Testing</a:t>
            </a:r>
            <a:endParaRPr sz="1700"/>
          </a:p>
        </p:txBody>
      </p:sp>
      <p:sp>
        <p:nvSpPr>
          <p:cNvPr id="256" name="Google Shape;256;p20"/>
          <p:cNvSpPr txBox="1"/>
          <p:nvPr>
            <p:ph type="title"/>
          </p:nvPr>
        </p:nvSpPr>
        <p:spPr>
          <a:xfrm>
            <a:off x="7276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ANALYSIS</a:t>
            </a:r>
            <a:endParaRPr/>
          </a:p>
        </p:txBody>
      </p:sp>
      <p:pic>
        <p:nvPicPr>
          <p:cNvPr id="257" name="Google Shape;257;p20"/>
          <p:cNvPicPr preferRelativeResize="0"/>
          <p:nvPr/>
        </p:nvPicPr>
        <p:blipFill rotWithShape="1">
          <a:blip r:embed="rId3">
            <a:alphaModFix/>
          </a:blip>
          <a:srcRect b="0" l="0" r="0" t="0"/>
          <a:stretch/>
        </p:blipFill>
        <p:spPr>
          <a:xfrm>
            <a:off x="727650" y="1811800"/>
            <a:ext cx="2774195" cy="3331700"/>
          </a:xfrm>
          <a:prstGeom prst="rect">
            <a:avLst/>
          </a:prstGeom>
          <a:noFill/>
          <a:ln>
            <a:noFill/>
          </a:ln>
        </p:spPr>
      </p:pic>
      <p:pic>
        <p:nvPicPr>
          <p:cNvPr id="258" name="Google Shape;258;p20"/>
          <p:cNvPicPr preferRelativeResize="0"/>
          <p:nvPr/>
        </p:nvPicPr>
        <p:blipFill rotWithShape="1">
          <a:blip r:embed="rId4">
            <a:alphaModFix/>
          </a:blip>
          <a:srcRect b="0" l="0" r="0" t="0"/>
          <a:stretch/>
        </p:blipFill>
        <p:spPr>
          <a:xfrm>
            <a:off x="4914525" y="1845388"/>
            <a:ext cx="3109350" cy="3264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1"/>
          <p:cNvPicPr preferRelativeResize="0"/>
          <p:nvPr/>
        </p:nvPicPr>
        <p:blipFill rotWithShape="1">
          <a:blip r:embed="rId3">
            <a:alphaModFix/>
          </a:blip>
          <a:srcRect b="0" l="0" r="0" t="0"/>
          <a:stretch/>
        </p:blipFill>
        <p:spPr>
          <a:xfrm>
            <a:off x="367025" y="655650"/>
            <a:ext cx="1590675" cy="457200"/>
          </a:xfrm>
          <a:prstGeom prst="rect">
            <a:avLst/>
          </a:prstGeom>
          <a:noFill/>
          <a:ln>
            <a:noFill/>
          </a:ln>
        </p:spPr>
      </p:pic>
      <p:sp>
        <p:nvSpPr>
          <p:cNvPr id="264" name="Google Shape;264;p21"/>
          <p:cNvSpPr txBox="1"/>
          <p:nvPr/>
        </p:nvSpPr>
        <p:spPr>
          <a:xfrm>
            <a:off x="3492750" y="655650"/>
            <a:ext cx="2158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lang="tr" sz="2400">
                <a:latin typeface="Comfortaa"/>
                <a:ea typeface="Comfortaa"/>
                <a:cs typeface="Comfortaa"/>
                <a:sym typeface="Comfortaa"/>
              </a:rPr>
              <a:t>Conclusion</a:t>
            </a:r>
            <a:endParaRPr b="1" i="0" sz="2400" u="none" cap="none" strike="noStrike">
              <a:solidFill>
                <a:srgbClr val="000000"/>
              </a:solidFill>
              <a:latin typeface="Comfortaa"/>
              <a:ea typeface="Comfortaa"/>
              <a:cs typeface="Comfortaa"/>
              <a:sym typeface="Comfortaa"/>
            </a:endParaRPr>
          </a:p>
        </p:txBody>
      </p:sp>
      <p:sp>
        <p:nvSpPr>
          <p:cNvPr id="265" name="Google Shape;265;p21"/>
          <p:cNvSpPr txBox="1"/>
          <p:nvPr/>
        </p:nvSpPr>
        <p:spPr>
          <a:xfrm>
            <a:off x="215100" y="4432350"/>
            <a:ext cx="87138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tr" sz="1300" u="none" cap="none" strike="noStrike">
                <a:solidFill>
                  <a:srgbClr val="000000"/>
                </a:solidFill>
                <a:latin typeface="Comfortaa"/>
                <a:ea typeface="Comfortaa"/>
                <a:cs typeface="Comfortaa"/>
                <a:sym typeface="Comfortaa"/>
              </a:rPr>
              <a:t>Project and Dataset: </a:t>
            </a:r>
            <a:r>
              <a:rPr b="1" i="0" lang="tr" sz="1100" u="sng" cap="none" strike="noStrike">
                <a:solidFill>
                  <a:schemeClr val="hlink"/>
                </a:solidFill>
                <a:latin typeface="Comfortaa"/>
                <a:ea typeface="Comfortaa"/>
                <a:cs typeface="Comfortaa"/>
                <a:sym typeface="Comfortaa"/>
                <a:hlinkClick r:id="rId4"/>
              </a:rPr>
              <a:t>https://drive.google.com/drive/folders/1C0Ez6EguomlciwFHzrb6K_hesaDxh0xH?usp=sharing</a:t>
            </a:r>
            <a:endParaRPr b="1" i="0" sz="800" u="none" cap="none" strike="noStrike">
              <a:solidFill>
                <a:srgbClr val="000000"/>
              </a:solidFill>
              <a:latin typeface="Comfortaa"/>
              <a:ea typeface="Comfortaa"/>
              <a:cs typeface="Comfortaa"/>
              <a:sym typeface="Comfortaa"/>
            </a:endParaRPr>
          </a:p>
        </p:txBody>
      </p:sp>
      <p:sp>
        <p:nvSpPr>
          <p:cNvPr id="266" name="Google Shape;266;p21"/>
          <p:cNvSpPr txBox="1"/>
          <p:nvPr/>
        </p:nvSpPr>
        <p:spPr>
          <a:xfrm>
            <a:off x="605250" y="1209600"/>
            <a:ext cx="7933500" cy="2724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tr" sz="1100">
                <a:latin typeface="Lato"/>
                <a:ea typeface="Lato"/>
                <a:cs typeface="Lato"/>
                <a:sym typeface="Lato"/>
              </a:rPr>
              <a:t>In this project, we examined whether it is possible to model and predict defective products before the production process ends. Also,  it is important to find which phases of production causes defective products. Hence, the production line could be redesigned and defective rates could be decreased.</a:t>
            </a:r>
            <a:endParaRPr sz="1100">
              <a:latin typeface="Lato"/>
              <a:ea typeface="Lato"/>
              <a:cs typeface="Lato"/>
              <a:sym typeface="Lato"/>
            </a:endParaRPr>
          </a:p>
          <a:p>
            <a:pPr indent="457200" lvl="0" marL="0" rtl="0" algn="l">
              <a:spcBef>
                <a:spcPts val="0"/>
              </a:spcBef>
              <a:spcAft>
                <a:spcPts val="0"/>
              </a:spcAft>
              <a:buNone/>
            </a:pPr>
            <a:r>
              <a:t/>
            </a:r>
            <a:endParaRPr sz="1100">
              <a:latin typeface="Lato"/>
              <a:ea typeface="Lato"/>
              <a:cs typeface="Lato"/>
              <a:sym typeface="Lato"/>
            </a:endParaRPr>
          </a:p>
          <a:p>
            <a:pPr indent="457200" lvl="0" marL="0" rtl="0" algn="l">
              <a:spcBef>
                <a:spcPts val="0"/>
              </a:spcBef>
              <a:spcAft>
                <a:spcPts val="0"/>
              </a:spcAft>
              <a:buNone/>
            </a:pPr>
            <a:r>
              <a:rPr lang="tr" sz="1100">
                <a:latin typeface="Lato"/>
                <a:ea typeface="Lato"/>
                <a:cs typeface="Lato"/>
                <a:sym typeface="Lato"/>
              </a:rPr>
              <a:t>The final conclusion of this analysis is, since there are lots of unmeasured and randomized affects on product phase,  it is hard to predict defective products before process ends. But some phases of production has affects on outcome via </a:t>
            </a:r>
            <a:r>
              <a:rPr lang="tr" sz="1100">
                <a:latin typeface="Lato"/>
                <a:ea typeface="Lato"/>
                <a:cs typeface="Lato"/>
                <a:sym typeface="Lato"/>
              </a:rPr>
              <a:t>probility</a:t>
            </a:r>
            <a:r>
              <a:rPr lang="tr" sz="1100">
                <a:latin typeface="Lato"/>
                <a:ea typeface="Lato"/>
                <a:cs typeface="Lato"/>
                <a:sym typeface="Lato"/>
              </a:rPr>
              <a:t> of being defective. These findings have been presented. By redesigning production phase with respect to findings, could decrease defective product rate.</a:t>
            </a:r>
            <a:endParaRPr sz="1100">
              <a:latin typeface="Lato"/>
              <a:ea typeface="Lato"/>
              <a:cs typeface="Lato"/>
              <a:sym typeface="Lato"/>
            </a:endParaRPr>
          </a:p>
          <a:p>
            <a:pPr indent="457200" lvl="0" marL="0" rtl="0" algn="l">
              <a:spcBef>
                <a:spcPts val="0"/>
              </a:spcBef>
              <a:spcAft>
                <a:spcPts val="0"/>
              </a:spcAft>
              <a:buNone/>
            </a:pPr>
            <a:r>
              <a:t/>
            </a:r>
            <a:endParaRPr sz="1100">
              <a:latin typeface="Lato"/>
              <a:ea typeface="Lato"/>
              <a:cs typeface="Lato"/>
              <a:sym typeface="Lato"/>
            </a:endParaRPr>
          </a:p>
          <a:p>
            <a:pPr indent="457200" lvl="0" marL="0" rtl="0" algn="l">
              <a:spcBef>
                <a:spcPts val="0"/>
              </a:spcBef>
              <a:spcAft>
                <a:spcPts val="0"/>
              </a:spcAft>
              <a:buNone/>
            </a:pPr>
            <a:r>
              <a:rPr lang="tr" sz="1100">
                <a:latin typeface="Lato"/>
                <a:ea typeface="Lato"/>
                <a:cs typeface="Lato"/>
                <a:sym typeface="Lato"/>
              </a:rPr>
              <a:t>Also there is some unofficial and non-significant results including affects like working at Sunday and Faz_D_Basinci_Last. </a:t>
            </a:r>
            <a:endParaRPr sz="1100">
              <a:latin typeface="Lato"/>
              <a:ea typeface="Lato"/>
              <a:cs typeface="Lato"/>
              <a:sym typeface="Lato"/>
            </a:endParaRPr>
          </a:p>
          <a:p>
            <a:pPr indent="457200" lvl="0" marL="0" rtl="0" algn="l">
              <a:spcBef>
                <a:spcPts val="0"/>
              </a:spcBef>
              <a:spcAft>
                <a:spcPts val="0"/>
              </a:spcAft>
              <a:buNone/>
            </a:pPr>
            <a:r>
              <a:t/>
            </a:r>
            <a:endParaRPr sz="1100">
              <a:latin typeface="Lato"/>
              <a:ea typeface="Lato"/>
              <a:cs typeface="Lato"/>
              <a:sym typeface="Lato"/>
            </a:endParaRPr>
          </a:p>
          <a:p>
            <a:pPr indent="457200" lvl="0" marL="0" rtl="0" algn="l">
              <a:spcBef>
                <a:spcPts val="0"/>
              </a:spcBef>
              <a:spcAft>
                <a:spcPts val="0"/>
              </a:spcAft>
              <a:buNone/>
            </a:pPr>
            <a:r>
              <a:rPr lang="tr" sz="1100">
                <a:latin typeface="Lato"/>
                <a:ea typeface="Lato"/>
                <a:cs typeface="Lato"/>
                <a:sym typeface="Lato"/>
              </a:rPr>
              <a:t>This project has higher cost than acceptable, with respect to our Expected Value formula. Because all models comes with high rate of false positives.  </a:t>
            </a:r>
            <a:endParaRPr sz="1100">
              <a:latin typeface="Lato"/>
              <a:ea typeface="Lato"/>
              <a:cs typeface="Lato"/>
              <a:sym typeface="Lato"/>
            </a:endParaRPr>
          </a:p>
          <a:p>
            <a:pPr indent="0" lvl="0" marL="0" rtl="0" algn="l">
              <a:spcBef>
                <a:spcPts val="0"/>
              </a:spcBef>
              <a:spcAft>
                <a:spcPts val="0"/>
              </a:spcAft>
              <a:buNone/>
            </a:pPr>
            <a:r>
              <a:rPr lang="tr" sz="1100">
                <a:latin typeface="Lato"/>
                <a:ea typeface="Lato"/>
                <a:cs typeface="Lato"/>
                <a:sym typeface="Lato"/>
              </a:rPr>
              <a:t> 	</a:t>
            </a:r>
            <a:endParaRPr sz="1100">
              <a:latin typeface="Lato"/>
              <a:ea typeface="Lato"/>
              <a:cs typeface="Lato"/>
              <a:sym typeface="Lato"/>
            </a:endParaRPr>
          </a:p>
          <a:p>
            <a:pPr indent="457200" lvl="0" marL="0" rtl="0" algn="l">
              <a:spcBef>
                <a:spcPts val="0"/>
              </a:spcBef>
              <a:spcAft>
                <a:spcPts val="0"/>
              </a:spcAft>
              <a:buNone/>
            </a:pPr>
            <a:r>
              <a:rPr lang="tr" sz="1100">
                <a:latin typeface="Lato"/>
                <a:ea typeface="Lato"/>
                <a:cs typeface="Lato"/>
                <a:sym typeface="Lato"/>
              </a:rPr>
              <a:t>Interpretation of the analysis is profoundly bond to the knowledge about production cycle.</a:t>
            </a:r>
            <a:endParaRPr sz="1100">
              <a:latin typeface="Lato"/>
              <a:ea typeface="Lato"/>
              <a:cs typeface="Lato"/>
              <a:sym typeface="Lato"/>
            </a:endParaRPr>
          </a:p>
        </p:txBody>
      </p:sp>
      <p:sp>
        <p:nvSpPr>
          <p:cNvPr id="267" name="Google Shape;267;p21"/>
          <p:cNvSpPr txBox="1"/>
          <p:nvPr/>
        </p:nvSpPr>
        <p:spPr>
          <a:xfrm>
            <a:off x="2497950" y="3933900"/>
            <a:ext cx="4148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lang="tr" sz="2400">
                <a:latin typeface="Comfortaa"/>
                <a:ea typeface="Comfortaa"/>
                <a:cs typeface="Comfortaa"/>
                <a:sym typeface="Comfortaa"/>
              </a:rPr>
              <a:t>THANKS FOR LISTENING</a:t>
            </a:r>
            <a:endParaRPr b="1" i="0" sz="2400" u="none" cap="none" strike="noStrike">
              <a:solidFill>
                <a:srgbClr val="000000"/>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727650" y="572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CRISP - DM</a:t>
            </a:r>
            <a:endParaRPr/>
          </a:p>
        </p:txBody>
      </p:sp>
      <p:pic>
        <p:nvPicPr>
          <p:cNvPr id="106" name="Google Shape;106;p3"/>
          <p:cNvPicPr preferRelativeResize="0"/>
          <p:nvPr/>
        </p:nvPicPr>
        <p:blipFill rotWithShape="1">
          <a:blip r:embed="rId3">
            <a:alphaModFix/>
          </a:blip>
          <a:srcRect b="0" l="0" r="0" t="0"/>
          <a:stretch/>
        </p:blipFill>
        <p:spPr>
          <a:xfrm>
            <a:off x="2181500" y="1270925"/>
            <a:ext cx="4527725" cy="3512801"/>
          </a:xfrm>
          <a:prstGeom prst="rect">
            <a:avLst/>
          </a:prstGeom>
          <a:noFill/>
          <a:ln>
            <a:noFill/>
          </a:ln>
        </p:spPr>
      </p:pic>
      <p:sp>
        <p:nvSpPr>
          <p:cNvPr id="107" name="Google Shape;107;p3"/>
          <p:cNvSpPr txBox="1"/>
          <p:nvPr/>
        </p:nvSpPr>
        <p:spPr>
          <a:xfrm>
            <a:off x="2065800" y="1433100"/>
            <a:ext cx="13935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Business information has been given by the company's data science team to group. We defined an expected value framework above with respect to these informations.</a:t>
            </a:r>
            <a:endParaRPr b="0" i="0" sz="900" u="none" cap="none" strike="noStrike">
              <a:solidFill>
                <a:srgbClr val="000000"/>
              </a:solidFill>
              <a:latin typeface="Lato"/>
              <a:ea typeface="Lato"/>
              <a:cs typeface="Lato"/>
              <a:sym typeface="Lato"/>
            </a:endParaRPr>
          </a:p>
        </p:txBody>
      </p:sp>
      <p:sp>
        <p:nvSpPr>
          <p:cNvPr id="108" name="Google Shape;108;p3"/>
          <p:cNvSpPr txBox="1"/>
          <p:nvPr/>
        </p:nvSpPr>
        <p:spPr>
          <a:xfrm>
            <a:off x="5283975" y="1241725"/>
            <a:ext cx="1393500" cy="72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First we got information from business department and then we tried to grasp deeply the dataset by using visualization techniques.</a:t>
            </a:r>
            <a:endParaRPr b="0" i="0" sz="400" u="none" cap="none" strike="noStrike">
              <a:solidFill>
                <a:srgbClr val="000000"/>
              </a:solidFill>
              <a:latin typeface="Lato"/>
              <a:ea typeface="Lato"/>
              <a:cs typeface="Lato"/>
              <a:sym typeface="Lato"/>
            </a:endParaRPr>
          </a:p>
        </p:txBody>
      </p:sp>
      <p:sp>
        <p:nvSpPr>
          <p:cNvPr id="109" name="Google Shape;109;p3"/>
          <p:cNvSpPr txBox="1"/>
          <p:nvPr/>
        </p:nvSpPr>
        <p:spPr>
          <a:xfrm>
            <a:off x="5887825" y="2106250"/>
            <a:ext cx="1462500" cy="72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Missing value handling,</a:t>
            </a:r>
            <a:endParaRPr b="0" i="0" sz="700" u="none" cap="none" strike="noStrike">
              <a:solidFill>
                <a:srgbClr val="21212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Outlier handling. Converting data types and creating new columns for quality, shifts and datetimes.</a:t>
            </a:r>
            <a:endParaRPr b="0" i="0" sz="400" u="none" cap="none" strike="noStrike">
              <a:solidFill>
                <a:srgbClr val="000000"/>
              </a:solidFill>
              <a:latin typeface="Lato"/>
              <a:ea typeface="Lato"/>
              <a:cs typeface="Lato"/>
              <a:sym typeface="Lato"/>
            </a:endParaRPr>
          </a:p>
        </p:txBody>
      </p:sp>
      <p:sp>
        <p:nvSpPr>
          <p:cNvPr id="110" name="Google Shape;110;p3"/>
          <p:cNvSpPr txBox="1"/>
          <p:nvPr/>
        </p:nvSpPr>
        <p:spPr>
          <a:xfrm>
            <a:off x="5792200" y="3339450"/>
            <a:ext cx="1182600" cy="50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We used statistical tests and different models to optimize the problem.</a:t>
            </a:r>
            <a:endParaRPr b="0" i="0" sz="100" u="none" cap="none" strike="noStrike">
              <a:solidFill>
                <a:srgbClr val="000000"/>
              </a:solidFill>
              <a:latin typeface="Lato"/>
              <a:ea typeface="Lato"/>
              <a:cs typeface="Lato"/>
              <a:sym typeface="Lato"/>
            </a:endParaRPr>
          </a:p>
        </p:txBody>
      </p:sp>
      <p:sp>
        <p:nvSpPr>
          <p:cNvPr id="111" name="Google Shape;111;p3"/>
          <p:cNvSpPr txBox="1"/>
          <p:nvPr/>
        </p:nvSpPr>
        <p:spPr>
          <a:xfrm>
            <a:off x="4787700" y="4064225"/>
            <a:ext cx="15963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Statistical test will be examined by its own methods. Since we have a classification problem we will use models which is convenient to this problem.</a:t>
            </a:r>
            <a:endParaRPr b="0" i="0" sz="700" u="none" cap="none" strike="noStrike">
              <a:solidFill>
                <a:srgbClr val="21212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212121"/>
              </a:solidFill>
              <a:highlight>
                <a:srgbClr val="FFFFFF"/>
              </a:highlight>
              <a:latin typeface="Roboto"/>
              <a:ea typeface="Roboto"/>
              <a:cs typeface="Roboto"/>
              <a:sym typeface="Roboto"/>
            </a:endParaRPr>
          </a:p>
        </p:txBody>
      </p:sp>
      <p:sp>
        <p:nvSpPr>
          <p:cNvPr id="112" name="Google Shape;112;p3"/>
          <p:cNvSpPr txBox="1"/>
          <p:nvPr/>
        </p:nvSpPr>
        <p:spPr>
          <a:xfrm>
            <a:off x="1793675" y="3131700"/>
            <a:ext cx="1366200" cy="9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800"/>
              <a:buFont typeface="Arial"/>
              <a:buNone/>
            </a:pPr>
            <a:r>
              <a:rPr b="0" i="0" lang="tr" sz="800" u="none" cap="none" strike="noStrike">
                <a:solidFill>
                  <a:srgbClr val="212121"/>
                </a:solidFill>
                <a:highlight>
                  <a:srgbClr val="FFFFFF"/>
                </a:highlight>
                <a:latin typeface="Roboto"/>
                <a:ea typeface="Roboto"/>
                <a:cs typeface="Roboto"/>
                <a:sym typeface="Roboto"/>
              </a:rPr>
              <a:t>Since we have no intention to use this analysis in real world application we don't have to deploy our models and analysis.</a:t>
            </a:r>
            <a:endParaRPr b="0" i="0" sz="1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729450" y="5557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UNDERSTANDING</a:t>
            </a:r>
            <a:endParaRPr/>
          </a:p>
        </p:txBody>
      </p:sp>
      <p:sp>
        <p:nvSpPr>
          <p:cNvPr id="118" name="Google Shape;118;p4"/>
          <p:cNvSpPr txBox="1"/>
          <p:nvPr>
            <p:ph idx="1" type="body"/>
          </p:nvPr>
        </p:nvSpPr>
        <p:spPr>
          <a:xfrm>
            <a:off x="729450" y="1559475"/>
            <a:ext cx="4261500" cy="3435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tr"/>
              <a:t>Qualitics dataset has </a:t>
            </a:r>
            <a:r>
              <a:rPr i="1" lang="tr"/>
              <a:t>59 columns</a:t>
            </a:r>
            <a:r>
              <a:rPr lang="tr"/>
              <a:t> and </a:t>
            </a:r>
            <a:r>
              <a:rPr i="1" lang="tr"/>
              <a:t>8491 rows</a:t>
            </a:r>
            <a:r>
              <a:rPr lang="tr"/>
              <a:t> obtained from sensor values such as Surec1_Onay_Tarihi, Surec2_Tarihi, Surec1_Baslama_tarihi, FazK_dk, FazS_Basinci_Mean, Kalite, MAKINE, K16...46.</a:t>
            </a:r>
            <a:br>
              <a:rPr lang="tr"/>
            </a:br>
            <a:endParaRPr/>
          </a:p>
          <a:p>
            <a:pPr indent="-311150" lvl="0" marL="457200" rtl="0" algn="just">
              <a:lnSpc>
                <a:spcPct val="115000"/>
              </a:lnSpc>
              <a:spcBef>
                <a:spcPts val="0"/>
              </a:spcBef>
              <a:spcAft>
                <a:spcPts val="0"/>
              </a:spcAft>
              <a:buSzPts val="1300"/>
              <a:buChar char="★"/>
            </a:pPr>
            <a:r>
              <a:rPr lang="tr"/>
              <a:t>There are 3 columns which all rows are null values: K2, K2_Tarih, K4</a:t>
            </a:r>
            <a:br>
              <a:rPr lang="tr"/>
            </a:br>
            <a:endParaRPr/>
          </a:p>
          <a:p>
            <a:pPr indent="-311150" lvl="0" marL="457200" rtl="0" algn="just">
              <a:lnSpc>
                <a:spcPct val="115000"/>
              </a:lnSpc>
              <a:spcBef>
                <a:spcPts val="0"/>
              </a:spcBef>
              <a:spcAft>
                <a:spcPts val="0"/>
              </a:spcAft>
              <a:buSzPts val="1300"/>
              <a:buChar char="★"/>
            </a:pPr>
            <a:r>
              <a:rPr lang="tr"/>
              <a:t>Some columns also have null values which will be handling in data preparation.</a:t>
            </a:r>
            <a:endParaRPr/>
          </a:p>
        </p:txBody>
      </p:sp>
      <p:pic>
        <p:nvPicPr>
          <p:cNvPr id="119" name="Google Shape;119;p4"/>
          <p:cNvPicPr preferRelativeResize="0"/>
          <p:nvPr/>
        </p:nvPicPr>
        <p:blipFill rotWithShape="1">
          <a:blip r:embed="rId3">
            <a:alphaModFix/>
          </a:blip>
          <a:srcRect b="0" l="0" r="0" t="0"/>
          <a:stretch/>
        </p:blipFill>
        <p:spPr>
          <a:xfrm>
            <a:off x="5238325" y="1205325"/>
            <a:ext cx="3503665" cy="374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727650" y="5620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25" name="Google Shape;125;p5"/>
          <p:cNvSpPr txBox="1"/>
          <p:nvPr>
            <p:ph idx="1" type="body"/>
          </p:nvPr>
        </p:nvSpPr>
        <p:spPr>
          <a:xfrm>
            <a:off x="727650" y="3152975"/>
            <a:ext cx="7688700" cy="1109700"/>
          </a:xfrm>
          <a:prstGeom prst="rect">
            <a:avLst/>
          </a:prstGeom>
          <a:solidFill>
            <a:schemeClr val="lt1"/>
          </a:solid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Roboto"/>
              <a:buChar char="★"/>
            </a:pPr>
            <a:r>
              <a:rPr lang="tr" sz="1200">
                <a:highlight>
                  <a:srgbClr val="FFFFFF"/>
                </a:highlight>
                <a:latin typeface="Roboto"/>
                <a:ea typeface="Roboto"/>
                <a:cs typeface="Roboto"/>
                <a:sym typeface="Roboto"/>
              </a:rPr>
              <a:t>We convert data types of values (</a:t>
            </a:r>
            <a:r>
              <a:rPr lang="tr" sz="1200">
                <a:highlight>
                  <a:srgbClr val="FFFFFE"/>
                </a:highlight>
                <a:latin typeface="Roboto"/>
                <a:ea typeface="Roboto"/>
                <a:cs typeface="Roboto"/>
                <a:sym typeface="Roboto"/>
              </a:rPr>
              <a:t>"Surec1_Onay_Tarihi", "Surec2_Tarihi", "Kalite_Kontrol_Tarihi", "Surec1_Bitis_Tarihi", "Surec1_Baslama_Tarihi", "Surec4_Baslangic", "Surec4_Bitis") </a:t>
            </a:r>
            <a:r>
              <a:rPr lang="tr" sz="1200">
                <a:highlight>
                  <a:srgbClr val="FFFFFF"/>
                </a:highlight>
                <a:latin typeface="Roboto"/>
                <a:ea typeface="Roboto"/>
                <a:cs typeface="Roboto"/>
                <a:sym typeface="Roboto"/>
              </a:rPr>
              <a:t>to datetime types.</a:t>
            </a:r>
            <a:endParaRPr sz="1200">
              <a:highlight>
                <a:srgbClr val="FFFFFF"/>
              </a:highlight>
              <a:latin typeface="Roboto"/>
              <a:ea typeface="Roboto"/>
              <a:cs typeface="Roboto"/>
              <a:sym typeface="Roboto"/>
            </a:endParaRPr>
          </a:p>
        </p:txBody>
      </p:sp>
      <p:sp>
        <p:nvSpPr>
          <p:cNvPr id="126" name="Google Shape;126;p5"/>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Target Value</a:t>
            </a:r>
            <a:endParaRPr/>
          </a:p>
        </p:txBody>
      </p:sp>
      <p:sp>
        <p:nvSpPr>
          <p:cNvPr id="127" name="Google Shape;127;p5"/>
          <p:cNvSpPr txBox="1"/>
          <p:nvPr>
            <p:ph type="title"/>
          </p:nvPr>
        </p:nvSpPr>
        <p:spPr>
          <a:xfrm>
            <a:off x="727650" y="25717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000"/>
              </a:spcBef>
              <a:spcAft>
                <a:spcPts val="0"/>
              </a:spcAft>
              <a:buSzPts val="2600"/>
              <a:buNone/>
            </a:pPr>
            <a:r>
              <a:rPr lang="tr" sz="1750">
                <a:solidFill>
                  <a:srgbClr val="000000"/>
                </a:solidFill>
                <a:highlight>
                  <a:srgbClr val="FFFFFF"/>
                </a:highlight>
                <a:latin typeface="Arial"/>
                <a:ea typeface="Arial"/>
                <a:cs typeface="Arial"/>
                <a:sym typeface="Arial"/>
              </a:rPr>
              <a:t>Datetime Values</a:t>
            </a:r>
            <a:endParaRPr sz="2400"/>
          </a:p>
        </p:txBody>
      </p:sp>
      <p:sp>
        <p:nvSpPr>
          <p:cNvPr id="128" name="Google Shape;128;p5"/>
          <p:cNvSpPr txBox="1"/>
          <p:nvPr/>
        </p:nvSpPr>
        <p:spPr>
          <a:xfrm>
            <a:off x="727650" y="1703900"/>
            <a:ext cx="7688700" cy="617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accent1"/>
              </a:buClr>
              <a:buSzPts val="1400"/>
              <a:buFont typeface="Arial"/>
              <a:buChar char="★"/>
            </a:pPr>
            <a:r>
              <a:rPr b="0" i="0" lang="tr" sz="1300" u="none" cap="none" strike="noStrike">
                <a:solidFill>
                  <a:schemeClr val="accent1"/>
                </a:solidFill>
                <a:latin typeface="Lato"/>
                <a:ea typeface="Lato"/>
                <a:cs typeface="Lato"/>
                <a:sym typeface="Lato"/>
              </a:rPr>
              <a:t>In Kalite column: </a:t>
            </a:r>
            <a:r>
              <a:rPr b="0" i="0" lang="tr" sz="1200" u="none" cap="none" strike="noStrike">
                <a:solidFill>
                  <a:schemeClr val="accent1"/>
                </a:solidFill>
                <a:latin typeface="Roboto"/>
                <a:ea typeface="Roboto"/>
                <a:cs typeface="Roboto"/>
                <a:sym typeface="Roboto"/>
              </a:rPr>
              <a:t>10, 11 shows disqualified items, and 2,1 show qualified ones. </a:t>
            </a:r>
            <a:endParaRPr b="0" i="0" sz="1200" u="none" cap="none" strike="noStrike">
              <a:solidFill>
                <a:schemeClr val="accent1"/>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tr" sz="1200" u="none" cap="none" strike="noStrike">
                <a:solidFill>
                  <a:schemeClr val="accent1"/>
                </a:solidFill>
                <a:latin typeface="Roboto"/>
                <a:ea typeface="Roboto"/>
                <a:cs typeface="Roboto"/>
                <a:sym typeface="Roboto"/>
              </a:rPr>
              <a:t>We create ISKARTA column as 1 is the defective and 0 is the quality product.</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727650" y="5684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0400"/>
              <a:buNone/>
            </a:pPr>
            <a:r>
              <a:rPr lang="tr"/>
              <a:t>DATA PREPARATION   </a:t>
            </a:r>
            <a:r>
              <a:rPr lang="tr" sz="1750">
                <a:solidFill>
                  <a:srgbClr val="000000"/>
                </a:solidFill>
                <a:highlight>
                  <a:schemeClr val="lt1"/>
                </a:highlight>
                <a:latin typeface="Arial"/>
                <a:ea typeface="Arial"/>
                <a:cs typeface="Arial"/>
                <a:sym typeface="Arial"/>
              </a:rPr>
              <a:t>Feature Extraction</a:t>
            </a:r>
            <a:endParaRPr sz="2400"/>
          </a:p>
          <a:p>
            <a:pPr indent="0" lvl="0" marL="0" rtl="0" algn="l">
              <a:lnSpc>
                <a:spcPct val="100000"/>
              </a:lnSpc>
              <a:spcBef>
                <a:spcPts val="0"/>
              </a:spcBef>
              <a:spcAft>
                <a:spcPts val="0"/>
              </a:spcAft>
              <a:buSzPct val="111111"/>
              <a:buNone/>
            </a:pPr>
            <a:r>
              <a:t/>
            </a:r>
            <a:endParaRPr/>
          </a:p>
        </p:txBody>
      </p:sp>
      <p:pic>
        <p:nvPicPr>
          <p:cNvPr id="134" name="Google Shape;134;p6"/>
          <p:cNvPicPr preferRelativeResize="0"/>
          <p:nvPr/>
        </p:nvPicPr>
        <p:blipFill rotWithShape="1">
          <a:blip r:embed="rId3">
            <a:alphaModFix/>
          </a:blip>
          <a:srcRect b="0" l="0" r="0" t="0"/>
          <a:stretch/>
        </p:blipFill>
        <p:spPr>
          <a:xfrm>
            <a:off x="4292425" y="3129150"/>
            <a:ext cx="4754386" cy="1873925"/>
          </a:xfrm>
          <a:prstGeom prst="rect">
            <a:avLst/>
          </a:prstGeom>
          <a:noFill/>
          <a:ln>
            <a:noFill/>
          </a:ln>
        </p:spPr>
      </p:pic>
      <p:sp>
        <p:nvSpPr>
          <p:cNvPr id="135" name="Google Shape;135;p6"/>
          <p:cNvSpPr txBox="1"/>
          <p:nvPr/>
        </p:nvSpPr>
        <p:spPr>
          <a:xfrm>
            <a:off x="4459213" y="2775800"/>
            <a:ext cx="44208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1" i="0" lang="tr" sz="900" u="none" cap="none" strike="noStrike">
                <a:solidFill>
                  <a:schemeClr val="accent1"/>
                </a:solidFill>
                <a:latin typeface="Roboto"/>
                <a:ea typeface="Roboto"/>
                <a:cs typeface="Roboto"/>
                <a:sym typeface="Roboto"/>
              </a:rPr>
              <a:t>We create features as </a:t>
            </a:r>
            <a:r>
              <a:rPr b="1" i="0" lang="tr" sz="900" u="none" cap="none" strike="noStrike">
                <a:solidFill>
                  <a:schemeClr val="accent1"/>
                </a:solidFill>
                <a:highlight>
                  <a:srgbClr val="FFFFFE"/>
                </a:highlight>
                <a:latin typeface="Roboto"/>
                <a:ea typeface="Roboto"/>
                <a:cs typeface="Roboto"/>
                <a:sym typeface="Roboto"/>
              </a:rPr>
              <a:t>'month', 'day', 'dayofweek', 'dayofyear' for each phase</a:t>
            </a:r>
            <a:endParaRPr b="1" i="0" sz="1000" u="none" cap="none" strike="noStrike">
              <a:solidFill>
                <a:schemeClr val="accent1"/>
              </a:solidFill>
              <a:latin typeface="Lato"/>
              <a:ea typeface="Lato"/>
              <a:cs typeface="Lato"/>
              <a:sym typeface="Lato"/>
            </a:endParaRPr>
          </a:p>
        </p:txBody>
      </p:sp>
      <p:pic>
        <p:nvPicPr>
          <p:cNvPr id="136" name="Google Shape;136;p6"/>
          <p:cNvPicPr preferRelativeResize="0"/>
          <p:nvPr/>
        </p:nvPicPr>
        <p:blipFill rotWithShape="1">
          <a:blip r:embed="rId4">
            <a:alphaModFix/>
          </a:blip>
          <a:srcRect b="0" l="0" r="0" t="0"/>
          <a:stretch/>
        </p:blipFill>
        <p:spPr>
          <a:xfrm>
            <a:off x="2127799" y="1305550"/>
            <a:ext cx="4962396" cy="1440000"/>
          </a:xfrm>
          <a:prstGeom prst="rect">
            <a:avLst/>
          </a:prstGeom>
          <a:noFill/>
          <a:ln>
            <a:noFill/>
          </a:ln>
        </p:spPr>
      </p:pic>
      <p:sp>
        <p:nvSpPr>
          <p:cNvPr id="137" name="Google Shape;137;p6"/>
          <p:cNvSpPr txBox="1"/>
          <p:nvPr/>
        </p:nvSpPr>
        <p:spPr>
          <a:xfrm>
            <a:off x="2519400" y="1029525"/>
            <a:ext cx="4105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1" i="0" lang="tr" sz="900" u="none" cap="none" strike="noStrike">
                <a:solidFill>
                  <a:schemeClr val="accent1"/>
                </a:solidFill>
                <a:latin typeface="Roboto"/>
                <a:ea typeface="Roboto"/>
                <a:cs typeface="Roboto"/>
                <a:sym typeface="Roboto"/>
              </a:rPr>
              <a:t>We determine the differences as hours between phases.</a:t>
            </a:r>
            <a:endParaRPr b="1" i="0" sz="900" u="none" cap="none" strike="noStrike">
              <a:solidFill>
                <a:srgbClr val="000000"/>
              </a:solidFill>
              <a:latin typeface="Arial"/>
              <a:ea typeface="Arial"/>
              <a:cs typeface="Arial"/>
              <a:sym typeface="Arial"/>
            </a:endParaRPr>
          </a:p>
        </p:txBody>
      </p:sp>
      <p:pic>
        <p:nvPicPr>
          <p:cNvPr id="138" name="Google Shape;138;p6"/>
          <p:cNvPicPr preferRelativeResize="0"/>
          <p:nvPr/>
        </p:nvPicPr>
        <p:blipFill rotWithShape="1">
          <a:blip r:embed="rId5">
            <a:alphaModFix/>
          </a:blip>
          <a:srcRect b="0" l="0" r="0" t="0"/>
          <a:stretch/>
        </p:blipFill>
        <p:spPr>
          <a:xfrm>
            <a:off x="321025" y="3129150"/>
            <a:ext cx="3971400" cy="1918549"/>
          </a:xfrm>
          <a:prstGeom prst="rect">
            <a:avLst/>
          </a:prstGeom>
          <a:noFill/>
          <a:ln>
            <a:noFill/>
          </a:ln>
        </p:spPr>
      </p:pic>
      <p:sp>
        <p:nvSpPr>
          <p:cNvPr id="139" name="Google Shape;139;p6"/>
          <p:cNvSpPr txBox="1"/>
          <p:nvPr/>
        </p:nvSpPr>
        <p:spPr>
          <a:xfrm>
            <a:off x="1379275" y="2775800"/>
            <a:ext cx="1854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1" i="0" lang="tr" sz="900" u="none" cap="none" strike="noStrike">
                <a:solidFill>
                  <a:schemeClr val="accent1"/>
                </a:solidFill>
                <a:latin typeface="Roboto"/>
                <a:ea typeface="Roboto"/>
                <a:cs typeface="Roboto"/>
                <a:sym typeface="Roboto"/>
              </a:rPr>
              <a:t>Number of products vs. Shifts</a:t>
            </a:r>
            <a:endParaRPr b="1" i="0" sz="9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7276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45" name="Google Shape;145;p11"/>
          <p:cNvSpPr txBox="1"/>
          <p:nvPr>
            <p:ph idx="1" type="body"/>
          </p:nvPr>
        </p:nvSpPr>
        <p:spPr>
          <a:xfrm>
            <a:off x="777800" y="1777500"/>
            <a:ext cx="7638600" cy="90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tr" sz="1100">
                <a:solidFill>
                  <a:srgbClr val="000000"/>
                </a:solidFill>
                <a:highlight>
                  <a:srgbClr val="FFFFFF"/>
                </a:highlight>
                <a:latin typeface="Arial"/>
                <a:ea typeface="Arial"/>
                <a:cs typeface="Arial"/>
                <a:sym typeface="Arial"/>
              </a:rPr>
              <a:t>Since there was very few data to begin with, it didn’t seem logical to drop the outliers instead preserving the distribution outlier values are modified to be placed at the 1-99% boundaries. </a:t>
            </a:r>
            <a:endParaRPr sz="1100">
              <a:solidFill>
                <a:srgbClr val="000000"/>
              </a:solidFill>
              <a:highlight>
                <a:srgbClr val="FFFFFF"/>
              </a:highlight>
              <a:latin typeface="Arial"/>
              <a:ea typeface="Arial"/>
              <a:cs typeface="Arial"/>
              <a:sym typeface="Arial"/>
            </a:endParaRPr>
          </a:p>
        </p:txBody>
      </p:sp>
      <p:pic>
        <p:nvPicPr>
          <p:cNvPr id="146" name="Google Shape;146;p11"/>
          <p:cNvPicPr preferRelativeResize="0"/>
          <p:nvPr/>
        </p:nvPicPr>
        <p:blipFill rotWithShape="1">
          <a:blip r:embed="rId3">
            <a:alphaModFix/>
          </a:blip>
          <a:srcRect b="0" l="0" r="0" t="0"/>
          <a:stretch/>
        </p:blipFill>
        <p:spPr>
          <a:xfrm>
            <a:off x="50450" y="2382577"/>
            <a:ext cx="4306665" cy="2760925"/>
          </a:xfrm>
          <a:prstGeom prst="rect">
            <a:avLst/>
          </a:prstGeom>
          <a:noFill/>
          <a:ln>
            <a:noFill/>
          </a:ln>
        </p:spPr>
      </p:pic>
      <p:sp>
        <p:nvSpPr>
          <p:cNvPr id="147" name="Google Shape;147;p11"/>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Outlier Handling</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pic>
        <p:nvPicPr>
          <p:cNvPr id="148" name="Google Shape;148;p11"/>
          <p:cNvPicPr preferRelativeResize="0"/>
          <p:nvPr/>
        </p:nvPicPr>
        <p:blipFill rotWithShape="1">
          <a:blip r:embed="rId4">
            <a:alphaModFix/>
          </a:blip>
          <a:srcRect b="0" l="0" r="0" t="0"/>
          <a:stretch/>
        </p:blipFill>
        <p:spPr>
          <a:xfrm>
            <a:off x="4682626" y="2382575"/>
            <a:ext cx="4338649" cy="276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727650" y="5620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54" name="Google Shape;154;p7"/>
          <p:cNvSpPr txBox="1"/>
          <p:nvPr>
            <p:ph idx="1" type="body"/>
          </p:nvPr>
        </p:nvSpPr>
        <p:spPr>
          <a:xfrm>
            <a:off x="784700" y="2794375"/>
            <a:ext cx="7688700" cy="17340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Roboto"/>
              <a:buChar char="★"/>
            </a:pPr>
            <a:r>
              <a:rPr lang="tr" sz="1200">
                <a:highlight>
                  <a:srgbClr val="FFFFFF"/>
                </a:highlight>
                <a:latin typeface="Roboto"/>
                <a:ea typeface="Roboto"/>
                <a:cs typeface="Roboto"/>
                <a:sym typeface="Roboto"/>
              </a:rPr>
              <a:t>Some of the missing values are seen together. This relationship will be tagged a value between 0 and 1 on the graphically.</a:t>
            </a:r>
            <a:br>
              <a:rPr lang="tr" sz="1200">
                <a:highlight>
                  <a:srgbClr val="FFFFFF"/>
                </a:highlight>
                <a:latin typeface="Roboto"/>
                <a:ea typeface="Roboto"/>
                <a:cs typeface="Roboto"/>
                <a:sym typeface="Roboto"/>
              </a:rPr>
            </a:br>
            <a:endParaRPr sz="1200">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tr" sz="1200">
                <a:highlight>
                  <a:srgbClr val="FFFFFF"/>
                </a:highlight>
                <a:latin typeface="Roboto"/>
                <a:ea typeface="Roboto"/>
                <a:cs typeface="Roboto"/>
                <a:sym typeface="Roboto"/>
              </a:rPr>
              <a:t>Rates of missing values are examined for each feature. Columns having higher rate then 95% are dropped.</a:t>
            </a:r>
            <a:endParaRPr sz="1200">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p>
        </p:txBody>
      </p:sp>
      <p:sp>
        <p:nvSpPr>
          <p:cNvPr id="155" name="Google Shape;155;p7"/>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Drop Unused Columns</a:t>
            </a:r>
            <a:br>
              <a:rPr lang="tr" sz="1950">
                <a:solidFill>
                  <a:srgbClr val="000000"/>
                </a:solidFill>
                <a:highlight>
                  <a:srgbClr val="FFFFFF"/>
                </a:highlight>
                <a:latin typeface="Arial"/>
                <a:ea typeface="Arial"/>
                <a:cs typeface="Arial"/>
                <a:sym typeface="Arial"/>
              </a:rPr>
            </a:br>
            <a:endParaRPr b="0" sz="1300">
              <a:solidFill>
                <a:schemeClr val="accent1"/>
              </a:solidFill>
              <a:latin typeface="Lato"/>
              <a:ea typeface="Lato"/>
              <a:cs typeface="Lato"/>
              <a:sym typeface="Lato"/>
            </a:endParaRPr>
          </a:p>
          <a:p>
            <a:pPr indent="-302895" lvl="0" marL="457200" rtl="0" algn="l">
              <a:lnSpc>
                <a:spcPct val="115000"/>
              </a:lnSpc>
              <a:spcBef>
                <a:spcPts val="0"/>
              </a:spcBef>
              <a:spcAft>
                <a:spcPts val="0"/>
              </a:spcAft>
              <a:buClr>
                <a:schemeClr val="accent1"/>
              </a:buClr>
              <a:buSzPct val="100000"/>
              <a:buChar char="★"/>
            </a:pPr>
            <a:r>
              <a:rPr b="0" lang="tr" sz="1300">
                <a:solidFill>
                  <a:schemeClr val="accent1"/>
                </a:solidFill>
                <a:latin typeface="Roboto"/>
                <a:ea typeface="Roboto"/>
                <a:cs typeface="Roboto"/>
                <a:sym typeface="Roboto"/>
              </a:rPr>
              <a:t>Kalite and PART_No columns are dropped.</a:t>
            </a:r>
            <a:r>
              <a:rPr b="0" lang="tr" sz="1300">
                <a:solidFill>
                  <a:schemeClr val="accent1"/>
                </a:solidFill>
                <a:latin typeface="Lato"/>
                <a:ea typeface="Lato"/>
                <a:cs typeface="Lato"/>
                <a:sym typeface="Lato"/>
              </a:rPr>
              <a:t> </a:t>
            </a:r>
            <a:endParaRPr/>
          </a:p>
        </p:txBody>
      </p:sp>
      <p:sp>
        <p:nvSpPr>
          <p:cNvPr id="156" name="Google Shape;156;p7"/>
          <p:cNvSpPr txBox="1"/>
          <p:nvPr>
            <p:ph type="title"/>
          </p:nvPr>
        </p:nvSpPr>
        <p:spPr>
          <a:xfrm>
            <a:off x="727650" y="2304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Missing Value Handling</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f0d79518ad_0_10"/>
          <p:cNvPicPr preferRelativeResize="0"/>
          <p:nvPr/>
        </p:nvPicPr>
        <p:blipFill rotWithShape="1">
          <a:blip r:embed="rId3">
            <a:alphaModFix/>
          </a:blip>
          <a:srcRect b="0" l="0" r="0" t="0"/>
          <a:stretch/>
        </p:blipFill>
        <p:spPr>
          <a:xfrm>
            <a:off x="655163" y="0"/>
            <a:ext cx="7833667"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