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TcM+NKuBMOAX55zpakULGW0PG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157456-0341-46F4-A61E-ECBFF46AF5E8}">
  <a:tblStyle styleId="{D1157456-0341-46F4-A61E-ECBFF46AF5E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1"/>
          </a:solidFill>
        </a:fill>
      </a:tcStyle>
    </a:wholeTbl>
    <a:band1H>
      <a:tcTxStyle/>
      <a:tcStyle>
        <a:fill>
          <a:solidFill>
            <a:srgbClr val="CED2E2"/>
          </a:solidFill>
        </a:fill>
      </a:tcStyle>
    </a:band1H>
    <a:band2H>
      <a:tcTxStyle/>
    </a:band2H>
    <a:band1V>
      <a:tcTxStyle/>
      <a:tcStyle>
        <a:fill>
          <a:solidFill>
            <a:srgbClr val="CED2E2"/>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1B1E3D"/>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3" name="Google Shape;23;p8"/>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8"/>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8"/>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8"/>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8"/>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7"/>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9"/>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9"/>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9" name="Google Shape;99;p19"/>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lt1"/>
                </a:solidFill>
                <a:latin typeface="Century Gothic"/>
                <a:ea typeface="Century Gothic"/>
                <a:cs typeface="Century Gothic"/>
                <a:sym typeface="Century Gothic"/>
              </a:rPr>
              <a:t>“</a:t>
            </a:r>
            <a:endParaRPr/>
          </a:p>
        </p:txBody>
      </p:sp>
      <p:sp>
        <p:nvSpPr>
          <p:cNvPr id="100" name="Google Shape;100;p19"/>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0"/>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1"/>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1"/>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4" name="Google Shape;114;p21"/>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lt1"/>
                </a:solidFill>
                <a:latin typeface="Century Gothic"/>
                <a:ea typeface="Century Gothic"/>
                <a:cs typeface="Century Gothic"/>
                <a:sym typeface="Century Gothic"/>
              </a:rPr>
              <a:t>“</a:t>
            </a:r>
            <a:endParaRPr/>
          </a:p>
        </p:txBody>
      </p:sp>
      <p:sp>
        <p:nvSpPr>
          <p:cNvPr id="115" name="Google Shape;115;p21"/>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2"/>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5" name="Google Shape;35;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1"/>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1B1E3D"/>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1" name="Google Shape;41;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7" name="Google Shape;47;p12"/>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8" name="Google Shape;48;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4" name="Google Shape;54;p13"/>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5" name="Google Shape;55;p13"/>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6" name="Google Shape;56;p13"/>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7" name="Google Shape;57;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5"/>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6"/>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6"/>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072AA"/>
            </a:gs>
            <a:gs pos="10000">
              <a:srgbClr val="5072AA"/>
            </a:gs>
            <a:gs pos="100000">
              <a:srgbClr val="1A1F4B"/>
            </a:gs>
          </a:gsLst>
          <a:lin ang="6120000" scaled="0"/>
        </a:gradFill>
      </p:bgPr>
    </p:bg>
    <p:spTree>
      <p:nvGrpSpPr>
        <p:cNvPr id="5" name="Shape 5"/>
        <p:cNvGrpSpPr/>
        <p:nvPr/>
      </p:nvGrpSpPr>
      <p:grpSpPr>
        <a:xfrm>
          <a:off x="0" y="0"/>
          <a:ext cx="0" cy="0"/>
          <a:chOff x="0" y="0"/>
          <a:chExt cx="0" cy="0"/>
        </a:xfrm>
      </p:grpSpPr>
      <p:grpSp>
        <p:nvGrpSpPr>
          <p:cNvPr id="6" name="Google Shape;6;p7"/>
          <p:cNvGrpSpPr/>
          <p:nvPr/>
        </p:nvGrpSpPr>
        <p:grpSpPr>
          <a:xfrm>
            <a:off x="9206969" y="2963333"/>
            <a:ext cx="2981858" cy="3208867"/>
            <a:chOff x="9206969" y="2963333"/>
            <a:chExt cx="2981858" cy="3208867"/>
          </a:xfrm>
        </p:grpSpPr>
        <p:cxnSp>
          <p:nvCxnSpPr>
            <p:cNvPr id="7" name="Google Shape;7;p7"/>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7"/>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7"/>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7"/>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7"/>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1B1E3D"/>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1B1E3D"/>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1B1E3D"/>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1B1E3D"/>
                </a:solidFill>
                <a:latin typeface="Century Gothic"/>
                <a:ea typeface="Century Gothic"/>
                <a:cs typeface="Century Gothic"/>
                <a:sym typeface="Century Gothic"/>
              </a:defRPr>
            </a:lvl9pPr>
          </a:lstStyle>
          <a:p/>
        </p:txBody>
      </p:sp>
      <p:sp>
        <p:nvSpPr>
          <p:cNvPr id="14" name="Google Shape;14;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12142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12142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121429"/>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121429"/>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121429"/>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121429"/>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121429"/>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121429"/>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121429"/>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121429"/>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121429"/>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IN" sz="6600"/>
              <a:t>IMPROVE </a:t>
            </a:r>
            <a:br>
              <a:rPr lang="en-IN" sz="6600"/>
            </a:br>
            <a:r>
              <a:rPr lang="en-IN" sz="6600"/>
              <a:t>LINKEDIN</a:t>
            </a:r>
            <a:br>
              <a:rPr lang="en-IN" sz="6600"/>
            </a:br>
            <a:r>
              <a:rPr lang="en-IN" sz="6600"/>
              <a:t>MESSAGING</a:t>
            </a:r>
            <a:endParaRPr/>
          </a:p>
        </p:txBody>
      </p:sp>
      <p:sp>
        <p:nvSpPr>
          <p:cNvPr id="140" name="Google Shape;140;p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IN"/>
              <a:t>DECK BY CHINMAY MATHUR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nvSpPr>
        <p:spPr>
          <a:xfrm>
            <a:off x="482600" y="553720"/>
            <a:ext cx="7731900" cy="24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Century Gothic"/>
                <a:ea typeface="Century Gothic"/>
                <a:cs typeface="Century Gothic"/>
                <a:sym typeface="Century Gothic"/>
              </a:rPr>
              <a:t>ABOUT </a:t>
            </a:r>
            <a:r>
              <a:rPr b="1" i="0" lang="en-IN" sz="2400" u="none" cap="none" strike="noStrike">
                <a:solidFill>
                  <a:schemeClr val="lt1"/>
                </a:solidFill>
                <a:latin typeface="Century Gothic"/>
                <a:ea typeface="Century Gothic"/>
                <a:cs typeface="Century Gothic"/>
                <a:sym typeface="Century Gothic"/>
              </a:rPr>
              <a:t>PRODUCT:</a:t>
            </a:r>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LinkedIn mission is to connect the world's professionals to make them more productive and successful. Messenger is a powerful tool for people to connect through sharing of messages to reach out to specific people or audiences through one to one communication. Considering the spamming of people through messages, its all the more important to improve it in order for keeping the connection meaningful through messaging on messenger</a:t>
            </a:r>
            <a:endParaRPr sz="1800">
              <a:solidFill>
                <a:schemeClr val="lt1"/>
              </a:solidFill>
              <a:latin typeface="Century Gothic"/>
              <a:ea typeface="Century Gothic"/>
              <a:cs typeface="Century Gothic"/>
              <a:sym typeface="Century Gothic"/>
            </a:endParaRPr>
          </a:p>
        </p:txBody>
      </p:sp>
      <p:graphicFrame>
        <p:nvGraphicFramePr>
          <p:cNvPr id="146" name="Google Shape;146;p2"/>
          <p:cNvGraphicFramePr/>
          <p:nvPr/>
        </p:nvGraphicFramePr>
        <p:xfrm>
          <a:off x="6591300" y="3098801"/>
          <a:ext cx="3000000" cy="3000000"/>
        </p:xfrm>
        <a:graphic>
          <a:graphicData uri="http://schemas.openxmlformats.org/drawingml/2006/table">
            <a:tbl>
              <a:tblPr bandRow="1" firstRow="1">
                <a:noFill/>
                <a:tableStyleId>{D1157456-0341-46F4-A61E-ECBFF46AF5E8}</a:tableStyleId>
              </a:tblPr>
              <a:tblGrid>
                <a:gridCol w="5473700"/>
              </a:tblGrid>
              <a:tr h="317925">
                <a:tc>
                  <a:txBody>
                    <a:bodyPr/>
                    <a:lstStyle/>
                    <a:p>
                      <a:pPr indent="0" lvl="0" marL="0" marR="0" rtl="0" algn="ctr">
                        <a:spcBef>
                          <a:spcPts val="0"/>
                        </a:spcBef>
                        <a:spcAft>
                          <a:spcPts val="0"/>
                        </a:spcAft>
                        <a:buNone/>
                      </a:pPr>
                      <a:r>
                        <a:rPr lang="en-IN" sz="1800" u="none" cap="none" strike="noStrike"/>
                        <a:t>User Pain Points</a:t>
                      </a:r>
                      <a:endParaRPr/>
                    </a:p>
                  </a:txBody>
                  <a:tcPr marT="45725" marB="45725" marR="91450" marL="91450"/>
                </a:tc>
              </a:tr>
              <a:tr h="556350">
                <a:tc>
                  <a:txBody>
                    <a:bodyPr/>
                    <a:lstStyle/>
                    <a:p>
                      <a:pPr indent="0" lvl="0" marL="0" marR="0" rtl="0" algn="l">
                        <a:spcBef>
                          <a:spcPts val="0"/>
                        </a:spcBef>
                        <a:spcAft>
                          <a:spcPts val="0"/>
                        </a:spcAft>
                        <a:buNone/>
                      </a:pPr>
                      <a:r>
                        <a:rPr lang="en-IN" sz="1800" u="none" cap="none" strike="noStrike">
                          <a:solidFill>
                            <a:schemeClr val="dk1"/>
                          </a:solidFill>
                          <a:latin typeface="Century Gothic"/>
                          <a:ea typeface="Century Gothic"/>
                          <a:cs typeface="Century Gothic"/>
                          <a:sym typeface="Century Gothic"/>
                        </a:rPr>
                        <a:t>Lot of irrelevant messages or reachouts clutter their messaging section</a:t>
                      </a:r>
                      <a:endParaRPr sz="1800"/>
                    </a:p>
                  </a:txBody>
                  <a:tcPr marT="45725" marB="45725" marR="91450" marL="91450"/>
                </a:tc>
              </a:tr>
              <a:tr h="759675">
                <a:tc>
                  <a:txBody>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Can’t tell if message has been seen/received or not so should wait for response or not</a:t>
                      </a:r>
                      <a:endParaRPr sz="1800"/>
                    </a:p>
                  </a:txBody>
                  <a:tcPr marT="45725" marB="45725" marR="91450" marL="91450"/>
                </a:tc>
              </a:tr>
              <a:tr h="794800">
                <a:tc>
                  <a:txBody>
                    <a:bodyPr/>
                    <a:lstStyle/>
                    <a:p>
                      <a:pPr indent="0" lvl="0" marL="0" marR="0" rtl="0" algn="l">
                        <a:lnSpc>
                          <a:spcPct val="100000"/>
                        </a:lnSpc>
                        <a:spcBef>
                          <a:spcPts val="0"/>
                        </a:spcBef>
                        <a:spcAft>
                          <a:spcPts val="0"/>
                        </a:spcAft>
                        <a:buClr>
                          <a:schemeClr val="dk1"/>
                        </a:buClr>
                        <a:buSzPts val="1800"/>
                        <a:buFont typeface="Century Gothic"/>
                        <a:buNone/>
                      </a:pPr>
                      <a:r>
                        <a:rPr lang="en-IN" sz="1800">
                          <a:solidFill>
                            <a:schemeClr val="dk1"/>
                          </a:solidFill>
                          <a:latin typeface="Century Gothic"/>
                          <a:ea typeface="Century Gothic"/>
                          <a:cs typeface="Century Gothic"/>
                          <a:sym typeface="Century Gothic"/>
                        </a:rPr>
                        <a:t>Dont get replies for messages sent so dont find it relevant to look at messaging</a:t>
                      </a:r>
                      <a:endParaRPr/>
                    </a:p>
                    <a:p>
                      <a:pPr indent="0" lvl="0" marL="0" marR="0" rtl="0" algn="l">
                        <a:spcBef>
                          <a:spcPts val="0"/>
                        </a:spcBef>
                        <a:spcAft>
                          <a:spcPts val="0"/>
                        </a:spcAft>
                        <a:buNone/>
                      </a:pPr>
                      <a:r>
                        <a:t/>
                      </a:r>
                      <a:endParaRPr sz="1800"/>
                    </a:p>
                  </a:txBody>
                  <a:tcPr marT="45725" marB="45725" marR="91450" marL="91450"/>
                </a:tc>
              </a:tr>
              <a:tr h="987575">
                <a:tc>
                  <a:txBody>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Repeatedly have to ask the same information again and again to each recruiter and provide the same information back in return </a:t>
                      </a:r>
                      <a:endParaRPr sz="1800"/>
                    </a:p>
                  </a:txBody>
                  <a:tcPr marT="45725" marB="45725" marR="91450" marL="91450"/>
                </a:tc>
              </a:tr>
            </a:tbl>
          </a:graphicData>
        </a:graphic>
      </p:graphicFrame>
      <p:sp>
        <p:nvSpPr>
          <p:cNvPr id="147" name="Google Shape;147;p2"/>
          <p:cNvSpPr txBox="1"/>
          <p:nvPr/>
        </p:nvSpPr>
        <p:spPr>
          <a:xfrm>
            <a:off x="265112" y="4279901"/>
            <a:ext cx="6351588" cy="23495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600"/>
              <a:buFont typeface="Noto Sans Symbols"/>
              <a:buChar char="▶"/>
            </a:pPr>
            <a:r>
              <a:rPr b="0" lang="en-IN" sz="2000" u="none" cap="none">
                <a:solidFill>
                  <a:schemeClr val="lt1"/>
                </a:solidFill>
                <a:latin typeface="Century Gothic"/>
                <a:ea typeface="Century Gothic"/>
                <a:cs typeface="Century Gothic"/>
                <a:sym typeface="Century Gothic"/>
              </a:rPr>
              <a:t>Percentage of LinkedIn daily active users using LinkedIn messages</a:t>
            </a:r>
            <a:endParaRPr/>
          </a:p>
          <a:p>
            <a:pPr indent="-285750" lvl="0" marL="285750" marR="0" rtl="0" algn="l">
              <a:spcBef>
                <a:spcPts val="1000"/>
              </a:spcBef>
              <a:spcAft>
                <a:spcPts val="0"/>
              </a:spcAft>
              <a:buClr>
                <a:schemeClr val="lt1"/>
              </a:buClr>
              <a:buSzPts val="1600"/>
              <a:buFont typeface="Noto Sans Symbols"/>
              <a:buChar char="▶"/>
            </a:pPr>
            <a:r>
              <a:rPr b="0" lang="en-IN" sz="2000" u="none" cap="none">
                <a:solidFill>
                  <a:schemeClr val="lt1"/>
                </a:solidFill>
                <a:latin typeface="Century Gothic"/>
                <a:ea typeface="Century Gothic"/>
                <a:cs typeface="Century Gothic"/>
                <a:sym typeface="Century Gothic"/>
              </a:rPr>
              <a:t>Number of messages sent per day</a:t>
            </a:r>
            <a:endParaRPr/>
          </a:p>
          <a:p>
            <a:pPr indent="-285750" lvl="0" marL="285750" marR="0" rtl="0" algn="l">
              <a:spcBef>
                <a:spcPts val="1000"/>
              </a:spcBef>
              <a:spcAft>
                <a:spcPts val="0"/>
              </a:spcAft>
              <a:buClr>
                <a:schemeClr val="lt1"/>
              </a:buClr>
              <a:buSzPts val="1600"/>
              <a:buFont typeface="Noto Sans Symbols"/>
              <a:buChar char="▶"/>
            </a:pPr>
            <a:r>
              <a:rPr b="0" lang="en-IN" sz="2000" u="none" cap="none">
                <a:solidFill>
                  <a:schemeClr val="lt1"/>
                </a:solidFill>
                <a:latin typeface="Century Gothic"/>
                <a:ea typeface="Century Gothic"/>
                <a:cs typeface="Century Gothic"/>
                <a:sym typeface="Century Gothic"/>
              </a:rPr>
              <a:t>Ratio of messages sent/messages recieved</a:t>
            </a:r>
            <a:endParaRPr b="0" sz="2000" u="none" cap="none">
              <a:solidFill>
                <a:schemeClr val="lt1"/>
              </a:solidFill>
              <a:latin typeface="Century Gothic"/>
              <a:ea typeface="Century Gothic"/>
              <a:cs typeface="Century Gothic"/>
              <a:sym typeface="Century Gothic"/>
            </a:endParaRPr>
          </a:p>
          <a:p>
            <a:pPr indent="-285750" lvl="0" marL="285750" marR="0" rtl="0" algn="l">
              <a:spcBef>
                <a:spcPts val="1000"/>
              </a:spcBef>
              <a:spcAft>
                <a:spcPts val="0"/>
              </a:spcAft>
              <a:buClr>
                <a:schemeClr val="lt1"/>
              </a:buClr>
              <a:buSzPts val="1600"/>
              <a:buFont typeface="Noto Sans Symbols"/>
              <a:buChar char="▶"/>
            </a:pPr>
            <a:r>
              <a:rPr b="0" lang="en-IN" sz="2000" u="none" cap="none">
                <a:solidFill>
                  <a:schemeClr val="lt1"/>
                </a:solidFill>
                <a:latin typeface="Century Gothic"/>
                <a:ea typeface="Century Gothic"/>
                <a:cs typeface="Century Gothic"/>
                <a:sym typeface="Century Gothic"/>
              </a:rPr>
              <a:t>Amount of time taken by the receiver to respond</a:t>
            </a:r>
            <a:endParaRPr/>
          </a:p>
        </p:txBody>
      </p:sp>
      <p:sp>
        <p:nvSpPr>
          <p:cNvPr id="148" name="Google Shape;148;p2"/>
          <p:cNvSpPr txBox="1"/>
          <p:nvPr/>
        </p:nvSpPr>
        <p:spPr>
          <a:xfrm>
            <a:off x="557212" y="3776133"/>
            <a:ext cx="2185988" cy="5291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Century Gothic"/>
              <a:buNone/>
            </a:pPr>
            <a:r>
              <a:rPr b="0" lang="en-IN" sz="2800" u="none" cap="none">
                <a:solidFill>
                  <a:schemeClr val="lt1"/>
                </a:solidFill>
                <a:latin typeface="Century Gothic"/>
                <a:ea typeface="Century Gothic"/>
                <a:cs typeface="Century Gothic"/>
                <a:sym typeface="Century Gothic"/>
              </a:rPr>
              <a:t>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541972" y="6773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IN"/>
              <a:t>USER PERSONA</a:t>
            </a:r>
            <a:endParaRPr/>
          </a:p>
        </p:txBody>
      </p:sp>
      <p:sp>
        <p:nvSpPr>
          <p:cNvPr id="154" name="Google Shape;154;p3"/>
          <p:cNvSpPr txBox="1"/>
          <p:nvPr>
            <p:ph idx="1" type="body"/>
          </p:nvPr>
        </p:nvSpPr>
        <p:spPr>
          <a:xfrm>
            <a:off x="541972" y="1808480"/>
            <a:ext cx="9465628" cy="4023359"/>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rtl="0" algn="l">
              <a:spcBef>
                <a:spcPts val="0"/>
              </a:spcBef>
              <a:spcAft>
                <a:spcPts val="0"/>
              </a:spcAft>
              <a:buSzPct val="80000"/>
              <a:buChar char="▶"/>
            </a:pPr>
            <a:r>
              <a:rPr lang="en-IN">
                <a:solidFill>
                  <a:srgbClr val="C8CBE6"/>
                </a:solidFill>
              </a:rPr>
              <a:t>Job seeking users: Users which use LinkedIn messages to connect with recruiters and for referrals multiple times a day</a:t>
            </a:r>
            <a:endParaRPr/>
          </a:p>
          <a:p>
            <a:pPr indent="-191770" lvl="0" marL="285750" rtl="0" algn="l">
              <a:spcBef>
                <a:spcPts val="970"/>
              </a:spcBef>
              <a:spcAft>
                <a:spcPts val="0"/>
              </a:spcAft>
              <a:buSzPct val="80000"/>
              <a:buNone/>
            </a:pPr>
            <a:r>
              <a:t/>
            </a:r>
            <a:endParaRPr>
              <a:solidFill>
                <a:srgbClr val="C8CBE6"/>
              </a:solidFill>
            </a:endParaRPr>
          </a:p>
          <a:p>
            <a:pPr indent="-285750" lvl="0" marL="285750" rtl="0" algn="l">
              <a:spcBef>
                <a:spcPts val="970"/>
              </a:spcBef>
              <a:spcAft>
                <a:spcPts val="0"/>
              </a:spcAft>
              <a:buSzPct val="80000"/>
              <a:buChar char="▶"/>
            </a:pPr>
            <a:r>
              <a:rPr lang="en-IN">
                <a:solidFill>
                  <a:srgbClr val="C8CBE6"/>
                </a:solidFill>
              </a:rPr>
              <a:t>Recruiters: They answer several messages in a day hence high frequency users</a:t>
            </a:r>
            <a:endParaRPr/>
          </a:p>
          <a:p>
            <a:pPr indent="-191770" lvl="0" marL="285750" rtl="0" algn="l">
              <a:spcBef>
                <a:spcPts val="970"/>
              </a:spcBef>
              <a:spcAft>
                <a:spcPts val="0"/>
              </a:spcAft>
              <a:buSzPct val="80000"/>
              <a:buNone/>
            </a:pPr>
            <a:r>
              <a:t/>
            </a:r>
            <a:endParaRPr>
              <a:solidFill>
                <a:srgbClr val="C8CBE6"/>
              </a:solidFill>
            </a:endParaRPr>
          </a:p>
          <a:p>
            <a:pPr indent="-285750" lvl="0" marL="285750" rtl="0" algn="l">
              <a:spcBef>
                <a:spcPts val="970"/>
              </a:spcBef>
              <a:spcAft>
                <a:spcPts val="0"/>
              </a:spcAft>
              <a:buSzPct val="80000"/>
              <a:buChar char="▶"/>
            </a:pPr>
            <a:r>
              <a:rPr lang="en-IN">
                <a:solidFill>
                  <a:srgbClr val="C8CBE6"/>
                </a:solidFill>
              </a:rPr>
              <a:t>Sales personal: Use LinkedIn messages to send sponsored and promotional offers to users</a:t>
            </a:r>
            <a:endParaRPr/>
          </a:p>
          <a:p>
            <a:pPr indent="-191770" lvl="0" marL="285750" rtl="0" algn="l">
              <a:spcBef>
                <a:spcPts val="970"/>
              </a:spcBef>
              <a:spcAft>
                <a:spcPts val="0"/>
              </a:spcAft>
              <a:buSzPct val="80000"/>
              <a:buNone/>
            </a:pPr>
            <a:r>
              <a:t/>
            </a:r>
            <a:endParaRPr>
              <a:solidFill>
                <a:srgbClr val="C8CBE6"/>
              </a:solidFill>
            </a:endParaRPr>
          </a:p>
          <a:p>
            <a:pPr indent="-285750" lvl="0" marL="285750" rtl="0" algn="l">
              <a:spcBef>
                <a:spcPts val="970"/>
              </a:spcBef>
              <a:spcAft>
                <a:spcPts val="0"/>
              </a:spcAft>
              <a:buSzPct val="80000"/>
              <a:buChar char="▶"/>
            </a:pPr>
            <a:r>
              <a:rPr lang="en-IN">
                <a:solidFill>
                  <a:srgbClr val="C8CBE6"/>
                </a:solidFill>
              </a:rPr>
              <a:t>Average users which do not use LinkedIn messages enough only to reply to notifications if 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14312" y="2836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IN"/>
              <a:t>FEATURE 1</a:t>
            </a:r>
            <a:endParaRPr/>
          </a:p>
        </p:txBody>
      </p:sp>
      <p:sp>
        <p:nvSpPr>
          <p:cNvPr id="160" name="Google Shape;160;p4"/>
          <p:cNvSpPr txBox="1"/>
          <p:nvPr/>
        </p:nvSpPr>
        <p:spPr>
          <a:xfrm>
            <a:off x="317500" y="1739901"/>
            <a:ext cx="6477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Within the message screen the new options include mail and message seen/delivered options. The target user is the job seeking user which forms the majority of the user base of LinkedIn. </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The read feature tell the user if the recipient has read the message and has ignored it, a grey tick implies the message is delivered, blue implies the message is read.</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The mail-in-message features redirects the recruiter/ job seeker to others registered email for better connection and taking the conversation further to the next step.</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These features are aimed to increase the engagement as these feature push both the users to respond and use LinkedIn as a starting platform to look for jobs instead of direct mailing or using other platforms</a:t>
            </a:r>
            <a:endParaRPr/>
          </a:p>
        </p:txBody>
      </p:sp>
      <p:sp>
        <p:nvSpPr>
          <p:cNvPr id="161" name="Google Shape;161;p4"/>
          <p:cNvSpPr txBox="1"/>
          <p:nvPr/>
        </p:nvSpPr>
        <p:spPr>
          <a:xfrm>
            <a:off x="8636000" y="6197600"/>
            <a:ext cx="1398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wireframes</a:t>
            </a:r>
            <a:endParaRPr/>
          </a:p>
        </p:txBody>
      </p:sp>
      <p:pic>
        <p:nvPicPr>
          <p:cNvPr id="162" name="Google Shape;162;p4"/>
          <p:cNvPicPr preferRelativeResize="0"/>
          <p:nvPr>
            <p:ph idx="1" type="body"/>
          </p:nvPr>
        </p:nvPicPr>
        <p:blipFill rotWithShape="1">
          <a:blip r:embed="rId3">
            <a:alphaModFix/>
          </a:blip>
          <a:srcRect b="0" l="0" r="0" t="0"/>
          <a:stretch/>
        </p:blipFill>
        <p:spPr>
          <a:xfrm>
            <a:off x="9563100" y="1142999"/>
            <a:ext cx="2362200" cy="4986868"/>
          </a:xfrm>
          <a:prstGeom prst="rect">
            <a:avLst/>
          </a:prstGeom>
          <a:noFill/>
          <a:ln>
            <a:noFill/>
          </a:ln>
        </p:spPr>
      </p:pic>
      <p:pic>
        <p:nvPicPr>
          <p:cNvPr id="163" name="Google Shape;163;p4"/>
          <p:cNvPicPr preferRelativeResize="0"/>
          <p:nvPr/>
        </p:nvPicPr>
        <p:blipFill rotWithShape="1">
          <a:blip r:embed="rId4">
            <a:alphaModFix/>
          </a:blip>
          <a:srcRect b="0" l="0" r="0" t="0"/>
          <a:stretch/>
        </p:blipFill>
        <p:spPr>
          <a:xfrm>
            <a:off x="6894095" y="1130299"/>
            <a:ext cx="2388268" cy="5041901"/>
          </a:xfrm>
          <a:prstGeom prst="rect">
            <a:avLst/>
          </a:prstGeom>
          <a:noFill/>
          <a:ln>
            <a:noFill/>
          </a:ln>
        </p:spPr>
      </p:pic>
      <p:sp>
        <p:nvSpPr>
          <p:cNvPr id="164" name="Google Shape;164;p4"/>
          <p:cNvSpPr/>
          <p:nvPr/>
        </p:nvSpPr>
        <p:spPr>
          <a:xfrm>
            <a:off x="9004300" y="5143500"/>
            <a:ext cx="292100" cy="292100"/>
          </a:xfrm>
          <a:prstGeom prst="ellipse">
            <a:avLst/>
          </a:prstGeom>
          <a:noFill/>
          <a:ln cap="rnd"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5" name="Google Shape;165;p4"/>
          <p:cNvSpPr/>
          <p:nvPr/>
        </p:nvSpPr>
        <p:spPr>
          <a:xfrm>
            <a:off x="11633200" y="5118100"/>
            <a:ext cx="292100" cy="292100"/>
          </a:xfrm>
          <a:prstGeom prst="ellipse">
            <a:avLst/>
          </a:prstGeom>
          <a:noFill/>
          <a:ln cap="rnd"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214312" y="2836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IN"/>
              <a:t>FEATURE 2</a:t>
            </a:r>
            <a:endParaRPr/>
          </a:p>
        </p:txBody>
      </p:sp>
      <p:pic>
        <p:nvPicPr>
          <p:cNvPr id="171" name="Google Shape;171;p5"/>
          <p:cNvPicPr preferRelativeResize="0"/>
          <p:nvPr>
            <p:ph idx="1" type="body"/>
          </p:nvPr>
        </p:nvPicPr>
        <p:blipFill rotWithShape="1">
          <a:blip r:embed="rId3">
            <a:alphaModFix/>
          </a:blip>
          <a:srcRect b="0" l="0" r="0" t="0"/>
          <a:stretch/>
        </p:blipFill>
        <p:spPr>
          <a:xfrm>
            <a:off x="4991573" y="1231900"/>
            <a:ext cx="2113190" cy="4572000"/>
          </a:xfrm>
          <a:prstGeom prst="rect">
            <a:avLst/>
          </a:prstGeom>
          <a:noFill/>
          <a:ln>
            <a:noFill/>
          </a:ln>
        </p:spPr>
      </p:pic>
      <p:pic>
        <p:nvPicPr>
          <p:cNvPr id="172" name="Google Shape;172;p5"/>
          <p:cNvPicPr preferRelativeResize="0"/>
          <p:nvPr/>
        </p:nvPicPr>
        <p:blipFill rotWithShape="1">
          <a:blip r:embed="rId4">
            <a:alphaModFix/>
          </a:blip>
          <a:srcRect b="0" l="0" r="0" t="0"/>
          <a:stretch/>
        </p:blipFill>
        <p:spPr>
          <a:xfrm>
            <a:off x="9874210" y="1211510"/>
            <a:ext cx="2139990" cy="4629979"/>
          </a:xfrm>
          <a:prstGeom prst="rect">
            <a:avLst/>
          </a:prstGeom>
          <a:noFill/>
          <a:ln>
            <a:noFill/>
          </a:ln>
        </p:spPr>
      </p:pic>
      <p:pic>
        <p:nvPicPr>
          <p:cNvPr id="173" name="Google Shape;173;p5"/>
          <p:cNvPicPr preferRelativeResize="0"/>
          <p:nvPr/>
        </p:nvPicPr>
        <p:blipFill rotWithShape="1">
          <a:blip r:embed="rId5">
            <a:alphaModFix/>
          </a:blip>
          <a:srcRect b="0" l="0" r="0" t="0"/>
          <a:stretch/>
        </p:blipFill>
        <p:spPr>
          <a:xfrm>
            <a:off x="7459034" y="1233912"/>
            <a:ext cx="2112262" cy="4569987"/>
          </a:xfrm>
          <a:prstGeom prst="rect">
            <a:avLst/>
          </a:prstGeom>
          <a:noFill/>
          <a:ln>
            <a:noFill/>
          </a:ln>
        </p:spPr>
      </p:pic>
      <p:sp>
        <p:nvSpPr>
          <p:cNvPr id="174" name="Google Shape;174;p5"/>
          <p:cNvSpPr txBox="1"/>
          <p:nvPr/>
        </p:nvSpPr>
        <p:spPr>
          <a:xfrm>
            <a:off x="317500" y="1739901"/>
            <a:ext cx="4318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By sorting the messages into categories, the user is more likely to use the feature. It also incorporates the notification feature where linkedin asks to reach out to a new connection under the suggestion tab. This feature benefits all types of users by letting them browse by their purpose and priority</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This feature focuses on engagement as it encourage the user to explore more messaging and hence spend more time on it. It also smoothens the experience of a user hence also helps with retention</a:t>
            </a:r>
            <a:endParaRPr/>
          </a:p>
        </p:txBody>
      </p:sp>
      <p:sp>
        <p:nvSpPr>
          <p:cNvPr id="175" name="Google Shape;175;p5"/>
          <p:cNvSpPr txBox="1"/>
          <p:nvPr/>
        </p:nvSpPr>
        <p:spPr>
          <a:xfrm>
            <a:off x="7823200" y="5994400"/>
            <a:ext cx="1398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wireframes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652462" y="0"/>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IN"/>
              <a:t>OTHER FEATURES</a:t>
            </a:r>
            <a:endParaRPr/>
          </a:p>
        </p:txBody>
      </p:sp>
      <p:sp>
        <p:nvSpPr>
          <p:cNvPr id="181" name="Google Shape;181;p6"/>
          <p:cNvSpPr txBox="1"/>
          <p:nvPr>
            <p:ph idx="1" type="body"/>
          </p:nvPr>
        </p:nvSpPr>
        <p:spPr>
          <a:xfrm>
            <a:off x="627062" y="1016000"/>
            <a:ext cx="8764588" cy="3822700"/>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1600"/>
              <a:buChar char="▶"/>
            </a:pPr>
            <a:r>
              <a:rPr lang="en-IN">
                <a:solidFill>
                  <a:schemeClr val="lt1"/>
                </a:solidFill>
              </a:rPr>
              <a:t>A tutorial for the first time users to tour the message feature and pop ups to explore and encourage to use it.</a:t>
            </a:r>
            <a:br>
              <a:rPr lang="en-IN">
                <a:solidFill>
                  <a:schemeClr val="lt1"/>
                </a:solidFill>
              </a:rPr>
            </a:br>
            <a:r>
              <a:rPr lang="en-IN">
                <a:solidFill>
                  <a:schemeClr val="lt1"/>
                </a:solidFill>
              </a:rPr>
              <a:t>Category: Activation, Engagement</a:t>
            </a:r>
            <a:endParaRPr/>
          </a:p>
          <a:p>
            <a:pPr indent="-285750" lvl="0" marL="285750" rtl="0" algn="l">
              <a:spcBef>
                <a:spcPts val="1000"/>
              </a:spcBef>
              <a:spcAft>
                <a:spcPts val="0"/>
              </a:spcAft>
              <a:buSzPts val="1600"/>
              <a:buChar char="▶"/>
            </a:pPr>
            <a:r>
              <a:rPr lang="en-IN">
                <a:solidFill>
                  <a:schemeClr val="lt1"/>
                </a:solidFill>
              </a:rPr>
              <a:t>Option to set a reminder to reply to seen messages to help not forget.</a:t>
            </a:r>
            <a:br>
              <a:rPr lang="en-IN">
                <a:solidFill>
                  <a:schemeClr val="lt1"/>
                </a:solidFill>
              </a:rPr>
            </a:br>
            <a:r>
              <a:rPr lang="en-IN">
                <a:solidFill>
                  <a:schemeClr val="lt1"/>
                </a:solidFill>
              </a:rPr>
              <a:t>Category: Engagement</a:t>
            </a:r>
            <a:endParaRPr/>
          </a:p>
          <a:p>
            <a:pPr indent="-285750" lvl="0" marL="285750" rtl="0" algn="l">
              <a:spcBef>
                <a:spcPts val="1000"/>
              </a:spcBef>
              <a:spcAft>
                <a:spcPts val="0"/>
              </a:spcAft>
              <a:buSzPts val="1600"/>
              <a:buChar char="▶"/>
            </a:pPr>
            <a:r>
              <a:rPr lang="en-IN">
                <a:solidFill>
                  <a:schemeClr val="lt1"/>
                </a:solidFill>
              </a:rPr>
              <a:t>Sharing of progress with mentors on a group chat and sharing profiles and referrals to recruiters.</a:t>
            </a:r>
            <a:br>
              <a:rPr lang="en-IN">
                <a:solidFill>
                  <a:schemeClr val="lt1"/>
                </a:solidFill>
              </a:rPr>
            </a:br>
            <a:r>
              <a:rPr lang="en-IN">
                <a:solidFill>
                  <a:schemeClr val="lt1"/>
                </a:solidFill>
              </a:rPr>
              <a:t>Category: Referral</a:t>
            </a:r>
            <a:endParaRPr/>
          </a:p>
          <a:p>
            <a:pPr indent="-285750" lvl="0" marL="285750" rtl="0" algn="l">
              <a:spcBef>
                <a:spcPts val="1000"/>
              </a:spcBef>
              <a:spcAft>
                <a:spcPts val="0"/>
              </a:spcAft>
              <a:buSzPts val="1600"/>
              <a:buChar char="▶"/>
            </a:pPr>
            <a:r>
              <a:rPr lang="en-IN">
                <a:solidFill>
                  <a:schemeClr val="lt1"/>
                </a:solidFill>
              </a:rPr>
              <a:t>Save pre-written messages for quick use instead of typing the same message multiple times hence saving time.</a:t>
            </a:r>
            <a:br>
              <a:rPr lang="en-IN">
                <a:solidFill>
                  <a:schemeClr val="lt1"/>
                </a:solidFill>
              </a:rPr>
            </a:br>
            <a:r>
              <a:rPr lang="en-IN">
                <a:solidFill>
                  <a:schemeClr val="lt1"/>
                </a:solidFill>
              </a:rPr>
              <a:t>Category: Engagement</a:t>
            </a:r>
            <a:endParaRPr/>
          </a:p>
        </p:txBody>
      </p:sp>
      <p:sp>
        <p:nvSpPr>
          <p:cNvPr id="182" name="Google Shape;182;p6"/>
          <p:cNvSpPr txBox="1"/>
          <p:nvPr/>
        </p:nvSpPr>
        <p:spPr>
          <a:xfrm>
            <a:off x="900112" y="4296832"/>
            <a:ext cx="8534400" cy="1507067"/>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3600"/>
              <a:buFont typeface="Century Gothic"/>
              <a:buNone/>
            </a:pPr>
            <a:r>
              <a:rPr lang="en-IN" sz="3600" cap="none">
                <a:solidFill>
                  <a:schemeClr val="lt1"/>
                </a:solidFill>
                <a:latin typeface="Century Gothic"/>
                <a:ea typeface="Century Gothic"/>
                <a:cs typeface="Century Gothic"/>
                <a:sym typeface="Century Gothic"/>
              </a:rPr>
              <a:t>CONCLUSION</a:t>
            </a:r>
            <a:endParaRPr/>
          </a:p>
        </p:txBody>
      </p:sp>
      <p:sp>
        <p:nvSpPr>
          <p:cNvPr id="183" name="Google Shape;183;p6"/>
          <p:cNvSpPr txBox="1"/>
          <p:nvPr/>
        </p:nvSpPr>
        <p:spPr>
          <a:xfrm>
            <a:off x="876300" y="5406072"/>
            <a:ext cx="85217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Most features which would help the users most are from engagement category, mainly to prioritise and organize the messages they get in order to use the messaging more effectively, this in return would increase the traffic on LinkedIn as a whole helping it achieve its goals and missions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2022-07-10T15:09:42Z</dcterms:created>
  <dc:creator>Chinmay 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