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6" r:id="rId10"/>
    <p:sldId id="305" r:id="rId11"/>
    <p:sldId id="300" r:id="rId12"/>
    <p:sldId id="307" r:id="rId13"/>
    <p:sldId id="30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hyperlink" Target="https://theproductcompany.com/gtm-strategy-examples/" TargetMode="External"/><Relationship Id="rId2" Type="http://schemas.openxmlformats.org/officeDocument/2006/relationships/hyperlink" Target="https://play.google.com/store/apps/details?id=com.onfinance.ap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Growing </a:t>
            </a:r>
            <a:r>
              <a:rPr lang="en-US" sz="4400" dirty="0" err="1">
                <a:solidFill>
                  <a:schemeClr val="tx1"/>
                </a:solidFill>
              </a:rPr>
              <a:t>OnFinance</a:t>
            </a:r>
            <a:r>
              <a:rPr lang="en-US" sz="4400" dirty="0">
                <a:solidFill>
                  <a:schemeClr val="tx1"/>
                </a:solidFill>
              </a:rPr>
              <a:t> User Base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err="1"/>
              <a:t>ProduScope</a:t>
            </a:r>
            <a:r>
              <a:rPr lang="en-US" sz="1600" dirty="0"/>
              <a:t> 22 entry – Chinmay </a:t>
            </a:r>
            <a:r>
              <a:rPr lang="en-US" sz="1600" dirty="0" err="1"/>
              <a:t>mathur</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6FB6AB-48B0-CA6D-2325-EF5BD4605A17}"/>
              </a:ext>
            </a:extLst>
          </p:cNvPr>
          <p:cNvSpPr txBox="1"/>
          <p:nvPr/>
        </p:nvSpPr>
        <p:spPr>
          <a:xfrm>
            <a:off x="695324" y="615434"/>
            <a:ext cx="9934576" cy="646331"/>
          </a:xfrm>
          <a:prstGeom prst="rect">
            <a:avLst/>
          </a:prstGeom>
          <a:noFill/>
        </p:spPr>
        <p:txBody>
          <a:bodyPr wrap="square">
            <a:spAutoFit/>
          </a:bodyPr>
          <a:lstStyle/>
          <a:p>
            <a:r>
              <a:rPr lang="en-IN" sz="3600" dirty="0">
                <a:latin typeface="+mj-lt"/>
              </a:rPr>
              <a:t>Bibliography</a:t>
            </a:r>
          </a:p>
        </p:txBody>
      </p:sp>
      <p:sp>
        <p:nvSpPr>
          <p:cNvPr id="6" name="TextBox 5">
            <a:extLst>
              <a:ext uri="{FF2B5EF4-FFF2-40B4-BE49-F238E27FC236}">
                <a16:creationId xmlns:a16="http://schemas.microsoft.com/office/drawing/2014/main" id="{D46B3C1B-FFA6-441F-5D45-8CD0B845635F}"/>
              </a:ext>
            </a:extLst>
          </p:cNvPr>
          <p:cNvSpPr txBox="1"/>
          <p:nvPr/>
        </p:nvSpPr>
        <p:spPr>
          <a:xfrm>
            <a:off x="742950" y="1352550"/>
            <a:ext cx="11020425" cy="1200329"/>
          </a:xfrm>
          <a:prstGeom prst="rect">
            <a:avLst/>
          </a:prstGeom>
          <a:noFill/>
        </p:spPr>
        <p:txBody>
          <a:bodyPr wrap="square" rtlCol="0">
            <a:spAutoFit/>
          </a:bodyPr>
          <a:lstStyle/>
          <a:p>
            <a:pPr marL="285750" indent="-285750">
              <a:buFont typeface="Arial" panose="020B0604020202020204" pitchFamily="34" charset="0"/>
              <a:buChar char="•"/>
            </a:pPr>
            <a:r>
              <a:rPr lang="en-IN" b="0" i="0" dirty="0">
                <a:solidFill>
                  <a:srgbClr val="5F6368"/>
                </a:solidFill>
                <a:effectLst/>
                <a:latin typeface="Roboto" panose="02000000000000000000" pitchFamily="2" charset="0"/>
                <a:hlinkClick r:id="rId2"/>
              </a:rPr>
              <a:t>https://play.google.com/store/apps/details?id=com.onfinance.app</a:t>
            </a:r>
            <a:endParaRPr lang="en-IN" b="0" i="0" dirty="0">
              <a:solidFill>
                <a:srgbClr val="5F6368"/>
              </a:solidFill>
              <a:effectLst/>
              <a:latin typeface="Roboto" panose="02000000000000000000" pitchFamily="2" charset="0"/>
            </a:endParaRPr>
          </a:p>
          <a:p>
            <a:pPr marL="285750" indent="-285750">
              <a:buFont typeface="Arial" panose="020B0604020202020204" pitchFamily="34" charset="0"/>
              <a:buChar char="•"/>
            </a:pPr>
            <a:r>
              <a:rPr lang="en-IN" b="0" i="0" dirty="0">
                <a:solidFill>
                  <a:srgbClr val="5F6368"/>
                </a:solidFill>
                <a:effectLst/>
                <a:latin typeface="Roboto" panose="02000000000000000000" pitchFamily="2" charset="0"/>
              </a:rPr>
              <a:t>onfinance.in</a:t>
            </a:r>
            <a:endParaRPr lang="en-IN" dirty="0">
              <a:solidFill>
                <a:srgbClr val="5F6368"/>
              </a:solidFill>
              <a:latin typeface="Roboto" panose="02000000000000000000" pitchFamily="2" charset="0"/>
            </a:endParaRPr>
          </a:p>
          <a:p>
            <a:pPr marL="285750" indent="-285750">
              <a:buFont typeface="Arial" panose="020B0604020202020204" pitchFamily="34" charset="0"/>
              <a:buChar char="•"/>
            </a:pPr>
            <a:r>
              <a:rPr lang="en-IN" b="0" i="0" dirty="0">
                <a:solidFill>
                  <a:srgbClr val="5F6368"/>
                </a:solidFill>
                <a:effectLst/>
                <a:latin typeface="Roboto" panose="02000000000000000000" pitchFamily="2" charset="0"/>
                <a:hlinkClick r:id="rId3"/>
              </a:rPr>
              <a:t>https://theproductcompany.com/gtm-strategy-examples/</a:t>
            </a:r>
            <a:endParaRPr lang="en-IN" b="0" i="0" dirty="0">
              <a:solidFill>
                <a:srgbClr val="5F6368"/>
              </a:solidFill>
              <a:effectLst/>
              <a:latin typeface="Roboto" panose="02000000000000000000" pitchFamily="2" charset="0"/>
            </a:endParaRPr>
          </a:p>
          <a:p>
            <a:pPr marL="285750" indent="-285750">
              <a:buFont typeface="Arial" panose="020B0604020202020204" pitchFamily="34" charset="0"/>
              <a:buChar char="•"/>
            </a:pPr>
            <a:r>
              <a:rPr lang="en-IN" b="0" i="0" dirty="0">
                <a:solidFill>
                  <a:srgbClr val="5F6368"/>
                </a:solidFill>
                <a:effectLst/>
                <a:latin typeface="Roboto" panose="02000000000000000000" pitchFamily="2" charset="0"/>
              </a:rPr>
              <a:t>google</a:t>
            </a:r>
          </a:p>
        </p:txBody>
      </p:sp>
    </p:spTree>
    <p:extLst>
      <p:ext uri="{BB962C8B-B14F-4D97-AF65-F5344CB8AC3E}">
        <p14:creationId xmlns:p14="http://schemas.microsoft.com/office/powerpoint/2010/main" val="135382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A969-E7EC-DE4A-7ADF-E0BA2402B581}"/>
              </a:ext>
            </a:extLst>
          </p:cNvPr>
          <p:cNvSpPr>
            <a:spLocks noGrp="1"/>
          </p:cNvSpPr>
          <p:nvPr>
            <p:ph type="title"/>
          </p:nvPr>
        </p:nvSpPr>
        <p:spPr/>
        <p:txBody>
          <a:bodyPr/>
          <a:lstStyle/>
          <a:p>
            <a:r>
              <a:rPr lang="en-IN" dirty="0"/>
              <a:t>Executive Summary</a:t>
            </a:r>
          </a:p>
        </p:txBody>
      </p:sp>
      <p:sp>
        <p:nvSpPr>
          <p:cNvPr id="3" name="Content Placeholder 2">
            <a:extLst>
              <a:ext uri="{FF2B5EF4-FFF2-40B4-BE49-F238E27FC236}">
                <a16:creationId xmlns:a16="http://schemas.microsoft.com/office/drawing/2014/main" id="{53203FED-5B21-DD88-73FA-EB00D7475D9A}"/>
              </a:ext>
            </a:extLst>
          </p:cNvPr>
          <p:cNvSpPr>
            <a:spLocks noGrp="1"/>
          </p:cNvSpPr>
          <p:nvPr>
            <p:ph idx="1"/>
          </p:nvPr>
        </p:nvSpPr>
        <p:spPr>
          <a:xfrm>
            <a:off x="1097280" y="2108201"/>
            <a:ext cx="10058400" cy="4187824"/>
          </a:xfrm>
        </p:spPr>
        <p:txBody>
          <a:bodyPr>
            <a:normAutofit fontScale="92500" lnSpcReduction="20000"/>
          </a:bodyPr>
          <a:lstStyle/>
          <a:p>
            <a:pPr>
              <a:buFont typeface="Arial" panose="020B0604020202020204" pitchFamily="34" charset="0"/>
              <a:buChar char="•"/>
            </a:pPr>
            <a:r>
              <a:rPr lang="en-IN" dirty="0"/>
              <a:t> User Persona: Late teens – early twenties, other new amateur investors  </a:t>
            </a:r>
          </a:p>
          <a:p>
            <a:pPr>
              <a:buFont typeface="Arial" panose="020B0604020202020204" pitchFamily="34" charset="0"/>
              <a:buChar char="•"/>
            </a:pPr>
            <a:r>
              <a:rPr lang="en-IN" dirty="0"/>
              <a:t> Pain points: Lack of knowledge, Looks more like a news app, No way to import stocks portfolio (only crypto), Uses third party applications for transactions, No web app</a:t>
            </a:r>
          </a:p>
          <a:p>
            <a:pPr>
              <a:buFont typeface="Arial" panose="020B0604020202020204" pitchFamily="34" charset="0"/>
              <a:buChar char="•"/>
            </a:pPr>
            <a:r>
              <a:rPr lang="en-IN" dirty="0"/>
              <a:t> Possible new features: Simpler UX to show likely impact of news in a single glance, Integration of     stocks and crypto transactions from the app itself, Revamp of web based service instead of forcing user to download app</a:t>
            </a:r>
          </a:p>
          <a:p>
            <a:pPr>
              <a:buFont typeface="Arial" panose="020B0604020202020204" pitchFamily="34" charset="0"/>
              <a:buChar char="•"/>
            </a:pPr>
            <a:r>
              <a:rPr lang="en-IN" dirty="0"/>
              <a:t> KPIs: Number of new portfolios imported per day, Number of transactions redirected from </a:t>
            </a:r>
            <a:r>
              <a:rPr lang="en-IN" dirty="0" err="1"/>
              <a:t>OnFinance</a:t>
            </a:r>
            <a:r>
              <a:rPr lang="en-IN" dirty="0"/>
              <a:t> per day, Number of daily active users, </a:t>
            </a:r>
          </a:p>
          <a:p>
            <a:pPr>
              <a:buFont typeface="Arial" panose="020B0604020202020204" pitchFamily="34" charset="0"/>
              <a:buChar char="•"/>
            </a:pPr>
            <a:r>
              <a:rPr lang="en-IN" dirty="0"/>
              <a:t>GTM: Audience is early twenties due to high global exposure and incentives for investing, Value proposition: Predicting market trend using AI based on latest news helping people make good investments, Pricing: Transaction fee, freemium model for restricted and detailed reports – advanced tools for experienced investors, Distribution: internet and telemarketing giving free access to premium for 1 week</a:t>
            </a:r>
          </a:p>
        </p:txBody>
      </p:sp>
    </p:spTree>
    <p:extLst>
      <p:ext uri="{BB962C8B-B14F-4D97-AF65-F5344CB8AC3E}">
        <p14:creationId xmlns:p14="http://schemas.microsoft.com/office/powerpoint/2010/main" val="227467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6FB6AB-48B0-CA6D-2325-EF5BD4605A17}"/>
              </a:ext>
            </a:extLst>
          </p:cNvPr>
          <p:cNvSpPr txBox="1"/>
          <p:nvPr/>
        </p:nvSpPr>
        <p:spPr>
          <a:xfrm>
            <a:off x="552450" y="463034"/>
            <a:ext cx="6096000" cy="646331"/>
          </a:xfrm>
          <a:prstGeom prst="rect">
            <a:avLst/>
          </a:prstGeom>
          <a:noFill/>
        </p:spPr>
        <p:txBody>
          <a:bodyPr wrap="square">
            <a:spAutoFit/>
          </a:bodyPr>
          <a:lstStyle/>
          <a:p>
            <a:r>
              <a:rPr lang="en-IN" sz="3600" dirty="0">
                <a:latin typeface="+mj-lt"/>
              </a:rPr>
              <a:t>User Persona</a:t>
            </a:r>
          </a:p>
        </p:txBody>
      </p:sp>
      <p:sp>
        <p:nvSpPr>
          <p:cNvPr id="4" name="Rectangle: Rounded Corners 3">
            <a:extLst>
              <a:ext uri="{FF2B5EF4-FFF2-40B4-BE49-F238E27FC236}">
                <a16:creationId xmlns:a16="http://schemas.microsoft.com/office/drawing/2014/main" id="{748F2B13-3AC8-1E7D-4D69-8DF143399FDB}"/>
              </a:ext>
            </a:extLst>
          </p:cNvPr>
          <p:cNvSpPr/>
          <p:nvPr/>
        </p:nvSpPr>
        <p:spPr>
          <a:xfrm>
            <a:off x="695325" y="1314450"/>
            <a:ext cx="2876550" cy="47910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chemeClr val="tx1"/>
                </a:solidFill>
              </a:rPr>
              <a:t>Ages</a:t>
            </a:r>
            <a:r>
              <a:rPr lang="en-IN" sz="1600" dirty="0">
                <a:solidFill>
                  <a:schemeClr val="tx1"/>
                </a:solidFill>
              </a:rPr>
              <a:t>: 18 – 24</a:t>
            </a:r>
          </a:p>
          <a:p>
            <a:r>
              <a:rPr lang="en-IN" sz="1600" b="1" dirty="0">
                <a:solidFill>
                  <a:schemeClr val="tx1"/>
                </a:solidFill>
              </a:rPr>
              <a:t>Goal</a:t>
            </a:r>
            <a:r>
              <a:rPr lang="en-IN" sz="1600" dirty="0">
                <a:solidFill>
                  <a:schemeClr val="tx1"/>
                </a:solidFill>
              </a:rPr>
              <a:t>: To keep money invested for growth, uses the app to minimize taking risks</a:t>
            </a:r>
          </a:p>
          <a:p>
            <a:r>
              <a:rPr lang="en-IN" sz="1600" b="1" dirty="0">
                <a:solidFill>
                  <a:schemeClr val="tx1"/>
                </a:solidFill>
              </a:rPr>
              <a:t>Pain Point</a:t>
            </a:r>
            <a:r>
              <a:rPr lang="en-IN" sz="1600" dirty="0">
                <a:solidFill>
                  <a:schemeClr val="tx1"/>
                </a:solidFill>
              </a:rPr>
              <a:t>: Less time and money, need a quick summary where to invest to maximize profits</a:t>
            </a:r>
          </a:p>
          <a:p>
            <a:r>
              <a:rPr lang="en-IN" sz="1600" b="1" dirty="0">
                <a:solidFill>
                  <a:schemeClr val="tx1"/>
                </a:solidFill>
              </a:rPr>
              <a:t>Solution</a:t>
            </a:r>
            <a:r>
              <a:rPr lang="en-IN" sz="1600" dirty="0">
                <a:solidFill>
                  <a:schemeClr val="tx1"/>
                </a:solidFill>
              </a:rPr>
              <a:t>: Give a one-glance summary of the impact</a:t>
            </a:r>
          </a:p>
        </p:txBody>
      </p:sp>
      <p:sp>
        <p:nvSpPr>
          <p:cNvPr id="5" name="Rectangle: Rounded Corners 4">
            <a:extLst>
              <a:ext uri="{FF2B5EF4-FFF2-40B4-BE49-F238E27FC236}">
                <a16:creationId xmlns:a16="http://schemas.microsoft.com/office/drawing/2014/main" id="{23D21A50-E97D-FE76-0F03-6FE980535C7D}"/>
              </a:ext>
            </a:extLst>
          </p:cNvPr>
          <p:cNvSpPr/>
          <p:nvPr/>
        </p:nvSpPr>
        <p:spPr>
          <a:xfrm>
            <a:off x="676275" y="1257300"/>
            <a:ext cx="2914650" cy="628650"/>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College Students</a:t>
            </a:r>
          </a:p>
        </p:txBody>
      </p:sp>
      <p:sp>
        <p:nvSpPr>
          <p:cNvPr id="6" name="Rectangle: Rounded Corners 5">
            <a:extLst>
              <a:ext uri="{FF2B5EF4-FFF2-40B4-BE49-F238E27FC236}">
                <a16:creationId xmlns:a16="http://schemas.microsoft.com/office/drawing/2014/main" id="{2ED4D2CA-C3B9-C8ED-ABCF-070198263392}"/>
              </a:ext>
            </a:extLst>
          </p:cNvPr>
          <p:cNvSpPr/>
          <p:nvPr/>
        </p:nvSpPr>
        <p:spPr>
          <a:xfrm>
            <a:off x="4362450" y="1257300"/>
            <a:ext cx="2876550" cy="484822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chemeClr val="tx1"/>
                </a:solidFill>
              </a:rPr>
              <a:t>Ages</a:t>
            </a:r>
            <a:r>
              <a:rPr lang="en-IN" sz="1600" dirty="0">
                <a:solidFill>
                  <a:schemeClr val="tx1"/>
                </a:solidFill>
              </a:rPr>
              <a:t>: 24 - 40</a:t>
            </a:r>
          </a:p>
          <a:p>
            <a:r>
              <a:rPr lang="en-IN" sz="1600" b="1" dirty="0">
                <a:solidFill>
                  <a:schemeClr val="tx1"/>
                </a:solidFill>
              </a:rPr>
              <a:t>Goal</a:t>
            </a:r>
            <a:r>
              <a:rPr lang="en-IN" sz="1600" dirty="0">
                <a:solidFill>
                  <a:schemeClr val="tx1"/>
                </a:solidFill>
              </a:rPr>
              <a:t>: Learn about investing and invest their savings</a:t>
            </a:r>
          </a:p>
          <a:p>
            <a:r>
              <a:rPr lang="en-IN" sz="1600" b="1" dirty="0">
                <a:solidFill>
                  <a:schemeClr val="tx1"/>
                </a:solidFill>
              </a:rPr>
              <a:t>Pain Point</a:t>
            </a:r>
            <a:r>
              <a:rPr lang="en-IN" sz="1600" dirty="0">
                <a:solidFill>
                  <a:schemeClr val="tx1"/>
                </a:solidFill>
              </a:rPr>
              <a:t>: Lack of understanding about impact of news and feel complicated to use various apps</a:t>
            </a:r>
          </a:p>
          <a:p>
            <a:r>
              <a:rPr lang="en-IN" sz="1600" b="1" dirty="0">
                <a:solidFill>
                  <a:schemeClr val="tx1"/>
                </a:solidFill>
              </a:rPr>
              <a:t>Solution</a:t>
            </a:r>
            <a:r>
              <a:rPr lang="en-IN" sz="1600" dirty="0">
                <a:solidFill>
                  <a:schemeClr val="tx1"/>
                </a:solidFill>
              </a:rPr>
              <a:t>: Integrate transactions and simplify predictions of news</a:t>
            </a:r>
            <a:endParaRPr lang="en-IN" sz="1600" b="1" dirty="0">
              <a:solidFill>
                <a:schemeClr val="tx1"/>
              </a:solidFill>
            </a:endParaRPr>
          </a:p>
        </p:txBody>
      </p:sp>
      <p:sp>
        <p:nvSpPr>
          <p:cNvPr id="7" name="Rectangle: Rounded Corners 6">
            <a:extLst>
              <a:ext uri="{FF2B5EF4-FFF2-40B4-BE49-F238E27FC236}">
                <a16:creationId xmlns:a16="http://schemas.microsoft.com/office/drawing/2014/main" id="{B163CAC3-C3C1-4725-6CAE-6519A27BF15B}"/>
              </a:ext>
            </a:extLst>
          </p:cNvPr>
          <p:cNvSpPr/>
          <p:nvPr/>
        </p:nvSpPr>
        <p:spPr>
          <a:xfrm>
            <a:off x="4352926" y="1257300"/>
            <a:ext cx="2895600" cy="695325"/>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Young Professionals</a:t>
            </a:r>
          </a:p>
        </p:txBody>
      </p:sp>
      <p:sp>
        <p:nvSpPr>
          <p:cNvPr id="8" name="Rectangle: Rounded Corners 7">
            <a:extLst>
              <a:ext uri="{FF2B5EF4-FFF2-40B4-BE49-F238E27FC236}">
                <a16:creationId xmlns:a16="http://schemas.microsoft.com/office/drawing/2014/main" id="{A6BB5D69-13EB-4368-2583-06D46E4E368C}"/>
              </a:ext>
            </a:extLst>
          </p:cNvPr>
          <p:cNvSpPr/>
          <p:nvPr/>
        </p:nvSpPr>
        <p:spPr>
          <a:xfrm>
            <a:off x="8001000" y="1238250"/>
            <a:ext cx="2876550" cy="484822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chemeClr val="tx1"/>
                </a:solidFill>
              </a:rPr>
              <a:t>Ages</a:t>
            </a:r>
            <a:r>
              <a:rPr lang="en-IN" sz="1600" dirty="0">
                <a:solidFill>
                  <a:schemeClr val="tx1"/>
                </a:solidFill>
              </a:rPr>
              <a:t>: 40 +</a:t>
            </a:r>
          </a:p>
          <a:p>
            <a:r>
              <a:rPr lang="en-IN" sz="1600" b="1" dirty="0">
                <a:solidFill>
                  <a:schemeClr val="tx1"/>
                </a:solidFill>
              </a:rPr>
              <a:t>Goal</a:t>
            </a:r>
            <a:r>
              <a:rPr lang="en-IN" sz="1600" dirty="0">
                <a:solidFill>
                  <a:schemeClr val="tx1"/>
                </a:solidFill>
              </a:rPr>
              <a:t>: Find easier and less riskier way to predict new market trends</a:t>
            </a:r>
          </a:p>
          <a:p>
            <a:r>
              <a:rPr lang="en-IN" sz="1600" b="1" dirty="0">
                <a:solidFill>
                  <a:schemeClr val="tx1"/>
                </a:solidFill>
              </a:rPr>
              <a:t>Pain Point: </a:t>
            </a:r>
            <a:r>
              <a:rPr lang="en-IN" sz="1600" dirty="0">
                <a:solidFill>
                  <a:schemeClr val="tx1"/>
                </a:solidFill>
              </a:rPr>
              <a:t>Less understanding of latest technology, less ease to operate multiple apps for single purpose.</a:t>
            </a:r>
          </a:p>
          <a:p>
            <a:r>
              <a:rPr lang="en-IN" sz="1600" b="1" dirty="0">
                <a:solidFill>
                  <a:schemeClr val="tx1"/>
                </a:solidFill>
              </a:rPr>
              <a:t>Solution</a:t>
            </a:r>
            <a:r>
              <a:rPr lang="en-IN" sz="1600" dirty="0">
                <a:solidFill>
                  <a:schemeClr val="tx1"/>
                </a:solidFill>
              </a:rPr>
              <a:t>: Integrate transactions and open web based services also importing stocks portfolios</a:t>
            </a:r>
            <a:endParaRPr lang="en-IN" sz="1600" b="1" dirty="0">
              <a:solidFill>
                <a:schemeClr val="tx1"/>
              </a:solidFill>
            </a:endParaRPr>
          </a:p>
        </p:txBody>
      </p:sp>
      <p:sp>
        <p:nvSpPr>
          <p:cNvPr id="9" name="Rectangle: Rounded Corners 8">
            <a:extLst>
              <a:ext uri="{FF2B5EF4-FFF2-40B4-BE49-F238E27FC236}">
                <a16:creationId xmlns:a16="http://schemas.microsoft.com/office/drawing/2014/main" id="{D2E4D083-FE53-631D-4D2C-CBA09A6ECE4A}"/>
              </a:ext>
            </a:extLst>
          </p:cNvPr>
          <p:cNvSpPr/>
          <p:nvPr/>
        </p:nvSpPr>
        <p:spPr>
          <a:xfrm>
            <a:off x="7991476" y="1238250"/>
            <a:ext cx="2895600" cy="695325"/>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Old investors</a:t>
            </a:r>
          </a:p>
        </p:txBody>
      </p:sp>
    </p:spTree>
    <p:extLst>
      <p:ext uri="{BB962C8B-B14F-4D97-AF65-F5344CB8AC3E}">
        <p14:creationId xmlns:p14="http://schemas.microsoft.com/office/powerpoint/2010/main" val="223047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6FB6AB-48B0-CA6D-2325-EF5BD4605A17}"/>
              </a:ext>
            </a:extLst>
          </p:cNvPr>
          <p:cNvSpPr txBox="1"/>
          <p:nvPr/>
        </p:nvSpPr>
        <p:spPr>
          <a:xfrm>
            <a:off x="628649" y="501134"/>
            <a:ext cx="9934576" cy="646331"/>
          </a:xfrm>
          <a:prstGeom prst="rect">
            <a:avLst/>
          </a:prstGeom>
          <a:noFill/>
        </p:spPr>
        <p:txBody>
          <a:bodyPr wrap="square">
            <a:spAutoFit/>
          </a:bodyPr>
          <a:lstStyle/>
          <a:p>
            <a:r>
              <a:rPr lang="en-IN" sz="3600" dirty="0">
                <a:latin typeface="+mj-lt"/>
              </a:rPr>
              <a:t>Feature #1: Convenience – Indicators &amp; UX</a:t>
            </a:r>
          </a:p>
        </p:txBody>
      </p:sp>
      <p:sp>
        <p:nvSpPr>
          <p:cNvPr id="2" name="TextBox 1">
            <a:extLst>
              <a:ext uri="{FF2B5EF4-FFF2-40B4-BE49-F238E27FC236}">
                <a16:creationId xmlns:a16="http://schemas.microsoft.com/office/drawing/2014/main" id="{0F567DBF-1518-63E6-590C-A7BBD2349BAE}"/>
              </a:ext>
            </a:extLst>
          </p:cNvPr>
          <p:cNvSpPr txBox="1"/>
          <p:nvPr/>
        </p:nvSpPr>
        <p:spPr>
          <a:xfrm>
            <a:off x="742950" y="1533525"/>
            <a:ext cx="6315075" cy="3139321"/>
          </a:xfrm>
          <a:prstGeom prst="rect">
            <a:avLst/>
          </a:prstGeom>
          <a:noFill/>
        </p:spPr>
        <p:txBody>
          <a:bodyPr wrap="square" rtlCol="0">
            <a:spAutoFit/>
          </a:bodyPr>
          <a:lstStyle/>
          <a:p>
            <a:r>
              <a:rPr lang="en-IN" dirty="0"/>
              <a:t>The UI can show the predications based on news along the side example: Adobe buys Figma as a result, value of Adobe should increase showing an upward trend. Further sorting option in categories for trending, latest, greatest increase, greatest decrease would be helpful.</a:t>
            </a:r>
          </a:p>
          <a:p>
            <a:endParaRPr lang="en-IN" dirty="0"/>
          </a:p>
          <a:p>
            <a:r>
              <a:rPr lang="en-IN" dirty="0"/>
              <a:t>This feature increases engagement as more people will find it helpful and simple to use. This will also increase userbase via referrals which can have additional rewards.</a:t>
            </a:r>
          </a:p>
          <a:p>
            <a:endParaRPr lang="en-IN" dirty="0"/>
          </a:p>
          <a:p>
            <a:r>
              <a:rPr lang="en-IN" dirty="0"/>
              <a:t>This feature will ensure increasing daily active users. </a:t>
            </a:r>
          </a:p>
        </p:txBody>
      </p:sp>
      <p:pic>
        <p:nvPicPr>
          <p:cNvPr id="11" name="Picture 10">
            <a:extLst>
              <a:ext uri="{FF2B5EF4-FFF2-40B4-BE49-F238E27FC236}">
                <a16:creationId xmlns:a16="http://schemas.microsoft.com/office/drawing/2014/main" id="{8DFAEF14-A730-B894-8980-2AC1163150E9}"/>
              </a:ext>
            </a:extLst>
          </p:cNvPr>
          <p:cNvPicPr>
            <a:picLocks noChangeAspect="1"/>
          </p:cNvPicPr>
          <p:nvPr/>
        </p:nvPicPr>
        <p:blipFill>
          <a:blip r:embed="rId2"/>
          <a:stretch>
            <a:fillRect/>
          </a:stretch>
        </p:blipFill>
        <p:spPr>
          <a:xfrm>
            <a:off x="8043863" y="1323975"/>
            <a:ext cx="2773658" cy="4600575"/>
          </a:xfrm>
          <a:prstGeom prst="rect">
            <a:avLst/>
          </a:prstGeom>
          <a:ln>
            <a:solidFill>
              <a:schemeClr val="tx1"/>
            </a:solidFill>
          </a:ln>
        </p:spPr>
      </p:pic>
      <p:sp>
        <p:nvSpPr>
          <p:cNvPr id="12" name="TextBox 11">
            <a:extLst>
              <a:ext uri="{FF2B5EF4-FFF2-40B4-BE49-F238E27FC236}">
                <a16:creationId xmlns:a16="http://schemas.microsoft.com/office/drawing/2014/main" id="{AFCBDC92-E125-9A2D-1BC9-432AF86ECD50}"/>
              </a:ext>
            </a:extLst>
          </p:cNvPr>
          <p:cNvSpPr txBox="1"/>
          <p:nvPr/>
        </p:nvSpPr>
        <p:spPr>
          <a:xfrm>
            <a:off x="8686800" y="5943600"/>
            <a:ext cx="1505156" cy="338554"/>
          </a:xfrm>
          <a:prstGeom prst="rect">
            <a:avLst/>
          </a:prstGeom>
          <a:noFill/>
        </p:spPr>
        <p:txBody>
          <a:bodyPr wrap="none" rtlCol="0">
            <a:spAutoFit/>
          </a:bodyPr>
          <a:lstStyle/>
          <a:p>
            <a:r>
              <a:rPr lang="en-IN" sz="1600" dirty="0"/>
              <a:t>Lo-fi Wireframe</a:t>
            </a:r>
          </a:p>
        </p:txBody>
      </p:sp>
      <p:sp>
        <p:nvSpPr>
          <p:cNvPr id="13" name="TextBox 12">
            <a:extLst>
              <a:ext uri="{FF2B5EF4-FFF2-40B4-BE49-F238E27FC236}">
                <a16:creationId xmlns:a16="http://schemas.microsoft.com/office/drawing/2014/main" id="{C3668F48-44DD-7A05-2646-5B9FE2E07D70}"/>
              </a:ext>
            </a:extLst>
          </p:cNvPr>
          <p:cNvSpPr txBox="1"/>
          <p:nvPr/>
        </p:nvSpPr>
        <p:spPr>
          <a:xfrm>
            <a:off x="10111740" y="2720340"/>
            <a:ext cx="372218" cy="153888"/>
          </a:xfrm>
          <a:prstGeom prst="rect">
            <a:avLst/>
          </a:prstGeom>
          <a:noFill/>
        </p:spPr>
        <p:txBody>
          <a:bodyPr wrap="none" rtlCol="0">
            <a:spAutoFit/>
          </a:bodyPr>
          <a:lstStyle/>
          <a:p>
            <a:r>
              <a:rPr lang="en-IN" sz="400" dirty="0">
                <a:solidFill>
                  <a:srgbClr val="0070C0"/>
                </a:solidFill>
                <a:latin typeface="Segoe UI" panose="020B0502040204020203" pitchFamily="34" charset="0"/>
                <a:cs typeface="Segoe UI" panose="020B0502040204020203" pitchFamily="34" charset="0"/>
              </a:rPr>
              <a:t>DETAILS</a:t>
            </a:r>
          </a:p>
        </p:txBody>
      </p:sp>
      <p:sp>
        <p:nvSpPr>
          <p:cNvPr id="14" name="TextBox 13">
            <a:extLst>
              <a:ext uri="{FF2B5EF4-FFF2-40B4-BE49-F238E27FC236}">
                <a16:creationId xmlns:a16="http://schemas.microsoft.com/office/drawing/2014/main" id="{E4285C36-39F8-1245-57A0-1087B0C462AF}"/>
              </a:ext>
            </a:extLst>
          </p:cNvPr>
          <p:cNvSpPr txBox="1"/>
          <p:nvPr/>
        </p:nvSpPr>
        <p:spPr>
          <a:xfrm>
            <a:off x="10088880" y="3495040"/>
            <a:ext cx="372218" cy="153888"/>
          </a:xfrm>
          <a:prstGeom prst="rect">
            <a:avLst/>
          </a:prstGeom>
          <a:noFill/>
        </p:spPr>
        <p:txBody>
          <a:bodyPr wrap="none" rtlCol="0">
            <a:spAutoFit/>
          </a:bodyPr>
          <a:lstStyle/>
          <a:p>
            <a:r>
              <a:rPr lang="en-IN" sz="400" dirty="0">
                <a:solidFill>
                  <a:srgbClr val="0070C0"/>
                </a:solidFill>
                <a:latin typeface="Segoe UI" panose="020B0502040204020203" pitchFamily="34" charset="0"/>
                <a:cs typeface="Segoe UI" panose="020B0502040204020203" pitchFamily="34" charset="0"/>
              </a:rPr>
              <a:t>DETAILS</a:t>
            </a:r>
          </a:p>
        </p:txBody>
      </p:sp>
      <p:sp>
        <p:nvSpPr>
          <p:cNvPr id="15" name="TextBox 14">
            <a:extLst>
              <a:ext uri="{FF2B5EF4-FFF2-40B4-BE49-F238E27FC236}">
                <a16:creationId xmlns:a16="http://schemas.microsoft.com/office/drawing/2014/main" id="{F9AFAEDA-A34E-22E3-1032-3A35F27A142C}"/>
              </a:ext>
            </a:extLst>
          </p:cNvPr>
          <p:cNvSpPr txBox="1"/>
          <p:nvPr/>
        </p:nvSpPr>
        <p:spPr>
          <a:xfrm>
            <a:off x="10073640" y="4320540"/>
            <a:ext cx="372218" cy="153888"/>
          </a:xfrm>
          <a:prstGeom prst="rect">
            <a:avLst/>
          </a:prstGeom>
          <a:noFill/>
        </p:spPr>
        <p:txBody>
          <a:bodyPr wrap="none" rtlCol="0">
            <a:spAutoFit/>
          </a:bodyPr>
          <a:lstStyle/>
          <a:p>
            <a:r>
              <a:rPr lang="en-IN" sz="400" dirty="0">
                <a:solidFill>
                  <a:srgbClr val="0070C0"/>
                </a:solidFill>
                <a:latin typeface="Segoe UI" panose="020B0502040204020203" pitchFamily="34" charset="0"/>
                <a:cs typeface="Segoe UI" panose="020B0502040204020203" pitchFamily="34" charset="0"/>
              </a:rPr>
              <a:t>DETAILS</a:t>
            </a:r>
          </a:p>
        </p:txBody>
      </p:sp>
      <p:sp>
        <p:nvSpPr>
          <p:cNvPr id="16" name="TextBox 15">
            <a:extLst>
              <a:ext uri="{FF2B5EF4-FFF2-40B4-BE49-F238E27FC236}">
                <a16:creationId xmlns:a16="http://schemas.microsoft.com/office/drawing/2014/main" id="{0C58AB32-B93A-9323-4A9E-B8923D9176D9}"/>
              </a:ext>
            </a:extLst>
          </p:cNvPr>
          <p:cNvSpPr txBox="1"/>
          <p:nvPr/>
        </p:nvSpPr>
        <p:spPr>
          <a:xfrm>
            <a:off x="10091420" y="5100320"/>
            <a:ext cx="372218" cy="153888"/>
          </a:xfrm>
          <a:prstGeom prst="rect">
            <a:avLst/>
          </a:prstGeom>
          <a:noFill/>
        </p:spPr>
        <p:txBody>
          <a:bodyPr wrap="none" rtlCol="0">
            <a:spAutoFit/>
          </a:bodyPr>
          <a:lstStyle/>
          <a:p>
            <a:r>
              <a:rPr lang="en-IN" sz="400" dirty="0">
                <a:solidFill>
                  <a:srgbClr val="0070C0"/>
                </a:solidFill>
                <a:latin typeface="Segoe UI" panose="020B0502040204020203" pitchFamily="34" charset="0"/>
                <a:cs typeface="Segoe UI" panose="020B0502040204020203" pitchFamily="34" charset="0"/>
              </a:rPr>
              <a:t>DETAILS</a:t>
            </a:r>
          </a:p>
        </p:txBody>
      </p:sp>
    </p:spTree>
    <p:extLst>
      <p:ext uri="{BB962C8B-B14F-4D97-AF65-F5344CB8AC3E}">
        <p14:creationId xmlns:p14="http://schemas.microsoft.com/office/powerpoint/2010/main" val="63907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6FB6AB-48B0-CA6D-2325-EF5BD4605A17}"/>
              </a:ext>
            </a:extLst>
          </p:cNvPr>
          <p:cNvSpPr txBox="1"/>
          <p:nvPr/>
        </p:nvSpPr>
        <p:spPr>
          <a:xfrm>
            <a:off x="628649" y="501134"/>
            <a:ext cx="9934576" cy="646331"/>
          </a:xfrm>
          <a:prstGeom prst="rect">
            <a:avLst/>
          </a:prstGeom>
          <a:noFill/>
        </p:spPr>
        <p:txBody>
          <a:bodyPr wrap="square">
            <a:spAutoFit/>
          </a:bodyPr>
          <a:lstStyle/>
          <a:p>
            <a:r>
              <a:rPr lang="en-IN" sz="3600" dirty="0">
                <a:latin typeface="+mj-lt"/>
              </a:rPr>
              <a:t>Feature #2: Adding Transactions</a:t>
            </a:r>
          </a:p>
        </p:txBody>
      </p:sp>
      <p:sp>
        <p:nvSpPr>
          <p:cNvPr id="2" name="TextBox 1">
            <a:extLst>
              <a:ext uri="{FF2B5EF4-FFF2-40B4-BE49-F238E27FC236}">
                <a16:creationId xmlns:a16="http://schemas.microsoft.com/office/drawing/2014/main" id="{0F567DBF-1518-63E6-590C-A7BBD2349BAE}"/>
              </a:ext>
            </a:extLst>
          </p:cNvPr>
          <p:cNvSpPr txBox="1"/>
          <p:nvPr/>
        </p:nvSpPr>
        <p:spPr>
          <a:xfrm>
            <a:off x="742950" y="1533525"/>
            <a:ext cx="6315075" cy="4247317"/>
          </a:xfrm>
          <a:prstGeom prst="rect">
            <a:avLst/>
          </a:prstGeom>
          <a:noFill/>
        </p:spPr>
        <p:txBody>
          <a:bodyPr wrap="square" rtlCol="0">
            <a:spAutoFit/>
          </a:bodyPr>
          <a:lstStyle/>
          <a:p>
            <a:r>
              <a:rPr lang="en-IN" dirty="0"/>
              <a:t>Adding transactions, i.e. buying and selling of stocks and crypto from the app itself instead of re-directing to other applications.</a:t>
            </a:r>
          </a:p>
          <a:p>
            <a:endParaRPr lang="en-IN" dirty="0"/>
          </a:p>
          <a:p>
            <a:r>
              <a:rPr lang="en-IN" dirty="0"/>
              <a:t>This feature converts the app to one stop solution for investors new and small scale investors. Before investing they can analyse the news and make decisions according to the market analysis provided by the app without getting redirected. </a:t>
            </a:r>
          </a:p>
          <a:p>
            <a:r>
              <a:rPr lang="en-IN" dirty="0"/>
              <a:t>This integration will disrupt other investing applications since they rely on user having enough market understanding while </a:t>
            </a:r>
            <a:r>
              <a:rPr lang="en-IN" dirty="0" err="1"/>
              <a:t>OnFinance</a:t>
            </a:r>
            <a:r>
              <a:rPr lang="en-IN" dirty="0"/>
              <a:t> gives an opportunity to learn while investing as it minimizes risk.</a:t>
            </a:r>
          </a:p>
          <a:p>
            <a:endParaRPr lang="en-IN" dirty="0"/>
          </a:p>
          <a:p>
            <a:r>
              <a:rPr lang="en-IN" dirty="0"/>
              <a:t>This feature is aimed at acquisition and retention, as more people will invest knowing there is a lower risk involved while viewing the detailed analysis</a:t>
            </a:r>
          </a:p>
        </p:txBody>
      </p:sp>
      <p:sp>
        <p:nvSpPr>
          <p:cNvPr id="12" name="TextBox 11">
            <a:extLst>
              <a:ext uri="{FF2B5EF4-FFF2-40B4-BE49-F238E27FC236}">
                <a16:creationId xmlns:a16="http://schemas.microsoft.com/office/drawing/2014/main" id="{AFCBDC92-E125-9A2D-1BC9-432AF86ECD50}"/>
              </a:ext>
            </a:extLst>
          </p:cNvPr>
          <p:cNvSpPr txBox="1"/>
          <p:nvPr/>
        </p:nvSpPr>
        <p:spPr>
          <a:xfrm>
            <a:off x="8686800" y="5943600"/>
            <a:ext cx="1505156" cy="338554"/>
          </a:xfrm>
          <a:prstGeom prst="rect">
            <a:avLst/>
          </a:prstGeom>
          <a:noFill/>
        </p:spPr>
        <p:txBody>
          <a:bodyPr wrap="none" rtlCol="0">
            <a:spAutoFit/>
          </a:bodyPr>
          <a:lstStyle/>
          <a:p>
            <a:r>
              <a:rPr lang="en-IN" sz="1600" dirty="0"/>
              <a:t>Lo-fi Wireframe</a:t>
            </a:r>
          </a:p>
        </p:txBody>
      </p:sp>
      <p:pic>
        <p:nvPicPr>
          <p:cNvPr id="5" name="Picture 4">
            <a:extLst>
              <a:ext uri="{FF2B5EF4-FFF2-40B4-BE49-F238E27FC236}">
                <a16:creationId xmlns:a16="http://schemas.microsoft.com/office/drawing/2014/main" id="{DEEC9EE3-771D-5D04-65B6-CC7C40296A8E}"/>
              </a:ext>
            </a:extLst>
          </p:cNvPr>
          <p:cNvPicPr>
            <a:picLocks noChangeAspect="1"/>
          </p:cNvPicPr>
          <p:nvPr/>
        </p:nvPicPr>
        <p:blipFill>
          <a:blip r:embed="rId2"/>
          <a:stretch>
            <a:fillRect/>
          </a:stretch>
        </p:blipFill>
        <p:spPr>
          <a:xfrm>
            <a:off x="7986713" y="1400175"/>
            <a:ext cx="2687520" cy="4457700"/>
          </a:xfrm>
          <a:prstGeom prst="rect">
            <a:avLst/>
          </a:prstGeom>
          <a:ln>
            <a:solidFill>
              <a:schemeClr val="tx1"/>
            </a:solidFill>
          </a:ln>
        </p:spPr>
      </p:pic>
    </p:spTree>
    <p:extLst>
      <p:ext uri="{BB962C8B-B14F-4D97-AF65-F5344CB8AC3E}">
        <p14:creationId xmlns:p14="http://schemas.microsoft.com/office/powerpoint/2010/main" val="1630978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6FB6AB-48B0-CA6D-2325-EF5BD4605A17}"/>
              </a:ext>
            </a:extLst>
          </p:cNvPr>
          <p:cNvSpPr txBox="1"/>
          <p:nvPr/>
        </p:nvSpPr>
        <p:spPr>
          <a:xfrm>
            <a:off x="695324" y="615434"/>
            <a:ext cx="9934576" cy="646331"/>
          </a:xfrm>
          <a:prstGeom prst="rect">
            <a:avLst/>
          </a:prstGeom>
          <a:noFill/>
        </p:spPr>
        <p:txBody>
          <a:bodyPr wrap="square">
            <a:spAutoFit/>
          </a:bodyPr>
          <a:lstStyle/>
          <a:p>
            <a:r>
              <a:rPr lang="en-IN" sz="3600" dirty="0">
                <a:latin typeface="+mj-lt"/>
              </a:rPr>
              <a:t>Feature #3: Web app</a:t>
            </a:r>
          </a:p>
        </p:txBody>
      </p:sp>
      <p:sp>
        <p:nvSpPr>
          <p:cNvPr id="2" name="TextBox 1">
            <a:extLst>
              <a:ext uri="{FF2B5EF4-FFF2-40B4-BE49-F238E27FC236}">
                <a16:creationId xmlns:a16="http://schemas.microsoft.com/office/drawing/2014/main" id="{0F567DBF-1518-63E6-590C-A7BBD2349BAE}"/>
              </a:ext>
            </a:extLst>
          </p:cNvPr>
          <p:cNvSpPr txBox="1"/>
          <p:nvPr/>
        </p:nvSpPr>
        <p:spPr>
          <a:xfrm>
            <a:off x="742950" y="1533525"/>
            <a:ext cx="11020425" cy="1477328"/>
          </a:xfrm>
          <a:prstGeom prst="rect">
            <a:avLst/>
          </a:prstGeom>
          <a:noFill/>
        </p:spPr>
        <p:txBody>
          <a:bodyPr wrap="square" rtlCol="0">
            <a:spAutoFit/>
          </a:bodyPr>
          <a:lstStyle/>
          <a:p>
            <a:r>
              <a:rPr lang="en-IN" dirty="0"/>
              <a:t>This feature is targeted at increasing the reach and promoting the app, web app can act as a transition to the app or a trial mechanism. Many people may not prefer repeatedly seeing the phone or a desktop app but simply keeping a tab open.</a:t>
            </a:r>
          </a:p>
          <a:p>
            <a:endParaRPr lang="en-IN" dirty="0"/>
          </a:p>
          <a:p>
            <a:r>
              <a:rPr lang="en-IN" dirty="0"/>
              <a:t>This feature is aimed at acquisition  </a:t>
            </a:r>
          </a:p>
        </p:txBody>
      </p:sp>
      <p:sp>
        <p:nvSpPr>
          <p:cNvPr id="4" name="TextBox 3">
            <a:extLst>
              <a:ext uri="{FF2B5EF4-FFF2-40B4-BE49-F238E27FC236}">
                <a16:creationId xmlns:a16="http://schemas.microsoft.com/office/drawing/2014/main" id="{7DE56506-91A3-335F-4CD0-2E5B23154086}"/>
              </a:ext>
            </a:extLst>
          </p:cNvPr>
          <p:cNvSpPr txBox="1"/>
          <p:nvPr/>
        </p:nvSpPr>
        <p:spPr>
          <a:xfrm>
            <a:off x="723899" y="3749159"/>
            <a:ext cx="9934576" cy="646331"/>
          </a:xfrm>
          <a:prstGeom prst="rect">
            <a:avLst/>
          </a:prstGeom>
          <a:noFill/>
        </p:spPr>
        <p:txBody>
          <a:bodyPr wrap="square">
            <a:spAutoFit/>
          </a:bodyPr>
          <a:lstStyle/>
          <a:p>
            <a:r>
              <a:rPr lang="en-IN" sz="3600" dirty="0">
                <a:latin typeface="+mj-lt"/>
              </a:rPr>
              <a:t>Feature #4: Trading lectures</a:t>
            </a:r>
          </a:p>
        </p:txBody>
      </p:sp>
      <p:sp>
        <p:nvSpPr>
          <p:cNvPr id="6" name="TextBox 5">
            <a:extLst>
              <a:ext uri="{FF2B5EF4-FFF2-40B4-BE49-F238E27FC236}">
                <a16:creationId xmlns:a16="http://schemas.microsoft.com/office/drawing/2014/main" id="{D46B3C1B-FFA6-441F-5D45-8CD0B845635F}"/>
              </a:ext>
            </a:extLst>
          </p:cNvPr>
          <p:cNvSpPr txBox="1"/>
          <p:nvPr/>
        </p:nvSpPr>
        <p:spPr>
          <a:xfrm>
            <a:off x="733425" y="4619625"/>
            <a:ext cx="11020425" cy="646331"/>
          </a:xfrm>
          <a:prstGeom prst="rect">
            <a:avLst/>
          </a:prstGeom>
          <a:noFill/>
        </p:spPr>
        <p:txBody>
          <a:bodyPr wrap="square" rtlCol="0">
            <a:spAutoFit/>
          </a:bodyPr>
          <a:lstStyle/>
          <a:p>
            <a:r>
              <a:rPr lang="en-IN" dirty="0"/>
              <a:t>This feature uses several finance creators to teach about trading on this platform. This features mainly targets engagement and retention as users can learn trading while having knowledge of market trends</a:t>
            </a:r>
          </a:p>
        </p:txBody>
      </p:sp>
    </p:spTree>
    <p:extLst>
      <p:ext uri="{BB962C8B-B14F-4D97-AF65-F5344CB8AC3E}">
        <p14:creationId xmlns:p14="http://schemas.microsoft.com/office/powerpoint/2010/main" val="364810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BE25-E684-8E71-2745-F713B657FDAC}"/>
              </a:ext>
            </a:extLst>
          </p:cNvPr>
          <p:cNvSpPr>
            <a:spLocks noGrp="1"/>
          </p:cNvSpPr>
          <p:nvPr>
            <p:ph type="title"/>
          </p:nvPr>
        </p:nvSpPr>
        <p:spPr/>
        <p:txBody>
          <a:bodyPr/>
          <a:lstStyle/>
          <a:p>
            <a:r>
              <a:rPr lang="en-US" dirty="0"/>
              <a:t>Prioritization and Effectiveness</a:t>
            </a:r>
            <a:endParaRPr lang="en-IN" dirty="0"/>
          </a:p>
        </p:txBody>
      </p:sp>
      <p:graphicFrame>
        <p:nvGraphicFramePr>
          <p:cNvPr id="7" name="Table 7">
            <a:extLst>
              <a:ext uri="{FF2B5EF4-FFF2-40B4-BE49-F238E27FC236}">
                <a16:creationId xmlns:a16="http://schemas.microsoft.com/office/drawing/2014/main" id="{13EFB1D1-9D24-0D23-77E1-F6D698689EC6}"/>
              </a:ext>
            </a:extLst>
          </p:cNvPr>
          <p:cNvGraphicFramePr>
            <a:graphicFrameLocks noGrp="1"/>
          </p:cNvGraphicFramePr>
          <p:nvPr>
            <p:ph sz="quarter" idx="4"/>
            <p:extLst>
              <p:ext uri="{D42A27DB-BD31-4B8C-83A1-F6EECF244321}">
                <p14:modId xmlns:p14="http://schemas.microsoft.com/office/powerpoint/2010/main" val="3742486904"/>
              </p:ext>
            </p:extLst>
          </p:nvPr>
        </p:nvGraphicFramePr>
        <p:xfrm>
          <a:off x="1428747" y="2452688"/>
          <a:ext cx="9782178" cy="3273180"/>
        </p:xfrm>
        <a:graphic>
          <a:graphicData uri="http://schemas.openxmlformats.org/drawingml/2006/table">
            <a:tbl>
              <a:tblPr firstRow="1" bandRow="1">
                <a:tableStyleId>{5C22544A-7EE6-4342-B048-85BDC9FD1C3A}</a:tableStyleId>
              </a:tblPr>
              <a:tblGrid>
                <a:gridCol w="1630363">
                  <a:extLst>
                    <a:ext uri="{9D8B030D-6E8A-4147-A177-3AD203B41FA5}">
                      <a16:colId xmlns:a16="http://schemas.microsoft.com/office/drawing/2014/main" val="802611291"/>
                    </a:ext>
                  </a:extLst>
                </a:gridCol>
                <a:gridCol w="1630363">
                  <a:extLst>
                    <a:ext uri="{9D8B030D-6E8A-4147-A177-3AD203B41FA5}">
                      <a16:colId xmlns:a16="http://schemas.microsoft.com/office/drawing/2014/main" val="789388540"/>
                    </a:ext>
                  </a:extLst>
                </a:gridCol>
                <a:gridCol w="1630363">
                  <a:extLst>
                    <a:ext uri="{9D8B030D-6E8A-4147-A177-3AD203B41FA5}">
                      <a16:colId xmlns:a16="http://schemas.microsoft.com/office/drawing/2014/main" val="3233731909"/>
                    </a:ext>
                  </a:extLst>
                </a:gridCol>
                <a:gridCol w="1630363">
                  <a:extLst>
                    <a:ext uri="{9D8B030D-6E8A-4147-A177-3AD203B41FA5}">
                      <a16:colId xmlns:a16="http://schemas.microsoft.com/office/drawing/2014/main" val="1693874086"/>
                    </a:ext>
                  </a:extLst>
                </a:gridCol>
                <a:gridCol w="1630363">
                  <a:extLst>
                    <a:ext uri="{9D8B030D-6E8A-4147-A177-3AD203B41FA5}">
                      <a16:colId xmlns:a16="http://schemas.microsoft.com/office/drawing/2014/main" val="2358930428"/>
                    </a:ext>
                  </a:extLst>
                </a:gridCol>
                <a:gridCol w="1630363">
                  <a:extLst>
                    <a:ext uri="{9D8B030D-6E8A-4147-A177-3AD203B41FA5}">
                      <a16:colId xmlns:a16="http://schemas.microsoft.com/office/drawing/2014/main" val="207248970"/>
                    </a:ext>
                  </a:extLst>
                </a:gridCol>
              </a:tblGrid>
              <a:tr h="992705">
                <a:tc>
                  <a:txBody>
                    <a:bodyPr/>
                    <a:lstStyle/>
                    <a:p>
                      <a:r>
                        <a:rPr lang="en-US" sz="1600" dirty="0"/>
                        <a:t>Feature</a:t>
                      </a:r>
                      <a:endParaRPr lang="en-IN" sz="1600" dirty="0"/>
                    </a:p>
                  </a:txBody>
                  <a:tcPr/>
                </a:tc>
                <a:tc>
                  <a:txBody>
                    <a:bodyPr/>
                    <a:lstStyle/>
                    <a:p>
                      <a:r>
                        <a:rPr lang="en-US" sz="1600" dirty="0"/>
                        <a:t>Reach</a:t>
                      </a:r>
                    </a:p>
                    <a:p>
                      <a:r>
                        <a:rPr lang="en-US" sz="1600" dirty="0"/>
                        <a:t>(new number/ month)</a:t>
                      </a:r>
                      <a:endParaRPr lang="en-IN" sz="1600" dirty="0"/>
                    </a:p>
                  </a:txBody>
                  <a:tcPr/>
                </a:tc>
                <a:tc>
                  <a:txBody>
                    <a:bodyPr/>
                    <a:lstStyle/>
                    <a:p>
                      <a:r>
                        <a:rPr lang="en-US" sz="1600" dirty="0"/>
                        <a:t>Impact</a:t>
                      </a:r>
                    </a:p>
                    <a:p>
                      <a:r>
                        <a:rPr lang="en-US" sz="1600" dirty="0"/>
                        <a:t>(1= lowest, 5 = highest)</a:t>
                      </a:r>
                      <a:endParaRPr lang="en-IN" sz="1600" dirty="0"/>
                    </a:p>
                  </a:txBody>
                  <a:tcPr/>
                </a:tc>
                <a:tc>
                  <a:txBody>
                    <a:bodyPr/>
                    <a:lstStyle/>
                    <a:p>
                      <a:r>
                        <a:rPr lang="en-US" sz="1600" dirty="0"/>
                        <a:t>Confidence (percentage)</a:t>
                      </a:r>
                      <a:endParaRPr lang="en-IN" sz="1600" dirty="0"/>
                    </a:p>
                  </a:txBody>
                  <a:tcPr/>
                </a:tc>
                <a:tc>
                  <a:txBody>
                    <a:bodyPr/>
                    <a:lstStyle/>
                    <a:p>
                      <a:r>
                        <a:rPr lang="en-US" sz="1600" dirty="0"/>
                        <a:t>Effort (time required per person per month)</a:t>
                      </a:r>
                      <a:endParaRPr lang="en-IN" sz="1600" dirty="0"/>
                    </a:p>
                  </a:txBody>
                  <a:tcPr/>
                </a:tc>
                <a:tc>
                  <a:txBody>
                    <a:bodyPr/>
                    <a:lstStyle/>
                    <a:p>
                      <a:r>
                        <a:rPr lang="en-US" sz="1600" dirty="0"/>
                        <a:t>Total RICE Score (RIC/100E)</a:t>
                      </a:r>
                      <a:endParaRPr lang="en-IN" sz="1600" dirty="0"/>
                    </a:p>
                  </a:txBody>
                  <a:tcPr/>
                </a:tc>
                <a:extLst>
                  <a:ext uri="{0D108BD9-81ED-4DB2-BD59-A6C34878D82A}">
                    <a16:rowId xmlns:a16="http://schemas.microsoft.com/office/drawing/2014/main" val="1578938441"/>
                  </a:ext>
                </a:extLst>
              </a:tr>
              <a:tr h="534533">
                <a:tc>
                  <a:txBody>
                    <a:bodyPr/>
                    <a:lstStyle/>
                    <a:p>
                      <a:r>
                        <a:rPr lang="en-US" sz="1600" dirty="0"/>
                        <a:t>Simpler indicators</a:t>
                      </a:r>
                      <a:endParaRPr lang="en-IN" sz="1600" dirty="0"/>
                    </a:p>
                  </a:txBody>
                  <a:tcPr/>
                </a:tc>
                <a:tc>
                  <a:txBody>
                    <a:bodyPr/>
                    <a:lstStyle/>
                    <a:p>
                      <a:r>
                        <a:rPr lang="en-US" sz="1600" dirty="0"/>
                        <a:t>1000</a:t>
                      </a:r>
                      <a:endParaRPr lang="en-IN" sz="1600" dirty="0"/>
                    </a:p>
                  </a:txBody>
                  <a:tcPr/>
                </a:tc>
                <a:tc>
                  <a:txBody>
                    <a:bodyPr/>
                    <a:lstStyle/>
                    <a:p>
                      <a:r>
                        <a:rPr lang="en-US" sz="1600" dirty="0"/>
                        <a:t>3</a:t>
                      </a:r>
                      <a:endParaRPr lang="en-IN" sz="1600" dirty="0"/>
                    </a:p>
                  </a:txBody>
                  <a:tcPr/>
                </a:tc>
                <a:tc>
                  <a:txBody>
                    <a:bodyPr/>
                    <a:lstStyle/>
                    <a:p>
                      <a:r>
                        <a:rPr lang="en-US" sz="1600" dirty="0"/>
                        <a:t>90</a:t>
                      </a:r>
                      <a:endParaRPr lang="en-IN" sz="1600" dirty="0"/>
                    </a:p>
                  </a:txBody>
                  <a:tcPr/>
                </a:tc>
                <a:tc>
                  <a:txBody>
                    <a:bodyPr/>
                    <a:lstStyle/>
                    <a:p>
                      <a:r>
                        <a:rPr lang="en-US" sz="1600" dirty="0"/>
                        <a:t>3</a:t>
                      </a:r>
                      <a:endParaRPr lang="en-IN" sz="1600" dirty="0"/>
                    </a:p>
                  </a:txBody>
                  <a:tcPr/>
                </a:tc>
                <a:tc>
                  <a:txBody>
                    <a:bodyPr/>
                    <a:lstStyle/>
                    <a:p>
                      <a:r>
                        <a:rPr lang="en-US" sz="1600" dirty="0"/>
                        <a:t>900</a:t>
                      </a:r>
                      <a:endParaRPr lang="en-IN" sz="1600" dirty="0"/>
                    </a:p>
                  </a:txBody>
                  <a:tcPr/>
                </a:tc>
                <a:extLst>
                  <a:ext uri="{0D108BD9-81ED-4DB2-BD59-A6C34878D82A}">
                    <a16:rowId xmlns:a16="http://schemas.microsoft.com/office/drawing/2014/main" val="1562808113"/>
                  </a:ext>
                </a:extLst>
              </a:tr>
              <a:tr h="534533">
                <a:tc>
                  <a:txBody>
                    <a:bodyPr/>
                    <a:lstStyle/>
                    <a:p>
                      <a:r>
                        <a:rPr lang="en-US" sz="1600" dirty="0"/>
                        <a:t>Integrating transactions</a:t>
                      </a:r>
                      <a:endParaRPr lang="en-IN" sz="1600" dirty="0"/>
                    </a:p>
                  </a:txBody>
                  <a:tcPr/>
                </a:tc>
                <a:tc>
                  <a:txBody>
                    <a:bodyPr/>
                    <a:lstStyle/>
                    <a:p>
                      <a:r>
                        <a:rPr lang="en-US" sz="1600" dirty="0"/>
                        <a:t>2000</a:t>
                      </a:r>
                      <a:endParaRPr lang="en-IN" sz="1600" dirty="0"/>
                    </a:p>
                  </a:txBody>
                  <a:tcPr/>
                </a:tc>
                <a:tc>
                  <a:txBody>
                    <a:bodyPr/>
                    <a:lstStyle/>
                    <a:p>
                      <a:r>
                        <a:rPr lang="en-US" sz="1600" dirty="0"/>
                        <a:t>4</a:t>
                      </a:r>
                      <a:endParaRPr lang="en-IN" sz="1600" dirty="0"/>
                    </a:p>
                  </a:txBody>
                  <a:tcPr/>
                </a:tc>
                <a:tc>
                  <a:txBody>
                    <a:bodyPr/>
                    <a:lstStyle/>
                    <a:p>
                      <a:r>
                        <a:rPr lang="en-US" sz="1600" dirty="0"/>
                        <a:t>95</a:t>
                      </a:r>
                      <a:endParaRPr lang="en-IN" sz="1600" dirty="0"/>
                    </a:p>
                  </a:txBody>
                  <a:tcPr/>
                </a:tc>
                <a:tc>
                  <a:txBody>
                    <a:bodyPr/>
                    <a:lstStyle/>
                    <a:p>
                      <a:r>
                        <a:rPr lang="en-US" sz="1600" dirty="0"/>
                        <a:t>7</a:t>
                      </a:r>
                      <a:endParaRPr lang="en-IN" sz="1600" dirty="0"/>
                    </a:p>
                  </a:txBody>
                  <a:tcPr/>
                </a:tc>
                <a:tc>
                  <a:txBody>
                    <a:bodyPr/>
                    <a:lstStyle/>
                    <a:p>
                      <a:r>
                        <a:rPr lang="en-US" sz="1600" dirty="0"/>
                        <a:t>1085</a:t>
                      </a:r>
                      <a:endParaRPr lang="en-IN" sz="1600" dirty="0"/>
                    </a:p>
                  </a:txBody>
                  <a:tcPr/>
                </a:tc>
                <a:extLst>
                  <a:ext uri="{0D108BD9-81ED-4DB2-BD59-A6C34878D82A}">
                    <a16:rowId xmlns:a16="http://schemas.microsoft.com/office/drawing/2014/main" val="2766247207"/>
                  </a:ext>
                </a:extLst>
              </a:tr>
              <a:tr h="513607">
                <a:tc>
                  <a:txBody>
                    <a:bodyPr/>
                    <a:lstStyle/>
                    <a:p>
                      <a:r>
                        <a:rPr lang="en-US" sz="1600" dirty="0"/>
                        <a:t>Web app</a:t>
                      </a:r>
                      <a:endParaRPr lang="en-IN" sz="1600" dirty="0"/>
                    </a:p>
                  </a:txBody>
                  <a:tcPr/>
                </a:tc>
                <a:tc>
                  <a:txBody>
                    <a:bodyPr/>
                    <a:lstStyle/>
                    <a:p>
                      <a:r>
                        <a:rPr lang="en-US" sz="1600" dirty="0"/>
                        <a:t>750</a:t>
                      </a:r>
                      <a:endParaRPr lang="en-IN" sz="1600" dirty="0"/>
                    </a:p>
                  </a:txBody>
                  <a:tcPr/>
                </a:tc>
                <a:tc>
                  <a:txBody>
                    <a:bodyPr/>
                    <a:lstStyle/>
                    <a:p>
                      <a:r>
                        <a:rPr lang="en-US" sz="1600" dirty="0"/>
                        <a:t>2</a:t>
                      </a:r>
                      <a:endParaRPr lang="en-IN" sz="1600" dirty="0"/>
                    </a:p>
                  </a:txBody>
                  <a:tcPr/>
                </a:tc>
                <a:tc>
                  <a:txBody>
                    <a:bodyPr/>
                    <a:lstStyle/>
                    <a:p>
                      <a:r>
                        <a:rPr lang="en-US" sz="1600" dirty="0"/>
                        <a:t>70</a:t>
                      </a:r>
                      <a:endParaRPr lang="en-IN" sz="1600" dirty="0"/>
                    </a:p>
                  </a:txBody>
                  <a:tcPr/>
                </a:tc>
                <a:tc>
                  <a:txBody>
                    <a:bodyPr/>
                    <a:lstStyle/>
                    <a:p>
                      <a:r>
                        <a:rPr lang="en-US" sz="1600" dirty="0"/>
                        <a:t>2</a:t>
                      </a:r>
                      <a:endParaRPr lang="en-IN" sz="1600" dirty="0"/>
                    </a:p>
                  </a:txBody>
                  <a:tcPr/>
                </a:tc>
                <a:tc>
                  <a:txBody>
                    <a:bodyPr/>
                    <a:lstStyle/>
                    <a:p>
                      <a:r>
                        <a:rPr lang="en-US" sz="1600" dirty="0"/>
                        <a:t>525</a:t>
                      </a:r>
                      <a:endParaRPr lang="en-IN" sz="1600" dirty="0"/>
                    </a:p>
                  </a:txBody>
                  <a:tcPr/>
                </a:tc>
                <a:extLst>
                  <a:ext uri="{0D108BD9-81ED-4DB2-BD59-A6C34878D82A}">
                    <a16:rowId xmlns:a16="http://schemas.microsoft.com/office/drawing/2014/main" val="2281236238"/>
                  </a:ext>
                </a:extLst>
              </a:tr>
              <a:tr h="534533">
                <a:tc>
                  <a:txBody>
                    <a:bodyPr/>
                    <a:lstStyle/>
                    <a:p>
                      <a:r>
                        <a:rPr lang="en-US" sz="1600" dirty="0"/>
                        <a:t>Trading Lectures</a:t>
                      </a:r>
                      <a:endParaRPr lang="en-IN" sz="1600" dirty="0"/>
                    </a:p>
                  </a:txBody>
                  <a:tcPr/>
                </a:tc>
                <a:tc>
                  <a:txBody>
                    <a:bodyPr/>
                    <a:lstStyle/>
                    <a:p>
                      <a:r>
                        <a:rPr lang="en-US" sz="1600" dirty="0"/>
                        <a:t>500</a:t>
                      </a:r>
                      <a:endParaRPr lang="en-IN" sz="1600" dirty="0"/>
                    </a:p>
                  </a:txBody>
                  <a:tcPr/>
                </a:tc>
                <a:tc>
                  <a:txBody>
                    <a:bodyPr/>
                    <a:lstStyle/>
                    <a:p>
                      <a:r>
                        <a:rPr lang="en-US" sz="1600" dirty="0"/>
                        <a:t>2</a:t>
                      </a:r>
                      <a:endParaRPr lang="en-IN" sz="1600" dirty="0"/>
                    </a:p>
                  </a:txBody>
                  <a:tcPr/>
                </a:tc>
                <a:tc>
                  <a:txBody>
                    <a:bodyPr/>
                    <a:lstStyle/>
                    <a:p>
                      <a:r>
                        <a:rPr lang="en-US" sz="1600" dirty="0"/>
                        <a:t>80</a:t>
                      </a:r>
                      <a:endParaRPr lang="en-IN" sz="1600" dirty="0"/>
                    </a:p>
                  </a:txBody>
                  <a:tcPr/>
                </a:tc>
                <a:tc>
                  <a:txBody>
                    <a:bodyPr/>
                    <a:lstStyle/>
                    <a:p>
                      <a:r>
                        <a:rPr lang="en-US" sz="1600" dirty="0"/>
                        <a:t>2</a:t>
                      </a:r>
                      <a:endParaRPr lang="en-IN" sz="1600" dirty="0"/>
                    </a:p>
                  </a:txBody>
                  <a:tcPr/>
                </a:tc>
                <a:tc>
                  <a:txBody>
                    <a:bodyPr/>
                    <a:lstStyle/>
                    <a:p>
                      <a:r>
                        <a:rPr lang="en-US" sz="1600" dirty="0"/>
                        <a:t>400</a:t>
                      </a:r>
                      <a:endParaRPr lang="en-IN" sz="1600" dirty="0"/>
                    </a:p>
                  </a:txBody>
                  <a:tcPr/>
                </a:tc>
                <a:extLst>
                  <a:ext uri="{0D108BD9-81ED-4DB2-BD59-A6C34878D82A}">
                    <a16:rowId xmlns:a16="http://schemas.microsoft.com/office/drawing/2014/main" val="1566229506"/>
                  </a:ext>
                </a:extLst>
              </a:tr>
            </a:tbl>
          </a:graphicData>
        </a:graphic>
      </p:graphicFrame>
      <p:sp>
        <p:nvSpPr>
          <p:cNvPr id="9" name="Text Placeholder 8">
            <a:extLst>
              <a:ext uri="{FF2B5EF4-FFF2-40B4-BE49-F238E27FC236}">
                <a16:creationId xmlns:a16="http://schemas.microsoft.com/office/drawing/2014/main" id="{78BB5481-3EBD-D6FC-439C-8544F6DB88C1}"/>
              </a:ext>
            </a:extLst>
          </p:cNvPr>
          <p:cNvSpPr>
            <a:spLocks noGrp="1"/>
          </p:cNvSpPr>
          <p:nvPr>
            <p:ph type="body" sz="quarter" idx="3"/>
          </p:nvPr>
        </p:nvSpPr>
        <p:spPr>
          <a:xfrm>
            <a:off x="1362919" y="1905000"/>
            <a:ext cx="4639736" cy="736282"/>
          </a:xfrm>
        </p:spPr>
        <p:txBody>
          <a:bodyPr/>
          <a:lstStyle/>
          <a:p>
            <a:r>
              <a:rPr lang="en-US" dirty="0"/>
              <a:t>Using rice framework</a:t>
            </a:r>
            <a:endParaRPr lang="en-IN" dirty="0"/>
          </a:p>
        </p:txBody>
      </p:sp>
      <p:sp>
        <p:nvSpPr>
          <p:cNvPr id="12" name="TextBox 11">
            <a:extLst>
              <a:ext uri="{FF2B5EF4-FFF2-40B4-BE49-F238E27FC236}">
                <a16:creationId xmlns:a16="http://schemas.microsoft.com/office/drawing/2014/main" id="{5A74ADEB-4FFA-D9FC-8528-D34BB761BCCF}"/>
              </a:ext>
            </a:extLst>
          </p:cNvPr>
          <p:cNvSpPr txBox="1"/>
          <p:nvPr/>
        </p:nvSpPr>
        <p:spPr>
          <a:xfrm>
            <a:off x="1323975" y="5743575"/>
            <a:ext cx="9086850" cy="646331"/>
          </a:xfrm>
          <a:prstGeom prst="rect">
            <a:avLst/>
          </a:prstGeom>
          <a:noFill/>
        </p:spPr>
        <p:txBody>
          <a:bodyPr wrap="square" rtlCol="0">
            <a:spAutoFit/>
          </a:bodyPr>
          <a:lstStyle/>
          <a:p>
            <a:r>
              <a:rPr lang="en-US" dirty="0"/>
              <a:t>Hence we can say integrating transactions will give us maximum advantage and should be prioritized over other features </a:t>
            </a:r>
            <a:endParaRPr lang="en-IN" dirty="0"/>
          </a:p>
        </p:txBody>
      </p:sp>
    </p:spTree>
    <p:extLst>
      <p:ext uri="{BB962C8B-B14F-4D97-AF65-F5344CB8AC3E}">
        <p14:creationId xmlns:p14="http://schemas.microsoft.com/office/powerpoint/2010/main" val="4260190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Go-to-market strategy</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734977990"/>
              </p:ext>
            </p:extLst>
          </p:nvPr>
        </p:nvGraphicFramePr>
        <p:xfrm>
          <a:off x="838199" y="1978754"/>
          <a:ext cx="10810877" cy="4370239"/>
        </p:xfrm>
        <a:graphic>
          <a:graphicData uri="http://schemas.openxmlformats.org/drawingml/2006/table">
            <a:tbl>
              <a:tblPr firstRow="1" bandRow="1">
                <a:noFill/>
                <a:tableStyleId>{3B4B98B0-60AC-42C2-AFA5-B58CD77FA1E5}</a:tableStyleId>
              </a:tblPr>
              <a:tblGrid>
                <a:gridCol w="1544411">
                  <a:extLst>
                    <a:ext uri="{9D8B030D-6E8A-4147-A177-3AD203B41FA5}">
                      <a16:colId xmlns:a16="http://schemas.microsoft.com/office/drawing/2014/main" val="2981917977"/>
                    </a:ext>
                  </a:extLst>
                </a:gridCol>
                <a:gridCol w="1544411">
                  <a:extLst>
                    <a:ext uri="{9D8B030D-6E8A-4147-A177-3AD203B41FA5}">
                      <a16:colId xmlns:a16="http://schemas.microsoft.com/office/drawing/2014/main" val="945233394"/>
                    </a:ext>
                  </a:extLst>
                </a:gridCol>
                <a:gridCol w="1544411">
                  <a:extLst>
                    <a:ext uri="{9D8B030D-6E8A-4147-A177-3AD203B41FA5}">
                      <a16:colId xmlns:a16="http://schemas.microsoft.com/office/drawing/2014/main" val="2572263168"/>
                    </a:ext>
                  </a:extLst>
                </a:gridCol>
                <a:gridCol w="1544411">
                  <a:extLst>
                    <a:ext uri="{9D8B030D-6E8A-4147-A177-3AD203B41FA5}">
                      <a16:colId xmlns:a16="http://schemas.microsoft.com/office/drawing/2014/main" val="1765783061"/>
                    </a:ext>
                  </a:extLst>
                </a:gridCol>
                <a:gridCol w="1544411">
                  <a:extLst>
                    <a:ext uri="{9D8B030D-6E8A-4147-A177-3AD203B41FA5}">
                      <a16:colId xmlns:a16="http://schemas.microsoft.com/office/drawing/2014/main" val="3348915137"/>
                    </a:ext>
                  </a:extLst>
                </a:gridCol>
                <a:gridCol w="1544411">
                  <a:extLst>
                    <a:ext uri="{9D8B030D-6E8A-4147-A177-3AD203B41FA5}">
                      <a16:colId xmlns:a16="http://schemas.microsoft.com/office/drawing/2014/main" val="153104486"/>
                    </a:ext>
                  </a:extLst>
                </a:gridCol>
                <a:gridCol w="1544411">
                  <a:extLst>
                    <a:ext uri="{9D8B030D-6E8A-4147-A177-3AD203B41FA5}">
                      <a16:colId xmlns:a16="http://schemas.microsoft.com/office/drawing/2014/main" val="2390172686"/>
                    </a:ext>
                  </a:extLst>
                </a:gridCol>
              </a:tblGrid>
              <a:tr h="740522">
                <a:tc>
                  <a:txBody>
                    <a:bodyPr/>
                    <a:lstStyle/>
                    <a:p>
                      <a:r>
                        <a:rPr lang="en-US" sz="1400" b="0" cap="all" spc="150" dirty="0">
                          <a:solidFill>
                            <a:schemeClr val="lt1"/>
                          </a:solidFill>
                        </a:rPr>
                        <a:t>Target market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400" b="0" cap="all" spc="150" dirty="0">
                          <a:solidFill>
                            <a:schemeClr val="lt1"/>
                          </a:solidFill>
                        </a:rPr>
                        <a:t>Marketing strategy</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400" b="0" cap="all" spc="150" dirty="0">
                          <a:solidFill>
                            <a:schemeClr val="lt1"/>
                          </a:solidFill>
                        </a:rPr>
                        <a:t>Pricing strategy</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400" b="0" cap="all" spc="150" dirty="0">
                          <a:solidFill>
                            <a:schemeClr val="lt1"/>
                          </a:solidFill>
                        </a:rPr>
                        <a:t>Sales strategy</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400" b="0" cap="all" spc="150" dirty="0">
                          <a:solidFill>
                            <a:schemeClr val="lt1"/>
                          </a:solidFill>
                        </a:rPr>
                        <a:t>Customer support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400" b="0" cap="all" spc="150" dirty="0">
                          <a:solidFill>
                            <a:schemeClr val="lt1"/>
                          </a:solidFill>
                        </a:rPr>
                        <a:t>metrics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400" b="0" cap="all" spc="150" dirty="0">
                          <a:solidFill>
                            <a:schemeClr val="lt1"/>
                          </a:solidFill>
                        </a:rPr>
                        <a:t>Product fit</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483555">
                <a:tc>
                  <a:txBody>
                    <a:bodyPr/>
                    <a:lstStyle/>
                    <a:p>
                      <a:r>
                        <a:rPr lang="en-US" sz="1100" cap="none" spc="0" dirty="0">
                          <a:solidFill>
                            <a:schemeClr val="tx1"/>
                          </a:solidFill>
                        </a:rPr>
                        <a:t>Early twenties is time where we want to take risk, catering to this audience will help them gain financial knowledge as well</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cap="none" spc="0" dirty="0">
                          <a:solidFill>
                            <a:schemeClr val="tx1"/>
                          </a:solidFill>
                        </a:rPr>
                        <a:t>USP of market predictions must be advertised as distinguishing factor</a:t>
                      </a:r>
                    </a:p>
                    <a:p>
                      <a:endParaRPr lang="en-US" sz="11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cap="none" spc="0" dirty="0">
                          <a:solidFill>
                            <a:schemeClr val="tx1"/>
                          </a:solidFill>
                        </a:rPr>
                        <a:t>Pricing shall be done in a freemium manner, the app is free to use.</a:t>
                      </a:r>
                    </a:p>
                    <a:p>
                      <a:endParaRPr lang="en-US" sz="11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cap="none" spc="0" dirty="0">
                          <a:solidFill>
                            <a:schemeClr val="tx1"/>
                          </a:solidFill>
                        </a:rPr>
                        <a:t>Online promotions is the strategy, showing the risks involved in trading and how </a:t>
                      </a:r>
                      <a:r>
                        <a:rPr lang="en-US" sz="1100" cap="none" spc="0" dirty="0" err="1">
                          <a:solidFill>
                            <a:schemeClr val="tx1"/>
                          </a:solidFill>
                        </a:rPr>
                        <a:t>OnFinance</a:t>
                      </a:r>
                      <a:r>
                        <a:rPr lang="en-US" sz="1100" cap="none" spc="0" dirty="0">
                          <a:solidFill>
                            <a:schemeClr val="tx1"/>
                          </a:solidFill>
                        </a:rPr>
                        <a:t> can minimize it.</a:t>
                      </a:r>
                    </a:p>
                    <a:p>
                      <a:endParaRPr lang="en-US" sz="11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100" cap="none" spc="0" dirty="0">
                          <a:solidFill>
                            <a:schemeClr val="tx1"/>
                          </a:solidFill>
                        </a:rPr>
                        <a:t>Customer support with good banking and trading knowledge is required</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100" cap="none" spc="0" dirty="0">
                          <a:solidFill>
                            <a:schemeClr val="tx1"/>
                          </a:solidFill>
                        </a:rPr>
                        <a:t>Number of transactions through </a:t>
                      </a:r>
                      <a:r>
                        <a:rPr lang="en-US" sz="1100" cap="none" spc="0" dirty="0" err="1">
                          <a:solidFill>
                            <a:schemeClr val="tx1"/>
                          </a:solidFill>
                        </a:rPr>
                        <a:t>OnFinance</a:t>
                      </a:r>
                      <a:r>
                        <a:rPr lang="en-US" sz="1100" cap="none" spc="0" dirty="0">
                          <a:solidFill>
                            <a:schemeClr val="tx1"/>
                          </a:solidFill>
                        </a:rPr>
                        <a:t> is the KPIs, it indicates the user growth and measures retention</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100" cap="none" spc="0" dirty="0">
                          <a:solidFill>
                            <a:schemeClr val="tx1"/>
                          </a:solidFill>
                        </a:rPr>
                        <a:t>By integrating trading, the product can become independent for investors</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8264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cap="none" spc="0" dirty="0">
                          <a:solidFill>
                            <a:schemeClr val="tx1"/>
                          </a:solidFill>
                        </a:rPr>
                        <a:t>Late 40s, time when thinking about retiring and investing money, </a:t>
                      </a:r>
                      <a:r>
                        <a:rPr lang="en-US" sz="1100" cap="none" spc="0" dirty="0" err="1">
                          <a:solidFill>
                            <a:schemeClr val="tx1"/>
                          </a:solidFill>
                        </a:rPr>
                        <a:t>OnFinance</a:t>
                      </a:r>
                      <a:r>
                        <a:rPr lang="en-US" sz="1100" cap="none" spc="0" dirty="0">
                          <a:solidFill>
                            <a:schemeClr val="tx1"/>
                          </a:solidFill>
                        </a:rPr>
                        <a:t> can assist in determining how safe it is to invest</a:t>
                      </a:r>
                    </a:p>
                    <a:p>
                      <a:endParaRPr lang="en-US" sz="11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cap="none" spc="0" dirty="0">
                          <a:solidFill>
                            <a:schemeClr val="tx1"/>
                          </a:solidFill>
                        </a:rPr>
                        <a:t>Online marketing and finance creator sponsorships are way to attract attention since target audience tend to spend more time and get influenced by these methods</a:t>
                      </a:r>
                    </a:p>
                    <a:p>
                      <a:endParaRPr lang="en-US" sz="11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cap="none" spc="0" dirty="0">
                          <a:solidFill>
                            <a:schemeClr val="tx1"/>
                          </a:solidFill>
                        </a:rPr>
                        <a:t>Premium features would include option to have early access to news, detailed interpretation and recommending on which stocks or crypto to buy. This model may include stages of pricing.</a:t>
                      </a:r>
                    </a:p>
                    <a:p>
                      <a:endParaRPr lang="en-US" sz="11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cap="none" spc="0" dirty="0">
                          <a:solidFill>
                            <a:schemeClr val="tx1"/>
                          </a:solidFill>
                        </a:rPr>
                        <a:t>Training and trading masterclasses can also be conducted to publicize the product and let users get familiar with it</a:t>
                      </a:r>
                    </a:p>
                    <a:p>
                      <a:endParaRPr lang="en-US" sz="11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dirty="0">
                          <a:solidFill>
                            <a:schemeClr val="tx1"/>
                          </a:solidFill>
                        </a:rPr>
                        <a:t>Implementing trading will require a huge customer support, increase in user base will lead to great technical support due to greater engagement occurring</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dirty="0">
                          <a:solidFill>
                            <a:schemeClr val="tx1"/>
                          </a:solidFill>
                        </a:rPr>
                        <a:t>Number of </a:t>
                      </a:r>
                      <a:r>
                        <a:rPr lang="en-US" sz="1100" cap="none" spc="0" dirty="0" err="1">
                          <a:solidFill>
                            <a:schemeClr val="tx1"/>
                          </a:solidFill>
                        </a:rPr>
                        <a:t>portoflios</a:t>
                      </a:r>
                      <a:r>
                        <a:rPr lang="en-US" sz="1100" cap="none" spc="0" dirty="0">
                          <a:solidFill>
                            <a:schemeClr val="tx1"/>
                          </a:solidFill>
                        </a:rPr>
                        <a:t> imported and number of daily active users are also important indicating activation and retention. New signups indicates acquisition </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US" sz="1100" cap="none" spc="0" dirty="0">
                          <a:solidFill>
                            <a:schemeClr val="tx1"/>
                          </a:solidFill>
                        </a:rPr>
                        <a:t>Without it, the platform services as a pre-requisite and complement to other trading apps</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51D8-9415-C587-0645-7DFFDBD1CADD}"/>
              </a:ext>
            </a:extLst>
          </p:cNvPr>
          <p:cNvSpPr>
            <a:spLocks noGrp="1"/>
          </p:cNvSpPr>
          <p:nvPr>
            <p:ph type="ctrTitle"/>
          </p:nvPr>
        </p:nvSpPr>
        <p:spPr/>
        <p:txBody>
          <a:bodyPr/>
          <a:lstStyle/>
          <a:p>
            <a:pPr algn="ctr"/>
            <a:r>
              <a:rPr lang="en-US" dirty="0"/>
              <a:t>THANK YOU</a:t>
            </a:r>
            <a:endParaRPr lang="en-IN" dirty="0"/>
          </a:p>
        </p:txBody>
      </p:sp>
      <p:sp>
        <p:nvSpPr>
          <p:cNvPr id="3" name="Subtitle 2">
            <a:extLst>
              <a:ext uri="{FF2B5EF4-FFF2-40B4-BE49-F238E27FC236}">
                <a16:creationId xmlns:a16="http://schemas.microsoft.com/office/drawing/2014/main" id="{A98EFA7F-AED3-4F95-8927-1029AA323E1F}"/>
              </a:ext>
            </a:extLst>
          </p:cNvPr>
          <p:cNvSpPr>
            <a:spLocks noGrp="1"/>
          </p:cNvSpPr>
          <p:nvPr>
            <p:ph type="subTitle" idx="1"/>
          </p:nvPr>
        </p:nvSpPr>
        <p:spPr/>
        <p:txBody>
          <a:bodyPr/>
          <a:lstStyle/>
          <a:p>
            <a:r>
              <a:rPr lang="en-US" dirty="0"/>
              <a:t>Chinmay </a:t>
            </a:r>
            <a:r>
              <a:rPr lang="en-US" dirty="0" err="1"/>
              <a:t>mathur</a:t>
            </a:r>
            <a:endParaRPr lang="en-US" dirty="0"/>
          </a:p>
          <a:p>
            <a:r>
              <a:rPr lang="en-US" dirty="0"/>
              <a:t>Team: regal</a:t>
            </a:r>
            <a:endParaRPr lang="en-IN" dirty="0"/>
          </a:p>
        </p:txBody>
      </p:sp>
    </p:spTree>
    <p:extLst>
      <p:ext uri="{BB962C8B-B14F-4D97-AF65-F5344CB8AC3E}">
        <p14:creationId xmlns:p14="http://schemas.microsoft.com/office/powerpoint/2010/main" val="353282283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{3B808BF7-53D2-4A2D-8977-C466592DF41D}tf22712842_win32</Template>
  <TotalTime>1553</TotalTime>
  <Words>1082</Words>
  <Application>Microsoft Office PowerPoint</Application>
  <PresentationFormat>Widescreen</PresentationFormat>
  <Paragraphs>114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Franklin Gothic Book</vt:lpstr>
      <vt:lpstr>Roboto</vt:lpstr>
      <vt:lpstr>Segoe UI</vt:lpstr>
      <vt:lpstr>1_RetrospectVTI</vt:lpstr>
      <vt:lpstr>Growing OnFinance User Base</vt:lpstr>
      <vt:lpstr>Executive Summary</vt:lpstr>
      <vt:lpstr>PowerPoint Presentation</vt:lpstr>
      <vt:lpstr>PowerPoint Presentation</vt:lpstr>
      <vt:lpstr>PowerPoint Presentation</vt:lpstr>
      <vt:lpstr>PowerPoint Presentation</vt:lpstr>
      <vt:lpstr>Prioritization and Effectiveness</vt:lpstr>
      <vt:lpstr>Go-to-market strategy</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Growing OnFinance User Base</dc:title>
  <dc:creator>Chinmay M</dc:creator>
  <cp:lastModifiedBy>Chinmay M</cp:lastModifiedBy>
  <cp:revision>4</cp:revision>
  <dcterms:created xsi:type="dcterms:W3CDTF">2022-09-17T13:41:29Z</dcterms:created>
  <dcterms:modified xsi:type="dcterms:W3CDTF">2022-09-18T18:22:43Z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