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1pPr>
    <a:lvl2pPr marL="4572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2pPr>
    <a:lvl3pPr marL="9144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3pPr>
    <a:lvl4pPr marL="13716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4pPr>
    <a:lvl5pPr marL="18288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5pPr>
    <a:lvl6pPr marL="22860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6pPr>
    <a:lvl7pPr marL="27432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7pPr>
    <a:lvl8pPr marL="32004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8pPr>
    <a:lvl9pPr marL="32004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6" autoAdjust="0"/>
    <p:restoredTop sz="100000" autoAdjust="0"/>
  </p:normalViewPr>
  <p:slideViewPr>
    <p:cSldViewPr snapToGrid="0" snapToObjects="1">
      <p:cViewPr varScale="1">
        <p:scale>
          <a:sx n="82" d="100"/>
          <a:sy n="82" d="100"/>
        </p:scale>
        <p:origin x="643" y="7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cb1fd1a2fc545682/Desktop/employee_data%20(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(1).xlsx]Sheet1!PivotTable1</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c:f>
              <c:strCache>
                <c:ptCount val="1"/>
                <c:pt idx="0">
                  <c:v>Sum of Sum of HIGH</c:v>
                </c:pt>
              </c:strCache>
            </c:strRef>
          </c:tx>
          <c:spPr>
            <a:solidFill>
              <a:schemeClr val="accent1"/>
            </a:solidFill>
            <a:ln>
              <a:noFill/>
            </a:ln>
            <a:effectLst/>
          </c:spPr>
          <c:invertIfNegative val="0"/>
          <c:cat>
            <c:strRef>
              <c:f>Sheet1!$A$4:$A$15</c:f>
              <c:strCache>
                <c:ptCount val="11"/>
                <c:pt idx="0">
                  <c:v>BPC</c:v>
                </c:pt>
                <c:pt idx="1">
                  <c:v>CCDR</c:v>
                </c:pt>
                <c:pt idx="2">
                  <c:v>EW</c:v>
                </c:pt>
                <c:pt idx="3">
                  <c:v>Grand Total</c:v>
                </c:pt>
                <c:pt idx="4">
                  <c:v>MSC</c:v>
                </c:pt>
                <c:pt idx="5">
                  <c:v>NEL</c:v>
                </c:pt>
                <c:pt idx="6">
                  <c:v>PL</c:v>
                </c:pt>
                <c:pt idx="7">
                  <c:v>PYZ</c:v>
                </c:pt>
                <c:pt idx="8">
                  <c:v>SVG</c:v>
                </c:pt>
                <c:pt idx="9">
                  <c:v>TNS</c:v>
                </c:pt>
                <c:pt idx="10">
                  <c:v>WBL</c:v>
                </c:pt>
              </c:strCache>
            </c:strRef>
          </c:cat>
          <c:val>
            <c:numRef>
              <c:f>Sheet1!$B$4:$B$15</c:f>
              <c:numCache>
                <c:formatCode>General</c:formatCode>
                <c:ptCount val="11"/>
                <c:pt idx="0">
                  <c:v>16</c:v>
                </c:pt>
                <c:pt idx="1">
                  <c:v>18</c:v>
                </c:pt>
                <c:pt idx="2">
                  <c:v>21</c:v>
                </c:pt>
                <c:pt idx="3">
                  <c:v>660</c:v>
                </c:pt>
                <c:pt idx="4">
                  <c:v>17</c:v>
                </c:pt>
                <c:pt idx="5">
                  <c:v>21</c:v>
                </c:pt>
                <c:pt idx="6">
                  <c:v>34</c:v>
                </c:pt>
                <c:pt idx="7">
                  <c:v>26</c:v>
                </c:pt>
                <c:pt idx="8">
                  <c:v>26</c:v>
                </c:pt>
                <c:pt idx="9">
                  <c:v>21</c:v>
                </c:pt>
                <c:pt idx="10">
                  <c:v>20</c:v>
                </c:pt>
              </c:numCache>
            </c:numRef>
          </c:val>
          <c:extLst>
            <c:ext xmlns:c16="http://schemas.microsoft.com/office/drawing/2014/chart" uri="{C3380CC4-5D6E-409C-BE32-E72D297353CC}">
              <c16:uniqueId val="{00000000-E80C-4D45-856E-73FD0D0F0E58}"/>
            </c:ext>
          </c:extLst>
        </c:ser>
        <c:ser>
          <c:idx val="1"/>
          <c:order val="1"/>
          <c:tx>
            <c:strRef>
              <c:f>Sheet1!$C$3</c:f>
              <c:strCache>
                <c:ptCount val="1"/>
                <c:pt idx="0">
                  <c:v>Sum of Sum of LOW</c:v>
                </c:pt>
              </c:strCache>
            </c:strRef>
          </c:tx>
          <c:spPr>
            <a:solidFill>
              <a:schemeClr val="accent2"/>
            </a:solidFill>
            <a:ln>
              <a:noFill/>
            </a:ln>
            <a:effectLst/>
          </c:spPr>
          <c:invertIfNegative val="0"/>
          <c:cat>
            <c:strRef>
              <c:f>Sheet1!$A$4:$A$15</c:f>
              <c:strCache>
                <c:ptCount val="11"/>
                <c:pt idx="0">
                  <c:v>BPC</c:v>
                </c:pt>
                <c:pt idx="1">
                  <c:v>CCDR</c:v>
                </c:pt>
                <c:pt idx="2">
                  <c:v>EW</c:v>
                </c:pt>
                <c:pt idx="3">
                  <c:v>Grand Total</c:v>
                </c:pt>
                <c:pt idx="4">
                  <c:v>MSC</c:v>
                </c:pt>
                <c:pt idx="5">
                  <c:v>NEL</c:v>
                </c:pt>
                <c:pt idx="6">
                  <c:v>PL</c:v>
                </c:pt>
                <c:pt idx="7">
                  <c:v>PYZ</c:v>
                </c:pt>
                <c:pt idx="8">
                  <c:v>SVG</c:v>
                </c:pt>
                <c:pt idx="9">
                  <c:v>TNS</c:v>
                </c:pt>
                <c:pt idx="10">
                  <c:v>WBL</c:v>
                </c:pt>
              </c:strCache>
            </c:strRef>
          </c:cat>
          <c:val>
            <c:numRef>
              <c:f>Sheet1!$C$4:$C$15</c:f>
              <c:numCache>
                <c:formatCode>General</c:formatCode>
                <c:ptCount val="11"/>
                <c:pt idx="0">
                  <c:v>34</c:v>
                </c:pt>
                <c:pt idx="1">
                  <c:v>47</c:v>
                </c:pt>
                <c:pt idx="2">
                  <c:v>41</c:v>
                </c:pt>
                <c:pt idx="3">
                  <c:v>1194</c:v>
                </c:pt>
                <c:pt idx="4">
                  <c:v>39</c:v>
                </c:pt>
                <c:pt idx="5">
                  <c:v>41</c:v>
                </c:pt>
                <c:pt idx="6">
                  <c:v>33</c:v>
                </c:pt>
                <c:pt idx="7">
                  <c:v>41</c:v>
                </c:pt>
                <c:pt idx="8">
                  <c:v>43</c:v>
                </c:pt>
                <c:pt idx="9">
                  <c:v>45</c:v>
                </c:pt>
                <c:pt idx="10">
                  <c:v>34</c:v>
                </c:pt>
              </c:numCache>
            </c:numRef>
          </c:val>
          <c:extLst>
            <c:ext xmlns:c16="http://schemas.microsoft.com/office/drawing/2014/chart" uri="{C3380CC4-5D6E-409C-BE32-E72D297353CC}">
              <c16:uniqueId val="{00000001-E80C-4D45-856E-73FD0D0F0E58}"/>
            </c:ext>
          </c:extLst>
        </c:ser>
        <c:ser>
          <c:idx val="2"/>
          <c:order val="2"/>
          <c:tx>
            <c:strRef>
              <c:f>Sheet1!$D$3</c:f>
              <c:strCache>
                <c:ptCount val="1"/>
                <c:pt idx="0">
                  <c:v>Sum of Sum of MEDIUM</c:v>
                </c:pt>
              </c:strCache>
            </c:strRef>
          </c:tx>
          <c:spPr>
            <a:solidFill>
              <a:schemeClr val="accent3"/>
            </a:solidFill>
            <a:ln>
              <a:noFill/>
            </a:ln>
            <a:effectLst/>
          </c:spPr>
          <c:invertIfNegative val="0"/>
          <c:cat>
            <c:strRef>
              <c:f>Sheet1!$A$4:$A$15</c:f>
              <c:strCache>
                <c:ptCount val="11"/>
                <c:pt idx="0">
                  <c:v>BPC</c:v>
                </c:pt>
                <c:pt idx="1">
                  <c:v>CCDR</c:v>
                </c:pt>
                <c:pt idx="2">
                  <c:v>EW</c:v>
                </c:pt>
                <c:pt idx="3">
                  <c:v>Grand Total</c:v>
                </c:pt>
                <c:pt idx="4">
                  <c:v>MSC</c:v>
                </c:pt>
                <c:pt idx="5">
                  <c:v>NEL</c:v>
                </c:pt>
                <c:pt idx="6">
                  <c:v>PL</c:v>
                </c:pt>
                <c:pt idx="7">
                  <c:v>PYZ</c:v>
                </c:pt>
                <c:pt idx="8">
                  <c:v>SVG</c:v>
                </c:pt>
                <c:pt idx="9">
                  <c:v>TNS</c:v>
                </c:pt>
                <c:pt idx="10">
                  <c:v>WBL</c:v>
                </c:pt>
              </c:strCache>
            </c:strRef>
          </c:cat>
          <c:val>
            <c:numRef>
              <c:f>Sheet1!$D$4:$D$15</c:f>
              <c:numCache>
                <c:formatCode>General</c:formatCode>
                <c:ptCount val="11"/>
                <c:pt idx="0">
                  <c:v>85</c:v>
                </c:pt>
                <c:pt idx="1">
                  <c:v>65</c:v>
                </c:pt>
                <c:pt idx="2">
                  <c:v>78</c:v>
                </c:pt>
                <c:pt idx="3">
                  <c:v>2334</c:v>
                </c:pt>
                <c:pt idx="4">
                  <c:v>92</c:v>
                </c:pt>
                <c:pt idx="5">
                  <c:v>77</c:v>
                </c:pt>
                <c:pt idx="6">
                  <c:v>69</c:v>
                </c:pt>
                <c:pt idx="7">
                  <c:v>75</c:v>
                </c:pt>
                <c:pt idx="8">
                  <c:v>82</c:v>
                </c:pt>
                <c:pt idx="9">
                  <c:v>71</c:v>
                </c:pt>
                <c:pt idx="10">
                  <c:v>84</c:v>
                </c:pt>
              </c:numCache>
            </c:numRef>
          </c:val>
          <c:extLst>
            <c:ext xmlns:c16="http://schemas.microsoft.com/office/drawing/2014/chart" uri="{C3380CC4-5D6E-409C-BE32-E72D297353CC}">
              <c16:uniqueId val="{00000002-E80C-4D45-856E-73FD0D0F0E58}"/>
            </c:ext>
          </c:extLst>
        </c:ser>
        <c:ser>
          <c:idx val="3"/>
          <c:order val="3"/>
          <c:tx>
            <c:strRef>
              <c:f>Sheet1!$E$3</c:f>
              <c:strCache>
                <c:ptCount val="1"/>
                <c:pt idx="0">
                  <c:v>Sum of Sum of VERY HIGHT</c:v>
                </c:pt>
              </c:strCache>
            </c:strRef>
          </c:tx>
          <c:spPr>
            <a:solidFill>
              <a:schemeClr val="accent4"/>
            </a:solidFill>
            <a:ln>
              <a:noFill/>
            </a:ln>
            <a:effectLst/>
          </c:spPr>
          <c:invertIfNegative val="0"/>
          <c:cat>
            <c:strRef>
              <c:f>Sheet1!$A$4:$A$15</c:f>
              <c:strCache>
                <c:ptCount val="11"/>
                <c:pt idx="0">
                  <c:v>BPC</c:v>
                </c:pt>
                <c:pt idx="1">
                  <c:v>CCDR</c:v>
                </c:pt>
                <c:pt idx="2">
                  <c:v>EW</c:v>
                </c:pt>
                <c:pt idx="3">
                  <c:v>Grand Total</c:v>
                </c:pt>
                <c:pt idx="4">
                  <c:v>MSC</c:v>
                </c:pt>
                <c:pt idx="5">
                  <c:v>NEL</c:v>
                </c:pt>
                <c:pt idx="6">
                  <c:v>PL</c:v>
                </c:pt>
                <c:pt idx="7">
                  <c:v>PYZ</c:v>
                </c:pt>
                <c:pt idx="8">
                  <c:v>SVG</c:v>
                </c:pt>
                <c:pt idx="9">
                  <c:v>TNS</c:v>
                </c:pt>
                <c:pt idx="10">
                  <c:v>WBL</c:v>
                </c:pt>
              </c:strCache>
            </c:strRef>
          </c:cat>
          <c:val>
            <c:numRef>
              <c:f>Sheet1!$E$4:$E$15</c:f>
              <c:numCache>
                <c:formatCode>General</c:formatCode>
                <c:ptCount val="11"/>
                <c:pt idx="0">
                  <c:v>15</c:v>
                </c:pt>
                <c:pt idx="1">
                  <c:v>15</c:v>
                </c:pt>
                <c:pt idx="2">
                  <c:v>14</c:v>
                </c:pt>
                <c:pt idx="3">
                  <c:v>411</c:v>
                </c:pt>
                <c:pt idx="4">
                  <c:v>9</c:v>
                </c:pt>
                <c:pt idx="5">
                  <c:v>15</c:v>
                </c:pt>
                <c:pt idx="6">
                  <c:v>12</c:v>
                </c:pt>
                <c:pt idx="7">
                  <c:v>15</c:v>
                </c:pt>
                <c:pt idx="8">
                  <c:v>16</c:v>
                </c:pt>
                <c:pt idx="9">
                  <c:v>13</c:v>
                </c:pt>
                <c:pt idx="10">
                  <c:v>13</c:v>
                </c:pt>
              </c:numCache>
            </c:numRef>
          </c:val>
          <c:extLst>
            <c:ext xmlns:c16="http://schemas.microsoft.com/office/drawing/2014/chart" uri="{C3380CC4-5D6E-409C-BE32-E72D297353CC}">
              <c16:uniqueId val="{00000003-E80C-4D45-856E-73FD0D0F0E58}"/>
            </c:ext>
          </c:extLst>
        </c:ser>
        <c:ser>
          <c:idx val="4"/>
          <c:order val="4"/>
          <c:tx>
            <c:strRef>
              <c:f>Sheet1!$F$3</c:f>
              <c:strCache>
                <c:ptCount val="1"/>
                <c:pt idx="0">
                  <c:v>Sum of Sum of Grand Total</c:v>
                </c:pt>
              </c:strCache>
            </c:strRef>
          </c:tx>
          <c:spPr>
            <a:solidFill>
              <a:schemeClr val="accent5"/>
            </a:solidFill>
            <a:ln>
              <a:noFill/>
            </a:ln>
            <a:effectLst/>
          </c:spPr>
          <c:invertIfNegative val="0"/>
          <c:cat>
            <c:strRef>
              <c:f>Sheet1!$A$4:$A$15</c:f>
              <c:strCache>
                <c:ptCount val="11"/>
                <c:pt idx="0">
                  <c:v>BPC</c:v>
                </c:pt>
                <c:pt idx="1">
                  <c:v>CCDR</c:v>
                </c:pt>
                <c:pt idx="2">
                  <c:v>EW</c:v>
                </c:pt>
                <c:pt idx="3">
                  <c:v>Grand Total</c:v>
                </c:pt>
                <c:pt idx="4">
                  <c:v>MSC</c:v>
                </c:pt>
                <c:pt idx="5">
                  <c:v>NEL</c:v>
                </c:pt>
                <c:pt idx="6">
                  <c:v>PL</c:v>
                </c:pt>
                <c:pt idx="7">
                  <c:v>PYZ</c:v>
                </c:pt>
                <c:pt idx="8">
                  <c:v>SVG</c:v>
                </c:pt>
                <c:pt idx="9">
                  <c:v>TNS</c:v>
                </c:pt>
                <c:pt idx="10">
                  <c:v>WBL</c:v>
                </c:pt>
              </c:strCache>
            </c:strRef>
          </c:cat>
          <c:val>
            <c:numRef>
              <c:f>Sheet1!$F$4:$F$15</c:f>
              <c:numCache>
                <c:formatCode>General</c:formatCode>
                <c:ptCount val="11"/>
                <c:pt idx="0">
                  <c:v>150</c:v>
                </c:pt>
                <c:pt idx="1">
                  <c:v>145</c:v>
                </c:pt>
                <c:pt idx="2">
                  <c:v>154</c:v>
                </c:pt>
                <c:pt idx="3">
                  <c:v>4599</c:v>
                </c:pt>
                <c:pt idx="4">
                  <c:v>157</c:v>
                </c:pt>
                <c:pt idx="5">
                  <c:v>154</c:v>
                </c:pt>
                <c:pt idx="6">
                  <c:v>148</c:v>
                </c:pt>
                <c:pt idx="7">
                  <c:v>157</c:v>
                </c:pt>
                <c:pt idx="8">
                  <c:v>167</c:v>
                </c:pt>
                <c:pt idx="9">
                  <c:v>150</c:v>
                </c:pt>
                <c:pt idx="10">
                  <c:v>151</c:v>
                </c:pt>
              </c:numCache>
            </c:numRef>
          </c:val>
          <c:extLst>
            <c:ext xmlns:c16="http://schemas.microsoft.com/office/drawing/2014/chart" uri="{C3380CC4-5D6E-409C-BE32-E72D297353CC}">
              <c16:uniqueId val="{00000004-E80C-4D45-856E-73FD0D0F0E58}"/>
            </c:ext>
          </c:extLst>
        </c:ser>
        <c:dLbls>
          <c:showLegendKey val="0"/>
          <c:showVal val="0"/>
          <c:showCatName val="0"/>
          <c:showSerName val="0"/>
          <c:showPercent val="0"/>
          <c:showBubbleSize val="0"/>
        </c:dLbls>
        <c:gapWidth val="219"/>
        <c:overlap val="-27"/>
        <c:axId val="1102671072"/>
        <c:axId val="1102672032"/>
      </c:barChart>
      <c:catAx>
        <c:axId val="11026710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02672032"/>
        <c:crosses val="autoZero"/>
        <c:auto val="1"/>
        <c:lblAlgn val="ctr"/>
        <c:lblOffset val="100"/>
        <c:noMultiLvlLbl val="0"/>
      </c:catAx>
      <c:valAx>
        <c:axId val="11026720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0267107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a:t>
            </a:fld>
            <a:endParaRPr lang="zh-CN" altLang="en-US" sz="1200">
              <a:latin typeface="Calibri" panose="020F0502020204030204" charset="0"/>
              <a:ea typeface="等线" charset="0"/>
              <a:cs typeface="Calibri" panose="020F0502020204030204"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lstStyle/>
          <a:p>
            <a:pPr algn="l"/>
            <a:endParaRPr lang="zh-CN" altLang="en-US" sz="1200">
              <a:latin typeface="Calibri" panose="020F0502020204030204" charset="0"/>
              <a:ea typeface="等线" charset="0"/>
              <a:cs typeface="Calibri" panose="020F0502020204030204"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lstStyle/>
          <a:p>
            <a:pPr algn="r"/>
            <a:fld id="{CAD2D6BD-DE1B-4B5F-8B41-2702339687B9}" type="datetime1">
              <a:rPr lang="en-US" altLang="zh-CN" sz="1200">
                <a:latin typeface="Calibri" panose="020F0502020204030204" charset="0"/>
                <a:ea typeface="等线" charset="0"/>
                <a:cs typeface="Calibri" panose="020F0502020204030204" charset="0"/>
              </a:rPr>
              <a:t>10/1/2024</a:t>
            </a:fld>
            <a:endParaRPr lang="zh-CN" altLang="en-US" sz="1200">
              <a:latin typeface="Calibri" panose="020F0502020204030204" charset="0"/>
              <a:ea typeface="等线" charset="0"/>
              <a:cs typeface="Calibri" panose="020F0502020204030204"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lstStyle/>
          <a:p>
            <a:pPr algn="l"/>
            <a:endParaRPr lang="zh-CN" altLang="en-US" sz="1200">
              <a:latin typeface="Calibri" panose="020F0502020204030204" charset="0"/>
              <a:ea typeface="等线" charset="0"/>
              <a:cs typeface="Calibri" panose="020F0502020204030204" charset="0"/>
            </a:endParaRPr>
          </a:p>
        </p:txBody>
      </p:sp>
    </p:spTree>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1</a:t>
            </a:fld>
            <a:endParaRPr lang="zh-CN" altLang="en-US" sz="1200">
              <a:latin typeface="Calibri" panose="020F0502020204030204" charset="0"/>
              <a:ea typeface="等线" charset="0"/>
              <a:cs typeface="Calibri" panose="020F0502020204030204"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10</a:t>
            </a:fld>
            <a:endParaRPr lang="zh-CN" altLang="en-US" sz="1200">
              <a:latin typeface="Calibri" panose="020F0502020204030204" charset="0"/>
              <a:ea typeface="等线" charset="0"/>
              <a:cs typeface="Calibri" panose="020F0502020204030204" charset="0"/>
            </a:endParaRPr>
          </a:p>
        </p:txBody>
      </p:sp>
      <p:sp>
        <p:nvSpPr>
          <p:cNvPr id="16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11</a:t>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12</a:t>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2</a:t>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3</a:t>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4</a:t>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5</a:t>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6</a:t>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7</a:t>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8</a:t>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9</a:t>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2024/10/1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2024/10/1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2024/10/1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spAutoFit/>
          </a:bodyPr>
          <a:lstStyle/>
          <a:p>
            <a:endParaRPr lang="zh-CN" altLang="en-US" sz="3200" b="0" i="0">
              <a:solidFill>
                <a:schemeClr val="tx1"/>
              </a:solidFill>
              <a:latin typeface="Trebuchet MS" panose="020B0603020202020204" charset="0"/>
              <a:cs typeface="Trebuchet MS" panose="020B0603020202020204"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spAutoFit/>
          </a:bodyPr>
          <a:lstStyle/>
          <a:p>
            <a:pPr algn="ctr"/>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spAutoFit/>
          </a:bodyPr>
          <a:lstStyle/>
          <a:p>
            <a:pPr algn="l"/>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a:t>
            </a:fld>
            <a:endParaRPr lang="zh-CN" altLang="en-US" sz="1100" b="0" i="0"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spAutoFit/>
          </a:bodyPr>
          <a:lstStyle/>
          <a:p>
            <a:endParaRPr lang="zh-CN" altLang="en-US" sz="4800" b="1" i="0">
              <a:solidFill>
                <a:schemeClr val="tx1"/>
              </a:solidFill>
              <a:latin typeface="Trebuchet MS" panose="020B0603020202020204" charset="0"/>
              <a:cs typeface="Trebuchet MS" panose="020B0603020202020204"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spAutoFit/>
          </a:bodyPr>
          <a:lstStyle/>
          <a:p>
            <a:pPr algn="ctr"/>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spAutoFit/>
          </a:bodyPr>
          <a:lstStyle/>
          <a:p>
            <a:pPr algn="l"/>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a:t>
            </a:fld>
            <a:endParaRPr lang="zh-CN" altLang="en-US" sz="1100" b="0" i="0"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120"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119"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118"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17"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16"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5"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14"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13"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12"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1"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6"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spAutoFit/>
          </a:bodyPr>
          <a:lstStyle/>
          <a:p>
            <a:endParaRPr lang="zh-CN" altLang="en-US" sz="4800" b="1" i="0">
              <a:solidFill>
                <a:schemeClr val="tx1"/>
              </a:solidFill>
              <a:latin typeface="Trebuchet MS" panose="020B0603020202020204" charset="0"/>
              <a:cs typeface="Trebuchet MS" panose="020B0603020202020204" charset="0"/>
            </a:endParaRPr>
          </a:p>
        </p:txBody>
      </p:sp>
      <p:sp>
        <p:nvSpPr>
          <p:cNvPr id="107"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spAutoFit/>
          </a:bodyPr>
          <a:lstStyle/>
          <a:p>
            <a:endParaRPr lang="zh-CN" altLang="en-US"/>
          </a:p>
        </p:txBody>
      </p:sp>
      <p:sp>
        <p:nvSpPr>
          <p:cNvPr id="108"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spAutoFit/>
          </a:bodyPr>
          <a:lstStyle/>
          <a:p>
            <a:pPr algn="ctr"/>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109"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spAutoFit/>
          </a:bodyPr>
          <a:lstStyle/>
          <a:p>
            <a:pPr algn="l"/>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110"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a:t>
            </a:fld>
            <a:endParaRPr lang="zh-CN" altLang="en-US" sz="1100" b="0" i="0"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2024/10/1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2024/10/1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2024/10/1</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2024/10/1</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2024/10/1</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2024/10/1</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2024/10/1</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2024/10/1</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spAutoFit/>
          </a:bodyPr>
          <a:lstStyle/>
          <a:p>
            <a:endParaRPr lang="zh-CN" altLang="en-US" sz="4800" b="1" i="0">
              <a:solidFill>
                <a:schemeClr val="tx1"/>
              </a:solidFill>
              <a:latin typeface="Trebuchet MS" panose="020B0603020202020204" charset="0"/>
              <a:cs typeface="Trebuchet MS" panose="020B0603020202020204"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spAutoFit/>
          </a:bodyPr>
          <a:lstStyle/>
          <a:p>
            <a:pPr algn="ctr"/>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spAutoFit/>
          </a:bodyPr>
          <a:lstStyle/>
          <a:p>
            <a:pPr algn="l"/>
            <a:fld id="{CAD2D6BD-DE1B-4B5F-8B41-2702339687B9}" type="datetime1">
              <a:rPr lang="en-US" altLang="zh-CN">
                <a:solidFill>
                  <a:srgbClr val="898989"/>
                </a:solidFill>
                <a:latin typeface="Calibri" panose="020F0502020204030204" charset="0"/>
                <a:ea typeface="SimSun" panose="02010600030101010101" pitchFamily="2" charset="-122"/>
                <a:cs typeface="Calibri" panose="020F0502020204030204" charset="0"/>
              </a:rPr>
              <a:t>10/1/2024</a:t>
            </a:fld>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a:t>
            </a:fld>
            <a:endParaRPr lang="zh-CN" altLang="en-US" sz="1100" b="0" i="0"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defTabSz="914400" fontAlgn="auto" hangingPunct="1">
        <a:buNone/>
        <a:defRPr sz="1800">
          <a:latin typeface="Calibri" panose="020F0502020204030204" charset="0"/>
          <a:ea typeface="SimSun" panose="02010600030101010101" pitchFamily="2" charset="-122"/>
          <a:cs typeface="Calibri" panose="020F0502020204030204" charset="0"/>
        </a:defRPr>
      </a:lvl1pPr>
    </p:titleStyle>
    <p:bodyStyle>
      <a:lvl1pPr marL="0" indent="0" defTabSz="914400" fontAlgn="auto" hangingPunct="1">
        <a:buNone/>
        <a:defRPr sz="1800">
          <a:latin typeface="Calibri" panose="020F0502020204030204" charset="0"/>
          <a:ea typeface="SimSun" panose="02010600030101010101" pitchFamily="2" charset="-122"/>
          <a:cs typeface="Calibri" panose="020F0502020204030204" charset="0"/>
        </a:defRPr>
      </a:lvl1pPr>
      <a:lvl2pPr marL="457200" indent="0" defTabSz="914400" fontAlgn="auto" hangingPunct="1">
        <a:buNone/>
        <a:defRPr sz="1800">
          <a:latin typeface="Calibri" panose="020F0502020204030204" charset="0"/>
          <a:ea typeface="SimSun" panose="02010600030101010101" pitchFamily="2" charset="-122"/>
          <a:cs typeface="Calibri" panose="020F0502020204030204" charset="0"/>
        </a:defRPr>
      </a:lvl2pPr>
      <a:lvl3pPr marL="914400" indent="0" defTabSz="914400" fontAlgn="auto" hangingPunct="1">
        <a:buNone/>
        <a:defRPr sz="1800">
          <a:latin typeface="Calibri" panose="020F0502020204030204" charset="0"/>
          <a:ea typeface="SimSun" panose="02010600030101010101" pitchFamily="2" charset="-122"/>
          <a:cs typeface="Calibri" panose="020F0502020204030204" charset="0"/>
        </a:defRPr>
      </a:lvl3pPr>
      <a:lvl4pPr marL="1371600" indent="0" defTabSz="914400" fontAlgn="auto" hangingPunct="1">
        <a:buNone/>
        <a:defRPr sz="1800">
          <a:latin typeface="Calibri" panose="020F0502020204030204" charset="0"/>
          <a:ea typeface="SimSun" panose="02010600030101010101" pitchFamily="2" charset="-122"/>
          <a:cs typeface="Calibri" panose="020F0502020204030204" charset="0"/>
        </a:defRPr>
      </a:lvl4pPr>
      <a:lvl5pPr marL="1828800" indent="0" defTabSz="914400" fontAlgn="auto" hangingPunct="1">
        <a:buNone/>
        <a:defRPr sz="1800">
          <a:latin typeface="Calibri" panose="020F0502020204030204" charset="0"/>
          <a:ea typeface="SimSun" panose="02010600030101010101" pitchFamily="2" charset="-122"/>
          <a:cs typeface="Calibri" panose="020F0502020204030204" charset="0"/>
        </a:defRPr>
      </a:lvl5pPr>
      <a:lvl6pPr marL="2286000" indent="0" defTabSz="914400" fontAlgn="auto" hangingPunct="1">
        <a:buNone/>
        <a:defRPr sz="1800">
          <a:latin typeface="Calibri" panose="020F0502020204030204" charset="0"/>
          <a:ea typeface="SimSun" panose="02010600030101010101" pitchFamily="2" charset="-122"/>
          <a:cs typeface="Calibri" panose="020F0502020204030204" charset="0"/>
        </a:defRPr>
      </a:lvl6pPr>
      <a:lvl7pPr marL="2743200" indent="0" defTabSz="914400" fontAlgn="auto" hangingPunct="1">
        <a:buNone/>
        <a:defRPr sz="1800">
          <a:latin typeface="Calibri" panose="020F0502020204030204" charset="0"/>
          <a:ea typeface="SimSun" panose="02010600030101010101" pitchFamily="2" charset="-122"/>
          <a:cs typeface="Calibri" panose="020F0502020204030204" charset="0"/>
        </a:defRPr>
      </a:lvl7pPr>
      <a:lvl8pPr marL="3200400" indent="0" defTabSz="914400" fontAlgn="auto" hangingPunct="1">
        <a:buNone/>
        <a:defRPr sz="1800">
          <a:latin typeface="Calibri" panose="020F0502020204030204" charset="0"/>
          <a:ea typeface="SimSun" panose="02010600030101010101" pitchFamily="2" charset="-122"/>
          <a:cs typeface="Calibri" panose="020F0502020204030204" charset="0"/>
        </a:defRPr>
      </a:lvl8pPr>
      <a:lvl9pPr marL="3200400" indent="0" defTabSz="914400" fontAlgn="auto" hangingPunct="1">
        <a:buNone/>
        <a:defRPr sz="1800">
          <a:latin typeface="Calibri" panose="020F0502020204030204" charset="0"/>
          <a:ea typeface="SimSun" panose="02010600030101010101" pitchFamily="2" charset="-122"/>
          <a:cs typeface="Calibri" panose="020F050202020403020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p:nvPr/>
        </p:nvGrpSpPr>
        <p:grpSpPr>
          <a:xfrm>
            <a:off x="876298" y="990599"/>
            <a:ext cx="1743075" cy="1333500"/>
            <a:chOff x="876298" y="990599"/>
            <a:chExt cx="1743075" cy="1333500"/>
          </a:xfrm>
        </p:grpSpPr>
        <p:sp>
          <p:nvSpPr>
            <p:cNvPr id="38" name="曲线"/>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623455" y="19665"/>
            <a:ext cx="9776980" cy="1001556"/>
          </a:xfrm>
          <a:prstGeom prst="rect">
            <a:avLst/>
          </a:prstGeom>
          <a:noFill/>
          <a:ln w="12700" cap="flat" cmpd="sng">
            <a:noFill/>
            <a:prstDash val="solid"/>
            <a:miter/>
          </a:ln>
        </p:spPr>
        <p:txBody>
          <a:bodyPr vert="horz" wrap="square" lIns="0" tIns="16510" rIns="0" bIns="0" anchor="t" anchorCtr="0">
            <a:spAutoFit/>
          </a:bodyPr>
          <a:lstStyle/>
          <a:p>
            <a:pPr marL="3213735" indent="0" algn="l">
              <a:lnSpc>
                <a:spcPct val="100000"/>
              </a:lnSpc>
              <a:spcBef>
                <a:spcPts val="130"/>
              </a:spcBef>
              <a:spcAft>
                <a:spcPts val="0"/>
              </a:spcAft>
              <a:buNone/>
            </a:pPr>
            <a:r>
              <a:rPr lang="en-US" altLang="zh-CN" sz="3200" b="1" i="0" u="none" strike="noStrike" kern="0" cap="none" spc="0" baseline="0"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Employee Data Analysis using Excel </a:t>
            </a:r>
            <a:br>
              <a:rPr lang="zh-CN" altLang="en-US" sz="3200" b="1" i="0" u="none" strike="noStrike" kern="0" cap="none" spc="0" baseline="0" dirty="0">
                <a:solidFill>
                  <a:srgbClr val="0F0F0F"/>
                </a:solidFill>
                <a:latin typeface="Roboto" pitchFamily="2" charset="0"/>
                <a:ea typeface="SimSun" panose="02010600030101010101" pitchFamily="2" charset="-122"/>
                <a:cs typeface="Trebuchet MS" panose="020B0603020202020204" charset="0"/>
              </a:rPr>
            </a:br>
            <a:endParaRPr lang="zh-CN" altLang="en-US" sz="3200" b="0" i="0" u="none" strike="noStrike" kern="0" cap="none" spc="15" baseline="0" dirty="0">
              <a:solidFill>
                <a:schemeClr val="tx1"/>
              </a:solidFill>
              <a:latin typeface="Trebuchet MS" panose="020B0603020202020204" charset="0"/>
              <a:ea typeface="SimSun" panose="02010600030101010101" pitchFamily="2" charset="-122"/>
              <a:cs typeface="Trebuchet MS" panose="020B0603020202020204" charset="0"/>
            </a:endParaRPr>
          </a:p>
        </p:txBody>
      </p:sp>
      <p:pic>
        <p:nvPicPr>
          <p:cNvPr id="44" name="图片"/>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1</a:t>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46" name="矩形"/>
          <p:cNvSpPr/>
          <p:nvPr/>
        </p:nvSpPr>
        <p:spPr>
          <a:xfrm>
            <a:off x="2619202" y="2798566"/>
            <a:ext cx="6788726" cy="1938020"/>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STUDENT NAME: </a:t>
            </a:r>
            <a:r>
              <a:rPr lang="en-IN" altLang="en-US"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REGAN.S</a:t>
            </a:r>
            <a:endParaRPr lang="en-US" altLang="zh-CN" sz="2400" b="0" i="0" u="none" strike="noStrike" kern="1200" cap="none" spc="0" baseline="0" dirty="0">
              <a:solidFill>
                <a:srgbClr val="0070C0"/>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REGISTER NO: </a:t>
            </a:r>
            <a:r>
              <a:rPr lang="en-IN" altLang="en-US"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312220048</a:t>
            </a:r>
            <a:endParaRPr lang="en-US" altLang="zh-CN" sz="2400" b="0" i="0" u="none" strike="noStrike" kern="1200" cap="none" spc="0" baseline="0" dirty="0">
              <a:solidFill>
                <a:srgbClr val="0070C0"/>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DEPARTMENT: </a:t>
            </a:r>
            <a:r>
              <a:rPr lang="en-IN" altLang="en-US"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B.COM GENERAL</a:t>
            </a:r>
            <a:endParaRPr lang="en-US" altLang="zh-CN" sz="2400" b="0" i="0" u="none" strike="noStrike" kern="1200" cap="none" spc="0" baseline="0" dirty="0">
              <a:solidFill>
                <a:srgbClr val="0070C0"/>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COLLEGE: </a:t>
            </a:r>
            <a:r>
              <a:rPr lang="en-IN" altLang="en-US"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SRI BALAJI ARTS AND SCIENCE COLLEGE</a:t>
            </a:r>
            <a:endParaRPr lang="en-US" altLang="zh-CN" sz="2400" b="0" i="0" u="none" strike="noStrike" kern="1200" cap="none" spc="0" baseline="0" dirty="0">
              <a:solidFill>
                <a:srgbClr val="0070C0"/>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           </a:t>
            </a:r>
            <a:endParaRPr lang="zh-CN" altLang="en-US"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矩形"/>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anose="020B0603020202020204" charset="0"/>
                <a:ea typeface="SimSun" panose="02010600030101010101" pitchFamily="2" charset="-122"/>
                <a:cs typeface="Trebuchet MS" panose="020B0603020202020204" charset="0"/>
              </a:rPr>
              <a:t>3/21/202</a:t>
            </a:r>
            <a:r>
              <a:rPr lang="en-US" altLang="zh-CN" sz="1100" b="0"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4</a:t>
            </a:r>
            <a:r>
              <a:rPr lang="en-US" altLang="zh-CN" sz="1100" b="0"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0" i="0" u="none" strike="noStrike" kern="1200" cap="none" spc="13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50" baseline="0">
                <a:solidFill>
                  <a:srgbClr val="2D83C3"/>
                </a:solidFill>
                <a:latin typeface="Trebuchet MS" panose="020B0603020202020204" charset="0"/>
                <a:ea typeface="SimSun" panose="02010600030101010101" pitchFamily="2" charset="-122"/>
                <a:cs typeface="Trebuchet MS" panose="020B0603020202020204" charset="0"/>
              </a:rPr>
              <a:t>A</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nnu</a:t>
            </a:r>
            <a:r>
              <a:rPr lang="en-US" altLang="zh-CN" sz="1100" b="1"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al</a:t>
            </a:r>
            <a:r>
              <a:rPr lang="en-US" altLang="zh-CN" sz="1100" b="1" i="0" u="none" strike="noStrike" kern="1200" cap="none" spc="-14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R</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90" baseline="0">
                <a:solidFill>
                  <a:srgbClr val="2D83C3"/>
                </a:solidFill>
                <a:latin typeface="Trebuchet MS" panose="020B0603020202020204" charset="0"/>
                <a:ea typeface="SimSun" panose="02010600030101010101" pitchFamily="2" charset="-122"/>
                <a:cs typeface="Trebuchet MS" panose="020B0603020202020204" charset="0"/>
              </a:rPr>
              <a:t>v</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i</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w</a:t>
            </a:r>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57"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8"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9"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0" name="图片"/>
          <p:cNvPicPr/>
          <p:nvPr/>
        </p:nvPicPr>
        <p:blipFill>
          <a:blip r:embed="rId3" cstate="print"/>
          <a:stretch>
            <a:fillRect/>
          </a:stretch>
        </p:blipFill>
        <p:spPr>
          <a:xfrm>
            <a:off x="66675" y="3381373"/>
            <a:ext cx="2466975" cy="3419474"/>
          </a:xfrm>
          <a:prstGeom prst="rect">
            <a:avLst/>
          </a:prstGeom>
          <a:noFill/>
          <a:ln w="12700" cap="flat" cmpd="sng">
            <a:noFill/>
            <a:prstDash val="solid"/>
            <a:miter/>
          </a:ln>
        </p:spPr>
      </p:pic>
      <p:sp>
        <p:nvSpPr>
          <p:cNvPr id="161"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THE</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WOW"</a:t>
            </a:r>
            <a:r>
              <a:rPr lang="en-US" altLang="zh-CN" sz="4250" b="1" i="0" u="none" strike="noStrike" kern="0" cap="none" spc="8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IN</a:t>
            </a:r>
            <a:r>
              <a:rPr lang="en-US" altLang="zh-CN" sz="425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OUR</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SOLUTION</a:t>
            </a:r>
            <a:endParaRPr lang="zh-CN" altLang="en-US"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62" name="文本框"/>
          <p:cNvSpPr>
            <a:spLocks noGrp="1"/>
          </p:cNvSpPr>
          <p:nvPr>
            <p:ph type="body" idx="1"/>
          </p:nvPr>
        </p:nvSpPr>
        <p:spPr>
          <a:xfrm>
            <a:off x="2362200" y="1148252"/>
            <a:ext cx="8305800" cy="5078312"/>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2400" b="1"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Personalized Insights:</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Custom feedback tailored to individual strengths and career goals.</a:t>
            </a: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Development plans with clear, actionable steps for growth.</a:t>
            </a:r>
          </a:p>
          <a:p>
            <a:pPr marL="0" indent="0" algn="l">
              <a:lnSpc>
                <a:spcPct val="100000"/>
              </a:lnSpc>
              <a:spcBef>
                <a:spcPts val="0"/>
              </a:spcBef>
              <a:spcAft>
                <a:spcPts val="0"/>
              </a:spcAft>
              <a:buNone/>
            </a:pPr>
            <a:r>
              <a:rPr lang="en-US" altLang="zh-CN" sz="2400" b="1"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Real-Time Analytics:</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Instant performance tracking and feedback.</a:t>
            </a: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Predictive insights to anticipate future trends and needs.</a:t>
            </a:r>
          </a:p>
          <a:p>
            <a:pPr marL="0" indent="0" algn="l">
              <a:lnSpc>
                <a:spcPct val="100000"/>
              </a:lnSpc>
              <a:spcBef>
                <a:spcPts val="0"/>
              </a:spcBef>
              <a:spcAft>
                <a:spcPts val="0"/>
              </a:spcAft>
              <a:buNone/>
            </a:pPr>
            <a:r>
              <a:rPr lang="en-US" altLang="zh-CN" sz="2400" b="1"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Engaging Experience:</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Gamified elements to motivate and reward high performance.</a:t>
            </a: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Intuitive, mobile-friendly interface for on-the-go access.</a:t>
            </a:r>
          </a:p>
          <a:p>
            <a:pPr marL="0" indent="0" algn="l">
              <a:lnSpc>
                <a:spcPct val="100000"/>
              </a:lnSpc>
              <a:spcBef>
                <a:spcPts val="0"/>
              </a:spcBef>
              <a:spcAft>
                <a:spcPts val="0"/>
              </a:spcAft>
              <a:buNone/>
            </a:pPr>
            <a:r>
              <a:rPr lang="en-US" altLang="zh-CN" sz="2400" b="1"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Holistic Approach:</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360-degree feedback for a comprehensive evaluation.</a:t>
            </a: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Integration of employee wellness into performance metrics.</a:t>
            </a:r>
          </a:p>
          <a:p>
            <a:pPr marL="0" indent="0" algn="l">
              <a:lnSpc>
                <a:spcPct val="100000"/>
              </a:lnSpc>
              <a:spcBef>
                <a:spcPts val="0"/>
              </a:spcBef>
              <a:spcAft>
                <a:spcPts val="0"/>
              </a:spcAft>
              <a:buNone/>
            </a:pPr>
            <a:endParaRPr lang="zh-CN" altLang="en-US" sz="1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63" name="矩形"/>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10</a:t>
            </a:fld>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64" name="矩形"/>
          <p:cNvSpPr/>
          <p:nvPr/>
        </p:nvSpPr>
        <p:spPr>
          <a:xfrm>
            <a:off x="2857500" y="2300436"/>
            <a:ext cx="8534018" cy="948690"/>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Font typeface="Arial" panose="020B0604020202020204" pitchFamily="34" charset="0"/>
              <a:buChar char="•"/>
            </a:pP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4"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5"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6" name="图片"/>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77" name="文本框"/>
          <p:cNvSpPr>
            <a:spLocks noGrp="1"/>
          </p:cNvSpPr>
          <p:nvPr>
            <p:ph type="title"/>
          </p:nvPr>
        </p:nvSpPr>
        <p:spPr>
          <a:xfrm>
            <a:off x="755332" y="385444"/>
            <a:ext cx="10681335" cy="737235"/>
          </a:xfrm>
          <a:prstGeom prst="rect">
            <a:avLst/>
          </a:prstGeom>
          <a:noFill/>
          <a:ln w="12700" cap="flat" cmpd="sng">
            <a:noFill/>
            <a:prstDash val="solid"/>
            <a:miter/>
          </a:ln>
        </p:spPr>
        <p:txBody>
          <a:bodyPr vert="horz" wrap="square" lIns="0" tIns="13334" rIns="0" bIns="0" anchor="t" anchorCtr="0">
            <a:spAutoFit/>
          </a:bodyPr>
          <a:lstStyle/>
          <a:p>
            <a:pPr marL="12700" indent="0" algn="l">
              <a:lnSpc>
                <a:spcPct val="100000"/>
              </a:lnSpc>
              <a:spcBef>
                <a:spcPts val="105"/>
              </a:spcBef>
              <a:spcAft>
                <a:spcPts val="0"/>
              </a:spcAft>
              <a:buNone/>
            </a:pPr>
            <a:r>
              <a:rPr lang="en-US" altLang="zh-CN"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R</a:t>
            </a:r>
            <a:r>
              <a:rPr lang="en-US" altLang="zh-CN" sz="4800" b="1" i="0" u="none" strike="noStrike" kern="0" cap="none" spc="-4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8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48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U</a:t>
            </a:r>
            <a:r>
              <a:rPr lang="en-US" altLang="zh-CN" sz="4800" b="1" i="0" u="none" strike="noStrike" kern="0" cap="none" spc="-405" baseline="0">
                <a:solidFill>
                  <a:schemeClr val="tx1"/>
                </a:solidFill>
                <a:latin typeface="Trebuchet MS" panose="020B0603020202020204" charset="0"/>
                <a:ea typeface="SimSun" panose="02010600030101010101" pitchFamily="2" charset="-122"/>
                <a:cs typeface="Trebuchet MS" panose="020B0603020202020204" charset="0"/>
              </a:rPr>
              <a:t>L</a:t>
            </a:r>
            <a:r>
              <a:rPr lang="en-US" altLang="zh-CN"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TS</a:t>
            </a:r>
            <a:endParaRPr lang="zh-CN" altLang="en-US"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78" name="文本框"/>
          <p:cNvSpPr>
            <a:spLocks noGrp="1"/>
          </p:cNvSpPr>
          <p:nvPr>
            <p:ph type="body" idx="1"/>
          </p:nvPr>
        </p:nvSpPr>
        <p:spPr>
          <a:xfrm>
            <a:off x="609600" y="1577340"/>
            <a:ext cx="10972800" cy="2400657"/>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rPr>
              <a:t>FORMULAS:</a:t>
            </a:r>
          </a:p>
          <a:p>
            <a:pPr marL="0" indent="0" algn="l">
              <a:lnSpc>
                <a:spcPct val="100000"/>
              </a:lnSpc>
              <a:spcBef>
                <a:spcPts val="0"/>
              </a:spcBef>
              <a:spcAft>
                <a:spcPts val="0"/>
              </a:spcAft>
              <a:buNone/>
            </a:pPr>
            <a:endParaRPr lang="en-US" altLang="zh-CN"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r>
              <a:rPr lang="en-US" altLang="zh-CN"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rPr>
              <a:t>                =IFS(Z8&gt;=5,"VERY HIGH",Z8&gt;=4,"HIGH",Z8&gt;=3,"MED",TRUE,"LOW")</a:t>
            </a:r>
          </a:p>
          <a:p>
            <a:pPr marL="0" indent="0" algn="l">
              <a:lnSpc>
                <a:spcPct val="100000"/>
              </a:lnSpc>
              <a:spcBef>
                <a:spcPts val="0"/>
              </a:spcBef>
              <a:spcAft>
                <a:spcPts val="0"/>
              </a:spcAft>
              <a:buNone/>
            </a:pPr>
            <a:endParaRPr lang="en-US" altLang="zh-CN" sz="1500" dirty="0">
              <a:latin typeface="Times New Roman" panose="02020603050405020304" pitchFamily="18" charset="0"/>
              <a:cs typeface="Times New Roman" panose="02020603050405020304" pitchFamily="18" charset="0"/>
            </a:endParaRPr>
          </a:p>
          <a:p>
            <a:pPr marL="0" indent="0" algn="l">
              <a:lnSpc>
                <a:spcPct val="100000"/>
              </a:lnSpc>
              <a:spcBef>
                <a:spcPts val="0"/>
              </a:spcBef>
              <a:spcAft>
                <a:spcPts val="0"/>
              </a:spcAft>
              <a:buNone/>
            </a:pPr>
            <a:endParaRPr lang="en-US" altLang="zh-CN"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en-US" altLang="zh-CN" sz="1500" dirty="0">
              <a:latin typeface="Times New Roman" panose="02020603050405020304" pitchFamily="18" charset="0"/>
              <a:cs typeface="Times New Roman" panose="02020603050405020304" pitchFamily="18" charset="0"/>
            </a:endParaRPr>
          </a:p>
          <a:p>
            <a:pPr marL="0" indent="0" algn="l">
              <a:lnSpc>
                <a:spcPct val="100000"/>
              </a:lnSpc>
              <a:spcBef>
                <a:spcPts val="0"/>
              </a:spcBef>
              <a:spcAft>
                <a:spcPts val="0"/>
              </a:spcAft>
              <a:buNone/>
            </a:pPr>
            <a:endParaRPr lang="en-US" altLang="zh-CN"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en-US" altLang="zh-CN" sz="1500" dirty="0">
              <a:latin typeface="Times New Roman" panose="02020603050405020304" pitchFamily="18" charset="0"/>
              <a:cs typeface="Times New Roman" panose="02020603050405020304" pitchFamily="18" charset="0"/>
            </a:endParaRPr>
          </a:p>
          <a:p>
            <a:pPr marL="0" indent="0" algn="l">
              <a:lnSpc>
                <a:spcPct val="100000"/>
              </a:lnSpc>
              <a:spcBef>
                <a:spcPts val="0"/>
              </a:spcBef>
              <a:spcAft>
                <a:spcPts val="0"/>
              </a:spcAft>
              <a:buNone/>
            </a:pPr>
            <a:endParaRPr lang="en-US" altLang="zh-CN"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zh-CN" altLang="en-US"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79" name="矩形"/>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11</a:t>
            </a:fld>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graphicFrame>
        <p:nvGraphicFramePr>
          <p:cNvPr id="2" name="Chart 1">
            <a:extLst>
              <a:ext uri="{FF2B5EF4-FFF2-40B4-BE49-F238E27FC236}">
                <a16:creationId xmlns:a16="http://schemas.microsoft.com/office/drawing/2014/main" id="{CCCE73EF-C2B6-30EC-9CBD-8C5E486A276F}"/>
              </a:ext>
            </a:extLst>
          </p:cNvPr>
          <p:cNvGraphicFramePr>
            <a:graphicFrameLocks/>
          </p:cNvGraphicFramePr>
          <p:nvPr>
            <p:extLst>
              <p:ext uri="{D42A27DB-BD31-4B8C-83A1-F6EECF244321}">
                <p14:modId xmlns:p14="http://schemas.microsoft.com/office/powerpoint/2010/main" val="2178807271"/>
              </p:ext>
            </p:extLst>
          </p:nvPr>
        </p:nvGraphicFramePr>
        <p:xfrm>
          <a:off x="2522376" y="2777668"/>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conclusion</a:t>
            </a:r>
            <a:endParaRPr lang="zh-CN" altLang="en-US" sz="4800" b="1" i="0" u="none" strike="noStrike" kern="0" cap="none" spc="0" baseline="0" dirty="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
        <p:nvSpPr>
          <p:cNvPr id="183" name="文本框"/>
          <p:cNvSpPr>
            <a:spLocks noGrp="1"/>
          </p:cNvSpPr>
          <p:nvPr>
            <p:ph type="body" idx="1"/>
          </p:nvPr>
        </p:nvSpPr>
        <p:spPr>
          <a:xfrm>
            <a:off x="609600" y="1577340"/>
            <a:ext cx="10744201" cy="4154984"/>
          </a:xfrm>
          <a:prstGeom prst="rect">
            <a:avLst/>
          </a:prstGeom>
          <a:noFill/>
          <a:ln w="12700" cap="flat" cmpd="sng">
            <a:noFill/>
            <a:prstDash val="solid"/>
            <a:miter/>
          </a:ln>
        </p:spPr>
        <p:txBody>
          <a:bodyPr vert="horz" wrap="square" lIns="91440" tIns="45720" rIns="91440" bIns="45720" anchor="t" anchorCtr="0"/>
          <a:lstStyle/>
          <a:p>
            <a:pPr marL="0" indent="0" algn="just">
              <a:lnSpc>
                <a:spcPct val="100000"/>
              </a:lnSpc>
              <a:spcBef>
                <a:spcPts val="0"/>
              </a:spcBef>
              <a:spcAft>
                <a:spcPts val="0"/>
              </a:spcAft>
              <a:buNone/>
            </a:pPr>
            <a:r>
              <a:rPr lang="en-US" altLang="zh-CN" sz="24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rPr>
              <a:t>	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endParaRPr lang="zh-CN" altLang="en-US" sz="24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p:nvPr/>
        </p:nvGrpSpPr>
        <p:grpSpPr>
          <a:xfrm>
            <a:off x="7448612" y="0"/>
            <a:ext cx="4743795" cy="6858466"/>
            <a:chOff x="7448612" y="0"/>
            <a:chExt cx="4743795" cy="6858466"/>
          </a:xfrm>
        </p:grpSpPr>
        <p:sp>
          <p:nvSpPr>
            <p:cNvPr id="64"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PROJECT</a:t>
            </a:r>
            <a:r>
              <a:rPr lang="en-US" altLang="zh-CN" sz="4250" b="1" i="0" u="none" strike="noStrike" kern="0" cap="none" spc="-8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TITLE</a:t>
            </a:r>
            <a:endParaRPr lang="zh-CN" altLang="en-US"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grpSp>
        <p:nvGrpSpPr>
          <p:cNvPr id="81" name="组合"/>
          <p:cNvGrpSpPr/>
          <p:nvPr/>
        </p:nvGrpSpPr>
        <p:grpSpPr>
          <a:xfrm>
            <a:off x="466725" y="6410325"/>
            <a:ext cx="3705224" cy="295275"/>
            <a:chOff x="466725" y="6410325"/>
            <a:chExt cx="3705224" cy="295275"/>
          </a:xfrm>
        </p:grpSpPr>
        <p:pic>
          <p:nvPicPr>
            <p:cNvPr id="79" name="图片"/>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pic>
          <p:nvPicPr>
            <p:cNvPr id="80" name="图片"/>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2</a:t>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83" name="矩形"/>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anose="02020603050405020304" pitchFamily="18" charset="0"/>
                <a:ea typeface="SimSun" panose="02010600030101010101" pitchFamily="2" charset="-122"/>
                <a:cs typeface="Times New Roman" panose="02020603050405020304" pitchFamily="18" charset="0"/>
              </a:rPr>
              <a:t>Employee Performance Analysis using Excel</a:t>
            </a:r>
            <a:endParaRPr lang="zh-CN" altLang="en-US" sz="2800" b="0" i="0" u="none" strike="noStrike" kern="1200" cap="none" spc="0" baseline="0">
              <a:solidFill>
                <a:srgbClr val="7030A0"/>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94" name="组合"/>
          <p:cNvGrpSpPr/>
          <p:nvPr/>
        </p:nvGrpSpPr>
        <p:grpSpPr>
          <a:xfrm>
            <a:off x="7448612" y="0"/>
            <a:ext cx="4743795" cy="6858466"/>
            <a:chOff x="7448612" y="0"/>
            <a:chExt cx="4743795" cy="6858466"/>
          </a:xfrm>
        </p:grpSpPr>
        <p:sp>
          <p:nvSpPr>
            <p:cNvPr id="85"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矩形"/>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anose="020B0603020202020204" charset="0"/>
                <a:ea typeface="SimSun" panose="02010600030101010101" pitchFamily="2" charset="-122"/>
                <a:cs typeface="Trebuchet MS" panose="020B0603020202020204" charset="0"/>
              </a:rPr>
              <a:t>3/21/202</a:t>
            </a:r>
            <a:r>
              <a:rPr lang="en-US" altLang="zh-CN" sz="1100" b="0"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4</a:t>
            </a:r>
            <a:r>
              <a:rPr lang="en-US" altLang="zh-CN" sz="1100" b="0"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0" i="0" u="none" strike="noStrike" kern="1200" cap="none" spc="13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50" baseline="0">
                <a:solidFill>
                  <a:srgbClr val="2D83C3"/>
                </a:solidFill>
                <a:latin typeface="Trebuchet MS" panose="020B0603020202020204" charset="0"/>
                <a:ea typeface="SimSun" panose="02010600030101010101" pitchFamily="2" charset="-122"/>
                <a:cs typeface="Trebuchet MS" panose="020B0603020202020204" charset="0"/>
              </a:rPr>
              <a:t>A</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nnu</a:t>
            </a:r>
            <a:r>
              <a:rPr lang="en-US" altLang="zh-CN" sz="1100" b="1"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al</a:t>
            </a:r>
            <a:r>
              <a:rPr lang="en-US" altLang="zh-CN" sz="1100" b="1" i="0" u="none" strike="noStrike" kern="1200" cap="none" spc="-14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R</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90" baseline="0">
                <a:solidFill>
                  <a:srgbClr val="2D83C3"/>
                </a:solidFill>
                <a:latin typeface="Trebuchet MS" panose="020B0603020202020204" charset="0"/>
                <a:ea typeface="SimSun" panose="02010600030101010101" pitchFamily="2" charset="-122"/>
                <a:cs typeface="Trebuchet MS" panose="020B0603020202020204" charset="0"/>
              </a:rPr>
              <a:t>v</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i</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w</a:t>
            </a:r>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97" name="曲线"/>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图片"/>
          <p:cNvPicPr/>
          <p:nvPr/>
        </p:nvPicPr>
        <p:blipFill>
          <a:blip r:embed="rId3" cstate="print"/>
          <a:stretch>
            <a:fillRect/>
          </a:stretch>
        </p:blipFill>
        <p:spPr>
          <a:xfrm>
            <a:off x="10687050" y="6134100"/>
            <a:ext cx="247649" cy="247650"/>
          </a:xfrm>
          <a:prstGeom prst="rect">
            <a:avLst/>
          </a:prstGeom>
          <a:noFill/>
          <a:ln w="12700" cap="flat" cmpd="sng">
            <a:noFill/>
            <a:prstDash val="solid"/>
            <a:miter/>
          </a:ln>
        </p:spPr>
      </p:pic>
      <p:grpSp>
        <p:nvGrpSpPr>
          <p:cNvPr id="102" name="组合"/>
          <p:cNvGrpSpPr/>
          <p:nvPr/>
        </p:nvGrpSpPr>
        <p:grpSpPr>
          <a:xfrm>
            <a:off x="47625" y="3819523"/>
            <a:ext cx="4124324" cy="3009897"/>
            <a:chOff x="47625" y="3819523"/>
            <a:chExt cx="4124324" cy="3009897"/>
          </a:xfrm>
        </p:grpSpPr>
        <p:pic>
          <p:nvPicPr>
            <p:cNvPr id="100" name="图片"/>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1" name="图片"/>
            <p:cNvPicPr/>
            <p:nvPr/>
          </p:nvPicPr>
          <p:blipFill>
            <a:blip r:embed="rId5" cstate="print"/>
            <a:stretch>
              <a:fillRect/>
            </a:stretch>
          </p:blipFill>
          <p:spPr>
            <a:xfrm>
              <a:off x="47625" y="3819523"/>
              <a:ext cx="1733550" cy="3009897"/>
            </a:xfrm>
            <a:prstGeom prst="rect">
              <a:avLst/>
            </a:prstGeom>
            <a:noFill/>
            <a:ln w="12700" cap="flat" cmpd="sng">
              <a:noFill/>
              <a:prstDash val="solid"/>
              <a:miter/>
            </a:ln>
          </p:spPr>
        </p:pic>
      </p:grpSp>
      <p:sp>
        <p:nvSpPr>
          <p:cNvPr id="103"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spAutoFit/>
          </a:bodyPr>
          <a:lstStyle/>
          <a:p>
            <a:pPr marL="12700" indent="0" algn="l">
              <a:lnSpc>
                <a:spcPct val="100000"/>
              </a:lnSpc>
              <a:spcBef>
                <a:spcPts val="105"/>
              </a:spcBef>
              <a:spcAft>
                <a:spcPts val="0"/>
              </a:spcAft>
              <a:buNone/>
            </a:pPr>
            <a:r>
              <a:rPr lang="en-US" altLang="zh-CN" sz="48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A</a:t>
            </a:r>
            <a:r>
              <a:rPr lang="en-US" altLang="zh-CN" sz="480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G</a:t>
            </a:r>
            <a:r>
              <a:rPr lang="en-US" altLang="zh-CN" sz="48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8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DA</a:t>
            </a:r>
            <a:endParaRPr lang="zh-CN" altLang="en-US"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0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3</a:t>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105" name="矩形"/>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4" name="组合"/>
          <p:cNvGrpSpPr/>
          <p:nvPr/>
        </p:nvGrpSpPr>
        <p:grpSpPr>
          <a:xfrm>
            <a:off x="8591168" y="2895600"/>
            <a:ext cx="2762248" cy="3257550"/>
            <a:chOff x="8591168" y="2895600"/>
            <a:chExt cx="2762248" cy="3257550"/>
          </a:xfrm>
        </p:grpSpPr>
        <p:sp>
          <p:nvSpPr>
            <p:cNvPr id="121" name="曲线"/>
            <p:cNvSpPr/>
            <p:nvPr/>
          </p:nvSpPr>
          <p:spPr>
            <a:xfrm>
              <a:off x="9953243" y="5324475"/>
              <a:ext cx="457198"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22" name="曲线"/>
            <p:cNvSpPr/>
            <p:nvPr/>
          </p:nvSpPr>
          <p:spPr>
            <a:xfrm>
              <a:off x="9953243" y="5857874"/>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2D936B"/>
            </a:solidFill>
            <a:ln cap="flat" cmpd="sng">
              <a:noFill/>
              <a:prstDash val="solid"/>
              <a:miter/>
            </a:ln>
          </p:spPr>
        </p:sp>
        <p:pic>
          <p:nvPicPr>
            <p:cNvPr id="123" name="图片"/>
            <p:cNvPicPr/>
            <p:nvPr/>
          </p:nvPicPr>
          <p:blipFill>
            <a:blip r:embed="rId3" cstate="print"/>
            <a:stretch>
              <a:fillRect/>
            </a:stretch>
          </p:blipFill>
          <p:spPr>
            <a:xfrm>
              <a:off x="8591168" y="2895600"/>
              <a:ext cx="2762248" cy="3257550"/>
            </a:xfrm>
            <a:prstGeom prst="rect">
              <a:avLst/>
            </a:prstGeom>
            <a:noFill/>
            <a:ln w="12700" cap="flat" cmpd="sng">
              <a:noFill/>
              <a:prstDash val="solid"/>
              <a:miter/>
            </a:ln>
          </p:spPr>
        </p:pic>
      </p:grpSp>
      <p:sp>
        <p:nvSpPr>
          <p:cNvPr id="125"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6"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P</a:t>
            </a:r>
            <a:r>
              <a:rPr lang="en-US" altLang="zh-CN" sz="425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ROB</a:t>
            </a:r>
            <a:r>
              <a:rPr lang="en-US" altLang="zh-CN" sz="4250" b="1" i="0" u="none" strike="noStrike" kern="0" cap="none" spc="55" baseline="0">
                <a:solidFill>
                  <a:schemeClr val="tx1"/>
                </a:solidFill>
                <a:latin typeface="Trebuchet MS" panose="020B0603020202020204" charset="0"/>
                <a:ea typeface="SimSun" panose="02010600030101010101" pitchFamily="2" charset="-122"/>
                <a:cs typeface="Trebuchet MS" panose="020B0603020202020204" charset="0"/>
              </a:rPr>
              <a:t>L</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M</a:t>
            </a:r>
            <a:r>
              <a:rPr lang="en-US" altLang="zh-CN"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4250" b="1" i="0" u="none" strike="noStrike" kern="0" cap="none" spc="-370"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4250" b="1" i="0" u="none" strike="noStrike" kern="0" cap="none" spc="-375" baseline="0">
                <a:solidFill>
                  <a:schemeClr val="tx1"/>
                </a:solidFill>
                <a:latin typeface="Trebuchet MS" panose="020B0603020202020204" charset="0"/>
                <a:ea typeface="SimSun" panose="02010600030101010101" pitchFamily="2" charset="-122"/>
                <a:cs typeface="Trebuchet MS" panose="020B0603020202020204" charset="0"/>
              </a:rPr>
              <a:t>A</a:t>
            </a:r>
            <a:r>
              <a:rPr lang="en-US" altLang="zh-CN" sz="425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ME</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NT</a:t>
            </a:r>
            <a:endParaRPr lang="zh-CN" altLang="en-US"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2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4</a:t>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pic>
        <p:nvPicPr>
          <p:cNvPr id="128" name="图片"/>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29" name="文本框"/>
          <p:cNvSpPr>
            <a:spLocks noGrp="1"/>
          </p:cNvSpPr>
          <p:nvPr>
            <p:ph type="body" idx="1"/>
          </p:nvPr>
        </p:nvSpPr>
        <p:spPr>
          <a:xfrm>
            <a:off x="304799" y="1256615"/>
            <a:ext cx="9648443" cy="5158740"/>
          </a:xfrm>
          <a:prstGeom prst="rect">
            <a:avLst/>
          </a:prstGeom>
          <a:noFill/>
          <a:ln w="12700" cap="flat" cmpd="sng">
            <a:noFill/>
            <a:prstDash val="solid"/>
            <a:round/>
          </a:ln>
        </p:spPr>
        <p:txBody>
          <a:bodyPr vert="horz" wrap="square" lIns="91440" tIns="45720" rIns="91440" bIns="45720" anchor="ctr" anchorCtr="0">
            <a:spAutoFit/>
          </a:bodyPr>
          <a:lstStyle/>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Lack of a standardized performance evaluation process leading to inconsistencies in performance assessments.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Insufficient metrics and tools to effectively measure and analyze employee performance.</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Limited feedback mechanisms causing delays in identifying and addressing performance issues.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Challenges in aligning individual performance goals with organizational objectives.</a:t>
            </a:r>
          </a:p>
          <a:p>
            <a:pPr marL="0" indent="0" algn="l" eaLnBrk="0" fontAlgn="base" latinLnBrk="0" hangingPunct="0">
              <a:lnSpc>
                <a:spcPct val="100000"/>
              </a:lnSpc>
              <a:spcBef>
                <a:spcPts val="0"/>
              </a:spcBef>
              <a:spcAft>
                <a:spcPts val="0"/>
              </a:spcAft>
              <a:buClrTx/>
              <a:buChar char="•"/>
            </a:pP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Difficulty in identifying training needs and career development opportunities for employees. </a:t>
            </a:r>
            <a:endParaRPr lang="zh-CN" altLang="en-US"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3" name="组合"/>
          <p:cNvGrpSpPr/>
          <p:nvPr/>
        </p:nvGrpSpPr>
        <p:grpSpPr>
          <a:xfrm>
            <a:off x="8658225" y="2647950"/>
            <a:ext cx="3533775" cy="3810000"/>
            <a:chOff x="8658225" y="2647950"/>
            <a:chExt cx="3533775" cy="3810000"/>
          </a:xfrm>
        </p:grpSpPr>
        <p:sp>
          <p:nvSpPr>
            <p:cNvPr id="130"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1"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32" name="图片"/>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34"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PROJECT	</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OVERVIEW</a:t>
            </a:r>
            <a:endParaRPr lang="zh-CN" altLang="en-US"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pic>
        <p:nvPicPr>
          <p:cNvPr id="136" name="图片"/>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3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5</a:t>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138" name="矩形"/>
          <p:cNvSpPr/>
          <p:nvPr/>
        </p:nvSpPr>
        <p:spPr>
          <a:xfrm>
            <a:off x="676274" y="1552634"/>
            <a:ext cx="9382125" cy="6968491"/>
          </a:xfrm>
          <a:prstGeom prst="rect">
            <a:avLst/>
          </a:prstGeom>
          <a:noFill/>
          <a:ln w="12700" cap="flat" cmpd="sng">
            <a:noFill/>
            <a:prstDash val="solid"/>
            <a:miter/>
          </a:ln>
        </p:spPr>
        <p:txBody>
          <a:bodyPr vert="horz" wrap="square" lIns="91440" tIns="45720" rIns="91440" bIns="45720" anchor="t" anchorCtr="0">
            <a:spAutoFit/>
          </a:bodyPr>
          <a:lstStyle/>
          <a:p>
            <a:pPr marL="342900" indent="-342900" algn="l" eaLnBrk="0" fontAlgn="base" latinLnBrk="0" hangingPunct="0">
              <a:lnSpc>
                <a:spcPct val="100000"/>
              </a:lnSpc>
              <a:spcBef>
                <a:spcPts val="0"/>
              </a:spcBef>
              <a:spcAft>
                <a:spcPts val="0"/>
              </a:spcAft>
              <a:buFont typeface="Arial" panose="020B0604020202020204" pitchFamily="34" charset="0"/>
              <a:buChar char="•"/>
            </a:pPr>
            <a:r>
              <a:rPr lang="en-US" altLang="zh-CN" sz="2400" b="1"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Purpose:</a:t>
            </a:r>
            <a:r>
              <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 Evaluate and improve employee performance to align with organizational goals.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342900" indent="-342900" algn="l" eaLnBrk="0" fontAlgn="base" latinLnBrk="0" hangingPunct="0">
              <a:lnSpc>
                <a:spcPct val="100000"/>
              </a:lnSpc>
              <a:spcBef>
                <a:spcPts val="0"/>
              </a:spcBef>
              <a:spcAft>
                <a:spcPts val="0"/>
              </a:spcAft>
              <a:buFont typeface="Arial" panose="020B0604020202020204" pitchFamily="34" charset="0"/>
              <a:buChar char="•"/>
            </a:pPr>
            <a:r>
              <a:rPr lang="en-US" altLang="zh-CN" sz="2400" b="1"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Objectives: </a:t>
            </a:r>
            <a:r>
              <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Assess individual performance, identify strengths and areas for improvement, align performance with organizational goals, enhance employee development, support informed HR decisions.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342900" indent="-342900" algn="l" eaLnBrk="0" fontAlgn="base" latinLnBrk="0" hangingPunct="0">
              <a:lnSpc>
                <a:spcPct val="100000"/>
              </a:lnSpc>
              <a:spcBef>
                <a:spcPts val="0"/>
              </a:spcBef>
              <a:spcAft>
                <a:spcPts val="0"/>
              </a:spcAft>
              <a:buFont typeface="Arial" panose="020B0604020202020204" pitchFamily="34" charset="0"/>
              <a:buChar char="•"/>
            </a:pPr>
            <a:r>
              <a:rPr lang="en-US" altLang="zh-CN" sz="2400" b="1"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Benefits: </a:t>
            </a:r>
            <a:r>
              <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Improved overall performance, enhanced employee </a:t>
            </a: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development and career growth, informed HR decisions on promotions and compensation, increased employee engagement and motivation.</a:t>
            </a:r>
            <a:endParaRPr lang="en-US" altLang="zh-CN" sz="2400" b="1"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None/>
            </a:pPr>
            <a:endParaRPr lang="en-US" altLang="zh-CN" sz="2400" b="1"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342900" indent="-342900" algn="l" eaLnBrk="0" fontAlgn="base" latinLnBrk="0" hangingPunct="0">
              <a:lnSpc>
                <a:spcPct val="100000"/>
              </a:lnSpc>
              <a:spcBef>
                <a:spcPts val="0"/>
              </a:spcBef>
              <a:spcAft>
                <a:spcPts val="0"/>
              </a:spcAft>
              <a:buFont typeface="Arial" panose="020B0604020202020204" pitchFamily="34" charset="0"/>
              <a:buChar char="•"/>
            </a:pPr>
            <a:r>
              <a:rPr lang="en-US" altLang="zh-CN" sz="2400" b="1"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Challenges:</a:t>
            </a:r>
            <a:r>
              <a:rPr lang="en-US" altLang="zh-CN" sz="24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 Ensuring objectivity and reducing bias, accurate and comprehensive data collection, managing employee resistance to feedback.</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Font typeface="Arial" panose="020B0604020202020204" pitchFamily="34" charset="0"/>
              <a:buChar char="•"/>
            </a:pPr>
            <a:endParaRPr lang="en-US" altLang="zh-CN" sz="24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0"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1"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2" name="文本框"/>
          <p:cNvSpPr>
            <a:spLocks noGrp="1"/>
          </p:cNvSpPr>
          <p:nvPr>
            <p:ph type="title"/>
          </p:nvPr>
        </p:nvSpPr>
        <p:spPr>
          <a:xfrm>
            <a:off x="755332" y="385444"/>
            <a:ext cx="10681335" cy="502285"/>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W</a:t>
            </a:r>
            <a:r>
              <a:rPr lang="en-US" altLang="zh-CN" sz="320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H</a:t>
            </a:r>
            <a:r>
              <a:rPr lang="en-US" altLang="zh-CN" sz="320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200" b="1" i="0" u="none" strike="noStrike" kern="0" cap="none" spc="-23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2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AR</a:t>
            </a:r>
            <a:r>
              <a:rPr lang="en-US" altLang="zh-CN" sz="32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2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2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32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H</a:t>
            </a:r>
            <a:r>
              <a:rPr lang="en-US" altLang="zh-CN" sz="32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2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20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2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32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D</a:t>
            </a:r>
            <a:r>
              <a:rPr lang="en-US" altLang="zh-CN" sz="3200" b="1" i="0" u="none" strike="noStrike" kern="0" cap="none" spc="-4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2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U</a:t>
            </a:r>
            <a:r>
              <a:rPr lang="en-US" altLang="zh-CN" sz="32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32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2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R</a:t>
            </a:r>
            <a:r>
              <a:rPr lang="en-US" altLang="zh-CN" sz="320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S?</a:t>
            </a:r>
            <a:endParaRPr lang="zh-CN" altLang="en-US" sz="32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43" name="文本框"/>
          <p:cNvSpPr>
            <a:spLocks noGrp="1"/>
          </p:cNvSpPr>
          <p:nvPr>
            <p:ph type="body" idx="1"/>
          </p:nvPr>
        </p:nvSpPr>
        <p:spPr>
          <a:xfrm>
            <a:off x="609600" y="1577340"/>
            <a:ext cx="10972800" cy="3877985"/>
          </a:xfrm>
          <a:prstGeom prst="rect">
            <a:avLst/>
          </a:prstGeom>
          <a:noFill/>
          <a:ln w="12700" cap="flat" cmpd="sng">
            <a:noFill/>
            <a:prstDash val="solid"/>
            <a:miter/>
          </a:ln>
        </p:spPr>
        <p:txBody>
          <a:bodyPr vert="horz" wrap="square" lIns="91440" tIns="45720" rIns="91440" bIns="45720" anchor="t" anchorCtr="0"/>
          <a:lstStyle/>
          <a:p>
            <a:pPr marL="285750" indent="-285750" algn="l">
              <a:lnSpc>
                <a:spcPct val="100000"/>
              </a:lnSpc>
              <a:spcBef>
                <a:spcPts val="0"/>
              </a:spcBef>
              <a:spcAft>
                <a:spcPts val="0"/>
              </a:spcAft>
              <a:buFont typeface="Arial" panose="020B0604020202020204" pitchFamily="34" charset="0"/>
              <a:buChar char="•"/>
            </a:pPr>
            <a:r>
              <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Employees</a:t>
            </a:r>
          </a:p>
          <a:p>
            <a:pPr marL="285750" indent="-285750" algn="l">
              <a:lnSpc>
                <a:spcPct val="100000"/>
              </a:lnSpc>
              <a:spcBef>
                <a:spcPts val="0"/>
              </a:spcBef>
              <a:spcAft>
                <a:spcPts val="0"/>
              </a:spcAft>
              <a:buFont typeface="Arial" panose="020B0604020202020204" pitchFamily="34" charset="0"/>
              <a:buChar char="•"/>
            </a:pP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Executives/Senior Leadership</a:t>
            </a:r>
          </a:p>
          <a:p>
            <a:pPr marL="285750" indent="-285750" algn="l">
              <a:lnSpc>
                <a:spcPct val="100000"/>
              </a:lnSpc>
              <a:spcBef>
                <a:spcPts val="0"/>
              </a:spcBef>
              <a:spcAft>
                <a:spcPts val="0"/>
              </a:spcAft>
              <a:buFont typeface="Arial" panose="020B0604020202020204" pitchFamily="34" charset="0"/>
              <a:buChar char="•"/>
            </a:pP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HR Department</a:t>
            </a:r>
          </a:p>
          <a:p>
            <a:pPr marL="285750" indent="-285750" algn="l">
              <a:lnSpc>
                <a:spcPct val="100000"/>
              </a:lnSpc>
              <a:spcBef>
                <a:spcPts val="0"/>
              </a:spcBef>
              <a:spcAft>
                <a:spcPts val="0"/>
              </a:spcAft>
              <a:buFont typeface="Arial" panose="020B0604020202020204" pitchFamily="34" charset="0"/>
              <a:buChar char="•"/>
            </a:pP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Managers/Supervisors </a:t>
            </a:r>
          </a:p>
          <a:p>
            <a:pPr marL="285750" indent="-285750" algn="l">
              <a:lnSpc>
                <a:spcPct val="100000"/>
              </a:lnSpc>
              <a:spcBef>
                <a:spcPts val="0"/>
              </a:spcBef>
              <a:spcAft>
                <a:spcPts val="0"/>
              </a:spcAft>
              <a:buFont typeface="Arial" panose="020B0604020202020204" pitchFamily="34" charset="0"/>
              <a:buChar char="•"/>
            </a:pP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Training and Development Teams</a:t>
            </a:r>
            <a:endParaRPr lang="zh-CN" altLang="en-US"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4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6</a:t>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pic>
        <p:nvPicPr>
          <p:cNvPr id="145" name="图片"/>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6" name="图片"/>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47"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8"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9"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50" name="文本框"/>
          <p:cNvSpPr>
            <a:spLocks noGrp="1"/>
          </p:cNvSpPr>
          <p:nvPr>
            <p:ph type="title"/>
          </p:nvPr>
        </p:nvSpPr>
        <p:spPr>
          <a:xfrm>
            <a:off x="755332" y="385444"/>
            <a:ext cx="10681335" cy="556260"/>
          </a:xfrm>
          <a:prstGeom prst="rect">
            <a:avLst/>
          </a:prstGeom>
          <a:noFill/>
          <a:ln w="12700" cap="flat" cmpd="sng">
            <a:noFill/>
            <a:prstDash val="solid"/>
            <a:miter/>
          </a:ln>
        </p:spPr>
        <p:txBody>
          <a:bodyPr vert="horz" wrap="square" lIns="0" tIns="13334" rIns="0" bIns="0" anchor="t" anchorCtr="0">
            <a:spAutoFit/>
          </a:bodyPr>
          <a:lstStyle/>
          <a:p>
            <a:pPr marL="12700" indent="0" algn="l">
              <a:lnSpc>
                <a:spcPct val="100000"/>
              </a:lnSpc>
              <a:spcBef>
                <a:spcPts val="105"/>
              </a:spcBef>
              <a:spcAft>
                <a:spcPts val="0"/>
              </a:spcAft>
              <a:buNone/>
            </a:pP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U</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R</a:t>
            </a:r>
            <a:r>
              <a:rPr lang="en-US" altLang="zh-CN" sz="360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LU</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3600" b="1" i="0" u="none" strike="noStrike" kern="0" cap="none" spc="-34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A</a:t>
            </a:r>
            <a:r>
              <a:rPr lang="en-US" altLang="zh-CN" sz="360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D</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3600" b="1" i="0" u="none" strike="noStrike" kern="0" cap="none" spc="60"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295" baseline="0">
                <a:solidFill>
                  <a:schemeClr val="tx1"/>
                </a:solidFill>
                <a:latin typeface="Trebuchet MS" panose="020B0603020202020204" charset="0"/>
                <a:ea typeface="SimSun" panose="02010600030101010101" pitchFamily="2" charset="-122"/>
                <a:cs typeface="Trebuchet MS" panose="020B0603020202020204" charset="0"/>
              </a:rPr>
              <a:t>V</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A</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LU</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600" b="1" i="0" u="none" strike="noStrike" kern="0" cap="none" spc="-6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P</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R</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P</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N</a:t>
            </a:r>
            <a:endParaRPr lang="zh-CN" altLang="en-US"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51" name="文本框"/>
          <p:cNvSpPr>
            <a:spLocks noGrp="1"/>
          </p:cNvSpPr>
          <p:nvPr>
            <p:ph type="body" idx="1"/>
          </p:nvPr>
        </p:nvSpPr>
        <p:spPr>
          <a:xfrm>
            <a:off x="2521527" y="1984509"/>
            <a:ext cx="8831891" cy="2585322"/>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28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endParaRPr lang="zh-CN" altLang="en-US" sz="28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5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7</a:t>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pic>
        <p:nvPicPr>
          <p:cNvPr id="153" name="图片"/>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 name="文本框"/>
          <p:cNvSpPr>
            <a:spLocks noGrp="1"/>
          </p:cNvSpPr>
          <p:nvPr>
            <p:ph type="title"/>
          </p:nvPr>
        </p:nvSpPr>
        <p:spPr>
          <a:xfrm>
            <a:off x="755333" y="385444"/>
            <a:ext cx="6352050" cy="830997"/>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anose="02020603050405020304" pitchFamily="18" charset="0"/>
                <a:cs typeface="Times New Roman" panose="02020603050405020304" pitchFamily="18" charset="0"/>
              </a:rPr>
              <a:t>Dataset Description</a:t>
            </a:r>
            <a:endParaRPr lang="zh-CN" altLang="en-US" sz="4800" b="1" i="0" u="none" strike="noStrike" kern="0" cap="none" spc="0" baseline="0" dirty="0">
              <a:solidFill>
                <a:schemeClr val="tx1"/>
              </a:solidFill>
              <a:latin typeface="Times New Roman" panose="02020603050405020304" pitchFamily="18" charset="0"/>
              <a:cs typeface="Times New Roman" panose="02020603050405020304" pitchFamily="18" charset="0"/>
            </a:endParaRPr>
          </a:p>
        </p:txBody>
      </p:sp>
      <p:sp>
        <p:nvSpPr>
          <p:cNvPr id="155" name="文本框"/>
          <p:cNvSpPr>
            <a:spLocks noGrp="1"/>
          </p:cNvSpPr>
          <p:nvPr>
            <p:ph type="body" idx="1"/>
          </p:nvPr>
        </p:nvSpPr>
        <p:spPr>
          <a:xfrm>
            <a:off x="609600" y="1577340"/>
            <a:ext cx="10972800" cy="4247317"/>
          </a:xfrm>
          <a:prstGeom prst="rect">
            <a:avLst/>
          </a:prstGeom>
          <a:noFill/>
          <a:ln w="12700" cap="flat" cmpd="sng">
            <a:noFill/>
            <a:prstDash val="solid"/>
            <a:miter/>
          </a:ln>
        </p:spPr>
        <p:txBody>
          <a:bodyPr vert="horz" wrap="square" lIns="91440" tIns="45720" rIns="91440" bIns="45720" anchor="t" anchorCtr="0"/>
          <a:lstStyle/>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Employee data set taken from the KAGGLE.</a:t>
            </a: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In dataset, out of 26 data I took only 9 features out of it.</a:t>
            </a: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rgbClr val="7030A0"/>
                </a:solidFill>
                <a:latin typeface="Times New Roman" panose="02020603050405020304" pitchFamily="18" charset="0"/>
                <a:cs typeface="Times New Roman" panose="02020603050405020304" pitchFamily="18" charset="0"/>
              </a:rPr>
              <a:t>The selected 10 features are listed below:</a:t>
            </a:r>
          </a:p>
          <a:p>
            <a:pPr marL="0" indent="0" algn="l">
              <a:lnSpc>
                <a:spcPct val="100000"/>
              </a:lnSpc>
              <a:spcBef>
                <a:spcPts val="0"/>
              </a:spcBef>
              <a:spcAft>
                <a:spcPts val="0"/>
              </a:spcAft>
              <a:buNone/>
            </a:pPr>
            <a:endParaRPr lang="en-US" altLang="zh-CN" sz="1800" b="0" i="0" u="none" strike="noStrike" kern="0" cap="none" spc="0" baseline="0" dirty="0">
              <a:solidFill>
                <a:srgbClr val="3F315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ID</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First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Last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Business unit</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Status</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classification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Gender Code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Performance Score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Current employee rating</a:t>
            </a:r>
          </a:p>
          <a:p>
            <a:pPr marL="0" indent="0" algn="l">
              <a:lnSpc>
                <a:spcPct val="100000"/>
              </a:lnSpc>
              <a:spcBef>
                <a:spcPts val="0"/>
              </a:spcBef>
              <a:spcAft>
                <a:spcPts val="0"/>
              </a:spcAft>
              <a:buNone/>
            </a:pPr>
            <a:endParaRPr lang="zh-CN" altLang="en-US" sz="1800" b="0" i="0" u="none" strike="noStrike" kern="0" cap="none" spc="0" baseline="0" dirty="0">
              <a:latin typeface="Calibri" panose="020F0502020204030204" charset="0"/>
              <a:ea typeface="SimSun" panose="02010600030101010101" pitchFamily="2" charset="-122"/>
              <a:cs typeface="Lucid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8" name="图片"/>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69" name="矩形"/>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9</a:t>
            </a:fld>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70" name="矩形"/>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spAutoFit/>
          </a:bodyPr>
          <a:lstStyle/>
          <a:p>
            <a:pPr marL="12700" indent="0" algn="l">
              <a:lnSpc>
                <a:spcPct val="100000"/>
              </a:lnSpc>
              <a:spcBef>
                <a:spcPts val="105"/>
              </a:spcBef>
              <a:spcAft>
                <a:spcPts val="0"/>
              </a:spcAft>
              <a:buNone/>
            </a:pPr>
            <a:r>
              <a:rPr lang="en-US" altLang="zh-CN" sz="4800" b="1" i="0" u="none" strike="noStrike" kern="1200" cap="none" spc="15" baseline="0">
                <a:solidFill>
                  <a:schemeClr val="tx1"/>
                </a:solidFill>
                <a:latin typeface="Trebuchet MS" panose="020B0603020202020204" charset="0"/>
                <a:ea typeface="SimSun" panose="02010600030101010101" pitchFamily="2" charset="-122"/>
                <a:cs typeface="Trebuchet MS" panose="020B0603020202020204" charset="0"/>
              </a:rPr>
              <a:t>M</a:t>
            </a:r>
            <a:r>
              <a:rPr lang="en-US" altLang="zh-CN" sz="4800" b="1"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4800" b="1" i="0" u="none" strike="noStrike" kern="1200" cap="none" spc="-15" baseline="0">
                <a:solidFill>
                  <a:schemeClr val="tx1"/>
                </a:solidFill>
                <a:latin typeface="Trebuchet MS" panose="020B0603020202020204" charset="0"/>
                <a:ea typeface="SimSun" panose="02010600030101010101" pitchFamily="2" charset="-122"/>
                <a:cs typeface="Trebuchet MS" panose="020B0603020202020204" charset="0"/>
              </a:rPr>
              <a:t>D</a:t>
            </a:r>
            <a:r>
              <a:rPr lang="en-US" altLang="zh-CN" sz="4800" b="1" i="0" u="none" strike="noStrike" kern="1200" cap="none" spc="-3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800" b="1" i="0" u="none" strike="noStrike" kern="1200" cap="none" spc="-30" baseline="0">
                <a:solidFill>
                  <a:schemeClr val="tx1"/>
                </a:solidFill>
                <a:latin typeface="Trebuchet MS" panose="020B0603020202020204" charset="0"/>
                <a:ea typeface="SimSun" panose="02010600030101010101" pitchFamily="2" charset="-122"/>
                <a:cs typeface="Trebuchet MS" panose="020B0603020202020204" charset="0"/>
              </a:rPr>
              <a:t>LL</a:t>
            </a:r>
            <a:r>
              <a:rPr lang="en-US" altLang="zh-CN" sz="4800" b="1" i="0" u="none" strike="noStrike" kern="1200" cap="none" spc="-5"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4800" b="1" i="0" u="none" strike="noStrike" kern="1200" cap="none" spc="30"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4800" b="1" i="0" u="none" strike="noStrike" kern="1200" cap="none" spc="5" baseline="0">
                <a:solidFill>
                  <a:schemeClr val="tx1"/>
                </a:solidFill>
                <a:latin typeface="Trebuchet MS" panose="020B0603020202020204" charset="0"/>
                <a:ea typeface="SimSun" panose="02010600030101010101" pitchFamily="2" charset="-122"/>
                <a:cs typeface="Trebuchet MS" panose="020B0603020202020204" charset="0"/>
              </a:rPr>
              <a:t>G</a:t>
            </a:r>
            <a:endParaRPr lang="zh-CN" altLang="en-US" sz="48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71" name="曲线"/>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2" name="文本框"/>
          <p:cNvSpPr>
            <a:spLocks noGrp="1"/>
          </p:cNvSpPr>
          <p:nvPr>
            <p:ph type="body" idx="1"/>
          </p:nvPr>
        </p:nvSpPr>
        <p:spPr>
          <a:xfrm>
            <a:off x="609600" y="1577340"/>
            <a:ext cx="10972800" cy="5632311"/>
          </a:xfrm>
          <a:prstGeom prst="rect">
            <a:avLst/>
          </a:prstGeom>
          <a:noFill/>
          <a:ln w="12700" cap="flat" cmpd="sng">
            <a:noFill/>
            <a:prstDash val="solid"/>
            <a:miter/>
          </a:ln>
        </p:spPr>
        <p:txBody>
          <a:bodyPr vert="horz" wrap="square" lIns="91440" tIns="45720" rIns="91440" bIns="45720" anchor="t" anchorCtr="0"/>
          <a:lstStyle/>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1) DATA COLLECTION</a:t>
            </a: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data has been collected through </a:t>
            </a:r>
            <a:r>
              <a:rPr lang="en-US" altLang="zh-CN" sz="1800" b="0" i="0" u="none" strike="noStrike" kern="0" cap="none" spc="0" baseline="0" dirty="0" err="1">
                <a:solidFill>
                  <a:schemeClr val="tx1"/>
                </a:solidFill>
                <a:latin typeface="Times New Roman" panose="02020603050405020304" pitchFamily="18" charset="0"/>
                <a:cs typeface="Times New Roman" panose="02020603050405020304" pitchFamily="18" charset="0"/>
              </a:rPr>
              <a:t>Edunet</a:t>
            </a: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 dash board.</a:t>
            </a:r>
          </a:p>
          <a:p>
            <a:pPr marL="285750" indent="-285750" algn="l">
              <a:lnSpc>
                <a:spcPct val="100000"/>
              </a:lnSpc>
              <a:spcBef>
                <a:spcPts val="0"/>
              </a:spcBef>
              <a:spcAft>
                <a:spcPts val="0"/>
              </a:spcAft>
              <a:buFont typeface="Wingdings" panose="05000000000000000000" pitchFamily="2" charset="2"/>
              <a:buChar char="Ø"/>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2) FEATURE COLLECTION</a:t>
            </a: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listed 10 features were taken for the analyses of data.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3) DATA CLEANING</a:t>
            </a: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Identifying the missing values.</a:t>
            </a: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Filtering of those missing values.</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4)CALCULATION OF PERFORMANCE LEVEL</a:t>
            </a: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By considering the current employee rating, I found the performance level using the formula.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5)SUMMARY OF PIVOT LEVEL</a:t>
            </a: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Segregating od certain features to rows, columns, heading and so 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6)VISUALIZATION:</a:t>
            </a: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Once completed with pivot table, created the graph for precise visualization.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Calibri" panose="020F0502020204030204" charset="0"/>
              <a:ea typeface="SimSun" panose="02010600030101010101" pitchFamily="2" charset="-122"/>
              <a:cs typeface="Lucida Sans"/>
            </a:endParaRPr>
          </a:p>
          <a:p>
            <a:pPr marL="0" indent="0" algn="l">
              <a:lnSpc>
                <a:spcPct val="100000"/>
              </a:lnSpc>
              <a:spcBef>
                <a:spcPts val="0"/>
              </a:spcBef>
              <a:spcAft>
                <a:spcPts val="0"/>
              </a:spcAft>
              <a:buNone/>
            </a:pPr>
            <a:endParaRPr lang="zh-CN" altLang="en-US" sz="1800" b="0" i="0" u="none" strike="noStrike" kern="0" cap="none" spc="0" baseline="0" dirty="0">
              <a:solidFill>
                <a:schemeClr val="tx1"/>
              </a:solidFill>
              <a:latin typeface="Calibri" panose="020F0502020204030204" charset="0"/>
              <a:ea typeface="SimSun" panose="02010600030101010101" pitchFamily="2" charset="-122"/>
              <a:cs typeface="Lucida Sans"/>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Normal.eit</Template>
  <TotalTime>1</TotalTime>
  <Words>713</Words>
  <Application>Microsoft Office PowerPoint</Application>
  <PresentationFormat>Widescreen</PresentationFormat>
  <Paragraphs>132</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Droid Sans</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PowerPoint Presentation</vt:lpstr>
      <vt:lpstr>THE "WOW" IN OUR SOLUTION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prabakaran sivaleela</dc:creator>
  <cp:lastModifiedBy>sathish raju</cp:lastModifiedBy>
  <cp:revision>51</cp:revision>
  <dcterms:created xsi:type="dcterms:W3CDTF">2024-09-30T16:57:21Z</dcterms:created>
  <dcterms:modified xsi:type="dcterms:W3CDTF">2024-10-01T05:25:39Z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031E91FE1183423A9DBE06AB4B757007_13</vt:lpwstr>
  </property>
  <property fmtid="{D5CDD505-2E9C-101B-9397-08002B2CF9AE}" pid="3" name="KSOProductBuildVer">
    <vt:lpwstr>1033-12.2.0.18283</vt:lpwstr>
  </property>
</Properties>
</file>