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89" d="100"/>
          <a:sy n="89" d="100"/>
        </p:scale>
        <p:origin x="84" y="144"/>
      </p:cViewPr>
      <p:guideLst>
        <p:guide pos="3840"/>
        <p:guide pos="2160" orient="horz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 /><Relationship Id="rId11" Type="http://schemas.openxmlformats.org/officeDocument/2006/relationships/tableStyles" Target="tableStyles.xml" /><Relationship Id="rId12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2EDB8D0-98ED-4B86-9D5F-E61ADC70144D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854181D-6920-4594-9A5D-6CE56DC9F8B2}" type="slidenum">
              <a:rPr lang="en-US"/>
              <a:t/>
            </a:fld>
            <a:endParaRPr lang="en-US"/>
          </a:p>
        </p:txBody>
      </p:sp>
      <p:sp>
        <p:nvSpPr>
          <p:cNvPr id="7" name="Freeform: Shape 6"/>
          <p:cNvSpPr/>
          <p:nvPr/>
        </p:nvSpPr>
        <p:spPr bwMode="auto"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 fill="norm" stroke="1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prstClr val="white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" name="Arc 7"/>
          <p:cNvSpPr/>
          <p:nvPr/>
        </p:nvSpPr>
        <p:spPr bwMode="auto">
          <a:xfrm rot="10800000" flipV="1">
            <a:off x="555710" y="1064829"/>
            <a:ext cx="4083433" cy="4083433"/>
          </a:xfrm>
          <a:prstGeom prst="arc">
            <a:avLst>
              <a:gd name="adj1" fmla="val 16200000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2EDB8D0-98ED-4B86-9D5F-E61ADC70144D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854181D-6920-4594-9A5D-6CE56DC9F8B2}" type="slidenum">
              <a:rPr lang="en-US"/>
              <a:t/>
            </a:fld>
            <a:endParaRPr lang="en-US"/>
          </a:p>
        </p:txBody>
      </p:sp>
      <p:sp>
        <p:nvSpPr>
          <p:cNvPr id="7" name="Freeform: Shape 6"/>
          <p:cNvSpPr/>
          <p:nvPr/>
        </p:nvSpPr>
        <p:spPr bwMode="auto">
          <a:xfrm rot="16199999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 fill="norm" stroke="1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" name="Freeform: Shape 7"/>
          <p:cNvSpPr/>
          <p:nvPr/>
        </p:nvSpPr>
        <p:spPr bwMode="auto"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 fill="norm" stroke="1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prstClr val="white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2EDB8D0-98ED-4B86-9D5F-E61ADC70144D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854181D-6920-4594-9A5D-6CE56DC9F8B2}" type="slidenum">
              <a:rPr lang="en-US"/>
              <a:t/>
            </a:fld>
            <a:endParaRPr lang="en-US"/>
          </a:p>
        </p:txBody>
      </p:sp>
      <p:sp>
        <p:nvSpPr>
          <p:cNvPr id="7" name="Freeform: Shape 6"/>
          <p:cNvSpPr/>
          <p:nvPr/>
        </p:nvSpPr>
        <p:spPr bwMode="auto">
          <a:xfrm rot="16199999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 fill="norm" stroke="1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" name="Freeform: Shape 7"/>
          <p:cNvSpPr/>
          <p:nvPr/>
        </p:nvSpPr>
        <p:spPr bwMode="auto"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 fill="norm" stroke="1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prstClr val="white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838200" y="1825625"/>
            <a:ext cx="10515600" cy="3859742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2EDB8D0-98ED-4B86-9D5F-E61ADC70144D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854181D-6920-4594-9A5D-6CE56DC9F8B2}" type="slidenum">
              <a:rPr lang="en-US"/>
              <a:t/>
            </a:fld>
            <a:endParaRPr lang="en-US"/>
          </a:p>
        </p:txBody>
      </p:sp>
      <p:sp>
        <p:nvSpPr>
          <p:cNvPr id="7" name="Freeform: Shape 6"/>
          <p:cNvSpPr/>
          <p:nvPr/>
        </p:nvSpPr>
        <p:spPr bwMode="auto"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 fill="norm" stroke="1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prstClr val="white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" name="Freeform: Shape 7"/>
          <p:cNvSpPr/>
          <p:nvPr/>
        </p:nvSpPr>
        <p:spPr bwMode="auto"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 fill="norm" stroke="1" extrusionOk="0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2EDB8D0-98ED-4B86-9D5F-E61ADC70144D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854181D-6920-4594-9A5D-6CE56DC9F8B2}" type="slidenum">
              <a:rPr lang="en-US"/>
              <a:t/>
            </a:fld>
            <a:endParaRPr lang="en-US"/>
          </a:p>
        </p:txBody>
      </p:sp>
      <p:sp>
        <p:nvSpPr>
          <p:cNvPr id="9" name="Freeform: Shape 8"/>
          <p:cNvSpPr/>
          <p:nvPr/>
        </p:nvSpPr>
        <p:spPr bwMode="auto"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 fill="norm" stroke="1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prstClr val="white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" name="Arc 9"/>
          <p:cNvSpPr/>
          <p:nvPr/>
        </p:nvSpPr>
        <p:spPr bwMode="auto">
          <a:xfrm rot="10800000" flipV="1">
            <a:off x="555710" y="1064829"/>
            <a:ext cx="4083433" cy="4083433"/>
          </a:xfrm>
          <a:prstGeom prst="arc">
            <a:avLst>
              <a:gd name="adj1" fmla="val 16200000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2EDB8D0-98ED-4B86-9D5F-E61ADC70144D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854181D-6920-4594-9A5D-6CE56DC9F8B2}" type="slidenum">
              <a:rPr lang="en-US"/>
              <a:t/>
            </a:fld>
            <a:endParaRPr lang="en-US"/>
          </a:p>
        </p:txBody>
      </p:sp>
      <p:sp>
        <p:nvSpPr>
          <p:cNvPr id="8" name="Freeform: Shape 7"/>
          <p:cNvSpPr/>
          <p:nvPr/>
        </p:nvSpPr>
        <p:spPr bwMode="auto">
          <a:xfrm rot="16199999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 fill="norm" stroke="1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" name="Freeform: Shape 8"/>
          <p:cNvSpPr/>
          <p:nvPr/>
        </p:nvSpPr>
        <p:spPr bwMode="auto"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 fill="norm" stroke="1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prstClr val="white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2EDB8D0-98ED-4B86-9D5F-E61ADC70144D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854181D-6920-4594-9A5D-6CE56DC9F8B2}" type="slidenum">
              <a:rPr lang="en-US"/>
              <a:t/>
            </a:fld>
            <a:endParaRPr lang="en-US"/>
          </a:p>
        </p:txBody>
      </p:sp>
      <p:sp>
        <p:nvSpPr>
          <p:cNvPr id="10" name="Freeform: Shape 9"/>
          <p:cNvSpPr/>
          <p:nvPr/>
        </p:nvSpPr>
        <p:spPr bwMode="auto">
          <a:xfrm rot="16199999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 fill="norm" stroke="1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" name="Freeform: Shape 10"/>
          <p:cNvSpPr/>
          <p:nvPr/>
        </p:nvSpPr>
        <p:spPr bwMode="auto"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 fill="norm" stroke="1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prstClr val="white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2EDB8D0-98ED-4B86-9D5F-E61ADC70144D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854181D-6920-4594-9A5D-6CE56DC9F8B2}" type="slidenum">
              <a:rPr lang="en-US"/>
              <a:t/>
            </a:fld>
            <a:endParaRPr lang="en-US"/>
          </a:p>
        </p:txBody>
      </p:sp>
      <p:sp>
        <p:nvSpPr>
          <p:cNvPr id="6" name="Freeform: Shape 5"/>
          <p:cNvSpPr/>
          <p:nvPr/>
        </p:nvSpPr>
        <p:spPr bwMode="auto">
          <a:xfrm rot="16199999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 fill="norm" stroke="1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Freeform: Shape 6"/>
          <p:cNvSpPr/>
          <p:nvPr/>
        </p:nvSpPr>
        <p:spPr bwMode="auto"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 fill="norm" stroke="1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prstClr val="white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2EDB8D0-98ED-4B86-9D5F-E61ADC70144D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854181D-6920-4594-9A5D-6CE56DC9F8B2}" type="slidenum">
              <a:rPr lang="en-US"/>
              <a:t/>
            </a:fld>
            <a:endParaRPr lang="en-US"/>
          </a:p>
        </p:txBody>
      </p:sp>
      <p:sp>
        <p:nvSpPr>
          <p:cNvPr id="5" name="Freeform: Shape 4"/>
          <p:cNvSpPr/>
          <p:nvPr/>
        </p:nvSpPr>
        <p:spPr bwMode="auto">
          <a:xfrm rot="16199999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 fill="norm" stroke="1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reeform: Shape 5"/>
          <p:cNvSpPr/>
          <p:nvPr/>
        </p:nvSpPr>
        <p:spPr bwMode="auto"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 fill="norm" stroke="1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prstClr val="white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2EDB8D0-98ED-4B86-9D5F-E61ADC70144D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854181D-6920-4594-9A5D-6CE56DC9F8B2}" type="slidenum">
              <a:rPr lang="en-US"/>
              <a:t/>
            </a:fld>
            <a:endParaRPr lang="en-US"/>
          </a:p>
        </p:txBody>
      </p:sp>
      <p:sp>
        <p:nvSpPr>
          <p:cNvPr id="8" name="Freeform: Shape 7"/>
          <p:cNvSpPr/>
          <p:nvPr/>
        </p:nvSpPr>
        <p:spPr bwMode="auto">
          <a:xfrm rot="16199999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 fill="norm" stroke="1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" name="Freeform: Shape 8"/>
          <p:cNvSpPr/>
          <p:nvPr/>
        </p:nvSpPr>
        <p:spPr bwMode="auto"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 fill="norm" stroke="1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prstClr val="white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2EDB8D0-98ED-4B86-9D5F-E61ADC70144D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854181D-6920-4594-9A5D-6CE56DC9F8B2}" type="slidenum">
              <a:rPr lang="en-US"/>
              <a:t/>
            </a:fld>
            <a:endParaRPr lang="en-US"/>
          </a:p>
        </p:txBody>
      </p:sp>
      <p:sp>
        <p:nvSpPr>
          <p:cNvPr id="8" name="Freeform: Shape 7"/>
          <p:cNvSpPr/>
          <p:nvPr/>
        </p:nvSpPr>
        <p:spPr bwMode="auto">
          <a:xfrm rot="16199999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 fill="norm" stroke="1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" name="Freeform: Shape 8"/>
          <p:cNvSpPr/>
          <p:nvPr/>
        </p:nvSpPr>
        <p:spPr bwMode="auto"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 fill="norm" stroke="1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prstClr val="white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2EDB8D0-98ED-4B86-9D5F-E61ADC70144D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854181D-6920-4594-9A5D-6CE56DC9F8B2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Arc 10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srgbClr val="000000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6417732" y="957715"/>
            <a:ext cx="5130798" cy="275041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/>
              <a:t>Сайт Опросник на Django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6417732" y="3800209"/>
            <a:ext cx="5130798" cy="230702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defRPr/>
            </a:pPr>
            <a:r>
              <a:rPr lang="ru-RU"/>
              <a:t>Артемий Дергачев</a:t>
            </a:r>
            <a:endParaRPr/>
          </a:p>
        </p:txBody>
      </p:sp>
      <p:pic>
        <p:nvPicPr>
          <p:cNvPr id="19" name="Picture 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1683597"/>
            <a:ext cx="5850384" cy="3490805"/>
          </a:xfrm>
          <a:custGeom>
            <a:avLst/>
            <a:gdLst/>
            <a:ahLst/>
            <a:cxnLst/>
            <a:rect l="l" t="t" r="r" b="b"/>
            <a:pathLst>
              <a:path w="6094252" h="6857998" fill="norm" stroke="1" extrusionOk="0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20" name="Oval 12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srgbClr val="FFFFFF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" name="Freeform: Shape 24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fill="norm" stroke="1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prstClr val="white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7" name="Freeform: Shape 26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 fill="norm" stroke="1" extrusionOk="0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838200" y="365125"/>
            <a:ext cx="5387501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defRPr/>
            </a:pPr>
            <a:r>
              <a:rPr lang="en-US" sz="44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Содержание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838200" y="1825625"/>
            <a:ext cx="5387501" cy="435133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/>
              <a:buChar char="•"/>
              <a:defRPr/>
            </a:pPr>
            <a:r>
              <a:rPr lang="en-US"/>
              <a:t>1.Актуальность</a:t>
            </a:r>
            <a:endParaRPr/>
          </a:p>
          <a:p>
            <a:pPr indent="-228600" algn="l">
              <a:buFont typeface="Arial"/>
              <a:buChar char="•"/>
              <a:defRPr/>
            </a:pPr>
            <a:r>
              <a:rPr lang="en-US"/>
              <a:t>2.Плюсы </a:t>
            </a:r>
            <a:r>
              <a:rPr lang="en-US"/>
              <a:t>моего</a:t>
            </a:r>
            <a:r>
              <a:rPr lang="en-US"/>
              <a:t> </a:t>
            </a:r>
            <a:r>
              <a:rPr lang="en-US"/>
              <a:t>проекта</a:t>
            </a:r>
            <a:endParaRPr lang="en-US"/>
          </a:p>
          <a:p>
            <a:pPr indent="-228600" algn="l">
              <a:buFont typeface="Arial"/>
              <a:buChar char="•"/>
              <a:defRPr/>
            </a:pPr>
            <a:r>
              <a:rPr lang="en-US"/>
              <a:t>3.Реализация</a:t>
            </a:r>
            <a:endParaRPr/>
          </a:p>
          <a:p>
            <a:pPr indent="-228600" algn="l">
              <a:buFont typeface="Arial"/>
              <a:buChar char="•"/>
              <a:defRPr/>
            </a:pPr>
            <a:r>
              <a:rPr lang="en-US"/>
              <a:t>4.Вывод</a:t>
            </a:r>
            <a:endParaRPr/>
          </a:p>
          <a:p>
            <a:pPr indent="-228600" algn="l">
              <a:buFont typeface="Arial"/>
              <a:buChar char="•"/>
              <a:defRPr/>
            </a:pPr>
            <a:endParaRPr lang="en-US"/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2"/>
          <a:srcRect l="25481" t="0" r="14680" b="-1"/>
          <a:stretch/>
        </p:blipFill>
        <p:spPr bwMode="auto">
          <a:xfrm>
            <a:off x="6621294" y="1295415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 fill="norm" stroke="1" extrusionOk="0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31" name="!!Oval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srgbClr val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3" name="!!Arc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srgbClr val="000000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Почему именно мой сайт?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  <a:defRPr/>
            </a:pPr>
            <a:endParaRPr lang="ru-RU"/>
          </a:p>
          <a:p>
            <a:pPr>
              <a:defRPr/>
            </a:pPr>
            <a:r>
              <a:rPr lang="ru-RU" b="1">
                <a:ea typeface="+mn-lt"/>
                <a:cs typeface="+mn-lt"/>
              </a:rPr>
              <a:t>Что не так с текущими решениями?</a:t>
            </a:r>
            <a:endParaRPr lang="ru-RU"/>
          </a:p>
          <a:p>
            <a:pPr>
              <a:defRPr/>
            </a:pPr>
            <a:r>
              <a:rPr lang="ru-RU" i="1">
                <a:ea typeface="+mn-lt"/>
                <a:cs typeface="+mn-lt"/>
              </a:rPr>
              <a:t>"Множество существующих платформ для опросов сложны в использовании, не позволяют гибко настраивать вопросы и их формы, а иногда их функциональности просто недостаточно для вашего проекта."</a:t>
            </a:r>
            <a:endParaRPr lang="ru-RU"/>
          </a:p>
          <a:p>
            <a:pPr>
              <a:defRPr/>
            </a:pPr>
            <a:r>
              <a:rPr lang="ru-RU" b="1">
                <a:ea typeface="+mn-lt"/>
                <a:cs typeface="+mn-lt"/>
              </a:rPr>
              <a:t>Приведение примера проблемы</a:t>
            </a:r>
            <a:r>
              <a:rPr lang="ru-RU">
                <a:ea typeface="+mn-lt"/>
                <a:cs typeface="+mn-lt"/>
              </a:rPr>
              <a:t>:</a:t>
            </a:r>
            <a:endParaRPr lang="ru-RU"/>
          </a:p>
          <a:p>
            <a:pPr>
              <a:defRPr/>
            </a:pPr>
            <a:r>
              <a:rPr lang="ru-RU" i="1">
                <a:ea typeface="+mn-lt"/>
                <a:cs typeface="+mn-lt"/>
              </a:rPr>
              <a:t>"Представьте, что вам нужно провести анкетирование для команды с 100 человек, но система ограничивает количество вопросов, либо сложно настроить типы ответов."</a:t>
            </a:r>
            <a:endParaRPr lang="ru-RU"/>
          </a:p>
          <a:p>
            <a:pPr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/>
              <a:t>Актуальность, почему именно я</a:t>
            </a:r>
            <a:endParaRPr/>
          </a:p>
        </p:txBody>
      </p:sp>
      <p:sp>
        <p:nvSpPr>
          <p:cNvPr id="10" name="Freeform: Shape 9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 fill="norm" stroke="1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prstClr val="white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838200" y="1825625"/>
            <a:ext cx="10515600" cy="38597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  <a:defRPr/>
            </a:pPr>
            <a:r>
              <a:rPr lang="ru-RU" sz="2600" b="1">
                <a:ea typeface="+mn-lt"/>
                <a:cs typeface="+mn-lt"/>
              </a:rPr>
              <a:t>Основные функции</a:t>
            </a:r>
            <a:r>
              <a:rPr lang="ru-RU" sz="2600">
                <a:ea typeface="+mn-lt"/>
                <a:cs typeface="+mn-lt"/>
              </a:rPr>
              <a:t>:</a:t>
            </a:r>
            <a:endParaRPr lang="ru-RU" sz="2600"/>
          </a:p>
          <a:p>
            <a:pPr lvl="1">
              <a:defRPr/>
            </a:pPr>
            <a:r>
              <a:rPr lang="ru-RU" i="1">
                <a:ea typeface="+mn-lt"/>
                <a:cs typeface="+mn-lt"/>
              </a:rPr>
              <a:t>"Простота создания опросов: всего за несколько кликов вы можете добавить вопросы с различными типами ответов."</a:t>
            </a:r>
            <a:endParaRPr lang="ru-RU"/>
          </a:p>
          <a:p>
            <a:pPr lvl="1">
              <a:defRPr/>
            </a:pPr>
            <a:r>
              <a:rPr lang="ru-RU" i="1">
                <a:ea typeface="+mn-lt"/>
                <a:cs typeface="+mn-lt"/>
              </a:rPr>
              <a:t>"Аналитика в реальном времени: сбор и обработка данных с возможностью визуализировать результаты."</a:t>
            </a:r>
            <a:endParaRPr lang="ru-RU"/>
          </a:p>
          <a:p>
            <a:pPr lvl="1">
              <a:defRPr/>
            </a:pPr>
            <a:r>
              <a:rPr lang="ru-RU" i="1"/>
              <a:t>"Бесплатное создание опросов, опросы может создавать каждый пользователь!"</a:t>
            </a:r>
            <a:endParaRPr/>
          </a:p>
        </p:txBody>
      </p:sp>
      <p:sp>
        <p:nvSpPr>
          <p:cNvPr id="12" name="Arc 11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 rot="5400000" flipV="1">
            <a:off x="555710" y="2183223"/>
            <a:ext cx="4083433" cy="4083433"/>
          </a:xfrm>
          <a:prstGeom prst="arc">
            <a:avLst>
              <a:gd name="adj1" fmla="val 16200000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1" y="367075"/>
            <a:ext cx="5120561" cy="132556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defRPr/>
            </a:pPr>
            <a:r>
              <a:rPr lang="en-US">
                <a:latin typeface="+mj-lt"/>
                <a:ea typeface="+mj-ea"/>
                <a:cs typeface="+mj-cs"/>
              </a:rPr>
              <a:t>Этапы реализации</a:t>
            </a:r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 bwMode="auto">
          <a:xfrm>
            <a:off x="838201" y="1825625"/>
            <a:ext cx="509219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  <a:defRPr/>
            </a:pPr>
            <a:r>
              <a:rPr lang="en-US" sz="2400" i="1">
                <a:latin typeface="+mn-lt"/>
                <a:ea typeface="+mn-ea"/>
                <a:cs typeface="+mn-cs"/>
              </a:rPr>
              <a:t>Первым</a:t>
            </a:r>
            <a:r>
              <a:rPr lang="en-US" sz="2400" i="1">
                <a:latin typeface="+mn-lt"/>
                <a:ea typeface="+mn-ea"/>
                <a:cs typeface="+mn-cs"/>
              </a:rPr>
              <a:t> </a:t>
            </a:r>
            <a:r>
              <a:rPr lang="en-US" sz="2400" i="1">
                <a:latin typeface="+mn-lt"/>
                <a:ea typeface="+mn-ea"/>
                <a:cs typeface="+mn-cs"/>
              </a:rPr>
              <a:t>делом</a:t>
            </a:r>
            <a:r>
              <a:rPr lang="en-US" sz="2400" i="1">
                <a:latin typeface="+mn-lt"/>
                <a:ea typeface="+mn-ea"/>
                <a:cs typeface="+mn-cs"/>
              </a:rPr>
              <a:t> я </a:t>
            </a:r>
            <a:r>
              <a:rPr lang="en-US" sz="2400" i="1">
                <a:latin typeface="+mn-lt"/>
                <a:ea typeface="+mn-ea"/>
                <a:cs typeface="+mn-cs"/>
              </a:rPr>
              <a:t>создал</a:t>
            </a:r>
            <a:r>
              <a:rPr lang="en-US" sz="2400" i="1">
                <a:latin typeface="+mn-lt"/>
                <a:ea typeface="+mn-ea"/>
                <a:cs typeface="+mn-cs"/>
              </a:rPr>
              <a:t> </a:t>
            </a:r>
            <a:r>
              <a:rPr lang="en-US" sz="2400" i="1">
                <a:latin typeface="+mn-lt"/>
                <a:ea typeface="+mn-ea"/>
                <a:cs typeface="+mn-cs"/>
              </a:rPr>
              <a:t>план</a:t>
            </a:r>
            <a:r>
              <a:rPr lang="en-US" sz="2400" i="1">
                <a:latin typeface="+mn-lt"/>
                <a:ea typeface="+mn-ea"/>
                <a:cs typeface="+mn-cs"/>
              </a:rPr>
              <a:t> </a:t>
            </a:r>
            <a:r>
              <a:rPr lang="en-US" sz="2400" i="1">
                <a:latin typeface="+mn-lt"/>
                <a:ea typeface="+mn-ea"/>
                <a:cs typeface="+mn-cs"/>
              </a:rPr>
              <a:t>действий</a:t>
            </a:r>
            <a:r>
              <a:rPr lang="en-US" sz="2400" i="1">
                <a:latin typeface="+mn-lt"/>
                <a:ea typeface="+mn-ea"/>
                <a:cs typeface="+mn-cs"/>
              </a:rPr>
              <a:t>, </a:t>
            </a:r>
            <a:r>
              <a:rPr lang="en-US" sz="2400" i="1">
                <a:latin typeface="+mn-lt"/>
                <a:ea typeface="+mn-ea"/>
                <a:cs typeface="+mn-cs"/>
              </a:rPr>
              <a:t>визуализировал</a:t>
            </a:r>
            <a:r>
              <a:rPr lang="en-US" sz="2400" i="1">
                <a:latin typeface="+mn-lt"/>
                <a:ea typeface="+mn-ea"/>
                <a:cs typeface="+mn-cs"/>
              </a:rPr>
              <a:t> БД, с </a:t>
            </a:r>
            <a:r>
              <a:rPr lang="en-US" sz="2400" i="1">
                <a:latin typeface="+mn-lt"/>
                <a:ea typeface="+mn-ea"/>
                <a:cs typeface="+mn-cs"/>
              </a:rPr>
              <a:t>которой</a:t>
            </a:r>
            <a:r>
              <a:rPr lang="en-US" sz="2400" i="1">
                <a:latin typeface="+mn-lt"/>
                <a:ea typeface="+mn-ea"/>
                <a:cs typeface="+mn-cs"/>
              </a:rPr>
              <a:t> </a:t>
            </a:r>
            <a:r>
              <a:rPr lang="en-US" sz="2400" i="1">
                <a:latin typeface="+mn-lt"/>
                <a:ea typeface="+mn-ea"/>
                <a:cs typeface="+mn-cs"/>
              </a:rPr>
              <a:t>буду</a:t>
            </a:r>
            <a:r>
              <a:rPr lang="en-US" sz="2400" i="1">
                <a:latin typeface="+mn-lt"/>
                <a:ea typeface="+mn-ea"/>
                <a:cs typeface="+mn-cs"/>
              </a:rPr>
              <a:t> </a:t>
            </a:r>
            <a:r>
              <a:rPr lang="en-US" sz="2400" i="1">
                <a:latin typeface="+mn-lt"/>
                <a:ea typeface="+mn-ea"/>
                <a:cs typeface="+mn-cs"/>
              </a:rPr>
              <a:t>работать</a:t>
            </a:r>
            <a:r>
              <a:rPr lang="en-US" sz="2400" i="1">
                <a:latin typeface="+mn-lt"/>
                <a:ea typeface="+mn-ea"/>
                <a:cs typeface="+mn-cs"/>
              </a:rPr>
              <a:t>. </a:t>
            </a:r>
            <a:endParaRPr lang="en-US" sz="2400" i="1">
              <a:latin typeface="+mn-lt"/>
            </a:endParaRPr>
          </a:p>
        </p:txBody>
      </p:sp>
      <p:sp>
        <p:nvSpPr>
          <p:cNvPr id="62" name="Oval 61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10420568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srgbClr val="FFFFFF"/>
              </a:solidFill>
              <a:latin typeface="Calibri"/>
              <a:ea typeface="+mn-ea"/>
              <a:cs typeface="+mn-cs"/>
            </a:endParaRPr>
          </a:p>
        </p:txBody>
      </p:sp>
      <p:pic>
        <p:nvPicPr>
          <p:cNvPr id="4" name="Объект 3" descr="Изображение выглядит как текст, снимок экрана, Шрифт&#10;&#10;Содержимое, созданное ИИ, может быть неверным."/>
          <p:cNvPicPr>
            <a:picLocks noChangeAspect="1"/>
          </p:cNvPicPr>
          <p:nvPr/>
        </p:nvPicPr>
        <p:blipFill>
          <a:blip r:embed="rId2"/>
          <a:srcRect l="3079" t="0" r="33550" b="-1"/>
          <a:stretch/>
        </p:blipFill>
        <p:spPr bwMode="auto">
          <a:xfrm>
            <a:off x="7901259" y="2727729"/>
            <a:ext cx="4290741" cy="4130271"/>
          </a:xfrm>
          <a:custGeom>
            <a:avLst/>
            <a:gdLst/>
            <a:ahLst/>
            <a:cxnLst/>
            <a:rect l="l" t="t" r="r" b="b"/>
            <a:pathLst>
              <a:path w="4290741" h="4130271" fill="norm" stroke="1" extrusionOk="0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</p:pic>
      <p:sp>
        <p:nvSpPr>
          <p:cNvPr id="64" name="Arc 63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pic>
        <p:nvPicPr>
          <p:cNvPr id="6" name="Рисунок 5" descr="Изображение выглядит как текст, снимок экрана&#10;&#10;Содержимое, созданное ИИ, может быть неверным."/>
          <p:cNvPicPr>
            <a:picLocks noChangeAspect="1"/>
          </p:cNvPicPr>
          <p:nvPr/>
        </p:nvPicPr>
        <p:blipFill>
          <a:blip r:embed="rId3"/>
          <a:srcRect l="0" t="12303" r="1" b="21031"/>
          <a:stretch/>
        </p:blipFill>
        <p:spPr bwMode="auto">
          <a:xfrm>
            <a:off x="6261607" y="1"/>
            <a:ext cx="3519312" cy="3007908"/>
          </a:xfrm>
          <a:custGeom>
            <a:avLst/>
            <a:gdLst/>
            <a:ahLst/>
            <a:cxnLst/>
            <a:rect l="l" t="t" r="r" b="b"/>
            <a:pathLst>
              <a:path w="3519312" h="3007909" fill="norm" stroke="1" extrusionOk="0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Freeform: Shape 8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 rot="16199999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 fill="norm" stroke="1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" name="Freeform: Shape 10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 fill="norm" stroke="1" extrusionOk="0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prstClr val="white"/>
              </a:solidFill>
              <a:latin typeface="Calibri"/>
              <a:ea typeface="+mn-ea"/>
              <a:cs typeface="+mn-cs"/>
            </a:endParaRPr>
          </a:p>
        </p:txBody>
      </p:sp>
      <p:sp useBgFill="1">
        <p:nvSpPr>
          <p:cNvPr id="13" name="Rectangle 12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prstClr val="white"/>
              </a:solidFill>
              <a:latin typeface="Calibri"/>
              <a:ea typeface="+mn-ea"/>
              <a:cs typeface="+mn-cs"/>
            </a:endParaRPr>
          </a:p>
        </p:txBody>
      </p:sp>
      <p:pic>
        <p:nvPicPr>
          <p:cNvPr id="4" name="Объект 3" descr="Изображение выглядит как текст, снимок экрана, диаграмма, число&#10;&#10;Содержимое, созданное ИИ, может быть неверным."/>
          <p:cNvPicPr>
            <a:picLocks noChangeAspect="1" noGrp="1"/>
          </p:cNvPicPr>
          <p:nvPr>
            <p:ph idx="1"/>
          </p:nvPr>
        </p:nvPicPr>
        <p:blipFill>
          <a:blip r:embed="rId2"/>
          <a:srcRect l="0" t="0" r="1" b="13394"/>
          <a:stretch/>
        </p:blipFill>
        <p:spPr bwMode="auto">
          <a:xfrm>
            <a:off x="261682" y="233061"/>
            <a:ext cx="11668636" cy="6391879"/>
          </a:xfrm>
          <a:custGeom>
            <a:avLst/>
            <a:gdLst/>
            <a:ahLst/>
            <a:cxnLst/>
            <a:rect l="l" t="t" r="r" b="b"/>
            <a:pathLst>
              <a:path w="11668636" h="6391879" fill="norm" stroke="1" extrusionOk="0">
                <a:moveTo>
                  <a:pt x="82200" y="0"/>
                </a:moveTo>
                <a:lnTo>
                  <a:pt x="11586436" y="0"/>
                </a:lnTo>
                <a:cubicBezTo>
                  <a:pt x="11631834" y="0"/>
                  <a:pt x="11668636" y="36802"/>
                  <a:pt x="11668636" y="82200"/>
                </a:cubicBezTo>
                <a:lnTo>
                  <a:pt x="11668636" y="6309679"/>
                </a:lnTo>
                <a:cubicBezTo>
                  <a:pt x="11668636" y="6355077"/>
                  <a:pt x="11631834" y="6391879"/>
                  <a:pt x="11586436" y="6391879"/>
                </a:cubicBezTo>
                <a:lnTo>
                  <a:pt x="82200" y="6391879"/>
                </a:lnTo>
                <a:cubicBezTo>
                  <a:pt x="36802" y="6391879"/>
                  <a:pt x="0" y="6355077"/>
                  <a:pt x="0" y="6309679"/>
                </a:cubicBezTo>
                <a:lnTo>
                  <a:pt x="0" y="82200"/>
                </a:lnTo>
                <a:cubicBezTo>
                  <a:pt x="0" y="36802"/>
                  <a:pt x="36802" y="0"/>
                  <a:pt x="82200" y="0"/>
                </a:cubicBezTo>
                <a:close/>
              </a:path>
            </a:pathLst>
          </a:custGeom>
        </p:spPr>
      </p:pic>
      <p:sp>
        <p:nvSpPr>
          <p:cNvPr id="15" name="Arc 14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 rot="21427714">
            <a:off x="8958979" y="368138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srgbClr val="000000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7" name="Oval 16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68969" y="5694291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srgbClr val="FFFFFF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562965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ru-RU"/>
              <a:t>Вывод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  <a:defRPr/>
            </a:pPr>
            <a:endParaRPr lang="ru-RU"/>
          </a:p>
          <a:p>
            <a:pPr>
              <a:defRPr/>
            </a:pPr>
            <a:endParaRPr lang="ru-RU"/>
          </a:p>
        </p:txBody>
      </p:sp>
      <p:sp>
        <p:nvSpPr>
          <p:cNvPr id="4" name="TextBox 3"/>
          <p:cNvSpPr txBox="1"/>
          <p:nvPr/>
        </p:nvSpPr>
        <p:spPr bwMode="auto">
          <a:xfrm>
            <a:off x="513861" y="1324707"/>
            <a:ext cx="10564703" cy="52124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/>
            <a:spAutoFit/>
          </a:bodyPr>
          <a:lstStyle/>
          <a:p>
            <a:pPr>
              <a:defRPr/>
            </a:pPr>
            <a:r>
              <a:rPr lang="ru-RU" sz="24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Это только начало!</a:t>
            </a:r>
            <a:r>
              <a:rPr lang="ru-RU" sz="24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В будущем мы планируем значительно расширить функционал платформы, добавив множество новых возможностей.</a:t>
            </a:r>
            <a:endParaRPr lang="ru-RU" sz="24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24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Среди них:</a:t>
            </a: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lang="ru-RU" sz="24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Интеграция с другими сервисами.</a:t>
            </a: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lang="ru-RU" sz="24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Глубокая аналитика.</a:t>
            </a: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lang="ru-RU" sz="24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Поддержка многоканальных опросов (например, через email и Telegram).</a:t>
            </a: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lang="ru-RU" sz="24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И многие другие интересные функции.</a:t>
            </a:r>
            <a:endParaRPr lang="ru-RU" sz="24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349965" indent="-349965">
              <a:buFont typeface="Arial"/>
              <a:buChar char="•"/>
              <a:defRPr/>
            </a:pPr>
            <a:endParaRPr sz="2400"/>
          </a:p>
          <a:p>
            <a:pPr>
              <a:defRPr/>
            </a:pPr>
            <a:r>
              <a:rPr lang="ru-RU" sz="24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Кроме того, этот проект стал отличной практикой для меня в работе с Django. 	Он позволил углубить мои знания в этом фреймворке и приобрести 	реальные навыки, которые будут полезны для будущих проектов.</a:t>
            </a:r>
            <a:endParaRPr lang="ru-RU" sz="2400" b="1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br>
              <a:rPr lang="ru-RU" sz="24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r>
              <a:rPr lang="ru-RU" sz="24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Следите за проектом и оставляйте отзывы! Это поможет нам развиваться и двигаться вперёд.</a:t>
            </a:r>
            <a:endParaRPr lang="ru-RU" sz="24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ShapesVTI">
  <a:themeElements>
    <a:clrScheme name="Office">
      <a:dk1>
        <a:srgbClr val="000000"/>
      </a:dk1>
      <a:lt1>
        <a:srgbClr val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Festival">
      <a:majorFont>
        <a:latin typeface="Tw Cen MT"/>
        <a:ea typeface="Arial"/>
        <a:cs typeface="Arial"/>
      </a:majorFont>
      <a:minorFont>
        <a:latin typeface="Avenir Next LT Pro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R7-Office/2024.1.1.375</Application>
  <DocSecurity>0</DocSecurity>
  <PresentationFormat>Широкоэкранный</PresentationFormat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Дергачев Артемий</cp:lastModifiedBy>
  <cp:revision>113</cp:revision>
  <dcterms:created xsi:type="dcterms:W3CDTF">2025-01-26T11:54:50Z</dcterms:created>
  <dcterms:modified xsi:type="dcterms:W3CDTF">2025-01-26T12:25:52Z</dcterms:modified>
  <cp:category/>
  <cp:contentStatus/>
  <cp:version/>
</cp:coreProperties>
</file>