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3" r:id="rId8"/>
    <p:sldId id="261" r:id="rId9"/>
    <p:sldId id="262" r:id="rId10"/>
    <p:sldId id="264" r:id="rId11"/>
    <p:sldId id="27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C010-0E55-435C-B991-A68F53FA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4C0FE-D668-4E7A-9460-F0C26C276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2D4-9964-4D0B-A49B-D55C9C96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22DB-063B-4700-B552-7A99FDA6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459E-D4CD-4D29-B874-2B950BF2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6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672A-7B1C-4D1B-BAE7-8B6839E0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79DAE-7659-4524-8B5A-66E183C64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3E46-C2C2-44C1-BB76-EBC0300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C60D-8985-41A3-89EA-6D5C9EC4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6B07-2BE5-4199-863F-525D842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8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FCFB-FDD1-4375-80CB-7A9A81570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D92E-416D-45DA-A86E-FC3A2C0B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B085-79D9-41CD-BEFF-5D14E1CD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498E-B292-43C5-9B2B-5DD8EB73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E8AB-13B2-4BEF-B2EB-C2077D4B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17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D3B1-C4F9-4C57-9155-A319B30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FA1B-73D5-4F64-821E-7FE911B5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307-E9EC-4390-BF6D-74922647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1F1E-A726-45DC-9745-16C7C03E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230F-12D3-4E9E-94EE-BC777ED0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4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90CB-46F4-4F12-904A-5CA3E8C4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C779-1E11-4AFE-B8A2-BE5C6800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FE2F-B5FF-4B81-BF6F-8F3E0E78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BD47-EA3A-49A1-816E-2DC6C13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657D-29D8-4FB0-8D47-DA9CA545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85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60E2-6C78-4503-BC47-B8EF9D8D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EDFE-C14E-4818-916A-AF285D357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586B1-5AC7-4E15-8356-3209C877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141B-12C0-4C62-8A23-A30429B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52CA-C35E-4B44-A071-8E5CE82A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D245-AFD3-4C68-BB97-1A4D2903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92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1AA1-B56E-4654-B3F4-E824F8F4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F7EC-A4A0-449F-B23D-9940EDD6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6214-6746-4863-B694-6DFA7540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5D0EF-B45F-4F48-AA58-070A4A7FC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927D9-1DA0-4B9B-9142-5EF79B11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45A0-3FE8-46B4-B210-3541609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3A88-5EC1-4740-820C-17E764D9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8582D-A18C-4CEF-8EAF-42957E66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05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5399-2885-4975-932B-8A22D7D3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2ADAF-7B67-4677-84DF-99C27068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E190A-E283-46D3-BEB6-42CEAF89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E4C11-E3C3-48CC-B0A9-8F501FB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7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EE5B5-8C74-4D4B-9C03-32CDEBFD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4300-6939-4812-911A-5B4E293B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7FCE-6517-4CC7-B380-F2802B93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69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EA6A-F973-4B3B-923B-89B8DF27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B2F5-6FA0-4307-8274-A12160E5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D9B8A-0E25-4859-8A96-E9C0BD5E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0ACC-72A0-4120-B31A-F734740A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A3E3-3A28-47AA-9DD8-AADA6FE2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204D-A3E1-41EB-8882-FB2CEEEE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196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0E2-C2C9-40CB-8E13-A592F63D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623-B92C-49BB-B35D-DD8AC0E14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22FB6-5C26-40A2-8206-7138D94C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4404B-E98D-471F-B954-E0BBB471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95D92-7A80-49E7-BF02-15BA07A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7596-DBB6-45E3-BE61-96529EA8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72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30ECA-8633-4780-8268-C6D5F59A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1907A-1088-48C1-90BF-25AABC4A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8B1A-2E29-4C0D-BF5E-9A8BE132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C6D7-2102-4A1F-878A-E6C3AC0F6269}" type="datetimeFigureOut">
              <a:rPr lang="en-CH" smtClean="0"/>
              <a:t>20/01/2022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354C-1127-4427-9481-E351B69D6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400E-F62A-4B98-ADF9-0F53580FB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28FF-8EA6-40B8-A17A-57761B5F80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5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ceedings.neurips.cc/paper/2018/file/8f468c873a32bb0619eaeb2050ba45d1-Paper.pdf" TargetMode="Externa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3B63-7F30-44D6-9A14-8AA13A32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Ion Switching</a:t>
            </a:r>
            <a:br>
              <a:rPr lang="en-CH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rgbClr val="002060"/>
                </a:solidFill>
              </a:rPr>
              <a:t>Identify the number of channels </a:t>
            </a:r>
            <a:br>
              <a:rPr lang="en-CH" sz="4400" b="1" dirty="0">
                <a:solidFill>
                  <a:srgbClr val="002060"/>
                </a:solidFill>
              </a:rPr>
            </a:br>
            <a:r>
              <a:rPr lang="en-US" sz="4400" b="1" dirty="0">
                <a:solidFill>
                  <a:srgbClr val="002060"/>
                </a:solidFill>
              </a:rPr>
              <a:t>open at each time point</a:t>
            </a:r>
            <a:endParaRPr lang="en-CH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6346F-9B9A-4B72-A730-DD4B4ECC6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 err="1"/>
              <a:t>WhyKiki</a:t>
            </a:r>
            <a:endParaRPr lang="en-CH" dirty="0"/>
          </a:p>
          <a:p>
            <a:r>
              <a:rPr lang="en-CH" sz="1600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35330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- 6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2EA82-1029-4ACE-832B-6E3CB92A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37" y="2209725"/>
            <a:ext cx="4407126" cy="2895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EE568-9C2F-4968-AA54-1D342622A08B}"/>
              </a:ext>
            </a:extLst>
          </p:cNvPr>
          <p:cNvSpPr txBox="1"/>
          <p:nvPr/>
        </p:nvSpPr>
        <p:spPr>
          <a:xfrm>
            <a:off x="3271265" y="1002519"/>
            <a:ext cx="564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width per open channel</a:t>
            </a:r>
          </a:p>
          <a:p>
            <a:pPr algn="ctr"/>
            <a:r>
              <a:rPr lang="en-CH" sz="2400" dirty="0"/>
              <a:t>- Derived from differentiated time series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AED03-C1B4-4B95-994D-EEFC7032A85F}"/>
              </a:ext>
            </a:extLst>
          </p:cNvPr>
          <p:cNvSpPr txBox="1"/>
          <p:nvPr/>
        </p:nvSpPr>
        <p:spPr>
          <a:xfrm>
            <a:off x="4120896" y="5670815"/>
            <a:ext cx="395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Signal width: </a:t>
            </a:r>
            <a:r>
              <a:rPr lang="en-CH" dirty="0" err="1"/>
              <a:t>signal.max</a:t>
            </a:r>
            <a:r>
              <a:rPr lang="en-CH" dirty="0"/>
              <a:t>() – </a:t>
            </a:r>
            <a:r>
              <a:rPr lang="en-CH" dirty="0" err="1"/>
              <a:t>signal.min</a:t>
            </a:r>
            <a:r>
              <a:rPr lang="en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51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A663D-1274-4DDB-BC82-23E07440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1216522"/>
            <a:ext cx="4621782" cy="4424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DBF4B-6BAF-4564-8C75-502D383A89DE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- heatmap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EAE891-DDD1-4942-9E6C-CC957565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77" y="2463749"/>
            <a:ext cx="1638384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preparation for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705DA-5B5F-4309-A262-5F04EF31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90" y="1046852"/>
            <a:ext cx="4973459" cy="47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5D835-9EC5-4946-BE68-2DAB8D87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1" y="2853520"/>
            <a:ext cx="6995177" cy="1580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8C6C0-054F-4AF6-B06B-C66D6398FEA0}"/>
              </a:ext>
            </a:extLst>
          </p:cNvPr>
          <p:cNvSpPr txBox="1"/>
          <p:nvPr/>
        </p:nvSpPr>
        <p:spPr>
          <a:xfrm>
            <a:off x="73152" y="1755648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dependent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E0664-DEBF-40A6-894D-DAB4181411A0}"/>
              </a:ext>
            </a:extLst>
          </p:cNvPr>
          <p:cNvCxnSpPr>
            <a:stCxn id="8" idx="2"/>
          </p:cNvCxnSpPr>
          <p:nvPr/>
        </p:nvCxnSpPr>
        <p:spPr>
          <a:xfrm>
            <a:off x="699516" y="2401979"/>
            <a:ext cx="77724" cy="451541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504DA9-55E7-4185-B2A1-EA025C4A180C}"/>
              </a:ext>
            </a:extLst>
          </p:cNvPr>
          <p:cNvSpPr txBox="1"/>
          <p:nvPr/>
        </p:nvSpPr>
        <p:spPr>
          <a:xfrm>
            <a:off x="2425130" y="1353966"/>
            <a:ext cx="411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only stay with time50, signal and batch (dummies) as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00125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Evaluate best hyperparameters for models visually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BE4A6-2CD8-4672-B8D4-58458DFC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1" y="2018687"/>
            <a:ext cx="8274475" cy="4064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86AF3-0A05-421F-8E33-6EBF761407E6}"/>
              </a:ext>
            </a:extLst>
          </p:cNvPr>
          <p:cNvSpPr txBox="1"/>
          <p:nvPr/>
        </p:nvSpPr>
        <p:spPr>
          <a:xfrm>
            <a:off x="2610991" y="919272"/>
            <a:ext cx="697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Subset: 10’000 samples</a:t>
            </a:r>
          </a:p>
          <a:p>
            <a:pPr algn="ctr"/>
            <a:r>
              <a:rPr lang="en-CH" sz="2400" dirty="0"/>
              <a:t>- example: </a:t>
            </a:r>
            <a:r>
              <a:rPr lang="en-CH" sz="2400" dirty="0" err="1"/>
              <a:t>RandomForestClassifier</a:t>
            </a:r>
            <a:r>
              <a:rPr lang="en-CH" sz="2400" dirty="0"/>
              <a:t>, </a:t>
            </a:r>
            <a:r>
              <a:rPr lang="en-CH" sz="2400" dirty="0" err="1"/>
              <a:t>n_estimators</a:t>
            </a:r>
            <a:r>
              <a:rPr lang="en-CH" sz="24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6777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Supervised machine learning (multiclass classification): Run python script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F4B53E-47A5-42A2-A12A-A8B4C4A9D1B6}"/>
              </a:ext>
            </a:extLst>
          </p:cNvPr>
          <p:cNvSpPr/>
          <p:nvPr/>
        </p:nvSpPr>
        <p:spPr>
          <a:xfrm>
            <a:off x="356616" y="667512"/>
            <a:ext cx="121615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bg1">
                    <a:lumMod val="95000"/>
                  </a:schemeClr>
                </a:solidFill>
              </a:rPr>
              <a:t>main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8BBC95-C487-4A3F-9549-7CB7B1E90DEB}"/>
              </a:ext>
            </a:extLst>
          </p:cNvPr>
          <p:cNvSpPr/>
          <p:nvPr/>
        </p:nvSpPr>
        <p:spPr>
          <a:xfrm>
            <a:off x="1458469" y="1339822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readData</a:t>
            </a:r>
            <a:endParaRPr lang="en-C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7F50E-4C8B-4089-8631-390F01F2732D}"/>
              </a:ext>
            </a:extLst>
          </p:cNvPr>
          <p:cNvSpPr/>
          <p:nvPr/>
        </p:nvSpPr>
        <p:spPr>
          <a:xfrm>
            <a:off x="1458469" y="3341722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evaluateBestParams</a:t>
            </a:r>
            <a:endParaRPr lang="en-C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00F9C-69B9-4BE6-A7F2-1284DFBFBCFA}"/>
              </a:ext>
            </a:extLst>
          </p:cNvPr>
          <p:cNvSpPr/>
          <p:nvPr/>
        </p:nvSpPr>
        <p:spPr>
          <a:xfrm>
            <a:off x="1458469" y="2002845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assignData</a:t>
            </a:r>
            <a:endParaRPr lang="en-C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EC900-39BC-48E8-B897-B2ACE3F64609}"/>
              </a:ext>
            </a:extLst>
          </p:cNvPr>
          <p:cNvSpPr/>
          <p:nvPr/>
        </p:nvSpPr>
        <p:spPr>
          <a:xfrm>
            <a:off x="3227832" y="4688057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calculateScores</a:t>
            </a:r>
            <a:endParaRPr lang="en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86B7CF-178F-4473-B808-14EEAAA6D824}"/>
              </a:ext>
            </a:extLst>
          </p:cNvPr>
          <p:cNvSpPr/>
          <p:nvPr/>
        </p:nvSpPr>
        <p:spPr>
          <a:xfrm>
            <a:off x="1458469" y="4004577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fit_predict</a:t>
            </a:r>
            <a:endParaRPr lang="en-C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109F05-F88B-407C-B93F-EF607B88CD0C}"/>
              </a:ext>
            </a:extLst>
          </p:cNvPr>
          <p:cNvSpPr/>
          <p:nvPr/>
        </p:nvSpPr>
        <p:spPr>
          <a:xfrm>
            <a:off x="1458469" y="5354767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compareDifferentModels</a:t>
            </a:r>
            <a:endParaRPr lang="en-CH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63CF19-5811-4C62-AEE4-A582FC4F9290}"/>
              </a:ext>
            </a:extLst>
          </p:cNvPr>
          <p:cNvSpPr/>
          <p:nvPr/>
        </p:nvSpPr>
        <p:spPr>
          <a:xfrm>
            <a:off x="1458469" y="2664129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assignModel</a:t>
            </a:r>
            <a:endParaRPr lang="en-CH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168913-ADD1-4F7A-AD7D-D4BD2D13767D}"/>
              </a:ext>
            </a:extLst>
          </p:cNvPr>
          <p:cNvSpPr/>
          <p:nvPr/>
        </p:nvSpPr>
        <p:spPr>
          <a:xfrm>
            <a:off x="1458469" y="6024991"/>
            <a:ext cx="2633472" cy="5007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/>
              <a:t>getCodeDocumentation</a:t>
            </a:r>
            <a:endParaRPr lang="en-CH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9F58017-161E-422C-ABBF-1528C0E16E5B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-1341974" y="3474920"/>
            <a:ext cx="5107108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6C70D7-13A3-41CF-8A99-5A7154D143C4}"/>
              </a:ext>
            </a:extLst>
          </p:cNvPr>
          <p:cNvSpPr txBox="1"/>
          <p:nvPr/>
        </p:nvSpPr>
        <p:spPr>
          <a:xfrm>
            <a:off x="4544568" y="2066790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assign </a:t>
            </a:r>
            <a:r>
              <a:rPr lang="en-CH" dirty="0" err="1"/>
              <a:t>x_train</a:t>
            </a:r>
            <a:r>
              <a:rPr lang="en-CH" dirty="0"/>
              <a:t>, </a:t>
            </a:r>
            <a:r>
              <a:rPr lang="en-CH" dirty="0" err="1"/>
              <a:t>y_train</a:t>
            </a:r>
            <a:r>
              <a:rPr lang="en-CH" dirty="0"/>
              <a:t>, </a:t>
            </a:r>
            <a:r>
              <a:rPr lang="en-CH" dirty="0" err="1"/>
              <a:t>x_test</a:t>
            </a:r>
            <a:r>
              <a:rPr lang="en-CH" dirty="0"/>
              <a:t>, </a:t>
            </a:r>
            <a:r>
              <a:rPr lang="en-CH" dirty="0" err="1"/>
              <a:t>y_test</a:t>
            </a:r>
            <a:endParaRPr lang="en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2D366-6722-403B-AC31-148CF0A590F1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4091941" y="2251456"/>
            <a:ext cx="452627" cy="1761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173DF5-14E5-4798-9BAA-97F087C08293}"/>
              </a:ext>
            </a:extLst>
          </p:cNvPr>
          <p:cNvSpPr txBox="1"/>
          <p:nvPr/>
        </p:nvSpPr>
        <p:spPr>
          <a:xfrm>
            <a:off x="4544568" y="5425668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create plots for visual comparison of scores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6AE8E60-64AA-4352-B63E-3417AB4916F6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000611" y="1132335"/>
            <a:ext cx="421939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4709F1F-E3E2-475B-B939-B7F61BB2723C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669099" y="1463847"/>
            <a:ext cx="1084962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2DA970C-5B5C-4CA3-AD0F-908402625312}"/>
              </a:ext>
            </a:extLst>
          </p:cNvPr>
          <p:cNvCxnSpPr>
            <a:stCxn id="3" idx="2"/>
            <a:endCxn id="11" idx="1"/>
          </p:cNvCxnSpPr>
          <p:nvPr/>
        </p:nvCxnSpPr>
        <p:spPr>
          <a:xfrm rot="16200000" flipH="1">
            <a:off x="338457" y="1794489"/>
            <a:ext cx="1746246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D5A9E6-0AE3-4CDD-A08C-67C37A371BD5}"/>
              </a:ext>
            </a:extLst>
          </p:cNvPr>
          <p:cNvCxnSpPr>
            <a:stCxn id="3" idx="2"/>
            <a:endCxn id="10" idx="1"/>
          </p:cNvCxnSpPr>
          <p:nvPr/>
        </p:nvCxnSpPr>
        <p:spPr>
          <a:xfrm rot="16200000" flipH="1">
            <a:off x="-1006862" y="3139808"/>
            <a:ext cx="4436884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0E6DC0-2EF7-4FBC-BA9C-74DB47914861}"/>
              </a:ext>
            </a:extLst>
          </p:cNvPr>
          <p:cNvSpPr txBox="1"/>
          <p:nvPr/>
        </p:nvSpPr>
        <p:spPr>
          <a:xfrm>
            <a:off x="4544568" y="272983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assign model (</a:t>
            </a:r>
            <a:r>
              <a:rPr lang="en-CH" dirty="0" err="1"/>
              <a:t>logR</a:t>
            </a:r>
            <a:r>
              <a:rPr lang="en-CH" dirty="0"/>
              <a:t>, RFC, SVC, KNC, MLPC) &amp; hyperparameters to be screened for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32BC6A-B1C7-4114-B859-7316D5234F81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 flipV="1">
            <a:off x="4091941" y="2914500"/>
            <a:ext cx="452627" cy="1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E46DCB-CEB8-46FB-99A8-FEB705E0A15D}"/>
              </a:ext>
            </a:extLst>
          </p:cNvPr>
          <p:cNvSpPr txBox="1"/>
          <p:nvPr/>
        </p:nvSpPr>
        <p:spPr>
          <a:xfrm>
            <a:off x="4544568" y="4070282"/>
            <a:ext cx="4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fit data and predict dependent variable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5721-B6BE-4F12-86B0-5DDD0E918B5D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 flipV="1">
            <a:off x="4091941" y="4254948"/>
            <a:ext cx="452627" cy="1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8402B7F-7B81-43FD-A54D-A05B3243A184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-331767" y="2464713"/>
            <a:ext cx="3086694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32DBE3F-55E0-400B-9DAD-1DB3CFA166B0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2784964" y="4495560"/>
            <a:ext cx="433109" cy="45262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39F87C-93E1-4C19-8C5B-88B685710577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4091941" y="5605139"/>
            <a:ext cx="452627" cy="519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7A18226-0FB8-49FB-A961-342DD6DCA331}"/>
              </a:ext>
            </a:extLst>
          </p:cNvPr>
          <p:cNvSpPr txBox="1"/>
          <p:nvPr/>
        </p:nvSpPr>
        <p:spPr>
          <a:xfrm>
            <a:off x="6403850" y="4753762"/>
            <a:ext cx="36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Calculate recall, precision, f1 score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2DDCAB-70C8-47E3-AD35-7B0E4CFE2970}"/>
              </a:ext>
            </a:extLst>
          </p:cNvPr>
          <p:cNvCxnSpPr>
            <a:cxnSpLocks/>
            <a:stCxn id="7" idx="3"/>
            <a:endCxn id="62" idx="1"/>
          </p:cNvCxnSpPr>
          <p:nvPr/>
        </p:nvCxnSpPr>
        <p:spPr>
          <a:xfrm flipV="1">
            <a:off x="5861304" y="4938428"/>
            <a:ext cx="542546" cy="1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0DB5E5-3A88-4B63-98C7-323489A58FB1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16200000" flipH="1">
            <a:off x="-339" y="2133285"/>
            <a:ext cx="2423839" cy="493777"/>
          </a:xfrm>
          <a:prstGeom prst="bent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997ACEF-7F84-4552-AB6C-B152D60ED495}"/>
              </a:ext>
            </a:extLst>
          </p:cNvPr>
          <p:cNvSpPr txBox="1"/>
          <p:nvPr/>
        </p:nvSpPr>
        <p:spPr>
          <a:xfrm>
            <a:off x="4544568" y="609421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print code documentation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7D126C-D94E-4E50-9EF8-78FE39E8793F}"/>
              </a:ext>
            </a:extLst>
          </p:cNvPr>
          <p:cNvCxnSpPr>
            <a:stCxn id="12" idx="3"/>
            <a:endCxn id="103" idx="1"/>
          </p:cNvCxnSpPr>
          <p:nvPr/>
        </p:nvCxnSpPr>
        <p:spPr>
          <a:xfrm>
            <a:off x="4091941" y="6275363"/>
            <a:ext cx="452627" cy="3513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6195EBE-0F64-40FB-A0BE-8FF5B7B4E7DE}"/>
              </a:ext>
            </a:extLst>
          </p:cNvPr>
          <p:cNvSpPr txBox="1"/>
          <p:nvPr/>
        </p:nvSpPr>
        <p:spPr>
          <a:xfrm>
            <a:off x="4585718" y="1405527"/>
            <a:ext cx="75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Read data, one-hot-encode batch, create a random subset of 10’000 samples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B3C972-8F11-4E11-95E2-92EA57FDBCA7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 flipV="1">
            <a:off x="4091941" y="1590193"/>
            <a:ext cx="493777" cy="1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6F3CA49-0976-40E3-8E8D-4B1DF242DC51}"/>
              </a:ext>
            </a:extLst>
          </p:cNvPr>
          <p:cNvSpPr txBox="1"/>
          <p:nvPr/>
        </p:nvSpPr>
        <p:spPr>
          <a:xfrm>
            <a:off x="4585718" y="3407238"/>
            <a:ext cx="657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run </a:t>
            </a:r>
            <a:r>
              <a:rPr lang="en-CH" dirty="0" err="1"/>
              <a:t>GridSearchCV</a:t>
            </a:r>
            <a:r>
              <a:rPr lang="en-CH" dirty="0"/>
              <a:t> to evaluate the best hyperparameters per model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E637B79-506C-4B91-AEDF-7B4089C0E140}"/>
              </a:ext>
            </a:extLst>
          </p:cNvPr>
          <p:cNvCxnSpPr>
            <a:stCxn id="5" idx="3"/>
            <a:endCxn id="111" idx="1"/>
          </p:cNvCxnSpPr>
          <p:nvPr/>
        </p:nvCxnSpPr>
        <p:spPr>
          <a:xfrm flipV="1">
            <a:off x="4091941" y="3591904"/>
            <a:ext cx="493777" cy="19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2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Model comparison: Show differences in </a:t>
            </a:r>
            <a:r>
              <a:rPr lang="en-CH" sz="2400" dirty="0" err="1">
                <a:solidFill>
                  <a:srgbClr val="002060"/>
                </a:solidFill>
              </a:rPr>
              <a:t>y_pred</a:t>
            </a:r>
            <a:endParaRPr lang="en-CH" sz="24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6086A-17B9-4676-9E35-471F596B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45" y="1013575"/>
            <a:ext cx="5269910" cy="424992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E2E710-9F45-4D89-8410-822579A6F0C7}"/>
              </a:ext>
            </a:extLst>
          </p:cNvPr>
          <p:cNvSpPr/>
          <p:nvPr/>
        </p:nvSpPr>
        <p:spPr>
          <a:xfrm>
            <a:off x="3657600" y="5422392"/>
            <a:ext cx="1005840" cy="353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>
                <a:solidFill>
                  <a:srgbClr val="002060"/>
                </a:solidFill>
              </a:rPr>
              <a:t>y_test</a:t>
            </a:r>
            <a:endParaRPr lang="en-CH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B2D8-F06C-412E-896D-A20A1FF2527D}"/>
              </a:ext>
            </a:extLst>
          </p:cNvPr>
          <p:cNvSpPr/>
          <p:nvPr/>
        </p:nvSpPr>
        <p:spPr>
          <a:xfrm>
            <a:off x="4791456" y="5422392"/>
            <a:ext cx="3867912" cy="353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>
                <a:solidFill>
                  <a:srgbClr val="002060"/>
                </a:solidFill>
              </a:rPr>
              <a:t>y_pred</a:t>
            </a:r>
            <a:endParaRPr lang="en-C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8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Model comparison: Recall, precision, f1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87922-F846-424B-BFC0-C2674E3F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463"/>
            <a:ext cx="12192000" cy="41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Calculate time-series dependent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82433-5F2F-48F7-8D0F-6C09A566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8842"/>
            <a:ext cx="1238275" cy="3615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CC73D9-172D-4FA3-A750-0A4AAAE72998}"/>
              </a:ext>
            </a:extLst>
          </p:cNvPr>
          <p:cNvSpPr/>
          <p:nvPr/>
        </p:nvSpPr>
        <p:spPr>
          <a:xfrm>
            <a:off x="6447307" y="1740572"/>
            <a:ext cx="841248" cy="6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B1D1E-B742-41B4-8CEF-3E8E13F8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67" y="1428842"/>
            <a:ext cx="1238275" cy="36157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5B838C-5D54-4D18-80EE-5796A110A474}"/>
              </a:ext>
            </a:extLst>
          </p:cNvPr>
          <p:cNvSpPr/>
          <p:nvPr/>
        </p:nvSpPr>
        <p:spPr>
          <a:xfrm>
            <a:off x="8071488" y="2049491"/>
            <a:ext cx="841248" cy="6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F5943-3310-41F0-A332-B8EAC2BF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049" y="1428842"/>
            <a:ext cx="1238275" cy="36157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F670A5-C0CF-42D2-A37A-267281540725}"/>
              </a:ext>
            </a:extLst>
          </p:cNvPr>
          <p:cNvSpPr/>
          <p:nvPr/>
        </p:nvSpPr>
        <p:spPr>
          <a:xfrm>
            <a:off x="9653803" y="2382382"/>
            <a:ext cx="841248" cy="6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95120-7496-4809-8557-D56E8D2B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55" y="3811638"/>
            <a:ext cx="3225966" cy="520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15910-F42B-423E-B486-20910B2EB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5" y="4349322"/>
            <a:ext cx="3835597" cy="520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0C072-ED2B-43DC-869E-027AEA79BDEC}"/>
              </a:ext>
            </a:extLst>
          </p:cNvPr>
          <p:cNvSpPr txBox="1"/>
          <p:nvPr/>
        </p:nvSpPr>
        <p:spPr>
          <a:xfrm>
            <a:off x="0" y="6545931"/>
            <a:ext cx="1068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5"/>
              </a:rPr>
              <a:t>32nd Conference on Neural Information Processing Systems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5"/>
              </a:rPr>
              <a:t>NeurIPS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5"/>
              </a:rPr>
              <a:t> 2018), Montréal, Cana</a:t>
            </a:r>
            <a:r>
              <a:rPr lang="en-CH" sz="14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5"/>
              </a:rPr>
              <a:t>da.</a:t>
            </a:r>
            <a:endParaRPr lang="en-CH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551C5-5BD8-48CB-A7CD-90C762208882}"/>
              </a:ext>
            </a:extLst>
          </p:cNvPr>
          <p:cNvSpPr txBox="1"/>
          <p:nvPr/>
        </p:nvSpPr>
        <p:spPr>
          <a:xfrm>
            <a:off x="210312" y="3429000"/>
            <a:ext cx="51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Time-series </a:t>
            </a:r>
            <a:r>
              <a:rPr lang="en-CH" dirty="0">
                <a:sym typeface="Wingdings" panose="05000000000000000000" pitchFamily="2" charset="2"/>
              </a:rPr>
              <a:t> range-based / sequence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80E04-DB3C-4CB6-82EE-FDAF58C95709}"/>
              </a:ext>
            </a:extLst>
          </p:cNvPr>
          <p:cNvSpPr txBox="1"/>
          <p:nvPr/>
        </p:nvSpPr>
        <p:spPr>
          <a:xfrm>
            <a:off x="175666" y="1428842"/>
            <a:ext cx="55351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H" b="1" dirty="0">
                <a:solidFill>
                  <a:srgbClr val="C00000"/>
                </a:solidFill>
              </a:rPr>
              <a:t>Problem with classical recall / precision / f1 scores: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dirty="0">
                <a:sym typeface="Wingdings" panose="05000000000000000000" pitchFamily="2" charset="2"/>
              </a:rPr>
              <a:t>a</a:t>
            </a:r>
            <a:r>
              <a:rPr lang="en-CH" dirty="0"/>
              <a:t>re defined for sets of independent observations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H" dirty="0">
                <a:sym typeface="Wingdings" panose="05000000000000000000" pitchFamily="2" charset="2"/>
              </a:rPr>
              <a:t>time-series specific characteristics cannot be captured (ordered collection of points), which might be meaningful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71957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Scores: time-dependent vs classical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84D22-4CE0-4A26-8608-87757EFDC5D8}"/>
              </a:ext>
            </a:extLst>
          </p:cNvPr>
          <p:cNvSpPr txBox="1"/>
          <p:nvPr/>
        </p:nvSpPr>
        <p:spPr>
          <a:xfrm>
            <a:off x="7452360" y="1428220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adapted to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A33DD-7AD1-4DA1-B3B5-C8FA38094CAD}"/>
              </a:ext>
            </a:extLst>
          </p:cNvPr>
          <p:cNvSpPr txBox="1"/>
          <p:nvPr/>
        </p:nvSpPr>
        <p:spPr>
          <a:xfrm>
            <a:off x="7452360" y="203389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50000"/>
                  </a:schemeClr>
                </a:solidFill>
              </a:rPr>
              <a:t>not adapted to time series (usual approach)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F9B7D2-CF17-4DD2-93A4-3EEC0356DE8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71214" y="1612886"/>
            <a:ext cx="481146" cy="16548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4515C3-AE08-4EC1-84DF-0125306D8588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971214" y="2121408"/>
            <a:ext cx="481146" cy="97152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5391F9-CA2B-4030-8A74-21E151C9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3" y="1389751"/>
            <a:ext cx="6439231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Outlook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F6CC9-D889-4501-99E7-AD04ABFBDB40}"/>
              </a:ext>
            </a:extLst>
          </p:cNvPr>
          <p:cNvSpPr txBox="1"/>
          <p:nvPr/>
        </p:nvSpPr>
        <p:spPr>
          <a:xfrm>
            <a:off x="2706624" y="1457896"/>
            <a:ext cx="6556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Run the code for all observations (not only a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Apply Kaggle’s test dataset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Try recurrent neural 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C71A8-8C97-4F65-8627-BF44E195188E}"/>
              </a:ext>
            </a:extLst>
          </p:cNvPr>
          <p:cNvSpPr txBox="1"/>
          <p:nvPr/>
        </p:nvSpPr>
        <p:spPr>
          <a:xfrm>
            <a:off x="2912364" y="4352544"/>
            <a:ext cx="614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very much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390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594C8E-6500-42ED-8145-0A08FB6ED9A7}"/>
              </a:ext>
            </a:extLst>
          </p:cNvPr>
          <p:cNvSpPr txBox="1"/>
          <p:nvPr/>
        </p:nvSpPr>
        <p:spPr>
          <a:xfrm>
            <a:off x="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>
                <a:solidFill>
                  <a:schemeClr val="bg1">
                    <a:lumMod val="50000"/>
                  </a:schemeClr>
                </a:solidFill>
              </a:rPr>
              <a:t>https://www.kaggle.com/c/liverpool-ion-switching/overview/evaluation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12AB6-0D03-4D46-B09B-0CB67A1C38BF}"/>
              </a:ext>
            </a:extLst>
          </p:cNvPr>
          <p:cNvSpPr/>
          <p:nvPr/>
        </p:nvSpPr>
        <p:spPr>
          <a:xfrm>
            <a:off x="0" y="-142875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68AA9F-B370-4205-845F-4D107AA03D6E}"/>
              </a:ext>
            </a:extLst>
          </p:cNvPr>
          <p:cNvSpPr/>
          <p:nvPr/>
        </p:nvSpPr>
        <p:spPr>
          <a:xfrm>
            <a:off x="4806696" y="1407591"/>
            <a:ext cx="2578608" cy="5541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Original train dataset</a:t>
            </a:r>
          </a:p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(from </a:t>
            </a:r>
            <a:r>
              <a:rPr lang="en-CH" i="1" dirty="0" err="1">
                <a:solidFill>
                  <a:schemeClr val="accent6">
                    <a:lumMod val="50000"/>
                  </a:schemeClr>
                </a:solidFill>
              </a:rPr>
              <a:t>kaggle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5174F-F2B0-4E46-A245-9D20FBD8241B}"/>
              </a:ext>
            </a:extLst>
          </p:cNvPr>
          <p:cNvSpPr txBox="1"/>
          <p:nvPr/>
        </p:nvSpPr>
        <p:spPr>
          <a:xfrm>
            <a:off x="2503932" y="3314189"/>
            <a:ext cx="2302764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time</a:t>
            </a:r>
          </a:p>
          <a:p>
            <a:r>
              <a:rPr lang="en-CH" dirty="0"/>
              <a:t>signal</a:t>
            </a:r>
          </a:p>
          <a:p>
            <a:r>
              <a:rPr lang="en-CH" dirty="0"/>
              <a:t>no. of open channels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C98D44-B908-43C6-8331-E627BADD663C}"/>
              </a:ext>
            </a:extLst>
          </p:cNvPr>
          <p:cNvSpPr/>
          <p:nvPr/>
        </p:nvSpPr>
        <p:spPr>
          <a:xfrm>
            <a:off x="2503931" y="2813446"/>
            <a:ext cx="2302765" cy="500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9A876-B1C2-4C12-9014-4873827F4E08}"/>
              </a:ext>
            </a:extLst>
          </p:cNvPr>
          <p:cNvSpPr txBox="1"/>
          <p:nvPr/>
        </p:nvSpPr>
        <p:spPr>
          <a:xfrm>
            <a:off x="5082540" y="3314189"/>
            <a:ext cx="202692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5 Mio observations</a:t>
            </a:r>
          </a:p>
          <a:p>
            <a:r>
              <a:rPr lang="en-CH" dirty="0"/>
              <a:t>3 columns</a:t>
            </a:r>
          </a:p>
          <a:p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72C0-2867-4267-BAA0-49E293BAF955}"/>
              </a:ext>
            </a:extLst>
          </p:cNvPr>
          <p:cNvSpPr/>
          <p:nvPr/>
        </p:nvSpPr>
        <p:spPr>
          <a:xfrm>
            <a:off x="5082540" y="2813446"/>
            <a:ext cx="2026920" cy="500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dimension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AE5468-F266-492A-AD90-5BBD74EDA8A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55314" y="1961741"/>
            <a:ext cx="2440686" cy="85170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2AC2BB-9699-4BB0-83BB-5F65B9A92CA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96000" y="1961741"/>
            <a:ext cx="0" cy="85170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29DA616-ABAB-4B6C-83EA-4356554F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90" y="4311200"/>
            <a:ext cx="2879406" cy="1409071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D6109D-02AA-4BBF-8296-5EA57FA1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9" y="4427373"/>
            <a:ext cx="1366962" cy="7206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DC8BB3-076F-4B15-A193-E606C86F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05" y="4427373"/>
            <a:ext cx="2045922" cy="11138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BA6D43-5D14-494B-9178-BCB0A456EAF7}"/>
              </a:ext>
            </a:extLst>
          </p:cNvPr>
          <p:cNvSpPr txBox="1"/>
          <p:nvPr/>
        </p:nvSpPr>
        <p:spPr>
          <a:xfrm>
            <a:off x="7385304" y="3314189"/>
            <a:ext cx="202692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No null values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9F6708-F578-4F39-99C4-2A8BF918D049}"/>
              </a:ext>
            </a:extLst>
          </p:cNvPr>
          <p:cNvSpPr/>
          <p:nvPr/>
        </p:nvSpPr>
        <p:spPr>
          <a:xfrm>
            <a:off x="7385304" y="2813446"/>
            <a:ext cx="2026920" cy="500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Null values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E0CB11-3B0C-4982-8B54-363CC85F6F24}"/>
              </a:ext>
            </a:extLst>
          </p:cNvPr>
          <p:cNvCxnSpPr>
            <a:stCxn id="7" idx="2"/>
            <a:endCxn id="31" idx="0"/>
          </p:cNvCxnSpPr>
          <p:nvPr/>
        </p:nvCxnSpPr>
        <p:spPr>
          <a:xfrm>
            <a:off x="6096000" y="1961741"/>
            <a:ext cx="2302764" cy="85170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2CB4D4-D2BC-4F84-96CD-CCA8E05D283A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- 1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2BC64-1CA4-4A3B-8F5F-EC377115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1" y="2606632"/>
            <a:ext cx="3949903" cy="164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BA72F-0D59-47CD-9198-83E5D537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1" y="1086113"/>
            <a:ext cx="10997637" cy="784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10BD5C-9DC9-4FCF-9EF8-662F2FF6EB09}"/>
              </a:ext>
            </a:extLst>
          </p:cNvPr>
          <p:cNvSpPr txBox="1"/>
          <p:nvPr/>
        </p:nvSpPr>
        <p:spPr>
          <a:xfrm>
            <a:off x="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>
                <a:solidFill>
                  <a:schemeClr val="bg1">
                    <a:lumMod val="50000"/>
                  </a:schemeClr>
                </a:solidFill>
              </a:rPr>
              <a:t>https://www.kaggle.com/c/liverpool-ion-switching/overview/evaluation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201F0-4093-4C93-B65E-43DD47CC00DE}"/>
              </a:ext>
            </a:extLst>
          </p:cNvPr>
          <p:cNvSpPr/>
          <p:nvPr/>
        </p:nvSpPr>
        <p:spPr>
          <a:xfrm>
            <a:off x="1725105" y="2545236"/>
            <a:ext cx="612742" cy="177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F2C3C1-688E-48B9-80C5-93B9B7ACDD68}"/>
              </a:ext>
            </a:extLst>
          </p:cNvPr>
          <p:cNvSpPr/>
          <p:nvPr/>
        </p:nvSpPr>
        <p:spPr>
          <a:xfrm>
            <a:off x="1252728" y="2542879"/>
            <a:ext cx="478504" cy="177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BAC3E4-DC34-4A1C-8DC5-7E11F90E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53" y="4219860"/>
            <a:ext cx="4836542" cy="2425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0F027-3EBA-48D2-8F52-02489E833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781" y="1871074"/>
            <a:ext cx="4656114" cy="22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6D8A87-73CD-47FC-BD44-820C03E75420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40175-EAAD-4424-803E-A769762F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67" y="1968337"/>
            <a:ext cx="9905861" cy="336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F2831-DC7E-4063-BD99-230EB6942B12}"/>
              </a:ext>
            </a:extLst>
          </p:cNvPr>
          <p:cNvSpPr txBox="1"/>
          <p:nvPr/>
        </p:nvSpPr>
        <p:spPr>
          <a:xfrm>
            <a:off x="4290058" y="984231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per batch</a:t>
            </a:r>
          </a:p>
          <a:p>
            <a:pPr algn="ctr"/>
            <a:r>
              <a:rPr lang="en-CH" sz="2400" dirty="0"/>
              <a:t>- density distribution -</a:t>
            </a:r>
          </a:p>
        </p:txBody>
      </p:sp>
    </p:spTree>
    <p:extLst>
      <p:ext uri="{BB962C8B-B14F-4D97-AF65-F5344CB8AC3E}">
        <p14:creationId xmlns:p14="http://schemas.microsoft.com/office/powerpoint/2010/main" val="16398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767433-08BA-4BCC-9CF6-5379023E44EB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– 3a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D3805-5D89-42A3-B22F-9A59AA29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5" y="1911096"/>
            <a:ext cx="10171590" cy="4017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23D8C-2C12-4B58-8829-40C7D7A5B83E}"/>
              </a:ext>
            </a:extLst>
          </p:cNvPr>
          <p:cNvSpPr txBox="1"/>
          <p:nvPr/>
        </p:nvSpPr>
        <p:spPr>
          <a:xfrm>
            <a:off x="2910077" y="975087"/>
            <a:ext cx="637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(blue) and number of open channels (red) over time per batch</a:t>
            </a:r>
          </a:p>
        </p:txBody>
      </p:sp>
    </p:spTree>
    <p:extLst>
      <p:ext uri="{BB962C8B-B14F-4D97-AF65-F5344CB8AC3E}">
        <p14:creationId xmlns:p14="http://schemas.microsoft.com/office/powerpoint/2010/main" val="379231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767433-08BA-4BCC-9CF6-5379023E44EB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– 3b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3D8C-2C12-4B58-8829-40C7D7A5B83E}"/>
              </a:ext>
            </a:extLst>
          </p:cNvPr>
          <p:cNvSpPr txBox="1"/>
          <p:nvPr/>
        </p:nvSpPr>
        <p:spPr>
          <a:xfrm>
            <a:off x="569595" y="850657"/>
            <a:ext cx="419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(blue) and number of open channels (red) per batch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88EAF-B4AF-4C4E-ACB7-C513C727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3" y="1784801"/>
            <a:ext cx="3712464" cy="3712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6F5DC-005D-4B7B-A5BA-00DAF518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70" y="2031569"/>
            <a:ext cx="4794400" cy="3198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F706E7-975E-4A30-A9EB-CB6402877E7B}"/>
              </a:ext>
            </a:extLst>
          </p:cNvPr>
          <p:cNvSpPr txBox="1"/>
          <p:nvPr/>
        </p:nvSpPr>
        <p:spPr>
          <a:xfrm>
            <a:off x="7427977" y="850657"/>
            <a:ext cx="419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over time </a:t>
            </a:r>
          </a:p>
          <a:p>
            <a:pPr algn="ctr"/>
            <a:r>
              <a:rPr lang="en-CH" sz="2400" dirty="0"/>
              <a:t>(signal density on the right side)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FFAE9-39C1-4875-A12A-C58F9BF414EA}"/>
              </a:ext>
            </a:extLst>
          </p:cNvPr>
          <p:cNvSpPr txBox="1"/>
          <p:nvPr/>
        </p:nvSpPr>
        <p:spPr>
          <a:xfrm>
            <a:off x="8875394" y="1743756"/>
            <a:ext cx="184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batch 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2B2C46-8339-41B9-BAEF-602DDB74B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025" y="3948107"/>
            <a:ext cx="2381372" cy="26925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C5C9C6-01D7-4D8B-8BFF-0D15978F0832}"/>
              </a:ext>
            </a:extLst>
          </p:cNvPr>
          <p:cNvSpPr/>
          <p:nvPr/>
        </p:nvSpPr>
        <p:spPr>
          <a:xfrm>
            <a:off x="4764025" y="6422231"/>
            <a:ext cx="2322575" cy="218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52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1941C-6649-4C3A-8CED-EFE23740C349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20171-7CD5-41F5-BB16-2E8242F6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78" y="2221992"/>
            <a:ext cx="7173443" cy="1800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C02CED-E830-4FBF-B263-50BDC7D74351}"/>
              </a:ext>
            </a:extLst>
          </p:cNvPr>
          <p:cNvSpPr/>
          <p:nvPr/>
        </p:nvSpPr>
        <p:spPr>
          <a:xfrm>
            <a:off x="8412480" y="2139696"/>
            <a:ext cx="1270241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24801-E9A2-44ED-B8AD-378BE5D19738}"/>
              </a:ext>
            </a:extLst>
          </p:cNvPr>
          <p:cNvSpPr/>
          <p:nvPr/>
        </p:nvSpPr>
        <p:spPr>
          <a:xfrm>
            <a:off x="6224017" y="2139696"/>
            <a:ext cx="963168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D68DB-D42C-428D-BDD5-CFE4D80F9C97}"/>
              </a:ext>
            </a:extLst>
          </p:cNvPr>
          <p:cNvSpPr txBox="1"/>
          <p:nvPr/>
        </p:nvSpPr>
        <p:spPr>
          <a:xfrm>
            <a:off x="4290058" y="984231"/>
            <a:ext cx="361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Introduce new features</a:t>
            </a:r>
          </a:p>
        </p:txBody>
      </p:sp>
    </p:spTree>
    <p:extLst>
      <p:ext uri="{BB962C8B-B14F-4D97-AF65-F5344CB8AC3E}">
        <p14:creationId xmlns:p14="http://schemas.microsoft.com/office/powerpoint/2010/main" val="8159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6CA3B-7AA0-4F04-955D-8C152D5F3BF5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–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37613-C97C-48D4-BAED-EE959AA7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9" y="1897524"/>
            <a:ext cx="10256561" cy="4065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336BB-05FF-41CD-A946-85CBB23AE5AE}"/>
              </a:ext>
            </a:extLst>
          </p:cNvPr>
          <p:cNvSpPr txBox="1"/>
          <p:nvPr/>
        </p:nvSpPr>
        <p:spPr>
          <a:xfrm>
            <a:off x="2114929" y="948023"/>
            <a:ext cx="796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(blue) and open channels (red) per batch</a:t>
            </a:r>
          </a:p>
          <a:p>
            <a:pPr algn="ctr"/>
            <a:r>
              <a:rPr lang="en-CH" sz="2400" dirty="0"/>
              <a:t>- time series differentiated, 1% potential outliers eliminated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05E0-7512-46E2-A026-FE8533357B72}"/>
              </a:ext>
            </a:extLst>
          </p:cNvPr>
          <p:cNvSpPr txBox="1"/>
          <p:nvPr/>
        </p:nvSpPr>
        <p:spPr>
          <a:xfrm>
            <a:off x="4573523" y="6199632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CH" dirty="0">
                <a:sym typeface="Wingdings" panose="05000000000000000000" pitchFamily="2" charset="2"/>
              </a:rPr>
              <a:t>no trend visible</a:t>
            </a:r>
          </a:p>
        </p:txBody>
      </p:sp>
    </p:spTree>
    <p:extLst>
      <p:ext uri="{BB962C8B-B14F-4D97-AF65-F5344CB8AC3E}">
        <p14:creationId xmlns:p14="http://schemas.microsoft.com/office/powerpoint/2010/main" val="284438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DABD56-92D0-4FE1-B5EA-5B101DC238B0}"/>
              </a:ext>
            </a:extLst>
          </p:cNvPr>
          <p:cNvSpPr/>
          <p:nvPr/>
        </p:nvSpPr>
        <p:spPr>
          <a:xfrm>
            <a:off x="0" y="0"/>
            <a:ext cx="12192000" cy="500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2400" dirty="0">
                <a:solidFill>
                  <a:srgbClr val="002060"/>
                </a:solidFill>
              </a:rPr>
              <a:t>Data exploration - 5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8F6CC-BBC2-4898-ADE2-325F998F0D6C}"/>
              </a:ext>
            </a:extLst>
          </p:cNvPr>
          <p:cNvSpPr txBox="1"/>
          <p:nvPr/>
        </p:nvSpPr>
        <p:spPr>
          <a:xfrm>
            <a:off x="3657980" y="984231"/>
            <a:ext cx="487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Signal per number of open channels</a:t>
            </a:r>
          </a:p>
          <a:p>
            <a:pPr algn="ctr"/>
            <a:r>
              <a:rPr lang="en-CH" sz="2400" dirty="0"/>
              <a:t>- time series differentiated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7CAEC-C729-49DD-92CA-C360CE5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65" y="2024421"/>
            <a:ext cx="10345870" cy="4105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39872-8E10-486E-8462-8678C4F8B329}"/>
              </a:ext>
            </a:extLst>
          </p:cNvPr>
          <p:cNvSpPr txBox="1"/>
          <p:nvPr/>
        </p:nvSpPr>
        <p:spPr>
          <a:xfrm>
            <a:off x="3309936" y="6407943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channel pattern: e.g. batches 5 &amp; 10, batches 6 &amp; 9, ...</a:t>
            </a:r>
          </a:p>
        </p:txBody>
      </p:sp>
    </p:spTree>
    <p:extLst>
      <p:ext uri="{BB962C8B-B14F-4D97-AF65-F5344CB8AC3E}">
        <p14:creationId xmlns:p14="http://schemas.microsoft.com/office/powerpoint/2010/main" val="8163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solidFill>
            <a:srgbClr val="00206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517</Words>
  <Application>Microsoft Office PowerPoint</Application>
  <PresentationFormat>Widescreen</PresentationFormat>
  <Paragraphs>87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Ion Switching Identify the number of channels  open at each time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Switching</dc:title>
  <dc:creator>Tallner Kirsten W.MSCIDS_F21.2001</dc:creator>
  <cp:lastModifiedBy>Kirsten T</cp:lastModifiedBy>
  <cp:revision>35</cp:revision>
  <dcterms:created xsi:type="dcterms:W3CDTF">2021-12-15T08:40:56Z</dcterms:created>
  <dcterms:modified xsi:type="dcterms:W3CDTF">2022-01-20T13:36:54Z</dcterms:modified>
</cp:coreProperties>
</file>