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6" r:id="rId3"/>
    <p:sldId id="257" r:id="rId4"/>
    <p:sldId id="261" r:id="rId5"/>
    <p:sldId id="274" r:id="rId6"/>
    <p:sldId id="267" r:id="rId7"/>
    <p:sldId id="266" r:id="rId8"/>
    <p:sldId id="262" r:id="rId9"/>
    <p:sldId id="264" r:id="rId10"/>
    <p:sldId id="263" r:id="rId11"/>
    <p:sldId id="269" r:id="rId12"/>
    <p:sldId id="275" r:id="rId13"/>
    <p:sldId id="276" r:id="rId14"/>
    <p:sldId id="277" r:id="rId15"/>
    <p:sldId id="280" r:id="rId16"/>
    <p:sldId id="278" r:id="rId17"/>
    <p:sldId id="281" r:id="rId18"/>
    <p:sldId id="282" r:id="rId19"/>
    <p:sldId id="283"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4E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60949" autoAdjust="0"/>
  </p:normalViewPr>
  <p:slideViewPr>
    <p:cSldViewPr snapToGrid="0">
      <p:cViewPr varScale="1">
        <p:scale>
          <a:sx n="44" d="100"/>
          <a:sy n="44" d="100"/>
        </p:scale>
        <p:origin x="9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B557E-91D7-4166-A93C-46C2E3F1930C}" type="datetimeFigureOut">
              <a:rPr lang="en-GB" smtClean="0"/>
              <a:t>06/02/2020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9CAFF-BB67-462E-82B1-2884D22C8F62}" type="slidenum">
              <a:rPr lang="en-GB" smtClean="0"/>
              <a:t>‹#›</a:t>
            </a:fld>
            <a:endParaRPr lang="en-GB"/>
          </a:p>
        </p:txBody>
      </p:sp>
    </p:spTree>
    <p:extLst>
      <p:ext uri="{BB962C8B-B14F-4D97-AF65-F5344CB8AC3E}">
        <p14:creationId xmlns:p14="http://schemas.microsoft.com/office/powerpoint/2010/main" val="2910438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Good evening</a:t>
            </a:r>
            <a:r>
              <a:rPr lang="en-IN" baseline="0" dirty="0" smtClean="0"/>
              <a:t> and thank you for joining us. I’m Utkarsh, a representative of Regex Club Manipal. And today we’re </a:t>
            </a:r>
            <a:r>
              <a:rPr lang="en-IN" baseline="0" dirty="0" err="1" smtClean="0"/>
              <a:t>gonna</a:t>
            </a:r>
            <a:r>
              <a:rPr lang="en-IN" baseline="0" dirty="0" smtClean="0"/>
              <a:t> delve into Version Control Systems. Pretty hefty name, eh. Version control is like a buzzword right, people throw it around in their CVs and stuff. And for good reason, it’s a widely used strategy. Just to gauge here, how many of you have heard of git or any other mutation of this word. (GitHub, </a:t>
            </a:r>
            <a:r>
              <a:rPr lang="en-IN" baseline="0" dirty="0" err="1" smtClean="0"/>
              <a:t>GitLab</a:t>
            </a:r>
            <a:r>
              <a:rPr lang="en-IN" baseline="0" dirty="0" smtClean="0"/>
              <a:t>, SVN, </a:t>
            </a:r>
            <a:r>
              <a:rPr lang="en-IN" baseline="0" dirty="0" err="1" smtClean="0"/>
              <a:t>etc</a:t>
            </a:r>
            <a:r>
              <a:rPr lang="en-IN" baseline="0" dirty="0" smtClean="0"/>
              <a:t>, </a:t>
            </a:r>
            <a:r>
              <a:rPr lang="en-IN" baseline="0" dirty="0" err="1" smtClean="0"/>
              <a:t>etc</a:t>
            </a:r>
            <a:r>
              <a:rPr lang="en-IN" baseline="0" dirty="0" smtClean="0"/>
              <a:t>).</a:t>
            </a:r>
          </a:p>
          <a:p>
            <a:endParaRPr lang="en-IN" baseline="0" dirty="0" smtClean="0"/>
          </a:p>
          <a:p>
            <a:r>
              <a:rPr lang="en-IN" baseline="0" dirty="0" smtClean="0"/>
              <a:t>So</a:t>
            </a:r>
            <a:r>
              <a:rPr lang="en-IN" baseline="0" dirty="0" smtClean="0"/>
              <a:t>, the motive of the workshop is neither a crash course, nor is it learn ‘x’ in ‘y’ minutes.</a:t>
            </a:r>
            <a:endParaRPr lang="en-GB" dirty="0"/>
          </a:p>
        </p:txBody>
      </p:sp>
      <p:sp>
        <p:nvSpPr>
          <p:cNvPr id="4" name="Slide Number Placeholder 3"/>
          <p:cNvSpPr>
            <a:spLocks noGrp="1"/>
          </p:cNvSpPr>
          <p:nvPr>
            <p:ph type="sldNum" sz="quarter" idx="10"/>
          </p:nvPr>
        </p:nvSpPr>
        <p:spPr/>
        <p:txBody>
          <a:bodyPr/>
          <a:lstStyle/>
          <a:p>
            <a:fld id="{ACF9CAFF-BB67-462E-82B1-2884D22C8F62}" type="slidenum">
              <a:rPr lang="en-GB" smtClean="0"/>
              <a:t>1</a:t>
            </a:fld>
            <a:endParaRPr lang="en-GB"/>
          </a:p>
        </p:txBody>
      </p:sp>
    </p:spTree>
    <p:extLst>
      <p:ext uri="{BB962C8B-B14F-4D97-AF65-F5344CB8AC3E}">
        <p14:creationId xmlns:p14="http://schemas.microsoft.com/office/powerpoint/2010/main" val="4150452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What would</a:t>
            </a:r>
            <a:r>
              <a:rPr lang="en-IN" baseline="0" dirty="0" smtClean="0"/>
              <a:t> a developer want from a platform. Think of someone like you trying to create a platform. What would your first steps be</a:t>
            </a:r>
            <a:r>
              <a:rPr lang="en-I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CODE</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DIFF</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COMMMITS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COMMIT HISTORY</a:t>
            </a:r>
            <a:endParaRPr lang="en-GB" dirty="0" smtClean="0"/>
          </a:p>
        </p:txBody>
      </p:sp>
      <p:sp>
        <p:nvSpPr>
          <p:cNvPr id="4" name="Slide Number Placeholder 3"/>
          <p:cNvSpPr>
            <a:spLocks noGrp="1"/>
          </p:cNvSpPr>
          <p:nvPr>
            <p:ph type="sldNum" sz="quarter" idx="10"/>
          </p:nvPr>
        </p:nvSpPr>
        <p:spPr/>
        <p:txBody>
          <a:bodyPr/>
          <a:lstStyle/>
          <a:p>
            <a:fld id="{ACF9CAFF-BB67-462E-82B1-2884D22C8F62}" type="slidenum">
              <a:rPr lang="en-GB" smtClean="0"/>
              <a:t>11</a:t>
            </a:fld>
            <a:endParaRPr lang="en-GB"/>
          </a:p>
        </p:txBody>
      </p:sp>
    </p:spTree>
    <p:extLst>
      <p:ext uri="{BB962C8B-B14F-4D97-AF65-F5344CB8AC3E}">
        <p14:creationId xmlns:p14="http://schemas.microsoft.com/office/powerpoint/2010/main" val="1736158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Meanwhile GitHub had already</a:t>
            </a:r>
            <a:r>
              <a:rPr lang="en-IN" baseline="0" dirty="0" smtClean="0"/>
              <a:t> proven its worth, it</a:t>
            </a:r>
            <a:r>
              <a:rPr lang="en-IN" dirty="0" smtClean="0"/>
              <a:t> would go ahead and break the expectations of developer</a:t>
            </a:r>
            <a:r>
              <a:rPr lang="en-IN" baseline="0" dirty="0" smtClean="0"/>
              <a:t>s and users alike and would reveal some features which even they didn’t know they wanted.</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README</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CONTRIBUTING</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LICENSES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Upload GUI</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Thus, these factors would make it absolutely fluent for a person to jump into the project and get started asap. This was turning into serious business. The competitors had to catch up with something larger than life itself. Thus, dubbed The Behemoth.</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Now there was a catch, even though they had repository management setup and repos were well managed, they didn’t differentiate between the types of users. For them all repositories were equal and thus they had the policies of 5 free private repos and no private storage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There was again a need in the market and the calling was answered by </a:t>
            </a:r>
            <a:r>
              <a:rPr lang="en-IN" baseline="0" dirty="0" err="1" smtClean="0"/>
              <a:t>BitBucket</a:t>
            </a:r>
            <a:r>
              <a:rPr lang="en-I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err="1" smtClean="0"/>
              <a:t>BitBucket</a:t>
            </a:r>
            <a:r>
              <a:rPr lang="en-IN" baseline="0" dirty="0" smtClean="0"/>
              <a:t> was already a </a:t>
            </a:r>
            <a:r>
              <a:rPr lang="en-IN" baseline="0" dirty="0" err="1" smtClean="0"/>
              <a:t>startup</a:t>
            </a:r>
            <a:r>
              <a:rPr lang="en-IN" baseline="0" dirty="0" smtClean="0"/>
              <a:t>, although very minute, in the market by the time this happened. They primarily supported only Mercurial repositories, which is an alternative tool like git. As soon as they got a hook on the need. They started support for git and advertised themselves as corporate supportive platform for git. Thus dubbed the focussed. For them, by narrowing their audience, they could essentially keep their feet in their market. So long so that it became one of the top voted technologies on Agile2012.</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p:txBody>
      </p:sp>
      <p:sp>
        <p:nvSpPr>
          <p:cNvPr id="4" name="Slide Number Placeholder 3"/>
          <p:cNvSpPr>
            <a:spLocks noGrp="1"/>
          </p:cNvSpPr>
          <p:nvPr>
            <p:ph type="sldNum" sz="quarter" idx="10"/>
          </p:nvPr>
        </p:nvSpPr>
        <p:spPr/>
        <p:txBody>
          <a:bodyPr/>
          <a:lstStyle/>
          <a:p>
            <a:fld id="{ACF9CAFF-BB67-462E-82B1-2884D22C8F62}" type="slidenum">
              <a:rPr lang="en-GB" smtClean="0"/>
              <a:t>12</a:t>
            </a:fld>
            <a:endParaRPr lang="en-GB"/>
          </a:p>
        </p:txBody>
      </p:sp>
    </p:spTree>
    <p:extLst>
      <p:ext uri="{BB962C8B-B14F-4D97-AF65-F5344CB8AC3E}">
        <p14:creationId xmlns:p14="http://schemas.microsoft.com/office/powerpoint/2010/main" val="3766029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Right after</a:t>
            </a:r>
            <a:r>
              <a:rPr lang="en-IN" baseline="0" dirty="0" smtClean="0"/>
              <a:t> the first</a:t>
            </a:r>
            <a:r>
              <a:rPr lang="en-IN" dirty="0" smtClean="0"/>
              <a:t> release</a:t>
            </a:r>
            <a:r>
              <a:rPr lang="en-IN" baseline="0" dirty="0" smtClean="0"/>
              <a:t> to public, </a:t>
            </a:r>
            <a:r>
              <a:rPr lang="en-IN" dirty="0" smtClean="0"/>
              <a:t>GitHub was very much conscious of people</a:t>
            </a:r>
            <a:r>
              <a:rPr lang="en-IN" baseline="0" dirty="0" smtClean="0"/>
              <a:t> wanting to collaborate on projects and thus its first target to be met was introduction of easy collaboration. The platform would see a major update, code-named, </a:t>
            </a:r>
            <a:r>
              <a:rPr lang="en-IN" baseline="0" dirty="0" err="1" smtClean="0"/>
              <a:t>collaba</a:t>
            </a:r>
            <a:r>
              <a:rPr lang="en-IN" baseline="0" dirty="0" smtClean="0"/>
              <a:t>, which would introduce brand new features including</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COLLABORATORS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ISSUES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PULL REQUESTS</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Soon after </a:t>
            </a:r>
            <a:r>
              <a:rPr lang="en-IN" baseline="0" dirty="0" err="1" smtClean="0"/>
              <a:t>BitBucket</a:t>
            </a:r>
            <a:r>
              <a:rPr lang="en-IN" baseline="0" dirty="0" smtClean="0"/>
              <a:t> followed with another update adding the same features to their platform.</a:t>
            </a:r>
            <a:r>
              <a:rPr lang="en-GB" baseline="0" dirty="0" smtClean="0"/>
              <a:t> At this point, </a:t>
            </a:r>
            <a:r>
              <a:rPr lang="en-GB" baseline="0" dirty="0" err="1" smtClean="0"/>
              <a:t>BitBucket</a:t>
            </a:r>
            <a:r>
              <a:rPr lang="en-GB" baseline="0" dirty="0" smtClean="0"/>
              <a:t> was enjoying its market separate from GitHub entirely and including new features that GitHub already had introduced to their public.</a:t>
            </a:r>
            <a:endParaRPr lang="en-IN" baseline="0" dirty="0" smtClean="0"/>
          </a:p>
        </p:txBody>
      </p:sp>
      <p:sp>
        <p:nvSpPr>
          <p:cNvPr id="4" name="Slide Number Placeholder 3"/>
          <p:cNvSpPr>
            <a:spLocks noGrp="1"/>
          </p:cNvSpPr>
          <p:nvPr>
            <p:ph type="sldNum" sz="quarter" idx="10"/>
          </p:nvPr>
        </p:nvSpPr>
        <p:spPr/>
        <p:txBody>
          <a:bodyPr/>
          <a:lstStyle/>
          <a:p>
            <a:fld id="{ACF9CAFF-BB67-462E-82B1-2884D22C8F62}" type="slidenum">
              <a:rPr lang="en-GB" smtClean="0"/>
              <a:t>13</a:t>
            </a:fld>
            <a:endParaRPr lang="en-GB"/>
          </a:p>
        </p:txBody>
      </p:sp>
    </p:spTree>
    <p:extLst>
      <p:ext uri="{BB962C8B-B14F-4D97-AF65-F5344CB8AC3E}">
        <p14:creationId xmlns:p14="http://schemas.microsoft.com/office/powerpoint/2010/main" val="2288820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Sure </a:t>
            </a:r>
            <a:r>
              <a:rPr lang="en-IN" dirty="0" err="1" smtClean="0"/>
              <a:t>BitBucket</a:t>
            </a:r>
            <a:r>
              <a:rPr lang="en-IN" dirty="0" smtClean="0"/>
              <a:t> was enjoying</a:t>
            </a:r>
            <a:r>
              <a:rPr lang="en-IN" baseline="0" dirty="0" smtClean="0"/>
              <a:t> its place. For the only reason that GitHub was way too busy with other features that they couldn’t focus on this primary aspect. The waters were calm, everyone lived in harmony. Until, GitHub declared its feature-update code-named </a:t>
            </a:r>
            <a:r>
              <a:rPr lang="en-IN" baseline="0" dirty="0" err="1" smtClean="0"/>
              <a:t>Privia</a:t>
            </a:r>
            <a:r>
              <a:rPr lang="en-IN" baseline="0" dirty="0" smtClean="0"/>
              <a:t>. With this they were willing to add multiple features to their already gigantic platform.</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ROLES</a:t>
            </a:r>
            <a:br>
              <a:rPr lang="en-IN" dirty="0" smtClean="0"/>
            </a:br>
            <a:r>
              <a:rPr lang="en-IN" dirty="0" smtClean="0"/>
              <a:t>PROTECTE</a:t>
            </a:r>
            <a:r>
              <a:rPr lang="en-IN" baseline="0" dirty="0" smtClean="0"/>
              <a:t>D BRANCHES</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REPOSITORY</a:t>
            </a:r>
            <a:r>
              <a:rPr lang="en-IN" baseline="0" dirty="0" smtClean="0"/>
              <a:t> SECRETS</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This was a blow towards </a:t>
            </a:r>
            <a:r>
              <a:rPr lang="en-IN" baseline="0" dirty="0" err="1" smtClean="0"/>
              <a:t>BitBucket</a:t>
            </a:r>
            <a:r>
              <a:rPr lang="en-IN" baseline="0" dirty="0" smtClean="0"/>
              <a:t> as the general flow of this decision would be able to catch up with their already niche audience. </a:t>
            </a:r>
            <a:r>
              <a:rPr lang="en-IN" baseline="0" dirty="0" err="1" smtClean="0"/>
              <a:t>BitBucket</a:t>
            </a:r>
            <a:r>
              <a:rPr lang="en-IN" baseline="0" dirty="0" smtClean="0"/>
              <a:t> got to work and released their biggest feature update to date dubbed Anti-</a:t>
            </a:r>
            <a:r>
              <a:rPr lang="en-IN" baseline="0" dirty="0" err="1" smtClean="0"/>
              <a:t>Privia</a:t>
            </a:r>
            <a:r>
              <a:rPr lang="en-IN" baseline="0" dirty="0" smtClean="0"/>
              <a:t> by the community. With this they introduced all of the already implemented features till </a:t>
            </a:r>
            <a:r>
              <a:rPr lang="en-IN" baseline="0" dirty="0" err="1" smtClean="0"/>
              <a:t>Privia</a:t>
            </a:r>
            <a:r>
              <a:rPr lang="en-IN" baseline="0" dirty="0" smtClean="0"/>
              <a:t> update of GitHub and added integrated support for almost all </a:t>
            </a:r>
            <a:r>
              <a:rPr lang="en-IN" baseline="0" dirty="0" err="1" smtClean="0"/>
              <a:t>Altassian</a:t>
            </a:r>
            <a:r>
              <a:rPr lang="en-IN" baseline="0" dirty="0" smtClean="0"/>
              <a:t> </a:t>
            </a:r>
            <a:r>
              <a:rPr lang="en-IN" baseline="0" dirty="0" err="1" smtClean="0"/>
              <a:t>aplications</a:t>
            </a:r>
            <a:r>
              <a:rPr lang="en-IN" baseline="0" dirty="0" smtClean="0"/>
              <a:t>, including:</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TRELLO, a collaboration management software</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JIRA, an issue and collaboration tracker</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OPSGENIE, a paid but powerful </a:t>
            </a:r>
            <a:r>
              <a:rPr lang="en-IN" baseline="0" dirty="0" err="1" smtClean="0"/>
              <a:t>devOps</a:t>
            </a:r>
            <a:r>
              <a:rPr lang="en-IN" baseline="0" dirty="0" smtClean="0"/>
              <a:t> engine</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CROWD, a user/role management software</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Seeing this backfire, GitHub got paranoid and released another update with PROJECTS and ACTIONS tags. To counter TRELLO and OPSGENIE respectively. Due to lack of time given to development and testing, the lack of performance and overall instability of these inclusions were clearly visible. So months into action they had to revert their updates.</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This time around </a:t>
            </a:r>
            <a:r>
              <a:rPr lang="en-IN" baseline="0" dirty="0" err="1" smtClean="0"/>
              <a:t>BitBucket</a:t>
            </a:r>
            <a:r>
              <a:rPr lang="en-IN" baseline="0" dirty="0" smtClean="0"/>
              <a:t> had tore apart GitHub and proved its place in the wilderness of the market.</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Eventually GitHub would fix their PROJECTS but would require some more time to fix the ACTIONS. But by that time there was no-one to cheer them on.</a:t>
            </a:r>
          </a:p>
        </p:txBody>
      </p:sp>
      <p:sp>
        <p:nvSpPr>
          <p:cNvPr id="4" name="Slide Number Placeholder 3"/>
          <p:cNvSpPr>
            <a:spLocks noGrp="1"/>
          </p:cNvSpPr>
          <p:nvPr>
            <p:ph type="sldNum" sz="quarter" idx="10"/>
          </p:nvPr>
        </p:nvSpPr>
        <p:spPr/>
        <p:txBody>
          <a:bodyPr/>
          <a:lstStyle/>
          <a:p>
            <a:fld id="{ACF9CAFF-BB67-462E-82B1-2884D22C8F62}" type="slidenum">
              <a:rPr lang="en-GB" smtClean="0"/>
              <a:t>14</a:t>
            </a:fld>
            <a:endParaRPr lang="en-GB"/>
          </a:p>
        </p:txBody>
      </p:sp>
    </p:spTree>
    <p:extLst>
      <p:ext uri="{BB962C8B-B14F-4D97-AF65-F5344CB8AC3E}">
        <p14:creationId xmlns:p14="http://schemas.microsoft.com/office/powerpoint/2010/main" val="2131068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GitHub</a:t>
            </a:r>
            <a:r>
              <a:rPr lang="en-IN" baseline="0" dirty="0" smtClean="0"/>
              <a:t> had moved on from the loss and with that had the knowledge of what poor support and development cycles do to a project. As a personal retort and fuelled by community demands. They dropped another huge unnamed update dubbed KT, by the community.</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The update would include:</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PAGES (.</a:t>
            </a:r>
            <a:r>
              <a:rPr lang="en-IN" baseline="0" dirty="0" err="1" smtClean="0"/>
              <a:t>io</a:t>
            </a:r>
            <a:r>
              <a:rPr lang="en-I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GISTS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WIKI</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POJECT_DOCS</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The update meant to streamline the process of Knowledge Transfer (KT) so that people would find it much easier to get into the project. The OSS projects up on </a:t>
            </a:r>
            <a:r>
              <a:rPr lang="en-IN" baseline="0" dirty="0" err="1" smtClean="0"/>
              <a:t>github</a:t>
            </a:r>
            <a:r>
              <a:rPr lang="en-IN" baseline="0" dirty="0" smtClean="0"/>
              <a:t> were very happy with this and thus GitHub would go on and earn a name in the OSS community.</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Somewhere</a:t>
            </a:r>
            <a:r>
              <a:rPr lang="en-IN" baseline="0" dirty="0" smtClean="0"/>
              <a:t> around the time </a:t>
            </a:r>
            <a:r>
              <a:rPr lang="en-IN" baseline="0" dirty="0" err="1" smtClean="0"/>
              <a:t>BitBucket</a:t>
            </a:r>
            <a:r>
              <a:rPr lang="en-IN" baseline="0" dirty="0" smtClean="0"/>
              <a:t> had attained a solid foot in the market, another </a:t>
            </a:r>
            <a:r>
              <a:rPr lang="en-IN" baseline="0" dirty="0" err="1" smtClean="0"/>
              <a:t>startup</a:t>
            </a:r>
            <a:r>
              <a:rPr lang="en-IN" baseline="0" dirty="0" smtClean="0"/>
              <a:t> was born. They knew that to compete with both pillars, one could not find another niche audience otherwise this would become a trend in the end separating the dev community altogether. In fact, they had another idea in mind</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p:txBody>
      </p:sp>
      <p:sp>
        <p:nvSpPr>
          <p:cNvPr id="4" name="Slide Number Placeholder 3"/>
          <p:cNvSpPr>
            <a:spLocks noGrp="1"/>
          </p:cNvSpPr>
          <p:nvPr>
            <p:ph type="sldNum" sz="quarter" idx="10"/>
          </p:nvPr>
        </p:nvSpPr>
        <p:spPr/>
        <p:txBody>
          <a:bodyPr/>
          <a:lstStyle/>
          <a:p>
            <a:fld id="{ACF9CAFF-BB67-462E-82B1-2884D22C8F62}" type="slidenum">
              <a:rPr lang="en-GB" smtClean="0"/>
              <a:t>15</a:t>
            </a:fld>
            <a:endParaRPr lang="en-GB"/>
          </a:p>
        </p:txBody>
      </p:sp>
    </p:spTree>
    <p:extLst>
      <p:ext uri="{BB962C8B-B14F-4D97-AF65-F5344CB8AC3E}">
        <p14:creationId xmlns:p14="http://schemas.microsoft.com/office/powerpoint/2010/main" val="720756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 </a:t>
            </a:r>
            <a:r>
              <a:rPr lang="en-IN" dirty="0" err="1" smtClean="0"/>
              <a:t>startup</a:t>
            </a:r>
            <a:r>
              <a:rPr lang="en-IN" dirty="0" smtClean="0"/>
              <a:t> focussed</a:t>
            </a:r>
            <a:r>
              <a:rPr lang="en-IN" baseline="0" dirty="0" smtClean="0"/>
              <a:t> on eliminating redundant human operations. The </a:t>
            </a:r>
            <a:r>
              <a:rPr lang="en-IN" baseline="0" dirty="0" err="1" smtClean="0"/>
              <a:t>startup</a:t>
            </a:r>
            <a:r>
              <a:rPr lang="en-IN" baseline="0" dirty="0" smtClean="0"/>
              <a:t> would become one of the pillars and pave the way to easy automation standards.</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The </a:t>
            </a:r>
            <a:r>
              <a:rPr lang="en-IN" baseline="0" dirty="0" err="1" smtClean="0"/>
              <a:t>startup</a:t>
            </a:r>
            <a:r>
              <a:rPr lang="en-IN" baseline="0" dirty="0" smtClean="0"/>
              <a:t> was named </a:t>
            </a:r>
            <a:r>
              <a:rPr lang="en-IN" baseline="0" dirty="0" err="1" smtClean="0"/>
              <a:t>GitLab</a:t>
            </a:r>
            <a:r>
              <a:rPr lang="en-IN" baseline="0" dirty="0" smtClean="0"/>
              <a:t> and proved to be a more workflow oriented approach towards development itself. With their release they introduced:</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CI/CD (Continuous Integration/Deployment)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AUTOMATED TESTS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WORKFLOWS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AUTO ISSUE</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DRY CONFIGS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DOCKER INTEGRATION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a:t>
            </a:r>
            <a:r>
              <a:rPr lang="en-IN" baseline="0" dirty="0" smtClean="0"/>
              <a:t> would immediately set them apart from the two warring factions and somehow opened up new </a:t>
            </a:r>
            <a:r>
              <a:rPr lang="en-IN" baseline="0" dirty="0" err="1" smtClean="0"/>
              <a:t>opportunites</a:t>
            </a:r>
            <a:r>
              <a:rPr lang="en-IN" baseline="0" dirty="0" smtClean="0"/>
              <a:t> for other competitors to follow through.</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This was a huge hit to both GitHub and </a:t>
            </a:r>
            <a:r>
              <a:rPr lang="en-IN" baseline="0" dirty="0" err="1" smtClean="0"/>
              <a:t>BitBucket</a:t>
            </a:r>
            <a:r>
              <a:rPr lang="en-IN" baseline="0" dirty="0" smtClean="0"/>
              <a:t> as the users of both systems had either started using </a:t>
            </a:r>
            <a:r>
              <a:rPr lang="en-IN" baseline="0" dirty="0" err="1" smtClean="0"/>
              <a:t>GitLab</a:t>
            </a:r>
            <a:r>
              <a:rPr lang="en-IN" baseline="0" dirty="0" smtClean="0"/>
              <a:t> in conjunction with existing service or completely migrated due to </a:t>
            </a:r>
            <a:r>
              <a:rPr lang="en-IN" baseline="0" dirty="0" err="1" smtClean="0"/>
              <a:t>GitLab</a:t>
            </a:r>
            <a:r>
              <a:rPr lang="en-IN" baseline="0" dirty="0" smtClean="0"/>
              <a:t> offering everything both services could on top of the automation features.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err="1" smtClean="0"/>
              <a:t>BitBucket’s</a:t>
            </a:r>
            <a:r>
              <a:rPr lang="en-IN" baseline="0" dirty="0" smtClean="0"/>
              <a:t> parent company </a:t>
            </a:r>
            <a:r>
              <a:rPr lang="en-IN" baseline="0" dirty="0" err="1" smtClean="0"/>
              <a:t>Atlassian</a:t>
            </a:r>
            <a:r>
              <a:rPr lang="en-IN" baseline="0" dirty="0" smtClean="0"/>
              <a:t> managed to pull through by introducing much deeper integration with </a:t>
            </a:r>
            <a:r>
              <a:rPr lang="en-IN" baseline="0" dirty="0" err="1" smtClean="0"/>
              <a:t>BitBucket</a:t>
            </a:r>
            <a:r>
              <a:rPr lang="en-IN" baseline="0" dirty="0" smtClean="0"/>
              <a:t> itself. GitHub also managed to pop out a projects feature which could be used just like Trello, but it’d take them half an year to get deep integration working properly. They also added APIs to access their packages and releases features to add more depth to their functionality.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Even now, </a:t>
            </a:r>
            <a:r>
              <a:rPr lang="en-IN" baseline="0" dirty="0" err="1" smtClean="0"/>
              <a:t>GitLab</a:t>
            </a:r>
            <a:r>
              <a:rPr lang="en-IN" baseline="0" dirty="0" smtClean="0"/>
              <a:t> looks and is far more easy and intuitive to use as a </a:t>
            </a:r>
            <a:r>
              <a:rPr lang="en-IN" baseline="0" dirty="0" err="1" smtClean="0"/>
              <a:t>devOps</a:t>
            </a:r>
            <a:r>
              <a:rPr lang="en-IN" baseline="0" dirty="0" smtClean="0"/>
              <a:t> service on top of VCS.</a:t>
            </a:r>
          </a:p>
        </p:txBody>
      </p:sp>
      <p:sp>
        <p:nvSpPr>
          <p:cNvPr id="4" name="Slide Number Placeholder 3"/>
          <p:cNvSpPr>
            <a:spLocks noGrp="1"/>
          </p:cNvSpPr>
          <p:nvPr>
            <p:ph type="sldNum" sz="quarter" idx="10"/>
          </p:nvPr>
        </p:nvSpPr>
        <p:spPr/>
        <p:txBody>
          <a:bodyPr/>
          <a:lstStyle/>
          <a:p>
            <a:fld id="{ACF9CAFF-BB67-462E-82B1-2884D22C8F62}" type="slidenum">
              <a:rPr lang="en-GB" smtClean="0"/>
              <a:t>16</a:t>
            </a:fld>
            <a:endParaRPr lang="en-GB"/>
          </a:p>
        </p:txBody>
      </p:sp>
    </p:spTree>
    <p:extLst>
      <p:ext uri="{BB962C8B-B14F-4D97-AF65-F5344CB8AC3E}">
        <p14:creationId xmlns:p14="http://schemas.microsoft.com/office/powerpoint/2010/main" val="4181389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For some</a:t>
            </a:r>
            <a:r>
              <a:rPr lang="en-IN" baseline="0" dirty="0" smtClean="0"/>
              <a:t> unknown reason, all companies had one thing that never </a:t>
            </a:r>
            <a:r>
              <a:rPr lang="en-IN" baseline="0" dirty="0" err="1" smtClean="0"/>
              <a:t>faultered</a:t>
            </a:r>
            <a:r>
              <a:rPr lang="en-IN" baseline="0" dirty="0" smtClean="0"/>
              <a:t> or was challenged by the other and that is project analytics. From the start the pillars knew the essence of tracking progress and this idea always stayed matured in the final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Which brings us to the present day. The status is no longer a fierce war. Rather it’s a systematic intersection of interests.</a:t>
            </a:r>
          </a:p>
        </p:txBody>
      </p:sp>
      <p:sp>
        <p:nvSpPr>
          <p:cNvPr id="4" name="Slide Number Placeholder 3"/>
          <p:cNvSpPr>
            <a:spLocks noGrp="1"/>
          </p:cNvSpPr>
          <p:nvPr>
            <p:ph type="sldNum" sz="quarter" idx="10"/>
          </p:nvPr>
        </p:nvSpPr>
        <p:spPr/>
        <p:txBody>
          <a:bodyPr/>
          <a:lstStyle/>
          <a:p>
            <a:fld id="{ACF9CAFF-BB67-462E-82B1-2884D22C8F62}" type="slidenum">
              <a:rPr lang="en-GB" smtClean="0"/>
              <a:t>17</a:t>
            </a:fld>
            <a:endParaRPr lang="en-GB"/>
          </a:p>
        </p:txBody>
      </p:sp>
    </p:spTree>
    <p:extLst>
      <p:ext uri="{BB962C8B-B14F-4D97-AF65-F5344CB8AC3E}">
        <p14:creationId xmlns:p14="http://schemas.microsoft.com/office/powerpoint/2010/main" val="2581292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Story</a:t>
            </a:r>
            <a:r>
              <a:rPr lang="en-IN" baseline="0" dirty="0" smtClean="0"/>
              <a:t> finished. Let’s have a live look at the websites themselves. (Check out https://github.com/RegexProjectsOfficial/github-walkthrough)</a:t>
            </a:r>
            <a:endParaRPr lang="en-GB" dirty="0" smtClean="0"/>
          </a:p>
        </p:txBody>
      </p:sp>
      <p:sp>
        <p:nvSpPr>
          <p:cNvPr id="4" name="Slide Number Placeholder 3"/>
          <p:cNvSpPr>
            <a:spLocks noGrp="1"/>
          </p:cNvSpPr>
          <p:nvPr>
            <p:ph type="sldNum" sz="quarter" idx="10"/>
          </p:nvPr>
        </p:nvSpPr>
        <p:spPr/>
        <p:txBody>
          <a:bodyPr/>
          <a:lstStyle/>
          <a:p>
            <a:fld id="{ACF9CAFF-BB67-462E-82B1-2884D22C8F62}" type="slidenum">
              <a:rPr lang="en-GB" smtClean="0"/>
              <a:t>18</a:t>
            </a:fld>
            <a:endParaRPr lang="en-GB"/>
          </a:p>
        </p:txBody>
      </p:sp>
    </p:spTree>
    <p:extLst>
      <p:ext uri="{BB962C8B-B14F-4D97-AF65-F5344CB8AC3E}">
        <p14:creationId xmlns:p14="http://schemas.microsoft.com/office/powerpoint/2010/main" val="2507518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At the end,</a:t>
            </a:r>
            <a:r>
              <a:rPr lang="en-IN" baseline="0" dirty="0" smtClean="0"/>
              <a:t> it comes down to what you have learnt from this. GitHub, </a:t>
            </a:r>
            <a:r>
              <a:rPr lang="en-IN" baseline="0" dirty="0" err="1" smtClean="0"/>
              <a:t>GitLab</a:t>
            </a:r>
            <a:r>
              <a:rPr lang="en-IN" baseline="0" dirty="0" smtClean="0"/>
              <a:t>, </a:t>
            </a:r>
            <a:r>
              <a:rPr lang="en-IN" baseline="0" dirty="0" err="1" smtClean="0"/>
              <a:t>BitBucket</a:t>
            </a:r>
            <a:r>
              <a:rPr lang="en-IN" baseline="0" dirty="0" smtClean="0"/>
              <a:t> are not just buzzwords, they are stories. Stories in which developers like you shaped the way development is perceived by the public. </a:t>
            </a:r>
            <a:endParaRPr lang="en-GB" dirty="0" smtClean="0"/>
          </a:p>
        </p:txBody>
      </p:sp>
      <p:sp>
        <p:nvSpPr>
          <p:cNvPr id="4" name="Slide Number Placeholder 3"/>
          <p:cNvSpPr>
            <a:spLocks noGrp="1"/>
          </p:cNvSpPr>
          <p:nvPr>
            <p:ph type="sldNum" sz="quarter" idx="10"/>
          </p:nvPr>
        </p:nvSpPr>
        <p:spPr/>
        <p:txBody>
          <a:bodyPr/>
          <a:lstStyle/>
          <a:p>
            <a:fld id="{ACF9CAFF-BB67-462E-82B1-2884D22C8F62}" type="slidenum">
              <a:rPr lang="en-GB" smtClean="0"/>
              <a:t>19</a:t>
            </a:fld>
            <a:endParaRPr lang="en-GB"/>
          </a:p>
        </p:txBody>
      </p:sp>
    </p:spTree>
    <p:extLst>
      <p:ext uri="{BB962C8B-B14F-4D97-AF65-F5344CB8AC3E}">
        <p14:creationId xmlns:p14="http://schemas.microsoft.com/office/powerpoint/2010/main" val="2365681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At the end,</a:t>
            </a:r>
            <a:r>
              <a:rPr lang="en-IN" baseline="0" dirty="0" smtClean="0"/>
              <a:t> it comes down to what you have learnt from this. </a:t>
            </a:r>
            <a:endParaRPr lang="en-GB" dirty="0" smtClean="0"/>
          </a:p>
        </p:txBody>
      </p:sp>
      <p:sp>
        <p:nvSpPr>
          <p:cNvPr id="4" name="Slide Number Placeholder 3"/>
          <p:cNvSpPr>
            <a:spLocks noGrp="1"/>
          </p:cNvSpPr>
          <p:nvPr>
            <p:ph type="sldNum" sz="quarter" idx="10"/>
          </p:nvPr>
        </p:nvSpPr>
        <p:spPr/>
        <p:txBody>
          <a:bodyPr/>
          <a:lstStyle/>
          <a:p>
            <a:fld id="{ACF9CAFF-BB67-462E-82B1-2884D22C8F62}" type="slidenum">
              <a:rPr lang="en-GB" smtClean="0"/>
              <a:t>20</a:t>
            </a:fld>
            <a:endParaRPr lang="en-GB"/>
          </a:p>
        </p:txBody>
      </p:sp>
    </p:spTree>
    <p:extLst>
      <p:ext uri="{BB962C8B-B14F-4D97-AF65-F5344CB8AC3E}">
        <p14:creationId xmlns:p14="http://schemas.microsoft.com/office/powerpoint/2010/main" val="384267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Its more so an intrigue building</a:t>
            </a:r>
            <a:r>
              <a:rPr lang="en-IN" baseline="0" dirty="0" smtClean="0"/>
              <a:t> session. We’ll try to look at the version control scenario like a story. At the end, we’ll take away some interpretations and try to analyse why the scenario turned out the way it did.</a:t>
            </a:r>
          </a:p>
          <a:p>
            <a:endParaRPr lang="en-IN" baseline="0" dirty="0" smtClean="0"/>
          </a:p>
          <a:p>
            <a:r>
              <a:rPr lang="en-IN" baseline="0" dirty="0" smtClean="0"/>
              <a:t>I strongly discourage you to take down whatever is on the slides. There is no rhyme or reason to do that except tiring your wrists. Instead you can note the terms that are being used and explore on your end to get clearer picture in your own way.</a:t>
            </a:r>
          </a:p>
          <a:p>
            <a:endParaRPr lang="en-IN" dirty="0" smtClean="0"/>
          </a:p>
          <a:p>
            <a:r>
              <a:rPr lang="en-IN" dirty="0" smtClean="0"/>
              <a:t>This</a:t>
            </a:r>
            <a:r>
              <a:rPr lang="en-IN" baseline="0" dirty="0" smtClean="0"/>
              <a:t> is an interaction, so, you’re free to raise your hand at any point in my speech and I will answer your questions.</a:t>
            </a:r>
          </a:p>
          <a:p>
            <a:endParaRPr lang="en-IN" baseline="0" dirty="0" smtClean="0"/>
          </a:p>
          <a:p>
            <a:r>
              <a:rPr lang="en-IN" baseline="0" dirty="0" smtClean="0"/>
              <a:t>This session mainly focusses on VCS so we might not have the liberty to go through git in that depth. For that we urge you to visit meta.mitregex.com and find a much deeper analysis of git itself.</a:t>
            </a:r>
            <a:endParaRPr lang="en-GB" dirty="0"/>
          </a:p>
        </p:txBody>
      </p:sp>
      <p:sp>
        <p:nvSpPr>
          <p:cNvPr id="4" name="Slide Number Placeholder 3"/>
          <p:cNvSpPr>
            <a:spLocks noGrp="1"/>
          </p:cNvSpPr>
          <p:nvPr>
            <p:ph type="sldNum" sz="quarter" idx="10"/>
          </p:nvPr>
        </p:nvSpPr>
        <p:spPr/>
        <p:txBody>
          <a:bodyPr/>
          <a:lstStyle/>
          <a:p>
            <a:fld id="{ACF9CAFF-BB67-462E-82B1-2884D22C8F62}" type="slidenum">
              <a:rPr lang="en-GB" smtClean="0"/>
              <a:t>3</a:t>
            </a:fld>
            <a:endParaRPr lang="en-GB"/>
          </a:p>
        </p:txBody>
      </p:sp>
    </p:spTree>
    <p:extLst>
      <p:ext uri="{BB962C8B-B14F-4D97-AF65-F5344CB8AC3E}">
        <p14:creationId xmlns:p14="http://schemas.microsoft.com/office/powerpoint/2010/main" val="224770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Git </a:t>
            </a:r>
            <a:r>
              <a:rPr lang="en-IN" baseline="0" dirty="0" smtClean="0"/>
              <a:t>has been a </a:t>
            </a:r>
            <a:r>
              <a:rPr lang="en-IN" baseline="0" dirty="0" err="1" smtClean="0"/>
              <a:t>goto</a:t>
            </a:r>
            <a:r>
              <a:rPr lang="en-IN" baseline="0" dirty="0" smtClean="0"/>
              <a:t> version control tool for more than a decade now. The tool in itself is very </a:t>
            </a:r>
            <a:r>
              <a:rPr lang="en-IN" baseline="0" dirty="0" smtClean="0"/>
              <a:t>simple.</a:t>
            </a:r>
            <a:endParaRPr lang="en-IN" baseline="0" dirty="0" smtClean="0"/>
          </a:p>
        </p:txBody>
      </p:sp>
      <p:sp>
        <p:nvSpPr>
          <p:cNvPr id="4" name="Slide Number Placeholder 3"/>
          <p:cNvSpPr>
            <a:spLocks noGrp="1"/>
          </p:cNvSpPr>
          <p:nvPr>
            <p:ph type="sldNum" sz="quarter" idx="10"/>
          </p:nvPr>
        </p:nvSpPr>
        <p:spPr/>
        <p:txBody>
          <a:bodyPr/>
          <a:lstStyle/>
          <a:p>
            <a:fld id="{ACF9CAFF-BB67-462E-82B1-2884D22C8F62}" type="slidenum">
              <a:rPr lang="en-GB" smtClean="0"/>
              <a:t>4</a:t>
            </a:fld>
            <a:endParaRPr lang="en-GB"/>
          </a:p>
        </p:txBody>
      </p:sp>
    </p:spTree>
    <p:extLst>
      <p:ext uri="{BB962C8B-B14F-4D97-AF65-F5344CB8AC3E}">
        <p14:creationId xmlns:p14="http://schemas.microsoft.com/office/powerpoint/2010/main" val="57597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It takes a file and instead of keeping different copies/versions of the same file. It just keeps a log of all the changes in the file made called a diff&lt;Example&gt;. Any changes in the file/files that serve a motive can be given a special name called a commit. The commit is a collection of all such changes bundled together. A chain of such commits is called a commit history. One linear commit history when named and preserved is called a branch.</a:t>
            </a:r>
            <a:endParaRPr lang="en-GB" dirty="0"/>
          </a:p>
        </p:txBody>
      </p:sp>
      <p:sp>
        <p:nvSpPr>
          <p:cNvPr id="4" name="Slide Number Placeholder 3"/>
          <p:cNvSpPr>
            <a:spLocks noGrp="1"/>
          </p:cNvSpPr>
          <p:nvPr>
            <p:ph type="sldNum" sz="quarter" idx="10"/>
          </p:nvPr>
        </p:nvSpPr>
        <p:spPr/>
        <p:txBody>
          <a:bodyPr/>
          <a:lstStyle/>
          <a:p>
            <a:fld id="{ACF9CAFF-BB67-462E-82B1-2884D22C8F62}" type="slidenum">
              <a:rPr lang="en-GB" smtClean="0"/>
              <a:t>5</a:t>
            </a:fld>
            <a:endParaRPr lang="en-GB"/>
          </a:p>
        </p:txBody>
      </p:sp>
    </p:spTree>
    <p:extLst>
      <p:ext uri="{BB962C8B-B14F-4D97-AF65-F5344CB8AC3E}">
        <p14:creationId xmlns:p14="http://schemas.microsoft.com/office/powerpoint/2010/main" val="2747049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When we talk of</a:t>
            </a:r>
            <a:r>
              <a:rPr lang="en-IN" baseline="0" dirty="0" smtClean="0"/>
              <a:t> Git, we are talking of a terminal-run command-line utility that helps with version control.</a:t>
            </a:r>
            <a:endParaRPr lang="en-GB" dirty="0"/>
          </a:p>
        </p:txBody>
      </p:sp>
      <p:sp>
        <p:nvSpPr>
          <p:cNvPr id="4" name="Slide Number Placeholder 3"/>
          <p:cNvSpPr>
            <a:spLocks noGrp="1"/>
          </p:cNvSpPr>
          <p:nvPr>
            <p:ph type="sldNum" sz="quarter" idx="10"/>
          </p:nvPr>
        </p:nvSpPr>
        <p:spPr/>
        <p:txBody>
          <a:bodyPr/>
          <a:lstStyle/>
          <a:p>
            <a:fld id="{ACF9CAFF-BB67-462E-82B1-2884D22C8F62}" type="slidenum">
              <a:rPr lang="en-GB" smtClean="0"/>
              <a:t>6</a:t>
            </a:fld>
            <a:endParaRPr lang="en-GB"/>
          </a:p>
        </p:txBody>
      </p:sp>
    </p:spTree>
    <p:extLst>
      <p:ext uri="{BB962C8B-B14F-4D97-AF65-F5344CB8AC3E}">
        <p14:creationId xmlns:p14="http://schemas.microsoft.com/office/powerpoint/2010/main" val="1858061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To those of you observant enough, it’s not really the most common-man-friendly interface. Well, you can’t really blame it either. Git promised to be a tool, not a platform. A tool in itself is a helper in simplifying a procedure, which git most definitely did. Whereas a platform would be a marketable, user/dev-oriented forefront.</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There was a need in the market. To manage the git architecture on a worldwide scale with a friendly and intuitive interface.</a:t>
            </a:r>
            <a:endParaRPr lang="en-GB" dirty="0" smtClean="0"/>
          </a:p>
        </p:txBody>
      </p:sp>
      <p:sp>
        <p:nvSpPr>
          <p:cNvPr id="4" name="Slide Number Placeholder 3"/>
          <p:cNvSpPr>
            <a:spLocks noGrp="1"/>
          </p:cNvSpPr>
          <p:nvPr>
            <p:ph type="sldNum" sz="quarter" idx="10"/>
          </p:nvPr>
        </p:nvSpPr>
        <p:spPr/>
        <p:txBody>
          <a:bodyPr/>
          <a:lstStyle/>
          <a:p>
            <a:fld id="{ACF9CAFF-BB67-462E-82B1-2884D22C8F62}" type="slidenum">
              <a:rPr lang="en-GB" smtClean="0"/>
              <a:t>7</a:t>
            </a:fld>
            <a:endParaRPr lang="en-GB"/>
          </a:p>
        </p:txBody>
      </p:sp>
    </p:spTree>
    <p:extLst>
      <p:ext uri="{BB962C8B-B14F-4D97-AF65-F5344CB8AC3E}">
        <p14:creationId xmlns:p14="http://schemas.microsoft.com/office/powerpoint/2010/main" val="3317401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Github</a:t>
            </a:r>
            <a:r>
              <a:rPr lang="en-IN" dirty="0" smtClean="0"/>
              <a:t> ,</a:t>
            </a:r>
            <a:r>
              <a:rPr lang="en-IN" baseline="0" dirty="0" smtClean="0"/>
              <a:t> the behemoth</a:t>
            </a:r>
            <a:endParaRPr lang="en-IN" baseline="0" dirty="0" smtClean="0"/>
          </a:p>
          <a:p>
            <a:endParaRPr lang="en-GB" dirty="0"/>
          </a:p>
        </p:txBody>
      </p:sp>
      <p:sp>
        <p:nvSpPr>
          <p:cNvPr id="4" name="Slide Number Placeholder 3"/>
          <p:cNvSpPr>
            <a:spLocks noGrp="1"/>
          </p:cNvSpPr>
          <p:nvPr>
            <p:ph type="sldNum" sz="quarter" idx="10"/>
          </p:nvPr>
        </p:nvSpPr>
        <p:spPr/>
        <p:txBody>
          <a:bodyPr/>
          <a:lstStyle/>
          <a:p>
            <a:fld id="{ACF9CAFF-BB67-462E-82B1-2884D22C8F62}" type="slidenum">
              <a:rPr lang="en-GB" smtClean="0"/>
              <a:t>8</a:t>
            </a:fld>
            <a:endParaRPr lang="en-GB"/>
          </a:p>
        </p:txBody>
      </p:sp>
    </p:spTree>
    <p:extLst>
      <p:ext uri="{BB962C8B-B14F-4D97-AF65-F5344CB8AC3E}">
        <p14:creationId xmlns:p14="http://schemas.microsoft.com/office/powerpoint/2010/main" val="316051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BitBucket</a:t>
            </a:r>
            <a:r>
              <a:rPr lang="en-IN" dirty="0" smtClean="0"/>
              <a:t>, </a:t>
            </a:r>
            <a:r>
              <a:rPr lang="en-IN" dirty="0" smtClean="0"/>
              <a:t>the focussed</a:t>
            </a:r>
            <a:endParaRPr lang="en-GB" dirty="0"/>
          </a:p>
        </p:txBody>
      </p:sp>
      <p:sp>
        <p:nvSpPr>
          <p:cNvPr id="4" name="Slide Number Placeholder 3"/>
          <p:cNvSpPr>
            <a:spLocks noGrp="1"/>
          </p:cNvSpPr>
          <p:nvPr>
            <p:ph type="sldNum" sz="quarter" idx="10"/>
          </p:nvPr>
        </p:nvSpPr>
        <p:spPr/>
        <p:txBody>
          <a:bodyPr/>
          <a:lstStyle/>
          <a:p>
            <a:fld id="{ACF9CAFF-BB67-462E-82B1-2884D22C8F62}" type="slidenum">
              <a:rPr lang="en-GB" smtClean="0"/>
              <a:t>9</a:t>
            </a:fld>
            <a:endParaRPr lang="en-GB"/>
          </a:p>
        </p:txBody>
      </p:sp>
    </p:spTree>
    <p:extLst>
      <p:ext uri="{BB962C8B-B14F-4D97-AF65-F5344CB8AC3E}">
        <p14:creationId xmlns:p14="http://schemas.microsoft.com/office/powerpoint/2010/main" val="418169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And </a:t>
            </a:r>
            <a:r>
              <a:rPr lang="en-IN" dirty="0" err="1" smtClean="0"/>
              <a:t>GitLab</a:t>
            </a:r>
            <a:r>
              <a:rPr lang="en-IN" baseline="0" dirty="0" smtClean="0"/>
              <a:t>, the revolutionary.</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Why the questionable names? You’ll understand.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We’ll be judging these</a:t>
            </a:r>
            <a:r>
              <a:rPr lang="en-IN" baseline="0" dirty="0" smtClean="0"/>
              <a:t> three competitors on different aspects </a:t>
            </a:r>
            <a:r>
              <a:rPr lang="en-IN" baseline="0" dirty="0" smtClean="0"/>
              <a:t>and going back and forth through time to </a:t>
            </a:r>
            <a:r>
              <a:rPr lang="en-IN" baseline="0" dirty="0" smtClean="0"/>
              <a:t>try to understand what makes them special.</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Starting with…</a:t>
            </a:r>
            <a:endParaRPr lang="en-GB" dirty="0" smtClean="0"/>
          </a:p>
        </p:txBody>
      </p:sp>
      <p:sp>
        <p:nvSpPr>
          <p:cNvPr id="4" name="Slide Number Placeholder 3"/>
          <p:cNvSpPr>
            <a:spLocks noGrp="1"/>
          </p:cNvSpPr>
          <p:nvPr>
            <p:ph type="sldNum" sz="quarter" idx="10"/>
          </p:nvPr>
        </p:nvSpPr>
        <p:spPr/>
        <p:txBody>
          <a:bodyPr/>
          <a:lstStyle/>
          <a:p>
            <a:fld id="{ACF9CAFF-BB67-462E-82B1-2884D22C8F62}" type="slidenum">
              <a:rPr lang="en-GB" smtClean="0"/>
              <a:t>10</a:t>
            </a:fld>
            <a:endParaRPr lang="en-GB"/>
          </a:p>
        </p:txBody>
      </p:sp>
    </p:spTree>
    <p:extLst>
      <p:ext uri="{BB962C8B-B14F-4D97-AF65-F5344CB8AC3E}">
        <p14:creationId xmlns:p14="http://schemas.microsoft.com/office/powerpoint/2010/main" val="379678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FE99224-C9A4-4AB7-9F1A-73022B8524D5}" type="datetimeFigureOut">
              <a:rPr lang="en-GB" smtClean="0"/>
              <a:t>06/02/2020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107167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FE99224-C9A4-4AB7-9F1A-73022B8524D5}" type="datetimeFigureOut">
              <a:rPr lang="en-GB" smtClean="0"/>
              <a:t>06/02/2020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95813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FE99224-C9A4-4AB7-9F1A-73022B8524D5}" type="datetimeFigureOut">
              <a:rPr lang="en-GB" smtClean="0"/>
              <a:t>06/02/2020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28910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FE99224-C9A4-4AB7-9F1A-73022B8524D5}" type="datetimeFigureOut">
              <a:rPr lang="en-GB" smtClean="0"/>
              <a:t>06/02/2020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214175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E99224-C9A4-4AB7-9F1A-73022B8524D5}" type="datetimeFigureOut">
              <a:rPr lang="en-GB" smtClean="0"/>
              <a:t>06/02/2020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22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FE99224-C9A4-4AB7-9F1A-73022B8524D5}" type="datetimeFigureOut">
              <a:rPr lang="en-GB" smtClean="0"/>
              <a:t>06/02/2020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98963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FE99224-C9A4-4AB7-9F1A-73022B8524D5}" type="datetimeFigureOut">
              <a:rPr lang="en-GB" smtClean="0"/>
              <a:t>06/02/2020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137909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FE99224-C9A4-4AB7-9F1A-73022B8524D5}" type="datetimeFigureOut">
              <a:rPr lang="en-GB" smtClean="0"/>
              <a:t>06/02/2020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294398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99224-C9A4-4AB7-9F1A-73022B8524D5}" type="datetimeFigureOut">
              <a:rPr lang="en-GB" smtClean="0"/>
              <a:t>06/02/2020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40399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E99224-C9A4-4AB7-9F1A-73022B8524D5}" type="datetimeFigureOut">
              <a:rPr lang="en-GB" smtClean="0"/>
              <a:t>06/02/2020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198329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E99224-C9A4-4AB7-9F1A-73022B8524D5}" type="datetimeFigureOut">
              <a:rPr lang="en-GB" smtClean="0"/>
              <a:t>06/02/2020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B84AAC-702C-4ADE-BD65-3A1AA79675E4}" type="slidenum">
              <a:rPr lang="en-GB" smtClean="0"/>
              <a:t>‹#›</a:t>
            </a:fld>
            <a:endParaRPr lang="en-GB"/>
          </a:p>
        </p:txBody>
      </p:sp>
    </p:spTree>
    <p:extLst>
      <p:ext uri="{BB962C8B-B14F-4D97-AF65-F5344CB8AC3E}">
        <p14:creationId xmlns:p14="http://schemas.microsoft.com/office/powerpoint/2010/main" val="175448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9224-C9A4-4AB7-9F1A-73022B8524D5}" type="datetimeFigureOut">
              <a:rPr lang="en-GB" smtClean="0"/>
              <a:t>06/02/2020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4AAC-702C-4ADE-BD65-3A1AA79675E4}" type="slidenum">
              <a:rPr lang="en-GB" smtClean="0"/>
              <a:t>‹#›</a:t>
            </a:fld>
            <a:endParaRPr lang="en-GB"/>
          </a:p>
        </p:txBody>
      </p:sp>
    </p:spTree>
    <p:extLst>
      <p:ext uri="{BB962C8B-B14F-4D97-AF65-F5344CB8AC3E}">
        <p14:creationId xmlns:p14="http://schemas.microsoft.com/office/powerpoint/2010/main" val="3060097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eta.mitregex.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ithub.com/RegexProjectsOfficial/github-walkthroug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56020"/>
            <a:ext cx="12192000" cy="887079"/>
          </a:xfrm>
        </p:spPr>
        <p:txBody>
          <a:bodyPr>
            <a:normAutofit fontScale="90000"/>
          </a:bodyPr>
          <a:lstStyle/>
          <a:p>
            <a:r>
              <a:rPr lang="en-IN" dirty="0" smtClean="0">
                <a:solidFill>
                  <a:srgbClr val="E94E31"/>
                </a:solidFill>
                <a:latin typeface="Bahnschrift SemiBold" panose="020B0502040204020203" pitchFamily="34" charset="0"/>
              </a:rPr>
              <a:t>V</a:t>
            </a:r>
            <a:r>
              <a:rPr lang="en-IN" dirty="0" smtClean="0">
                <a:latin typeface="Bahnschrift SemiBold" panose="020B0502040204020203" pitchFamily="34" charset="0"/>
              </a:rPr>
              <a:t>ersion </a:t>
            </a:r>
            <a:r>
              <a:rPr lang="en-IN" dirty="0" smtClean="0">
                <a:solidFill>
                  <a:srgbClr val="E94E31"/>
                </a:solidFill>
                <a:latin typeface="Bahnschrift SemiBold" panose="020B0502040204020203" pitchFamily="34" charset="0"/>
              </a:rPr>
              <a:t>C</a:t>
            </a:r>
            <a:r>
              <a:rPr lang="en-IN" dirty="0" smtClean="0">
                <a:latin typeface="Bahnschrift SemiBold" panose="020B0502040204020203" pitchFamily="34" charset="0"/>
              </a:rPr>
              <a:t>ontrol </a:t>
            </a:r>
            <a:r>
              <a:rPr lang="en-IN" dirty="0" smtClean="0">
                <a:solidFill>
                  <a:srgbClr val="E94E31"/>
                </a:solidFill>
                <a:latin typeface="Bahnschrift SemiBold" panose="020B0502040204020203" pitchFamily="34" charset="0"/>
              </a:rPr>
              <a:t>S</a:t>
            </a:r>
            <a:r>
              <a:rPr lang="en-IN" dirty="0" smtClean="0">
                <a:latin typeface="Bahnschrift SemiBold" panose="020B0502040204020203" pitchFamily="34" charset="0"/>
              </a:rPr>
              <a:t>ystems</a:t>
            </a:r>
            <a:endParaRPr lang="en-GB" dirty="0">
              <a:latin typeface="Bahnschrift SemiBold" panose="020B0502040204020203" pitchFamily="34" charset="0"/>
            </a:endParaRPr>
          </a:p>
        </p:txBody>
      </p:sp>
    </p:spTree>
    <p:extLst>
      <p:ext uri="{BB962C8B-B14F-4D97-AF65-F5344CB8AC3E}">
        <p14:creationId xmlns:p14="http://schemas.microsoft.com/office/powerpoint/2010/main" val="1173677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3756"/>
            <a:ext cx="12192000" cy="1325563"/>
          </a:xfrm>
        </p:spPr>
        <p:txBody>
          <a:bodyPr/>
          <a:lstStyle/>
          <a:p>
            <a:pPr algn="ctr"/>
            <a:r>
              <a:rPr lang="en-IN" dirty="0" smtClean="0">
                <a:latin typeface="Bahnschrift SemiBold" panose="020B0502040204020203" pitchFamily="34" charset="0"/>
              </a:rPr>
              <a:t>[ </a:t>
            </a:r>
            <a:r>
              <a:rPr lang="en-IN" dirty="0" err="1" smtClean="0">
                <a:latin typeface="Bahnschrift SemiBold" panose="020B0502040204020203" pitchFamily="34" charset="0"/>
              </a:rPr>
              <a:t>GitLab</a:t>
            </a:r>
            <a:r>
              <a:rPr lang="en-IN" dirty="0" smtClean="0">
                <a:latin typeface="Bahnschrift SemiBold" panose="020B0502040204020203" pitchFamily="34" charset="0"/>
              </a:rPr>
              <a:t> ] &gt; THE REVOLUTIONARY</a:t>
            </a:r>
            <a:endParaRPr lang="en-GB" dirty="0">
              <a:latin typeface="Bahnschrift SemiBold"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575" y="1605881"/>
            <a:ext cx="2228850" cy="2047875"/>
          </a:xfrm>
          <a:prstGeom prst="rect">
            <a:avLst/>
          </a:prstGeom>
        </p:spPr>
      </p:pic>
    </p:spTree>
    <p:extLst>
      <p:ext uri="{BB962C8B-B14F-4D97-AF65-F5344CB8AC3E}">
        <p14:creationId xmlns:p14="http://schemas.microsoft.com/office/powerpoint/2010/main" val="1508658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1756"/>
            <a:ext cx="12192000" cy="1325563"/>
          </a:xfrm>
        </p:spPr>
        <p:txBody>
          <a:bodyPr/>
          <a:lstStyle/>
          <a:p>
            <a:pPr algn="ctr"/>
            <a:r>
              <a:rPr lang="en-IN" dirty="0" smtClean="0">
                <a:latin typeface="Bahnschrift SemiBold" panose="020B0502040204020203" pitchFamily="34" charset="0"/>
              </a:rPr>
              <a:t>The Basics</a:t>
            </a:r>
            <a:endParaRPr lang="en-GB" dirty="0">
              <a:latin typeface="Bahnschrift SemiBold" panose="020B0502040204020203" pitchFamily="34" charset="0"/>
            </a:endParaRPr>
          </a:p>
        </p:txBody>
      </p:sp>
    </p:spTree>
    <p:extLst>
      <p:ext uri="{BB962C8B-B14F-4D97-AF65-F5344CB8AC3E}">
        <p14:creationId xmlns:p14="http://schemas.microsoft.com/office/powerpoint/2010/main" val="3587057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1756"/>
            <a:ext cx="12192000" cy="1325563"/>
          </a:xfrm>
        </p:spPr>
        <p:txBody>
          <a:bodyPr/>
          <a:lstStyle/>
          <a:p>
            <a:pPr algn="ctr"/>
            <a:r>
              <a:rPr lang="en-IN" dirty="0" smtClean="0">
                <a:latin typeface="Bahnschrift SemiBold" panose="020B0502040204020203" pitchFamily="34" charset="0"/>
              </a:rPr>
              <a:t>Verbosity</a:t>
            </a:r>
            <a:endParaRPr lang="en-GB" dirty="0">
              <a:latin typeface="Bahnschrift SemiBold" panose="020B0502040204020203" pitchFamily="34" charset="0"/>
            </a:endParaRPr>
          </a:p>
        </p:txBody>
      </p:sp>
    </p:spTree>
    <p:extLst>
      <p:ext uri="{BB962C8B-B14F-4D97-AF65-F5344CB8AC3E}">
        <p14:creationId xmlns:p14="http://schemas.microsoft.com/office/powerpoint/2010/main" val="1096122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1756"/>
            <a:ext cx="12192000" cy="1325563"/>
          </a:xfrm>
        </p:spPr>
        <p:txBody>
          <a:bodyPr/>
          <a:lstStyle/>
          <a:p>
            <a:pPr algn="ctr"/>
            <a:r>
              <a:rPr lang="en-IN" dirty="0" smtClean="0">
                <a:latin typeface="Bahnschrift SemiBold" panose="020B0502040204020203" pitchFamily="34" charset="0"/>
              </a:rPr>
              <a:t>Collaboration</a:t>
            </a:r>
            <a:endParaRPr lang="en-GB" dirty="0">
              <a:latin typeface="Bahnschrift SemiBold" panose="020B0502040204020203" pitchFamily="34" charset="0"/>
            </a:endParaRPr>
          </a:p>
        </p:txBody>
      </p:sp>
    </p:spTree>
    <p:extLst>
      <p:ext uri="{BB962C8B-B14F-4D97-AF65-F5344CB8AC3E}">
        <p14:creationId xmlns:p14="http://schemas.microsoft.com/office/powerpoint/2010/main" val="4106200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1756"/>
            <a:ext cx="12192000" cy="1325563"/>
          </a:xfrm>
        </p:spPr>
        <p:txBody>
          <a:bodyPr/>
          <a:lstStyle/>
          <a:p>
            <a:pPr algn="ctr"/>
            <a:r>
              <a:rPr lang="en-IN" dirty="0" smtClean="0">
                <a:latin typeface="Bahnschrift SemiBold" panose="020B0502040204020203" pitchFamily="34" charset="0"/>
              </a:rPr>
              <a:t>Securit</a:t>
            </a:r>
            <a:r>
              <a:rPr lang="en-IN" dirty="0" smtClean="0">
                <a:latin typeface="Bahnschrift SemiBold" panose="020B0502040204020203" pitchFamily="34" charset="0"/>
              </a:rPr>
              <a:t>y and Privacy</a:t>
            </a:r>
            <a:endParaRPr lang="en-GB" dirty="0">
              <a:latin typeface="Bahnschrift SemiBold" panose="020B0502040204020203" pitchFamily="34" charset="0"/>
            </a:endParaRPr>
          </a:p>
        </p:txBody>
      </p:sp>
    </p:spTree>
    <p:extLst>
      <p:ext uri="{BB962C8B-B14F-4D97-AF65-F5344CB8AC3E}">
        <p14:creationId xmlns:p14="http://schemas.microsoft.com/office/powerpoint/2010/main" val="4138659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1756"/>
            <a:ext cx="12192000" cy="1325563"/>
          </a:xfrm>
        </p:spPr>
        <p:txBody>
          <a:bodyPr/>
          <a:lstStyle/>
          <a:p>
            <a:pPr algn="ctr"/>
            <a:r>
              <a:rPr lang="en-IN" dirty="0" smtClean="0">
                <a:latin typeface="Bahnschrift SemiBold" panose="020B0502040204020203" pitchFamily="34" charset="0"/>
              </a:rPr>
              <a:t>The Perfect KT</a:t>
            </a:r>
            <a:endParaRPr lang="en-GB" dirty="0">
              <a:latin typeface="Bahnschrift SemiBold" panose="020B0502040204020203" pitchFamily="34" charset="0"/>
            </a:endParaRPr>
          </a:p>
        </p:txBody>
      </p:sp>
    </p:spTree>
    <p:extLst>
      <p:ext uri="{BB962C8B-B14F-4D97-AF65-F5344CB8AC3E}">
        <p14:creationId xmlns:p14="http://schemas.microsoft.com/office/powerpoint/2010/main" val="266917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1756"/>
            <a:ext cx="12192000" cy="1325563"/>
          </a:xfrm>
        </p:spPr>
        <p:txBody>
          <a:bodyPr/>
          <a:lstStyle/>
          <a:p>
            <a:pPr algn="ctr"/>
            <a:r>
              <a:rPr lang="en-IN" dirty="0" smtClean="0">
                <a:latin typeface="Bahnschrift SemiBold" panose="020B0502040204020203" pitchFamily="34" charset="0"/>
              </a:rPr>
              <a:t>Automation</a:t>
            </a:r>
            <a:endParaRPr lang="en-GB" dirty="0">
              <a:latin typeface="Bahnschrift SemiBold" panose="020B0502040204020203" pitchFamily="34" charset="0"/>
            </a:endParaRPr>
          </a:p>
        </p:txBody>
      </p:sp>
    </p:spTree>
    <p:extLst>
      <p:ext uri="{BB962C8B-B14F-4D97-AF65-F5344CB8AC3E}">
        <p14:creationId xmlns:p14="http://schemas.microsoft.com/office/powerpoint/2010/main" val="119177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1756"/>
            <a:ext cx="12192000" cy="1325563"/>
          </a:xfrm>
        </p:spPr>
        <p:txBody>
          <a:bodyPr/>
          <a:lstStyle/>
          <a:p>
            <a:pPr algn="ctr"/>
            <a:r>
              <a:rPr lang="en-IN" dirty="0" smtClean="0">
                <a:latin typeface="Bahnschrift SemiBold" panose="020B0502040204020203" pitchFamily="34" charset="0"/>
              </a:rPr>
              <a:t>Analytics</a:t>
            </a:r>
            <a:endParaRPr lang="en-GB" dirty="0">
              <a:latin typeface="Bahnschrift SemiBold" panose="020B0502040204020203" pitchFamily="34" charset="0"/>
            </a:endParaRPr>
          </a:p>
        </p:txBody>
      </p:sp>
    </p:spTree>
    <p:extLst>
      <p:ext uri="{BB962C8B-B14F-4D97-AF65-F5344CB8AC3E}">
        <p14:creationId xmlns:p14="http://schemas.microsoft.com/office/powerpoint/2010/main" val="3514997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740227" y="315686"/>
            <a:ext cx="10624459" cy="6183085"/>
          </a:xfrm>
          <a:prstGeom prst="roundRect">
            <a:avLst/>
          </a:prstGeom>
          <a:solidFill>
            <a:schemeClr val="bg1"/>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 name="Rounded Rectangle 3"/>
          <p:cNvSpPr/>
          <p:nvPr/>
        </p:nvSpPr>
        <p:spPr>
          <a:xfrm>
            <a:off x="3309257" y="718457"/>
            <a:ext cx="7685314" cy="2590800"/>
          </a:xfrm>
          <a:prstGeom prst="roundRect">
            <a:avLst/>
          </a:prstGeom>
          <a:solidFill>
            <a:schemeClr val="bg1"/>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 name="Rounded Rectangle 4"/>
          <p:cNvSpPr/>
          <p:nvPr/>
        </p:nvSpPr>
        <p:spPr>
          <a:xfrm>
            <a:off x="3309257" y="3505200"/>
            <a:ext cx="7685313" cy="2590800"/>
          </a:xfrm>
          <a:prstGeom prst="round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7402285" y="968828"/>
            <a:ext cx="3352800" cy="4887685"/>
          </a:xfrm>
          <a:prstGeom prst="roundRect">
            <a:avLst/>
          </a:prstGeom>
          <a:solidFill>
            <a:schemeClr val="bg1"/>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TextBox 6"/>
          <p:cNvSpPr txBox="1"/>
          <p:nvPr/>
        </p:nvSpPr>
        <p:spPr>
          <a:xfrm>
            <a:off x="4070000" y="1644526"/>
            <a:ext cx="2250411" cy="830997"/>
          </a:xfrm>
          <a:prstGeom prst="rect">
            <a:avLst/>
          </a:prstGeom>
          <a:noFill/>
        </p:spPr>
        <p:txBody>
          <a:bodyPr wrap="square" rtlCol="0">
            <a:spAutoFit/>
          </a:bodyPr>
          <a:lstStyle/>
          <a:p>
            <a:r>
              <a:rPr lang="en-IN" sz="4800" dirty="0" smtClean="0">
                <a:latin typeface="Bahnschrift SemiBold" panose="020B0502040204020203" pitchFamily="34" charset="0"/>
              </a:rPr>
              <a:t>GITHUB</a:t>
            </a:r>
            <a:endParaRPr lang="en-GB" sz="4800" dirty="0">
              <a:latin typeface="Bahnschrift SemiBold" panose="020B0502040204020203" pitchFamily="34" charset="0"/>
            </a:endParaRPr>
          </a:p>
        </p:txBody>
      </p:sp>
      <p:sp>
        <p:nvSpPr>
          <p:cNvPr id="8" name="TextBox 7"/>
          <p:cNvSpPr txBox="1"/>
          <p:nvPr/>
        </p:nvSpPr>
        <p:spPr>
          <a:xfrm>
            <a:off x="3608612" y="4415879"/>
            <a:ext cx="3173186" cy="769441"/>
          </a:xfrm>
          <a:prstGeom prst="rect">
            <a:avLst/>
          </a:prstGeom>
          <a:noFill/>
        </p:spPr>
        <p:txBody>
          <a:bodyPr wrap="square" rtlCol="0">
            <a:spAutoFit/>
          </a:bodyPr>
          <a:lstStyle/>
          <a:p>
            <a:r>
              <a:rPr lang="en-IN" sz="4400" dirty="0" smtClean="0">
                <a:latin typeface="Bahnschrift SemiBold" panose="020B0502040204020203" pitchFamily="34" charset="0"/>
              </a:rPr>
              <a:t>BITBUCKET</a:t>
            </a:r>
            <a:endParaRPr lang="en-GB" sz="4400" dirty="0">
              <a:latin typeface="Bahnschrift SemiBold" panose="020B0502040204020203" pitchFamily="34" charset="0"/>
            </a:endParaRPr>
          </a:p>
        </p:txBody>
      </p:sp>
      <p:sp>
        <p:nvSpPr>
          <p:cNvPr id="9" name="TextBox 8"/>
          <p:cNvSpPr txBox="1"/>
          <p:nvPr/>
        </p:nvSpPr>
        <p:spPr>
          <a:xfrm>
            <a:off x="7864927" y="2945563"/>
            <a:ext cx="2427516" cy="923330"/>
          </a:xfrm>
          <a:prstGeom prst="rect">
            <a:avLst/>
          </a:prstGeom>
          <a:noFill/>
        </p:spPr>
        <p:txBody>
          <a:bodyPr wrap="square" rtlCol="0">
            <a:spAutoFit/>
          </a:bodyPr>
          <a:lstStyle/>
          <a:p>
            <a:r>
              <a:rPr lang="en-IN" sz="5400" dirty="0" smtClean="0">
                <a:latin typeface="Bahnschrift SemiBold" panose="020B0502040204020203" pitchFamily="34" charset="0"/>
              </a:rPr>
              <a:t>GITLAB</a:t>
            </a:r>
            <a:endParaRPr lang="en-GB" sz="5400" dirty="0">
              <a:latin typeface="Bahnschrift SemiBold" panose="020B0502040204020203" pitchFamily="34" charset="0"/>
            </a:endParaRPr>
          </a:p>
        </p:txBody>
      </p:sp>
      <p:sp>
        <p:nvSpPr>
          <p:cNvPr id="11" name="TextBox 10"/>
          <p:cNvSpPr txBox="1"/>
          <p:nvPr/>
        </p:nvSpPr>
        <p:spPr>
          <a:xfrm>
            <a:off x="419099" y="3022508"/>
            <a:ext cx="2427516" cy="769441"/>
          </a:xfrm>
          <a:prstGeom prst="rect">
            <a:avLst/>
          </a:prstGeom>
          <a:noFill/>
        </p:spPr>
        <p:txBody>
          <a:bodyPr wrap="square" rtlCol="0">
            <a:spAutoFit/>
          </a:bodyPr>
          <a:lstStyle/>
          <a:p>
            <a:pPr algn="ctr"/>
            <a:r>
              <a:rPr lang="en-IN" sz="4400" dirty="0" smtClean="0">
                <a:latin typeface="Bahnschrift SemiBold" panose="020B0502040204020203" pitchFamily="34" charset="0"/>
              </a:rPr>
              <a:t>DEVS</a:t>
            </a:r>
            <a:endParaRPr lang="en-GB" sz="4400" dirty="0">
              <a:latin typeface="Bahnschrift SemiBold" panose="020B0502040204020203" pitchFamily="34" charset="0"/>
            </a:endParaRPr>
          </a:p>
        </p:txBody>
      </p:sp>
      <p:sp>
        <p:nvSpPr>
          <p:cNvPr id="12" name="Half Frame 11"/>
          <p:cNvSpPr/>
          <p:nvPr/>
        </p:nvSpPr>
        <p:spPr>
          <a:xfrm rot="5400000">
            <a:off x="2486614" y="2874698"/>
            <a:ext cx="360000" cy="360000"/>
          </a:xfrm>
          <a:prstGeom prst="halfFrame">
            <a:avLst/>
          </a:prstGeom>
          <a:noFill/>
          <a:ln w="50800" cap="flat">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Half Frame 12"/>
          <p:cNvSpPr/>
          <p:nvPr/>
        </p:nvSpPr>
        <p:spPr>
          <a:xfrm rot="10800000">
            <a:off x="2486615" y="3579758"/>
            <a:ext cx="360000" cy="360000"/>
          </a:xfrm>
          <a:prstGeom prst="halfFrame">
            <a:avLst/>
          </a:prstGeom>
          <a:noFill/>
          <a:ln w="50800" cap="flat">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8100000">
            <a:off x="6431603" y="1880023"/>
            <a:ext cx="360000" cy="360000"/>
          </a:xfrm>
          <a:prstGeom prst="halfFrame">
            <a:avLst/>
          </a:prstGeom>
          <a:noFill/>
          <a:ln w="50800" cap="flat">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Half Frame 14"/>
          <p:cNvSpPr/>
          <p:nvPr/>
        </p:nvSpPr>
        <p:spPr>
          <a:xfrm rot="8100000">
            <a:off x="6668367" y="4620599"/>
            <a:ext cx="360000" cy="360000"/>
          </a:xfrm>
          <a:prstGeom prst="halfFrame">
            <a:avLst/>
          </a:prstGeom>
          <a:noFill/>
          <a:ln w="50800" cap="flat">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91933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1756"/>
            <a:ext cx="12192000" cy="1325563"/>
          </a:xfrm>
        </p:spPr>
        <p:txBody>
          <a:bodyPr/>
          <a:lstStyle/>
          <a:p>
            <a:pPr algn="ctr"/>
            <a:r>
              <a:rPr lang="en-IN" dirty="0" smtClean="0">
                <a:latin typeface="Bahnschrift SemiBold" panose="020B0502040204020203" pitchFamily="34" charset="0"/>
              </a:rPr>
              <a:t>EXPLORE AND IDEATE</a:t>
            </a:r>
            <a:endParaRPr lang="en-GB" dirty="0">
              <a:latin typeface="Bahnschrift SemiBold" panose="020B0502040204020203" pitchFamily="34" charset="0"/>
            </a:endParaRPr>
          </a:p>
        </p:txBody>
      </p:sp>
    </p:spTree>
    <p:extLst>
      <p:ext uri="{BB962C8B-B14F-4D97-AF65-F5344CB8AC3E}">
        <p14:creationId xmlns:p14="http://schemas.microsoft.com/office/powerpoint/2010/main" val="11714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7999"/>
          </a:xfrm>
        </p:spPr>
        <p:txBody>
          <a:bodyPr>
            <a:noAutofit/>
          </a:bodyPr>
          <a:lstStyle/>
          <a:p>
            <a:pPr algn="ctr"/>
            <a:r>
              <a:rPr lang="en-IN" sz="7200" dirty="0" smtClean="0">
                <a:latin typeface="Bahnschrift SemiBold" panose="020B0502040204020203" pitchFamily="34" charset="0"/>
              </a:rPr>
              <a:t>Check out the speaker notes in this slideshow to get a personalised walkthrough and the details.</a:t>
            </a:r>
            <a:endParaRPr lang="en-GB" sz="7200" dirty="0">
              <a:latin typeface="Bahnschrift SemiBold" panose="020B0502040204020203" pitchFamily="34" charset="0"/>
            </a:endParaRPr>
          </a:p>
        </p:txBody>
      </p:sp>
    </p:spTree>
    <p:extLst>
      <p:ext uri="{BB962C8B-B14F-4D97-AF65-F5344CB8AC3E}">
        <p14:creationId xmlns:p14="http://schemas.microsoft.com/office/powerpoint/2010/main" val="224879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6099"/>
            <a:ext cx="12192000" cy="1325563"/>
          </a:xfrm>
        </p:spPr>
        <p:txBody>
          <a:bodyPr>
            <a:normAutofit/>
          </a:bodyPr>
          <a:lstStyle/>
          <a:p>
            <a:pPr algn="ctr"/>
            <a:r>
              <a:rPr lang="en-IN" sz="6000" dirty="0" smtClean="0">
                <a:latin typeface="Bahnschrift SemiBold" panose="020B0502040204020203" pitchFamily="34" charset="0"/>
              </a:rPr>
              <a:t>Thanks for attending :)</a:t>
            </a:r>
            <a:endParaRPr lang="en-GB" sz="6000" dirty="0">
              <a:latin typeface="Bahnschrift SemiBold" panose="020B0502040204020203" pitchFamily="34" charset="0"/>
            </a:endParaRPr>
          </a:p>
        </p:txBody>
      </p:sp>
      <p:sp>
        <p:nvSpPr>
          <p:cNvPr id="3" name="TextBox 2"/>
          <p:cNvSpPr txBox="1"/>
          <p:nvPr/>
        </p:nvSpPr>
        <p:spPr>
          <a:xfrm>
            <a:off x="522514" y="3526972"/>
            <a:ext cx="11146971" cy="2246769"/>
          </a:xfrm>
          <a:prstGeom prst="rect">
            <a:avLst/>
          </a:prstGeom>
          <a:noFill/>
        </p:spPr>
        <p:txBody>
          <a:bodyPr wrap="square" rtlCol="0">
            <a:spAutoFit/>
          </a:bodyPr>
          <a:lstStyle/>
          <a:p>
            <a:r>
              <a:rPr lang="en-IN" sz="2800" dirty="0" smtClean="0">
                <a:latin typeface="Bahnschrift SemiBold" panose="020B0502040204020203" pitchFamily="34" charset="0"/>
              </a:rPr>
              <a:t>Some links for the curious:</a:t>
            </a:r>
            <a:endParaRPr lang="en-IN" sz="2800" dirty="0">
              <a:latin typeface="Bahnschrift SemiBold" panose="020B0502040204020203" pitchFamily="34" charset="0"/>
            </a:endParaRPr>
          </a:p>
          <a:p>
            <a:pPr marL="571500" indent="-571500">
              <a:buFontTx/>
              <a:buChar char="-"/>
            </a:pPr>
            <a:endParaRPr lang="en-IN" sz="2800" dirty="0" smtClean="0">
              <a:latin typeface="Bahnschrift SemiBold" panose="020B0502040204020203" pitchFamily="34" charset="0"/>
            </a:endParaRPr>
          </a:p>
          <a:p>
            <a:pPr marL="571500" indent="-571500">
              <a:buFontTx/>
              <a:buChar char="-"/>
            </a:pPr>
            <a:r>
              <a:rPr lang="en-IN" sz="2800" dirty="0">
                <a:latin typeface="Bahnschrift SemiBold" panose="020B0502040204020203" pitchFamily="34" charset="0"/>
                <a:hlinkClick r:id="rId3"/>
              </a:rPr>
              <a:t>http://</a:t>
            </a:r>
            <a:r>
              <a:rPr lang="en-IN" sz="2800" dirty="0" smtClean="0">
                <a:latin typeface="Bahnschrift SemiBold" panose="020B0502040204020203" pitchFamily="34" charset="0"/>
                <a:hlinkClick r:id="rId3"/>
              </a:rPr>
              <a:t>meta.mitregex.com</a:t>
            </a:r>
            <a:r>
              <a:rPr lang="en-IN" sz="2800" dirty="0" smtClean="0">
                <a:latin typeface="Bahnschrift SemiBold" panose="020B0502040204020203" pitchFamily="34" charset="0"/>
              </a:rPr>
              <a:t> (In-depth Git exploration)</a:t>
            </a:r>
          </a:p>
          <a:p>
            <a:pPr marL="571500" indent="-571500">
              <a:buFontTx/>
              <a:buChar char="-"/>
            </a:pPr>
            <a:r>
              <a:rPr lang="en-GB" sz="2800" dirty="0">
                <a:latin typeface="Bahnschrift SemiBold" panose="020B0502040204020203" pitchFamily="34" charset="0"/>
                <a:hlinkClick r:id="rId4"/>
              </a:rPr>
              <a:t>https://</a:t>
            </a:r>
            <a:r>
              <a:rPr lang="en-GB" sz="2800" dirty="0" smtClean="0">
                <a:latin typeface="Bahnschrift SemiBold" panose="020B0502040204020203" pitchFamily="34" charset="0"/>
                <a:hlinkClick r:id="rId4"/>
              </a:rPr>
              <a:t>github.com/RegexProjectsOfficial/github-walkthrough</a:t>
            </a:r>
            <a:r>
              <a:rPr lang="en-GB" sz="2800" dirty="0" smtClean="0">
                <a:latin typeface="Bahnschrift SemiBold" panose="020B0502040204020203" pitchFamily="34" charset="0"/>
              </a:rPr>
              <a:t> (A walkthrough repo for GitHub) (And this presentation)</a:t>
            </a:r>
            <a:endParaRPr lang="en-GB" sz="2800" dirty="0">
              <a:latin typeface="Bahnschrift SemiBold" panose="020B0502040204020203" pitchFamily="34" charset="0"/>
            </a:endParaRPr>
          </a:p>
        </p:txBody>
      </p:sp>
    </p:spTree>
    <p:extLst>
      <p:ext uri="{BB962C8B-B14F-4D97-AF65-F5344CB8AC3E}">
        <p14:creationId xmlns:p14="http://schemas.microsoft.com/office/powerpoint/2010/main" val="1231717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7651"/>
            <a:ext cx="10515600" cy="1325563"/>
          </a:xfrm>
        </p:spPr>
        <p:txBody>
          <a:bodyPr/>
          <a:lstStyle/>
          <a:p>
            <a:r>
              <a:rPr lang="en-IN" dirty="0" smtClean="0">
                <a:latin typeface="Bahnschrift SemiBold" panose="020B0502040204020203" pitchFamily="34" charset="0"/>
              </a:rPr>
              <a:t>Prefacing</a:t>
            </a:r>
            <a:endParaRPr lang="en-GB" dirty="0">
              <a:latin typeface="Bahnschrift SemiBold" panose="020B0502040204020203" pitchFamily="34" charset="0"/>
            </a:endParaRPr>
          </a:p>
        </p:txBody>
      </p:sp>
      <p:sp>
        <p:nvSpPr>
          <p:cNvPr id="3" name="Content Placeholder 2"/>
          <p:cNvSpPr>
            <a:spLocks noGrp="1"/>
          </p:cNvSpPr>
          <p:nvPr>
            <p:ph idx="1"/>
          </p:nvPr>
        </p:nvSpPr>
        <p:spPr>
          <a:xfrm>
            <a:off x="838200" y="2917908"/>
            <a:ext cx="10515600" cy="2107198"/>
          </a:xfrm>
        </p:spPr>
        <p:txBody>
          <a:bodyPr/>
          <a:lstStyle/>
          <a:p>
            <a:r>
              <a:rPr lang="en-IN" dirty="0" smtClean="0">
                <a:latin typeface="Book Antiqua" panose="02040602050305030304" pitchFamily="18" charset="0"/>
              </a:rPr>
              <a:t>Intrigue building session</a:t>
            </a:r>
          </a:p>
          <a:p>
            <a:r>
              <a:rPr lang="en-IN" dirty="0" smtClean="0">
                <a:latin typeface="Book Antiqua" panose="02040602050305030304" pitchFamily="18" charset="0"/>
              </a:rPr>
              <a:t>Only note notable notes</a:t>
            </a:r>
          </a:p>
          <a:p>
            <a:r>
              <a:rPr lang="en-IN" dirty="0" smtClean="0">
                <a:latin typeface="Book Antiqua" panose="02040602050305030304" pitchFamily="18" charset="0"/>
              </a:rPr>
              <a:t>You’re encouraged to ask question as and when they hit you</a:t>
            </a:r>
          </a:p>
          <a:p>
            <a:r>
              <a:rPr lang="en-IN" dirty="0" smtClean="0">
                <a:latin typeface="Book Antiqua" panose="02040602050305030304" pitchFamily="18" charset="0"/>
              </a:rPr>
              <a:t>Follow meta.mitregex.com to find in-depth exploration on git</a:t>
            </a:r>
          </a:p>
        </p:txBody>
      </p:sp>
    </p:spTree>
    <p:extLst>
      <p:ext uri="{BB962C8B-B14F-4D97-AF65-F5344CB8AC3E}">
        <p14:creationId xmlns:p14="http://schemas.microsoft.com/office/powerpoint/2010/main" val="3074416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1756"/>
            <a:ext cx="12192000" cy="1325563"/>
          </a:xfrm>
        </p:spPr>
        <p:txBody>
          <a:bodyPr/>
          <a:lstStyle/>
          <a:p>
            <a:pPr algn="ctr"/>
            <a:r>
              <a:rPr lang="en-IN" dirty="0" smtClean="0">
                <a:latin typeface="Bahnschrift SemiBold" panose="020B0502040204020203" pitchFamily="34" charset="0"/>
              </a:rPr>
              <a:t>[ Git ] &gt; THE INCEPTION</a:t>
            </a:r>
            <a:endParaRPr lang="en-GB" dirty="0">
              <a:latin typeface="Bahnschrift SemiBold" panose="020B0502040204020203" pitchFamily="34" charset="0"/>
            </a:endParaRPr>
          </a:p>
        </p:txBody>
      </p:sp>
    </p:spTree>
    <p:extLst>
      <p:ext uri="{BB962C8B-B14F-4D97-AF65-F5344CB8AC3E}">
        <p14:creationId xmlns:p14="http://schemas.microsoft.com/office/powerpoint/2010/main" val="216692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559600" y="2298816"/>
            <a:ext cx="1742794" cy="1742794"/>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799" t="13872" r="4257" b="13941"/>
          <a:stretch/>
        </p:blipFill>
        <p:spPr>
          <a:xfrm>
            <a:off x="5052204" y="2350704"/>
            <a:ext cx="2087593" cy="1639019"/>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l="16457" t="20125" r="24927" b="19749"/>
          <a:stretch/>
        </p:blipFill>
        <p:spPr>
          <a:xfrm>
            <a:off x="8858023" y="2350704"/>
            <a:ext cx="1648456" cy="1690906"/>
          </a:xfrm>
          <a:prstGeom prst="rect">
            <a:avLst/>
          </a:prstGeom>
        </p:spPr>
      </p:pic>
      <p:sp>
        <p:nvSpPr>
          <p:cNvPr id="8" name="TextBox 7"/>
          <p:cNvSpPr txBox="1"/>
          <p:nvPr/>
        </p:nvSpPr>
        <p:spPr>
          <a:xfrm>
            <a:off x="1960792" y="4263731"/>
            <a:ext cx="940409" cy="523220"/>
          </a:xfrm>
          <a:prstGeom prst="rect">
            <a:avLst/>
          </a:prstGeom>
          <a:noFill/>
        </p:spPr>
        <p:txBody>
          <a:bodyPr wrap="square" rtlCol="0">
            <a:spAutoFit/>
          </a:bodyPr>
          <a:lstStyle/>
          <a:p>
            <a:r>
              <a:rPr lang="en-IN" sz="2800" dirty="0" smtClean="0">
                <a:latin typeface="Bahnschrift SemiBold" panose="020B0502040204020203" pitchFamily="34" charset="0"/>
              </a:rPr>
              <a:t>DIFF</a:t>
            </a:r>
            <a:endParaRPr lang="en-GB" sz="2800" dirty="0">
              <a:latin typeface="Bahnschrift SemiBold" panose="020B0502040204020203" pitchFamily="34" charset="0"/>
            </a:endParaRPr>
          </a:p>
        </p:txBody>
      </p:sp>
      <p:sp>
        <p:nvSpPr>
          <p:cNvPr id="9" name="TextBox 8"/>
          <p:cNvSpPr txBox="1"/>
          <p:nvPr/>
        </p:nvSpPr>
        <p:spPr>
          <a:xfrm>
            <a:off x="5360598" y="4266010"/>
            <a:ext cx="1470804" cy="523220"/>
          </a:xfrm>
          <a:prstGeom prst="rect">
            <a:avLst/>
          </a:prstGeom>
          <a:noFill/>
        </p:spPr>
        <p:txBody>
          <a:bodyPr wrap="square" rtlCol="0">
            <a:spAutoFit/>
          </a:bodyPr>
          <a:lstStyle/>
          <a:p>
            <a:r>
              <a:rPr lang="en-IN" sz="2800" dirty="0" smtClean="0">
                <a:latin typeface="Bahnschrift SemiBold" panose="020B0502040204020203" pitchFamily="34" charset="0"/>
              </a:rPr>
              <a:t>COMMIT</a:t>
            </a:r>
            <a:endParaRPr lang="en-GB" sz="2800" dirty="0">
              <a:latin typeface="Bahnschrift SemiBold" panose="020B0502040204020203" pitchFamily="34" charset="0"/>
            </a:endParaRPr>
          </a:p>
        </p:txBody>
      </p:sp>
      <p:sp>
        <p:nvSpPr>
          <p:cNvPr id="10" name="TextBox 9"/>
          <p:cNvSpPr txBox="1"/>
          <p:nvPr/>
        </p:nvSpPr>
        <p:spPr>
          <a:xfrm>
            <a:off x="8889606" y="4289675"/>
            <a:ext cx="1585289" cy="523220"/>
          </a:xfrm>
          <a:prstGeom prst="rect">
            <a:avLst/>
          </a:prstGeom>
          <a:noFill/>
        </p:spPr>
        <p:txBody>
          <a:bodyPr wrap="square" rtlCol="0">
            <a:spAutoFit/>
          </a:bodyPr>
          <a:lstStyle/>
          <a:p>
            <a:r>
              <a:rPr lang="en-IN" sz="2800" dirty="0" smtClean="0">
                <a:latin typeface="Bahnschrift SemiBold" panose="020B0502040204020203" pitchFamily="34" charset="0"/>
              </a:rPr>
              <a:t>HISTORY</a:t>
            </a:r>
            <a:endParaRPr lang="en-GB" sz="2800" dirty="0">
              <a:latin typeface="Bahnschrift SemiBold" panose="020B0502040204020203" pitchFamily="34" charset="0"/>
            </a:endParaRPr>
          </a:p>
        </p:txBody>
      </p:sp>
      <p:sp>
        <p:nvSpPr>
          <p:cNvPr id="12" name="Half Frame 11"/>
          <p:cNvSpPr/>
          <p:nvPr/>
        </p:nvSpPr>
        <p:spPr>
          <a:xfrm rot="8100000">
            <a:off x="3902148" y="2990213"/>
            <a:ext cx="360000" cy="360000"/>
          </a:xfrm>
          <a:prstGeom prst="halfFrame">
            <a:avLst/>
          </a:prstGeom>
          <a:noFill/>
          <a:ln w="50800" cap="flat">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Half Frame 12"/>
          <p:cNvSpPr/>
          <p:nvPr/>
        </p:nvSpPr>
        <p:spPr>
          <a:xfrm rot="8100000">
            <a:off x="7810742" y="2985905"/>
            <a:ext cx="360000" cy="360000"/>
          </a:xfrm>
          <a:prstGeom prst="halfFrame">
            <a:avLst/>
          </a:prstGeom>
          <a:noFill/>
          <a:ln w="50800" cap="flat">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946810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1756"/>
            <a:ext cx="12192000" cy="1325563"/>
          </a:xfrm>
        </p:spPr>
        <p:txBody>
          <a:bodyPr/>
          <a:lstStyle/>
          <a:p>
            <a:pPr algn="ctr"/>
            <a:r>
              <a:rPr lang="en-IN" dirty="0" smtClean="0">
                <a:latin typeface="Bahnschrift SemiBold" panose="020B0502040204020203" pitchFamily="34" charset="0"/>
              </a:rPr>
              <a:t>TOOL vs PLATFORM</a:t>
            </a:r>
            <a:endParaRPr lang="en-GB" dirty="0">
              <a:latin typeface="Bahnschrift SemiBold" panose="020B0502040204020203" pitchFamily="34" charset="0"/>
            </a:endParaRPr>
          </a:p>
        </p:txBody>
      </p:sp>
    </p:spTree>
    <p:extLst>
      <p:ext uri="{BB962C8B-B14F-4D97-AF65-F5344CB8AC3E}">
        <p14:creationId xmlns:p14="http://schemas.microsoft.com/office/powerpoint/2010/main" val="948334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3752466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75523"/>
            <a:ext cx="12192000" cy="1325563"/>
          </a:xfrm>
        </p:spPr>
        <p:txBody>
          <a:bodyPr/>
          <a:lstStyle/>
          <a:p>
            <a:pPr algn="ctr"/>
            <a:r>
              <a:rPr lang="en-IN" dirty="0" smtClean="0">
                <a:latin typeface="Bahnschrift SemiBold" panose="020B0502040204020203" pitchFamily="34" charset="0"/>
              </a:rPr>
              <a:t>[ GitHub ] &gt; THE BEHEMOTH</a:t>
            </a:r>
            <a:endParaRPr lang="en-GB" dirty="0">
              <a:latin typeface="Bahnschrift SemiBold"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286" y="1736096"/>
            <a:ext cx="1939427" cy="1939427"/>
          </a:xfrm>
          <a:prstGeom prst="rect">
            <a:avLst/>
          </a:prstGeom>
        </p:spPr>
      </p:pic>
    </p:spTree>
    <p:extLst>
      <p:ext uri="{BB962C8B-B14F-4D97-AF65-F5344CB8AC3E}">
        <p14:creationId xmlns:p14="http://schemas.microsoft.com/office/powerpoint/2010/main" val="36248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6" y="1524864"/>
            <a:ext cx="2143125" cy="2143125"/>
          </a:xfrm>
          <a:prstGeom prst="rect">
            <a:avLst/>
          </a:prstGeom>
        </p:spPr>
      </p:pic>
      <p:sp>
        <p:nvSpPr>
          <p:cNvPr id="2" name="Title 1"/>
          <p:cNvSpPr>
            <a:spLocks noGrp="1"/>
          </p:cNvSpPr>
          <p:nvPr>
            <p:ph type="title"/>
          </p:nvPr>
        </p:nvSpPr>
        <p:spPr>
          <a:xfrm>
            <a:off x="-1" y="3667989"/>
            <a:ext cx="12192000" cy="1325563"/>
          </a:xfrm>
        </p:spPr>
        <p:txBody>
          <a:bodyPr/>
          <a:lstStyle/>
          <a:p>
            <a:pPr algn="ctr"/>
            <a:r>
              <a:rPr lang="en-IN" dirty="0" smtClean="0">
                <a:latin typeface="Bahnschrift SemiBold" panose="020B0502040204020203" pitchFamily="34" charset="0"/>
              </a:rPr>
              <a:t>[ </a:t>
            </a:r>
            <a:r>
              <a:rPr lang="en-IN" dirty="0" err="1" smtClean="0">
                <a:latin typeface="Bahnschrift SemiBold" panose="020B0502040204020203" pitchFamily="34" charset="0"/>
              </a:rPr>
              <a:t>BitBucket</a:t>
            </a:r>
            <a:r>
              <a:rPr lang="en-IN" dirty="0" smtClean="0">
                <a:latin typeface="Bahnschrift SemiBold" panose="020B0502040204020203" pitchFamily="34" charset="0"/>
              </a:rPr>
              <a:t> ] &gt; THE FOCUSSED</a:t>
            </a:r>
            <a:endParaRPr lang="en-GB" dirty="0">
              <a:latin typeface="Bahnschrift SemiBold" panose="020B0502040204020203" pitchFamily="34" charset="0"/>
            </a:endParaRPr>
          </a:p>
        </p:txBody>
      </p:sp>
    </p:spTree>
    <p:extLst>
      <p:ext uri="{BB962C8B-B14F-4D97-AF65-F5344CB8AC3E}">
        <p14:creationId xmlns:p14="http://schemas.microsoft.com/office/powerpoint/2010/main" val="4220774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1690</Words>
  <Application>Microsoft Office PowerPoint</Application>
  <PresentationFormat>Widescreen</PresentationFormat>
  <Paragraphs>153</Paragraphs>
  <Slides>20</Slides>
  <Notes>19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Bahnschrift SemiBold</vt:lpstr>
      <vt:lpstr>Book Antiqua</vt:lpstr>
      <vt:lpstr>Calibri</vt:lpstr>
      <vt:lpstr>Calibri Light</vt:lpstr>
      <vt:lpstr>Office Theme</vt:lpstr>
      <vt:lpstr>Version Control Systems</vt:lpstr>
      <vt:lpstr>Check out the speaker notes in this slideshow to get a personalised walkthrough and the details.</vt:lpstr>
      <vt:lpstr>Prefacing</vt:lpstr>
      <vt:lpstr>[ Git ] &gt; THE INCEPTION</vt:lpstr>
      <vt:lpstr>PowerPoint Presentation</vt:lpstr>
      <vt:lpstr>TOOL vs PLATFORM</vt:lpstr>
      <vt:lpstr>PowerPoint Presentation</vt:lpstr>
      <vt:lpstr>[ GitHub ] &gt; THE BEHEMOTH</vt:lpstr>
      <vt:lpstr>[ BitBucket ] &gt; THE FOCUSSED</vt:lpstr>
      <vt:lpstr>[ GitLab ] &gt; THE REVOLUTIONARY</vt:lpstr>
      <vt:lpstr>The Basics</vt:lpstr>
      <vt:lpstr>Verbosity</vt:lpstr>
      <vt:lpstr>Collaboration</vt:lpstr>
      <vt:lpstr>Security and Privacy</vt:lpstr>
      <vt:lpstr>The Perfect KT</vt:lpstr>
      <vt:lpstr>Automation</vt:lpstr>
      <vt:lpstr>Analytics</vt:lpstr>
      <vt:lpstr>PowerPoint Presentation</vt:lpstr>
      <vt:lpstr>EXPLORE AND IDEATE</vt:lpstr>
      <vt:lpstr>Thanks for attending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Bhardwaj</dc:creator>
  <cp:lastModifiedBy>Utkarsh Bhardwaj</cp:lastModifiedBy>
  <cp:revision>43</cp:revision>
  <dcterms:created xsi:type="dcterms:W3CDTF">2020-02-04T19:36:03Z</dcterms:created>
  <dcterms:modified xsi:type="dcterms:W3CDTF">2020-02-06T10:08:44Z</dcterms:modified>
</cp:coreProperties>
</file>