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2a6770e9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2a6770e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2a6770e9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2a6770e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2a6770e9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2a6770e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2a6770e9_6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2a6770e9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2a6770e9_6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2a6770e9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2a6770e9_6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2a6770e9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2a6770e9_6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2a6770e9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2a6770e9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2a6770e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9ca4ef7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9ca4ef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2a6770e9_16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2a6770e9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2a6770e9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2a6770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2a6770e9_16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2a6770e9_1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2a6770e9_16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2a6770e9_1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2a6770e9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2a6770e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2a6770e9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2a6770e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2a6770e9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2a6770e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2a6770e9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2a6770e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2a6770e9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2a6770e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2a6770e9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2a6770e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ndeed.com" TargetMode="External"/><Relationship Id="rId4" Type="http://schemas.openxmlformats.org/officeDocument/2006/relationships/hyperlink" Target="http://www.careerbuilder.com" TargetMode="External"/><Relationship Id="rId5" Type="http://schemas.openxmlformats.org/officeDocument/2006/relationships/hyperlink" Target="http://www.glassdoor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830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Career4ISers</a:t>
            </a:r>
            <a:endParaRPr sz="7200"/>
          </a:p>
        </p:txBody>
      </p:sp>
      <p:sp>
        <p:nvSpPr>
          <p:cNvPr id="60" name="Google Shape;60;p13"/>
          <p:cNvSpPr txBox="1"/>
          <p:nvPr/>
        </p:nvSpPr>
        <p:spPr>
          <a:xfrm>
            <a:off x="3649350" y="3133200"/>
            <a:ext cx="18453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</a:rPr>
              <a:t>Yue Chen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</a:rPr>
              <a:t>Ruoyi Li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</a:rPr>
              <a:t>Ibrahim Shakeel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</a:rPr>
              <a:t>Lijun Yang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</a:rPr>
              <a:t>Yangbin Zhou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761050" y="4397300"/>
            <a:ext cx="3621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BUDT758Y-0503 Group08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761050" y="4620600"/>
            <a:ext cx="3621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12/0</a:t>
            </a:r>
            <a:r>
              <a:rPr lang="en" sz="1200">
                <a:solidFill>
                  <a:srgbClr val="D9D9D9"/>
                </a:solidFill>
              </a:rPr>
              <a:t>2</a:t>
            </a:r>
            <a:r>
              <a:rPr lang="en" sz="1200">
                <a:solidFill>
                  <a:srgbClr val="D9D9D9"/>
                </a:solidFill>
              </a:rPr>
              <a:t>/2018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</a:t>
            </a:r>
            <a:r>
              <a:rPr lang="en">
                <a:solidFill>
                  <a:srgbClr val="FFFFFF"/>
                </a:solidFill>
              </a:rPr>
              <a:t>What is the job information for the posted jobs?</a:t>
            </a:r>
            <a:endParaRPr/>
          </a:p>
        </p:txBody>
      </p:sp>
      <p:cxnSp>
        <p:nvCxnSpPr>
          <p:cNvPr id="126" name="Google Shape;126;p22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150" y="795400"/>
            <a:ext cx="6453249" cy="427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List Full Time Jobs</a:t>
            </a:r>
            <a:endParaRPr/>
          </a:p>
        </p:txBody>
      </p:sp>
      <p:cxnSp>
        <p:nvCxnSpPr>
          <p:cNvPr id="133" name="Google Shape;133;p23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3"/>
          <p:cNvSpPr txBox="1"/>
          <p:nvPr/>
        </p:nvSpPr>
        <p:spPr>
          <a:xfrm>
            <a:off x="459125" y="953925"/>
            <a:ext cx="83604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What is the detailed information for all ‘full-time’ jobs?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SELECT  j.jobTitle, j.jobType, j.jobDescription, j.jobRequirement, j.jobLocation, c.companyName, s.sourceName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FROM Job j, Company c, Source 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WHERE j.companyId = c.companyId AND j.sourceId = s.sourceId AND j.jobType = ‘full-time’;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</a:t>
            </a:r>
            <a:r>
              <a:rPr lang="en">
                <a:solidFill>
                  <a:srgbClr val="FFFFFF"/>
                </a:solidFill>
              </a:rPr>
              <a:t>What is the information for ‘full-time’ jobs?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50" y="800025"/>
            <a:ext cx="6624275" cy="4301100"/>
          </a:xfrm>
          <a:prstGeom prst="flowChartProcess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975" y="2363625"/>
            <a:ext cx="321745" cy="27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List Data Scientist Jobs</a:t>
            </a:r>
            <a:endParaRPr/>
          </a:p>
        </p:txBody>
      </p:sp>
      <p:cxnSp>
        <p:nvCxnSpPr>
          <p:cNvPr id="148" name="Google Shape;148;p25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5"/>
          <p:cNvSpPr txBox="1"/>
          <p:nvPr/>
        </p:nvSpPr>
        <p:spPr>
          <a:xfrm>
            <a:off x="459125" y="953925"/>
            <a:ext cx="83604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What is the detail information for the jobs with title “Data Scientist” 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SELECT  j.jobTitle, j.jobType, j.jobDescription, j.jobRequirement, j.jobLocation, c.companyName, s.sourceName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FROM Job j, Company c, Source 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WHERE j.companyId = c.companyId AND j.sourceId = s.sourceId AND j.jobTitle = ‘Data Scientist’;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What is the</a:t>
            </a:r>
            <a:r>
              <a:rPr lang="en"/>
              <a:t> Job detail with title ‘Data Scientist’</a:t>
            </a:r>
            <a:endParaRPr/>
          </a:p>
        </p:txBody>
      </p:sp>
      <p:cxnSp>
        <p:nvCxnSpPr>
          <p:cNvPr id="155" name="Google Shape;155;p26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/>
        </p:nvSpPr>
        <p:spPr>
          <a:xfrm>
            <a:off x="459125" y="953925"/>
            <a:ext cx="83604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25" y="795400"/>
            <a:ext cx="6862002" cy="42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800" y="1375975"/>
            <a:ext cx="2350075" cy="7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600" y="2282200"/>
            <a:ext cx="516675" cy="28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List Career Events</a:t>
            </a:r>
            <a:endParaRPr/>
          </a:p>
        </p:txBody>
      </p:sp>
      <p:cxnSp>
        <p:nvCxnSpPr>
          <p:cNvPr id="165" name="Google Shape;165;p27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7"/>
          <p:cNvSpPr txBox="1"/>
          <p:nvPr/>
        </p:nvSpPr>
        <p:spPr>
          <a:xfrm>
            <a:off x="391800" y="1011925"/>
            <a:ext cx="83604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What is the information of posted career events?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SELECT  eventName, eventLocation, eventDate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FROM CareerEvent;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</a:t>
            </a:r>
            <a:r>
              <a:rPr lang="en"/>
              <a:t>what is the information of posted career events?</a:t>
            </a:r>
            <a:endParaRPr/>
          </a:p>
        </p:txBody>
      </p:sp>
      <p:cxnSp>
        <p:nvCxnSpPr>
          <p:cNvPr id="172" name="Google Shape;172;p28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925" y="795400"/>
            <a:ext cx="6559301" cy="42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Log In</a:t>
            </a:r>
            <a:endParaRPr/>
          </a:p>
        </p:txBody>
      </p:sp>
      <p:cxnSp>
        <p:nvCxnSpPr>
          <p:cNvPr id="179" name="Google Shape;179;p29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000" y="782900"/>
            <a:ext cx="6060624" cy="428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Sign Up</a:t>
            </a:r>
            <a:endParaRPr/>
          </a:p>
        </p:txBody>
      </p:sp>
      <p:cxnSp>
        <p:nvCxnSpPr>
          <p:cNvPr id="186" name="Google Shape;186;p30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875" y="866900"/>
            <a:ext cx="5943224" cy="4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Search Job or Search Event</a:t>
            </a:r>
            <a:endParaRPr/>
          </a:p>
        </p:txBody>
      </p:sp>
      <p:cxnSp>
        <p:nvCxnSpPr>
          <p:cNvPr id="193" name="Google Shape;193;p31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425" y="853400"/>
            <a:ext cx="5854751" cy="41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86200" y="8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74175" y="723800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286200" y="1088700"/>
            <a:ext cx="86664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Users</a:t>
            </a:r>
            <a:r>
              <a:rPr lang="en" sz="1900">
                <a:solidFill>
                  <a:srgbClr val="FFFFFF"/>
                </a:solidFill>
              </a:rPr>
              <a:t>: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Students who will have active profiles, and will search the database for jobs and events.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Administrators who will routinely update the database with new job and event information.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Search Job Interface</a:t>
            </a:r>
            <a:endParaRPr/>
          </a:p>
        </p:txBody>
      </p:sp>
      <p:cxnSp>
        <p:nvCxnSpPr>
          <p:cNvPr id="200" name="Google Shape;200;p32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150" y="853325"/>
            <a:ext cx="5861795" cy="42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Search Event Interface</a:t>
            </a:r>
            <a:endParaRPr/>
          </a:p>
        </p:txBody>
      </p:sp>
      <p:cxnSp>
        <p:nvCxnSpPr>
          <p:cNvPr id="207" name="Google Shape;207;p33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450" y="795400"/>
            <a:ext cx="5776349" cy="421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86200" y="8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74175" y="723800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286200" y="1088700"/>
            <a:ext cx="86664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Data Sources:</a:t>
            </a:r>
            <a:endParaRPr sz="19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We have used four websites for data population in our database:</a:t>
            </a:r>
            <a:endParaRPr sz="19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 u="sng">
                <a:solidFill>
                  <a:srgbClr val="FFFFFF"/>
                </a:solidFill>
                <a:hlinkClick r:id="rId3"/>
              </a:rPr>
              <a:t>www.indeed.com</a:t>
            </a:r>
            <a:r>
              <a:rPr lang="en" sz="1900">
                <a:solidFill>
                  <a:srgbClr val="FFFFFF"/>
                </a:solidFill>
              </a:rPr>
              <a:t> – An American based search engine for job listings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 u="sng">
                <a:solidFill>
                  <a:srgbClr val="FFFFFF"/>
                </a:solidFill>
                <a:hlinkClick r:id="rId4"/>
              </a:rPr>
              <a:t>www.careerbuilder.com</a:t>
            </a:r>
            <a:r>
              <a:rPr lang="en" sz="1900">
                <a:solidFill>
                  <a:srgbClr val="FFFFFF"/>
                </a:solidFill>
              </a:rPr>
              <a:t> – CareerBuilder is also an online employment website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 u="sng">
                <a:solidFill>
                  <a:srgbClr val="FFFFFF"/>
                </a:solidFill>
                <a:hlinkClick r:id="rId5"/>
              </a:rPr>
              <a:t>www.glassdoor.com</a:t>
            </a:r>
            <a:r>
              <a:rPr lang="en" sz="1900">
                <a:solidFill>
                  <a:srgbClr val="FFFFFF"/>
                </a:solidFill>
              </a:rPr>
              <a:t> – A website where employees and former employees anonymously review companies and management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 u="sng">
                <a:solidFill>
                  <a:srgbClr val="FFFFFF"/>
                </a:solidFill>
              </a:rPr>
              <a:t>www.umd-csm.symplicity.com</a:t>
            </a:r>
            <a:r>
              <a:rPr lang="en" sz="1900">
                <a:solidFill>
                  <a:srgbClr val="FFFFFF"/>
                </a:solidFill>
              </a:rPr>
              <a:t>  – Website contains information that helps students connect with institutions and potential employers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FFFF"/>
                </a:solidFill>
              </a:rPr>
              <a:t>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86200" y="8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 &amp; Objective</a:t>
            </a:r>
            <a:endParaRPr/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74175" y="722900"/>
            <a:ext cx="4779300" cy="93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286200" y="1088700"/>
            <a:ext cx="86664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Mission Statement: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We intend to create a database system that will not only optimally maintain records for all IS internships and opportunities, but will also provide students up-to-date results for all job, internship, and event inquiries.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Mission Objective: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FFFF"/>
                </a:solidFill>
              </a:rPr>
              <a:t>The database will maintain records of students register information and allow students to search internships, jobs and events; the recorded job data will also include source data (i.e. company name, source of post). The database will also maintain students job search and event search records.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73450" y="7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Functions</a:t>
            </a:r>
            <a:endParaRPr/>
          </a:p>
        </p:txBody>
      </p:sp>
      <p:cxnSp>
        <p:nvCxnSpPr>
          <p:cNvPr id="89" name="Google Shape;89;p17"/>
          <p:cNvCxnSpPr/>
          <p:nvPr/>
        </p:nvCxnSpPr>
        <p:spPr>
          <a:xfrm flipH="1" rot="10800000">
            <a:off x="61425" y="71107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311700" y="1267250"/>
            <a:ext cx="86664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Maintain records of all students enrolled with Career4ISers systems.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Maintain records of all job posts, events posts, company and source.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Provide jobs, internship opportunities and events listings to students.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Allow students to search active jobs, internship and events posts.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900">
                <a:solidFill>
                  <a:srgbClr val="FFFFFF"/>
                </a:solidFill>
              </a:rPr>
              <a:t>Maintain students job search and event search records.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900" y="859050"/>
            <a:ext cx="7342704" cy="41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9"/>
          <p:cNvSpPr txBox="1"/>
          <p:nvPr/>
        </p:nvSpPr>
        <p:spPr>
          <a:xfrm>
            <a:off x="459125" y="953925"/>
            <a:ext cx="83604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Job(</a:t>
            </a:r>
            <a:r>
              <a:rPr b="1" lang="en" sz="1900" u="sng">
                <a:solidFill>
                  <a:srgbClr val="FFFFFF"/>
                </a:solidFill>
              </a:rPr>
              <a:t>jobId</a:t>
            </a:r>
            <a:r>
              <a:rPr lang="en" sz="1900">
                <a:solidFill>
                  <a:srgbClr val="FFFFFF"/>
                </a:solidFill>
              </a:rPr>
              <a:t>, jobTitle, jobType, jobDescription,jobRequirement, jobLocation, </a:t>
            </a:r>
            <a:r>
              <a:rPr i="1" lang="en" sz="1900">
                <a:solidFill>
                  <a:srgbClr val="FFFFFF"/>
                </a:solidFill>
              </a:rPr>
              <a:t>sourceId</a:t>
            </a:r>
            <a:r>
              <a:rPr lang="en" sz="1900">
                <a:solidFill>
                  <a:srgbClr val="FFFFFF"/>
                </a:solidFill>
              </a:rPr>
              <a:t>, </a:t>
            </a:r>
            <a:r>
              <a:rPr i="1" lang="en" sz="1900">
                <a:solidFill>
                  <a:srgbClr val="FFFFFF"/>
                </a:solidFill>
              </a:rPr>
              <a:t>companyId</a:t>
            </a:r>
            <a:r>
              <a:rPr lang="en" sz="1900">
                <a:solidFill>
                  <a:srgbClr val="FFFFFF"/>
                </a:solidFill>
              </a:rPr>
              <a:t>)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Student(</a:t>
            </a:r>
            <a:r>
              <a:rPr b="1" lang="en" sz="1900" u="sng">
                <a:solidFill>
                  <a:srgbClr val="FFFFFF"/>
                </a:solidFill>
              </a:rPr>
              <a:t>studentId</a:t>
            </a:r>
            <a:r>
              <a:rPr lang="en" sz="1900">
                <a:solidFill>
                  <a:srgbClr val="FFFFFF"/>
                </a:solidFill>
              </a:rPr>
              <a:t>, studentEmail,studentFname, studentLname, studentGender, studentPsw) 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FFFF"/>
                </a:solidFill>
              </a:rPr>
              <a:t>Company(</a:t>
            </a:r>
            <a:r>
              <a:rPr b="1" lang="en" sz="1900" u="sng">
                <a:solidFill>
                  <a:srgbClr val="FFFFFF"/>
                </a:solidFill>
              </a:rPr>
              <a:t>companyId</a:t>
            </a:r>
            <a:r>
              <a:rPr lang="en" sz="1900">
                <a:solidFill>
                  <a:srgbClr val="FFFFFF"/>
                </a:solidFill>
              </a:rPr>
              <a:t>,companyName)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FFFF"/>
                </a:solidFill>
              </a:rPr>
              <a:t>CareerEvent(</a:t>
            </a:r>
            <a:r>
              <a:rPr b="1" lang="en" sz="1900" u="sng">
                <a:solidFill>
                  <a:srgbClr val="FFFFFF"/>
                </a:solidFill>
              </a:rPr>
              <a:t>eventId</a:t>
            </a:r>
            <a:r>
              <a:rPr lang="en" sz="1900">
                <a:solidFill>
                  <a:srgbClr val="FFFFFF"/>
                </a:solidFill>
              </a:rPr>
              <a:t>, eventName,eventLocation, eventDate)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FFFF"/>
                </a:solidFill>
              </a:rPr>
              <a:t>Source(</a:t>
            </a:r>
            <a:r>
              <a:rPr b="1" lang="en" sz="1900" u="sng">
                <a:solidFill>
                  <a:srgbClr val="FFFFFF"/>
                </a:solidFill>
              </a:rPr>
              <a:t>sourceId</a:t>
            </a:r>
            <a:r>
              <a:rPr lang="en" sz="1900">
                <a:solidFill>
                  <a:srgbClr val="FFFFFF"/>
                </a:solidFill>
              </a:rPr>
              <a:t>,sourceName)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FFFF"/>
                </a:solidFill>
              </a:rPr>
              <a:t>SearchJ(</a:t>
            </a:r>
            <a:r>
              <a:rPr b="1" i="1" lang="en" sz="1900" u="sng">
                <a:solidFill>
                  <a:srgbClr val="FFFFFF"/>
                </a:solidFill>
              </a:rPr>
              <a:t>studentId</a:t>
            </a:r>
            <a:r>
              <a:rPr lang="en" sz="1900">
                <a:solidFill>
                  <a:srgbClr val="FFFFFF"/>
                </a:solidFill>
              </a:rPr>
              <a:t>, </a:t>
            </a:r>
            <a:r>
              <a:rPr b="1" i="1" lang="en" sz="1900" u="sng">
                <a:solidFill>
                  <a:srgbClr val="FFFFFF"/>
                </a:solidFill>
              </a:rPr>
              <a:t>jobId</a:t>
            </a:r>
            <a:r>
              <a:rPr lang="en" sz="1900">
                <a:solidFill>
                  <a:srgbClr val="FFFFFF"/>
                </a:solidFill>
              </a:rPr>
              <a:t>)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FFFFF"/>
                </a:solidFill>
              </a:rPr>
              <a:t>SearchE(</a:t>
            </a:r>
            <a:r>
              <a:rPr b="1" i="1" lang="en" sz="1900" u="sng">
                <a:solidFill>
                  <a:srgbClr val="FFFFFF"/>
                </a:solidFill>
              </a:rPr>
              <a:t>studentId</a:t>
            </a:r>
            <a:r>
              <a:rPr i="1" lang="en" sz="1900">
                <a:solidFill>
                  <a:srgbClr val="FFFFFF"/>
                </a:solidFill>
              </a:rPr>
              <a:t>, </a:t>
            </a:r>
            <a:r>
              <a:rPr b="1" i="1" lang="en" sz="1900" u="sng">
                <a:solidFill>
                  <a:srgbClr val="FFFFFF"/>
                </a:solidFill>
              </a:rPr>
              <a:t>eventId</a:t>
            </a:r>
            <a:r>
              <a:rPr lang="en" sz="1900">
                <a:solidFill>
                  <a:srgbClr val="FFFFFF"/>
                </a:solidFill>
              </a:rPr>
              <a:t>) 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Database Design</a:t>
            </a:r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 txBox="1"/>
          <p:nvPr/>
        </p:nvSpPr>
        <p:spPr>
          <a:xfrm>
            <a:off x="459125" y="953925"/>
            <a:ext cx="83604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86925" y="941175"/>
            <a:ext cx="44850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CREATE TABLE Job( 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jobId VARCHAR(5) NOT NULL,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jobTitle VARCHAR(100) NOT NULL, 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jobType VARCHAR(20) NOT NULL, 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jobDescription VARCHAR(800),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jobRequirement VARCHAR(500), 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jobLocation VARCHAR(100), 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sourceId VARCHAR(3) NOT NULL, </a:t>
            </a:r>
            <a:endParaRPr sz="18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companyId VARCHAR(5) NOT NULL,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571925" y="953925"/>
            <a:ext cx="4485000" cy="4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CONSTRAINT pk_Job_jobId PRIMARY KEY (jobId),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CONSTRAINT fk_Job_sourceId FOREIGN KEY (sourceId) REFERENCES Source (sourceId) ON DELETE CASCADE ON UPDATE CASCADE,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</a:rPr>
              <a:t>CONSTRAINT fk_Job_companyId FOREIGN KEY (companyId) REFERENCES Company (companyId) ON DELETE CASCADE ON UPDATE CASCADE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</a:rPr>
              <a:t>); 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98950" y="8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Job List</a:t>
            </a:r>
            <a:endParaRPr/>
          </a:p>
        </p:txBody>
      </p:sp>
      <p:cxnSp>
        <p:nvCxnSpPr>
          <p:cNvPr id="119" name="Google Shape;119;p21"/>
          <p:cNvCxnSpPr/>
          <p:nvPr/>
        </p:nvCxnSpPr>
        <p:spPr>
          <a:xfrm flipH="1" rot="10800000">
            <a:off x="86925" y="723825"/>
            <a:ext cx="3748500" cy="8400"/>
          </a:xfrm>
          <a:prstGeom prst="straightConnector1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1"/>
          <p:cNvSpPr txBox="1"/>
          <p:nvPr/>
        </p:nvSpPr>
        <p:spPr>
          <a:xfrm>
            <a:off x="459125" y="953925"/>
            <a:ext cx="83604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What is the job information for all the posted jobs?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SELECT  j.jobTitle, j.jobType, j.jobDescription, j.jobRequirement, j.jobLocation, c.companyName, s.sourceName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FROM Job j, Company c, Source s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WHERE j.companyId = c.companyId AND j.sourceId = s.sourceId;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