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2"/>
  </p:notesMasterIdLst>
  <p:sldIdLst>
    <p:sldId id="312" r:id="rId2"/>
    <p:sldId id="472" r:id="rId3"/>
    <p:sldId id="374" r:id="rId4"/>
    <p:sldId id="375" r:id="rId5"/>
    <p:sldId id="256" r:id="rId6"/>
    <p:sldId id="376" r:id="rId7"/>
    <p:sldId id="377" r:id="rId8"/>
    <p:sldId id="378" r:id="rId9"/>
    <p:sldId id="320" r:id="rId10"/>
    <p:sldId id="380" r:id="rId11"/>
    <p:sldId id="299" r:id="rId12"/>
    <p:sldId id="379" r:id="rId13"/>
    <p:sldId id="381" r:id="rId14"/>
    <p:sldId id="371" r:id="rId15"/>
    <p:sldId id="382" r:id="rId16"/>
    <p:sldId id="383" r:id="rId17"/>
    <p:sldId id="384" r:id="rId18"/>
    <p:sldId id="314" r:id="rId19"/>
    <p:sldId id="321" r:id="rId20"/>
    <p:sldId id="322" r:id="rId21"/>
    <p:sldId id="385" r:id="rId22"/>
    <p:sldId id="298" r:id="rId23"/>
    <p:sldId id="291" r:id="rId24"/>
    <p:sldId id="386" r:id="rId25"/>
    <p:sldId id="292" r:id="rId26"/>
    <p:sldId id="387" r:id="rId27"/>
    <p:sldId id="293" r:id="rId28"/>
    <p:sldId id="323" r:id="rId29"/>
    <p:sldId id="324" r:id="rId30"/>
    <p:sldId id="390" r:id="rId31"/>
    <p:sldId id="391" r:id="rId32"/>
    <p:sldId id="389" r:id="rId33"/>
    <p:sldId id="392" r:id="rId34"/>
    <p:sldId id="393" r:id="rId35"/>
    <p:sldId id="394" r:id="rId36"/>
    <p:sldId id="396" r:id="rId37"/>
    <p:sldId id="397" r:id="rId38"/>
    <p:sldId id="398" r:id="rId39"/>
    <p:sldId id="399" r:id="rId40"/>
    <p:sldId id="395" r:id="rId41"/>
    <p:sldId id="388" r:id="rId42"/>
    <p:sldId id="325" r:id="rId43"/>
    <p:sldId id="328" r:id="rId44"/>
    <p:sldId id="401" r:id="rId45"/>
    <p:sldId id="301" r:id="rId46"/>
    <p:sldId id="400" r:id="rId47"/>
    <p:sldId id="403" r:id="rId48"/>
    <p:sldId id="402" r:id="rId49"/>
    <p:sldId id="404" r:id="rId50"/>
    <p:sldId id="405" r:id="rId51"/>
    <p:sldId id="327" r:id="rId52"/>
    <p:sldId id="406" r:id="rId53"/>
    <p:sldId id="407" r:id="rId54"/>
    <p:sldId id="300" r:id="rId55"/>
    <p:sldId id="408" r:id="rId56"/>
    <p:sldId id="409" r:id="rId57"/>
    <p:sldId id="410" r:id="rId58"/>
    <p:sldId id="411" r:id="rId59"/>
    <p:sldId id="412" r:id="rId60"/>
    <p:sldId id="326" r:id="rId61"/>
    <p:sldId id="413" r:id="rId62"/>
    <p:sldId id="274" r:id="rId63"/>
    <p:sldId id="414" r:id="rId64"/>
    <p:sldId id="415" r:id="rId65"/>
    <p:sldId id="416" r:id="rId66"/>
    <p:sldId id="417" r:id="rId67"/>
    <p:sldId id="418" r:id="rId68"/>
    <p:sldId id="420" r:id="rId69"/>
    <p:sldId id="330" r:id="rId70"/>
    <p:sldId id="331" r:id="rId71"/>
    <p:sldId id="329" r:id="rId72"/>
    <p:sldId id="419" r:id="rId73"/>
    <p:sldId id="422" r:id="rId74"/>
    <p:sldId id="423" r:id="rId75"/>
    <p:sldId id="332" r:id="rId76"/>
    <p:sldId id="425" r:id="rId77"/>
    <p:sldId id="421" r:id="rId78"/>
    <p:sldId id="429" r:id="rId79"/>
    <p:sldId id="426" r:id="rId80"/>
    <p:sldId id="427" r:id="rId81"/>
    <p:sldId id="428" r:id="rId82"/>
    <p:sldId id="430" r:id="rId83"/>
    <p:sldId id="431" r:id="rId84"/>
    <p:sldId id="432" r:id="rId85"/>
    <p:sldId id="333" r:id="rId86"/>
    <p:sldId id="335" r:id="rId87"/>
    <p:sldId id="337" r:id="rId88"/>
    <p:sldId id="338" r:id="rId89"/>
    <p:sldId id="334" r:id="rId90"/>
    <p:sldId id="278" r:id="rId91"/>
    <p:sldId id="433" r:id="rId92"/>
    <p:sldId id="434" r:id="rId93"/>
    <p:sldId id="336" r:id="rId94"/>
    <p:sldId id="271" r:id="rId95"/>
    <p:sldId id="435" r:id="rId96"/>
    <p:sldId id="275" r:id="rId97"/>
    <p:sldId id="297" r:id="rId98"/>
    <p:sldId id="277" r:id="rId99"/>
    <p:sldId id="436" r:id="rId100"/>
    <p:sldId id="437" r:id="rId101"/>
    <p:sldId id="440" r:id="rId102"/>
    <p:sldId id="438" r:id="rId103"/>
    <p:sldId id="441" r:id="rId104"/>
    <p:sldId id="439" r:id="rId105"/>
    <p:sldId id="442" r:id="rId106"/>
    <p:sldId id="283" r:id="rId107"/>
    <p:sldId id="443" r:id="rId108"/>
    <p:sldId id="284" r:id="rId109"/>
    <p:sldId id="342" r:id="rId110"/>
    <p:sldId id="285" r:id="rId111"/>
    <p:sldId id="286" r:id="rId112"/>
    <p:sldId id="287" r:id="rId113"/>
    <p:sldId id="444" r:id="rId114"/>
    <p:sldId id="445" r:id="rId115"/>
    <p:sldId id="446" r:id="rId116"/>
    <p:sldId id="447" r:id="rId117"/>
    <p:sldId id="449" r:id="rId118"/>
    <p:sldId id="318" r:id="rId119"/>
    <p:sldId id="344" r:id="rId120"/>
    <p:sldId id="345" r:id="rId121"/>
    <p:sldId id="346" r:id="rId122"/>
    <p:sldId id="348" r:id="rId123"/>
    <p:sldId id="347" r:id="rId124"/>
    <p:sldId id="349" r:id="rId125"/>
    <p:sldId id="350" r:id="rId126"/>
    <p:sldId id="339" r:id="rId127"/>
    <p:sldId id="450" r:id="rId128"/>
    <p:sldId id="352" r:id="rId129"/>
    <p:sldId id="351" r:id="rId130"/>
    <p:sldId id="353" r:id="rId131"/>
    <p:sldId id="354" r:id="rId132"/>
    <p:sldId id="355" r:id="rId133"/>
    <p:sldId id="357" r:id="rId134"/>
    <p:sldId id="451" r:id="rId135"/>
    <p:sldId id="356" r:id="rId136"/>
    <p:sldId id="452" r:id="rId137"/>
    <p:sldId id="358" r:id="rId138"/>
    <p:sldId id="360" r:id="rId139"/>
    <p:sldId id="453" r:id="rId140"/>
    <p:sldId id="359" r:id="rId141"/>
    <p:sldId id="361" r:id="rId142"/>
    <p:sldId id="362" r:id="rId143"/>
    <p:sldId id="363" r:id="rId144"/>
    <p:sldId id="365" r:id="rId145"/>
    <p:sldId id="366" r:id="rId146"/>
    <p:sldId id="364" r:id="rId147"/>
    <p:sldId id="368" r:id="rId148"/>
    <p:sldId id="456" r:id="rId149"/>
    <p:sldId id="454" r:id="rId150"/>
    <p:sldId id="455" r:id="rId151"/>
    <p:sldId id="457" r:id="rId152"/>
    <p:sldId id="290" r:id="rId153"/>
    <p:sldId id="319" r:id="rId154"/>
    <p:sldId id="258" r:id="rId155"/>
    <p:sldId id="259" r:id="rId156"/>
    <p:sldId id="260" r:id="rId157"/>
    <p:sldId id="462" r:id="rId158"/>
    <p:sldId id="459" r:id="rId159"/>
    <p:sldId id="460" r:id="rId160"/>
    <p:sldId id="458" r:id="rId161"/>
    <p:sldId id="261" r:id="rId162"/>
    <p:sldId id="262" r:id="rId163"/>
    <p:sldId id="263" r:id="rId164"/>
    <p:sldId id="264" r:id="rId165"/>
    <p:sldId id="266" r:id="rId166"/>
    <p:sldId id="464" r:id="rId167"/>
    <p:sldId id="463" r:id="rId168"/>
    <p:sldId id="315" r:id="rId169"/>
    <p:sldId id="268" r:id="rId170"/>
    <p:sldId id="269" r:id="rId171"/>
    <p:sldId id="466" r:id="rId172"/>
    <p:sldId id="465" r:id="rId173"/>
    <p:sldId id="467" r:id="rId174"/>
    <p:sldId id="270" r:id="rId175"/>
    <p:sldId id="468" r:id="rId176"/>
    <p:sldId id="288" r:id="rId177"/>
    <p:sldId id="289" r:id="rId178"/>
    <p:sldId id="469" r:id="rId179"/>
    <p:sldId id="470" r:id="rId180"/>
    <p:sldId id="471" r:id="rId1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wei huang" initials="yh" lastIdx="3" clrIdx="0">
    <p:extLst>
      <p:ext uri="{19B8F6BF-5375-455C-9EA6-DF929625EA0E}">
        <p15:presenceInfo xmlns:p15="http://schemas.microsoft.com/office/powerpoint/2012/main" userId="5e7ec39667379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7" autoAdjust="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2T15:43:57.539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8BD4-E1A0-489C-8F3A-DFB895DD19E6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35913-737E-403F-B238-8C57F05C7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35913-737E-403F-B238-8C57F05C7D0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8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0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4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9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0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34AB-C426-4749-9823-DC32A3B5D7C1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ECE9-90E3-4D0D-A843-FBE09C15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2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dotnet/api/?view=netframework-4.6.1" TargetMode="Externa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88144" y="2246755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数据结构与算法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0355" y="5124090"/>
            <a:ext cx="252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@</a:t>
            </a:r>
            <a:r>
              <a:rPr lang="zh-CN" altLang="en-US" sz="3200" dirty="0" smtClean="0"/>
              <a:t>夏天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2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39872" y="2783107"/>
            <a:ext cx="877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动态数组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前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486688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261256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035824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10392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584960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359528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134095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前序遍历：对于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 smtClean="0">
                <a:solidFill>
                  <a:srgbClr val="FF0000"/>
                </a:solidFill>
              </a:rPr>
              <a:t>根左右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28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前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486688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261256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035824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10392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584960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359528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134095" y="293663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前序遍历：对于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 smtClean="0">
                <a:solidFill>
                  <a:srgbClr val="FF0000"/>
                </a:solidFill>
              </a:rPr>
              <a:t>根左右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934278" y="2295939"/>
            <a:ext cx="4850296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32164" y="3934287"/>
            <a:ext cx="3165749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588518" y="3934287"/>
            <a:ext cx="3064231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2" grpId="0" animBg="1"/>
      <p:bldP spid="48" grpId="0" animBg="1"/>
      <p:bldP spid="4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中序遍历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560801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335369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109937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84505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659073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433641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208208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>
                <a:solidFill>
                  <a:srgbClr val="FF0000"/>
                </a:solidFill>
              </a:rPr>
              <a:t>左根右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5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中序遍历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560801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335369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109937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84505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659073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433641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208208" y="3028276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>
                <a:solidFill>
                  <a:srgbClr val="FF0000"/>
                </a:solidFill>
              </a:rPr>
              <a:t>左根右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934278" y="2295939"/>
            <a:ext cx="4850296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2164" y="3934287"/>
            <a:ext cx="3165749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88518" y="3934287"/>
            <a:ext cx="3064231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31" grpId="0" animBg="1"/>
      <p:bldP spid="32" grpId="0" animBg="1"/>
      <p:bldP spid="3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后序遍历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560801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335369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109937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84505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659073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433641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208208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>
                <a:solidFill>
                  <a:srgbClr val="FF0000"/>
                </a:solidFill>
              </a:rPr>
              <a:t>左右根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5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后序遍历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74053" y="243074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11740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694101" y="411613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22769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564501" y="580611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696677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5889159" y="58061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1710505" y="2729512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3671582" y="2729512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721534" y="4626159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1921763" y="4626159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3995442" y="4626159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5204124" y="4626159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560801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7335369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4" name="椭圆 103"/>
          <p:cNvSpPr/>
          <p:nvPr/>
        </p:nvSpPr>
        <p:spPr>
          <a:xfrm>
            <a:off x="8109937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8884505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9659073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7" name="椭圆 106"/>
          <p:cNvSpPr/>
          <p:nvPr/>
        </p:nvSpPr>
        <p:spPr>
          <a:xfrm>
            <a:off x="10433641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1208208" y="2883752"/>
            <a:ext cx="597529" cy="597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8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后序遍历：对于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每一个结点</a:t>
            </a:r>
            <a:r>
              <a:rPr lang="zh-CN" altLang="en-US" sz="2400" dirty="0" smtClean="0"/>
              <a:t>都遵循</a:t>
            </a:r>
            <a:r>
              <a:rPr lang="zh-CN" altLang="en-US" sz="2400" dirty="0">
                <a:solidFill>
                  <a:srgbClr val="FF0000"/>
                </a:solidFill>
              </a:rPr>
              <a:t>左右根</a:t>
            </a:r>
            <a:r>
              <a:rPr lang="zh-CN" altLang="en-US" sz="2400" dirty="0" smtClean="0"/>
              <a:t>进行访问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934278" y="2295939"/>
            <a:ext cx="4850296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2164" y="3934287"/>
            <a:ext cx="3165749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88518" y="3934287"/>
            <a:ext cx="3064231" cy="2633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31" grpId="0" animBg="1"/>
      <p:bldP spid="32" grpId="0" animBg="1"/>
      <p:bldP spid="3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12459" y="32450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层序遍历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308890" y="231131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646577" y="399670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928938" y="399670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1657606" y="568667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99338" y="568667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4931514" y="568667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7123996" y="568667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41" idx="2"/>
            <a:endCxn id="42" idx="0"/>
          </p:cNvCxnSpPr>
          <p:nvPr/>
        </p:nvCxnSpPr>
        <p:spPr>
          <a:xfrm flipH="1">
            <a:off x="2945342" y="2610079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1" idx="6"/>
            <a:endCxn id="43" idx="0"/>
          </p:cNvCxnSpPr>
          <p:nvPr/>
        </p:nvCxnSpPr>
        <p:spPr>
          <a:xfrm>
            <a:off x="4906419" y="2610079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2" idx="3"/>
            <a:endCxn id="44" idx="0"/>
          </p:cNvCxnSpPr>
          <p:nvPr/>
        </p:nvCxnSpPr>
        <p:spPr>
          <a:xfrm flipH="1">
            <a:off x="1956371" y="4506726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2" idx="5"/>
            <a:endCxn id="45" idx="0"/>
          </p:cNvCxnSpPr>
          <p:nvPr/>
        </p:nvCxnSpPr>
        <p:spPr>
          <a:xfrm>
            <a:off x="3156600" y="4506726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3" idx="3"/>
            <a:endCxn id="46" idx="0"/>
          </p:cNvCxnSpPr>
          <p:nvPr/>
        </p:nvCxnSpPr>
        <p:spPr>
          <a:xfrm flipH="1">
            <a:off x="5230279" y="4506726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5"/>
            <a:endCxn id="47" idx="0"/>
          </p:cNvCxnSpPr>
          <p:nvPr/>
        </p:nvCxnSpPr>
        <p:spPr>
          <a:xfrm>
            <a:off x="6438961" y="4506726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5843" y="1434148"/>
            <a:ext cx="1034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层序遍历：从树根开始逐层访问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8048061" y="2568239"/>
            <a:ext cx="1710851" cy="4209148"/>
            <a:chOff x="8048061" y="2568239"/>
            <a:chExt cx="1710851" cy="420914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856131" y="2568239"/>
              <a:ext cx="6485" cy="42091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9758910" y="2568239"/>
              <a:ext cx="2" cy="42091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048061" y="2593690"/>
              <a:ext cx="7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Front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199754" y="6408055"/>
              <a:ext cx="719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r>
                <a:rPr lang="en-US" altLang="zh-CN" dirty="0" smtClean="0"/>
                <a:t>ail</a:t>
              </a:r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8856131" y="2805444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8862617" y="3362259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862617" y="3919074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849646" y="4481660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849646" y="5038475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856131" y="5599213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869101" y="6156028"/>
            <a:ext cx="896294" cy="49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2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982 0.0018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12982 0.0018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12982 0.0018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2982 0.0018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2982 0.0018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2982 0.0018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12982 0.0018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1" grpId="0" animBg="1"/>
      <p:bldP spid="61" grpId="1" animBg="1"/>
      <p:bldP spid="64" grpId="0" animBg="1"/>
      <p:bldP spid="64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3411" y="2543914"/>
            <a:ext cx="1003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删除二叉查找树的结点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74101" y="27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最小值和最大值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41578" y="165561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63187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25173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274216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15948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842279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220231" y="42916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599057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4610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86071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44750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743372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622702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81167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773210" y="1954377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239107" y="1954377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572981" y="3111722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773210" y="3111722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7141044" y="3111722"/>
            <a:ext cx="971635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8535196" y="3111722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897822" y="4801696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784239" y="4801696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4159481" y="4801696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4925971" y="4801696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3"/>
            <a:endCxn id="36" idx="0"/>
          </p:cNvCxnSpPr>
          <p:nvPr/>
        </p:nvCxnSpPr>
        <p:spPr>
          <a:xfrm flipH="1">
            <a:off x="6543515" y="4801696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8" idx="5"/>
            <a:endCxn id="37" idx="0"/>
          </p:cNvCxnSpPr>
          <p:nvPr/>
        </p:nvCxnSpPr>
        <p:spPr>
          <a:xfrm>
            <a:off x="7352302" y="4801696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9" idx="3"/>
            <a:endCxn id="38" idx="0"/>
          </p:cNvCxnSpPr>
          <p:nvPr/>
        </p:nvCxnSpPr>
        <p:spPr>
          <a:xfrm flipH="1">
            <a:off x="8921467" y="4801695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9" idx="5"/>
            <a:endCxn id="39" idx="0"/>
          </p:cNvCxnSpPr>
          <p:nvPr/>
        </p:nvCxnSpPr>
        <p:spPr>
          <a:xfrm>
            <a:off x="9730254" y="4801695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002955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600484" y="1198155"/>
            <a:ext cx="8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root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2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00230" y="313973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删除最小值和最大值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41578" y="165561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63187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25173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274216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15948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842279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220231" y="42916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599057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4610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86071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44750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743372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622702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81167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773210" y="1954377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239107" y="1954377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572981" y="3111722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773210" y="3111722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7141044" y="3111722"/>
            <a:ext cx="971635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8535196" y="3111722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897822" y="4801696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784239" y="4801696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4159481" y="4801696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4925971" y="4801696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3"/>
            <a:endCxn id="36" idx="0"/>
          </p:cNvCxnSpPr>
          <p:nvPr/>
        </p:nvCxnSpPr>
        <p:spPr>
          <a:xfrm flipH="1">
            <a:off x="6543515" y="4801696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8" idx="5"/>
            <a:endCxn id="37" idx="0"/>
          </p:cNvCxnSpPr>
          <p:nvPr/>
        </p:nvCxnSpPr>
        <p:spPr>
          <a:xfrm>
            <a:off x="7352302" y="4801696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9" idx="3"/>
            <a:endCxn id="38" idx="0"/>
          </p:cNvCxnSpPr>
          <p:nvPr/>
        </p:nvCxnSpPr>
        <p:spPr>
          <a:xfrm flipH="1">
            <a:off x="8921467" y="4801695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9" idx="5"/>
            <a:endCxn id="39" idx="0"/>
          </p:cNvCxnSpPr>
          <p:nvPr/>
        </p:nvCxnSpPr>
        <p:spPr>
          <a:xfrm>
            <a:off x="9730254" y="4801695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002955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600484" y="1198155"/>
            <a:ext cx="8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root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56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-0.03867 -0.23357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04844 -0.23634 " pathEditMode="relative" rAng="0" ptsTypes="AA">
                                      <p:cBhvr>
                                        <p:cTn id="66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3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2279" y="55195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数组扩容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111204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3726840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342476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958112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573748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189384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6805020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420656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036292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651928" y="4376136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1350821" y="4586985"/>
            <a:ext cx="17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newData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3111204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726840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4342476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4958112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5573748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6189384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6805020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7420656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8036292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651928" y="499177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174581" y="5742080"/>
            <a:ext cx="993639" cy="716189"/>
            <a:chOff x="3278859" y="5618375"/>
            <a:chExt cx="993639" cy="716189"/>
          </a:xfrm>
        </p:grpSpPr>
        <p:sp>
          <p:nvSpPr>
            <p:cNvPr id="2" name="上箭头 1"/>
            <p:cNvSpPr/>
            <p:nvPr/>
          </p:nvSpPr>
          <p:spPr>
            <a:xfrm>
              <a:off x="3418850" y="5618375"/>
              <a:ext cx="219895" cy="25452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78859" y="5872899"/>
              <a:ext cx="993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N</a:t>
              </a:r>
              <a:endParaRPr lang="zh-CN" altLang="en-US" dirty="0"/>
            </a:p>
          </p:txBody>
        </p:sp>
      </p:grpSp>
      <p:sp>
        <p:nvSpPr>
          <p:cNvPr id="74" name="矩形 73"/>
          <p:cNvSpPr/>
          <p:nvPr/>
        </p:nvSpPr>
        <p:spPr>
          <a:xfrm>
            <a:off x="6189386" y="25025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75" name="矩形 74"/>
          <p:cNvSpPr/>
          <p:nvPr/>
        </p:nvSpPr>
        <p:spPr>
          <a:xfrm>
            <a:off x="3111207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726843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342479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958115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573751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189387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805023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420659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36295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651931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2088165" y="2534059"/>
            <a:ext cx="108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111207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0</a:t>
            </a:r>
            <a:endParaRPr lang="zh-CN" altLang="en-US" sz="32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726843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</a:t>
            </a:r>
            <a:endParaRPr lang="zh-CN" altLang="en-US" sz="32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342479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2</a:t>
            </a:r>
            <a:endParaRPr lang="zh-CN" altLang="en-US" sz="3200" dirty="0"/>
          </a:p>
        </p:txBody>
      </p:sp>
      <p:sp>
        <p:nvSpPr>
          <p:cNvPr id="89" name="文本框 88"/>
          <p:cNvSpPr txBox="1"/>
          <p:nvPr/>
        </p:nvSpPr>
        <p:spPr>
          <a:xfrm>
            <a:off x="4958115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3</a:t>
            </a:r>
            <a:endParaRPr lang="zh-CN" altLang="en-US" sz="3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573751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4</a:t>
            </a:r>
            <a:endParaRPr lang="zh-CN" altLang="en-US" sz="3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6189387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5</a:t>
            </a:r>
            <a:endParaRPr lang="zh-CN" altLang="en-US" sz="3200" dirty="0"/>
          </a:p>
        </p:txBody>
      </p:sp>
      <p:sp>
        <p:nvSpPr>
          <p:cNvPr id="92" name="文本框 91"/>
          <p:cNvSpPr txBox="1"/>
          <p:nvPr/>
        </p:nvSpPr>
        <p:spPr>
          <a:xfrm>
            <a:off x="6805023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6</a:t>
            </a:r>
            <a:endParaRPr lang="zh-CN" altLang="en-US" sz="32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420659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7</a:t>
            </a:r>
            <a:endParaRPr lang="zh-CN" altLang="en-US" sz="3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8036295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8</a:t>
            </a:r>
            <a:endParaRPr lang="zh-CN" altLang="en-US" sz="3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8651931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9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726843" y="250319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7112841" y="1752038"/>
            <a:ext cx="1086416" cy="678948"/>
            <a:chOff x="2475891" y="1702113"/>
            <a:chExt cx="1086416" cy="678948"/>
          </a:xfrm>
        </p:grpSpPr>
        <p:sp>
          <p:nvSpPr>
            <p:cNvPr id="98" name="下箭头 97"/>
            <p:cNvSpPr/>
            <p:nvPr/>
          </p:nvSpPr>
          <p:spPr>
            <a:xfrm>
              <a:off x="2933323" y="2163778"/>
              <a:ext cx="199176" cy="217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2475891" y="1702113"/>
              <a:ext cx="1086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</p:grpSp>
      <p:sp>
        <p:nvSpPr>
          <p:cNvPr id="100" name="矩形 99"/>
          <p:cNvSpPr/>
          <p:nvPr/>
        </p:nvSpPr>
        <p:spPr>
          <a:xfrm>
            <a:off x="5573750" y="25025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102" name="矩形 101"/>
          <p:cNvSpPr/>
          <p:nvPr/>
        </p:nvSpPr>
        <p:spPr>
          <a:xfrm>
            <a:off x="6805021" y="25025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103" name="矩形 102"/>
          <p:cNvSpPr/>
          <p:nvPr/>
        </p:nvSpPr>
        <p:spPr>
          <a:xfrm>
            <a:off x="3111206" y="250319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105" name="矩形 104"/>
          <p:cNvSpPr/>
          <p:nvPr/>
        </p:nvSpPr>
        <p:spPr>
          <a:xfrm>
            <a:off x="4958115" y="250319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109" name="矩形 108"/>
          <p:cNvSpPr/>
          <p:nvPr/>
        </p:nvSpPr>
        <p:spPr>
          <a:xfrm>
            <a:off x="4342478" y="250319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110" name="矩形 109"/>
          <p:cNvSpPr/>
          <p:nvPr/>
        </p:nvSpPr>
        <p:spPr>
          <a:xfrm>
            <a:off x="2323555" y="149921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111" name="矩形 110"/>
          <p:cNvSpPr/>
          <p:nvPr/>
        </p:nvSpPr>
        <p:spPr>
          <a:xfrm>
            <a:off x="2323555" y="149216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200</a:t>
            </a:r>
            <a:endParaRPr lang="zh-CN" altLang="en-US" sz="2000" dirty="0"/>
          </a:p>
        </p:txBody>
      </p:sp>
      <p:sp>
        <p:nvSpPr>
          <p:cNvPr id="112" name="矩形 111"/>
          <p:cNvSpPr/>
          <p:nvPr/>
        </p:nvSpPr>
        <p:spPr>
          <a:xfrm>
            <a:off x="2323555" y="14845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300</a:t>
            </a:r>
            <a:endParaRPr lang="zh-CN" altLang="en-US" sz="20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9267567" y="3041053"/>
            <a:ext cx="7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2323555" y="149921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400</a:t>
            </a:r>
            <a:endParaRPr lang="zh-CN" altLang="en-US" sz="2000" dirty="0"/>
          </a:p>
        </p:txBody>
      </p:sp>
      <p:sp>
        <p:nvSpPr>
          <p:cNvPr id="118" name="矩形 117"/>
          <p:cNvSpPr/>
          <p:nvPr/>
        </p:nvSpPr>
        <p:spPr>
          <a:xfrm>
            <a:off x="6189384" y="437581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119" name="矩形 118"/>
          <p:cNvSpPr/>
          <p:nvPr/>
        </p:nvSpPr>
        <p:spPr>
          <a:xfrm>
            <a:off x="3726841" y="43764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120" name="矩形 119"/>
          <p:cNvSpPr/>
          <p:nvPr/>
        </p:nvSpPr>
        <p:spPr>
          <a:xfrm>
            <a:off x="5573748" y="437581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121" name="矩形 120"/>
          <p:cNvSpPr/>
          <p:nvPr/>
        </p:nvSpPr>
        <p:spPr>
          <a:xfrm>
            <a:off x="6805019" y="437581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122" name="矩形 121"/>
          <p:cNvSpPr/>
          <p:nvPr/>
        </p:nvSpPr>
        <p:spPr>
          <a:xfrm>
            <a:off x="3111204" y="43764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123" name="矩形 122"/>
          <p:cNvSpPr/>
          <p:nvPr/>
        </p:nvSpPr>
        <p:spPr>
          <a:xfrm>
            <a:off x="4958113" y="43764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124" name="矩形 123"/>
          <p:cNvSpPr/>
          <p:nvPr/>
        </p:nvSpPr>
        <p:spPr>
          <a:xfrm>
            <a:off x="4342476" y="43764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128" name="矩形 127"/>
          <p:cNvSpPr/>
          <p:nvPr/>
        </p:nvSpPr>
        <p:spPr>
          <a:xfrm>
            <a:off x="8036290" y="437613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200</a:t>
            </a:r>
            <a:endParaRPr lang="zh-CN" altLang="en-US" sz="2000" dirty="0"/>
          </a:p>
        </p:txBody>
      </p:sp>
      <p:sp>
        <p:nvSpPr>
          <p:cNvPr id="129" name="矩形 128"/>
          <p:cNvSpPr/>
          <p:nvPr/>
        </p:nvSpPr>
        <p:spPr>
          <a:xfrm>
            <a:off x="7420654" y="437613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130" name="矩形 129"/>
          <p:cNvSpPr/>
          <p:nvPr/>
        </p:nvSpPr>
        <p:spPr>
          <a:xfrm>
            <a:off x="8651925" y="437613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2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0.00115 L 0.41822 0.14676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5391 0.0013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116 L 0.46901 0.14769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0139 L 0.10678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115 L 0.51901 0.14769 " pathEditMode="relative" rAng="0" ptsTypes="AA">
                                      <p:cBhvr>
                                        <p:cTn id="40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78 -1.11111E-6 L 0.16433 -1.1111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15 L 0.06419 0.50926 " pathEditMode="relative" rAng="0" ptsTypes="AA">
                                      <p:cBhvr>
                                        <p:cTn id="167" dur="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5417 -0.00162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/>
      <p:bldP spid="113" grpId="1"/>
      <p:bldP spid="114" grpId="0" animBg="1"/>
      <p:bldP spid="114" grpId="1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8" grpId="0" animBg="1"/>
      <p:bldP spid="129" grpId="0" animBg="1"/>
      <p:bldP spid="1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4343" y="358124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删除任意值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614344" y="173891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235953" y="268499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997939" y="268499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246982" y="43749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388714" y="43749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571823" y="598648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18874" y="59864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833482" y="59864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4745976" y="2037676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7211873" y="2037676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3545747" y="3195021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4745976" y="3195021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8113810" y="3195021"/>
            <a:ext cx="971635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2870588" y="4884995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3757005" y="4884995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5132247" y="4884995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5898737" y="4884995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217516" y="4374972"/>
            <a:ext cx="1786505" cy="2209047"/>
            <a:chOff x="6244750" y="4291673"/>
            <a:chExt cx="1786505" cy="2209047"/>
          </a:xfrm>
        </p:grpSpPr>
        <p:sp>
          <p:nvSpPr>
            <p:cNvPr id="28" name="椭圆 27"/>
            <p:cNvSpPr/>
            <p:nvPr/>
          </p:nvSpPr>
          <p:spPr>
            <a:xfrm>
              <a:off x="6842279" y="4291673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6244750" y="5903191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433726" y="5903191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cxnSp>
          <p:nvCxnSpPr>
            <p:cNvPr id="75" name="直接连接符 74"/>
            <p:cNvCxnSpPr>
              <a:stCxn id="28" idx="3"/>
              <a:endCxn id="36" idx="0"/>
            </p:cNvCxnSpPr>
            <p:nvPr/>
          </p:nvCxnSpPr>
          <p:spPr>
            <a:xfrm flipH="1">
              <a:off x="6543515" y="4801696"/>
              <a:ext cx="386270" cy="1101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8" idx="5"/>
              <a:endCxn id="37" idx="0"/>
            </p:cNvCxnSpPr>
            <p:nvPr/>
          </p:nvCxnSpPr>
          <p:spPr>
            <a:xfrm>
              <a:off x="7352302" y="4801696"/>
              <a:ext cx="380189" cy="1101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5975721" y="598648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573250" y="1281454"/>
            <a:ext cx="8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root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74090" y="1328611"/>
            <a:ext cx="475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要删除</a:t>
            </a:r>
            <a:r>
              <a:rPr lang="zh-CN" altLang="en-US" sz="3600" dirty="0" smtClean="0"/>
              <a:t>节点</a:t>
            </a:r>
            <a:r>
              <a:rPr lang="zh-CN" altLang="en-US" sz="3600" dirty="0"/>
              <a:t>只有左孩子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98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9779 -0.24676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59480" y="255399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删除任意值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41578" y="165561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63187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25173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274216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15948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599057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4610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86071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773210" y="1954377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239107" y="1954377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572981" y="3111722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773210" y="3111722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8535196" y="3111722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897822" y="4801696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784239" y="4801696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4159481" y="4801696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4925971" y="4801696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22702" y="4291672"/>
            <a:ext cx="1786505" cy="2209047"/>
            <a:chOff x="8622702" y="4291672"/>
            <a:chExt cx="1786505" cy="2209047"/>
          </a:xfrm>
        </p:grpSpPr>
        <p:sp>
          <p:nvSpPr>
            <p:cNvPr id="29" name="椭圆 28"/>
            <p:cNvSpPr/>
            <p:nvPr/>
          </p:nvSpPr>
          <p:spPr>
            <a:xfrm>
              <a:off x="9220231" y="4291672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622702" y="5903190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811678" y="5903190"/>
              <a:ext cx="597529" cy="597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15</a:t>
              </a:r>
              <a:endParaRPr lang="zh-CN" altLang="en-US" dirty="0"/>
            </a:p>
          </p:txBody>
        </p:sp>
        <p:cxnSp>
          <p:nvCxnSpPr>
            <p:cNvPr id="80" name="直接连接符 79"/>
            <p:cNvCxnSpPr>
              <a:stCxn id="29" idx="3"/>
              <a:endCxn id="38" idx="0"/>
            </p:cNvCxnSpPr>
            <p:nvPr/>
          </p:nvCxnSpPr>
          <p:spPr>
            <a:xfrm flipH="1">
              <a:off x="8921467" y="4801695"/>
              <a:ext cx="386270" cy="1101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29" idx="5"/>
              <a:endCxn id="39" idx="0"/>
            </p:cNvCxnSpPr>
            <p:nvPr/>
          </p:nvCxnSpPr>
          <p:spPr>
            <a:xfrm>
              <a:off x="9730254" y="4801695"/>
              <a:ext cx="380189" cy="1101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5002955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600484" y="1198155"/>
            <a:ext cx="8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root</a:t>
            </a:r>
            <a:endParaRPr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74090" y="1328611"/>
            <a:ext cx="4757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要删除</a:t>
            </a:r>
            <a:r>
              <a:rPr lang="zh-CN" altLang="en-US" sz="3600" dirty="0" smtClean="0"/>
              <a:t>节点只有右孩子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1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9779 -0.24584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41578" y="165561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63187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25173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274216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15948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842279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220231" y="42916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599057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4610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86071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44750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743372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622702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81167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773210" y="1954377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239107" y="1954377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572981" y="3111722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773210" y="3111722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7141044" y="3111722"/>
            <a:ext cx="971635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8535196" y="3111722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897822" y="4801696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784239" y="4801696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4159481" y="4801696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4925971" y="4801696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3"/>
            <a:endCxn id="36" idx="0"/>
          </p:cNvCxnSpPr>
          <p:nvPr/>
        </p:nvCxnSpPr>
        <p:spPr>
          <a:xfrm flipH="1">
            <a:off x="6543515" y="4801696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8" idx="5"/>
            <a:endCxn id="37" idx="0"/>
          </p:cNvCxnSpPr>
          <p:nvPr/>
        </p:nvCxnSpPr>
        <p:spPr>
          <a:xfrm>
            <a:off x="7352302" y="4801696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9" idx="3"/>
            <a:endCxn id="38" idx="0"/>
          </p:cNvCxnSpPr>
          <p:nvPr/>
        </p:nvCxnSpPr>
        <p:spPr>
          <a:xfrm flipH="1">
            <a:off x="8921467" y="4801695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9" idx="5"/>
            <a:endCxn id="39" idx="0"/>
          </p:cNvCxnSpPr>
          <p:nvPr/>
        </p:nvCxnSpPr>
        <p:spPr>
          <a:xfrm>
            <a:off x="9730254" y="4801695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5002955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600484" y="1198155"/>
            <a:ext cx="83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root</a:t>
            </a:r>
            <a:endParaRPr lang="zh-CN" altLang="en-US" sz="2800" dirty="0"/>
          </a:p>
        </p:txBody>
      </p:sp>
      <p:sp>
        <p:nvSpPr>
          <p:cNvPr id="40" name="椭圆 39"/>
          <p:cNvSpPr/>
          <p:nvPr/>
        </p:nvSpPr>
        <p:spPr>
          <a:xfrm>
            <a:off x="9940014" y="2601699"/>
            <a:ext cx="597529" cy="597529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4090" y="1328611"/>
            <a:ext cx="546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要删除</a:t>
            </a:r>
            <a:r>
              <a:rPr lang="zh-CN" altLang="en-US" sz="3600" dirty="0" smtClean="0"/>
              <a:t>节点左右都有孩子</a:t>
            </a:r>
            <a:endParaRPr lang="zh-CN" altLang="en-US" sz="3600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34" y="1459765"/>
            <a:ext cx="3467100" cy="38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26" y="1888067"/>
            <a:ext cx="4371975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57" y="2235358"/>
            <a:ext cx="2695575" cy="38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162" y="2697566"/>
            <a:ext cx="11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159480" y="255399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删除任意值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277 L -0.15677 0.00069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0" grpId="1" animBg="1"/>
      <p:bldP spid="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3062" y="2543914"/>
            <a:ext cx="1003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支持有序性的相关操作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835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926" y="2650918"/>
            <a:ext cx="11602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FF0000"/>
                </a:solidFill>
              </a:rPr>
              <a:t>Rank</a:t>
            </a:r>
            <a:r>
              <a:rPr lang="zh-CN" altLang="en-US" sz="6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Select</a:t>
            </a:r>
            <a:r>
              <a:rPr lang="zh-CN" altLang="en-US" sz="6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Floor</a:t>
            </a:r>
            <a:r>
              <a:rPr lang="zh-CN" altLang="en-US" sz="6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ceiling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3411" y="2543914"/>
            <a:ext cx="1003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性能分析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888666" y="189992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26353" y="358531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08714" y="358531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7382" y="5275285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379114" y="5275285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511290" y="527528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03772" y="527528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2"/>
            <a:endCxn id="5" idx="0"/>
          </p:cNvCxnSpPr>
          <p:nvPr/>
        </p:nvCxnSpPr>
        <p:spPr>
          <a:xfrm flipH="1">
            <a:off x="1525118" y="2198687"/>
            <a:ext cx="1363548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  <a:endCxn id="6" idx="0"/>
          </p:cNvCxnSpPr>
          <p:nvPr/>
        </p:nvCxnSpPr>
        <p:spPr>
          <a:xfrm>
            <a:off x="3486195" y="2198687"/>
            <a:ext cx="1321284" cy="138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7" idx="0"/>
          </p:cNvCxnSpPr>
          <p:nvPr/>
        </p:nvCxnSpPr>
        <p:spPr>
          <a:xfrm flipH="1">
            <a:off x="536147" y="4095334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8" idx="0"/>
          </p:cNvCxnSpPr>
          <p:nvPr/>
        </p:nvCxnSpPr>
        <p:spPr>
          <a:xfrm>
            <a:off x="1736376" y="4095334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9" idx="0"/>
          </p:cNvCxnSpPr>
          <p:nvPr/>
        </p:nvCxnSpPr>
        <p:spPr>
          <a:xfrm flipH="1">
            <a:off x="3810055" y="4095334"/>
            <a:ext cx="786165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>
          <a:xfrm>
            <a:off x="5018737" y="4095334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409414" y="189992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006943" y="249745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8604472" y="309498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9202001" y="369250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9799530" y="429003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0397059" y="488756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0994588" y="5485096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7" idx="5"/>
            <a:endCxn id="18" idx="1"/>
          </p:cNvCxnSpPr>
          <p:nvPr/>
        </p:nvCxnSpPr>
        <p:spPr>
          <a:xfrm>
            <a:off x="7919437" y="2409945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16966" y="3015752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114495" y="3587092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712024" y="4182840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309553" y="4795127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0907082" y="5407414"/>
            <a:ext cx="175012" cy="17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639358" y="934016"/>
            <a:ext cx="398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8 4 12 2 6 10 14</a:t>
            </a:r>
            <a:endParaRPr lang="zh-CN" altLang="en-US" sz="3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708669" y="934016"/>
            <a:ext cx="398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2 4 6 8 10 12 14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61781" y="369157"/>
            <a:ext cx="398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最好情况</a:t>
            </a: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208424" y="350927"/>
            <a:ext cx="398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最坏情况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97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16477"/>
              </p:ext>
            </p:extLst>
          </p:nvPr>
        </p:nvGraphicFramePr>
        <p:xfrm>
          <a:off x="3015574" y="1789888"/>
          <a:ext cx="6157609" cy="3861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7229"/>
                <a:gridCol w="1914552"/>
                <a:gridCol w="1655828"/>
              </a:tblGrid>
              <a:tr h="5829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二叉查找树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复杂度分析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929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最好情况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最坏情况</a:t>
                      </a:r>
                    </a:p>
                  </a:txBody>
                  <a:tcPr marL="7620" marR="7620" marT="7620" marB="0" anchor="ctr"/>
                </a:tc>
              </a:tr>
              <a:tr h="10929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添加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O（log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O（n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7620" marR="7620" marT="7620" marB="0" anchor="ctr"/>
                </a:tc>
              </a:tr>
              <a:tr h="10929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O（log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O（n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8203" y="254391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红黑树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1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3981" y="45239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3577" y="1682430"/>
            <a:ext cx="1023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叉查找树中的结点称为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结点（可以存储一个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和两条链接）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3577" y="2450803"/>
            <a:ext cx="8380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2-3</a:t>
            </a:r>
            <a:r>
              <a:rPr lang="zh-CN" altLang="en-US" sz="2400" dirty="0" smtClean="0"/>
              <a:t>查找树由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结点和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结点组成：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可以存储</a:t>
            </a:r>
            <a:r>
              <a:rPr lang="zh-CN" altLang="en-US" sz="2400" dirty="0" smtClean="0">
                <a:solidFill>
                  <a:srgbClr val="FF0000"/>
                </a:solidFill>
              </a:rPr>
              <a:t>一个键</a:t>
            </a:r>
            <a:r>
              <a:rPr lang="zh-CN" altLang="en-US" sz="2400" dirty="0" smtClean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两条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（左链接指向的键都小于该结点，右链接指向的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都大于该结点）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 可以存储</a:t>
            </a:r>
            <a:r>
              <a:rPr lang="zh-CN" altLang="en-US" sz="2400" dirty="0" smtClean="0">
                <a:solidFill>
                  <a:srgbClr val="FF0000"/>
                </a:solidFill>
              </a:rPr>
              <a:t>两个键</a:t>
            </a:r>
            <a:r>
              <a:rPr lang="zh-CN" altLang="en-US" sz="2400" dirty="0" smtClean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三条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zh-CN" altLang="en-US" sz="2400" dirty="0"/>
              <a:t>左链接指向的值都小于该结点</a:t>
            </a:r>
            <a:r>
              <a:rPr lang="zh-CN" altLang="en-US" sz="2400" dirty="0" smtClean="0"/>
              <a:t>，中间链接指向的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都位于该结点的两个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之间，右</a:t>
            </a:r>
            <a:r>
              <a:rPr lang="zh-CN" altLang="en-US" sz="2400" dirty="0"/>
              <a:t>链接指向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都</a:t>
            </a:r>
            <a:r>
              <a:rPr lang="zh-CN" altLang="en-US" sz="2400" dirty="0"/>
              <a:t>大于该结点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我们将指向一颗空树的链接称为空链接。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10303793" y="2152038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656044" y="31687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0901322" y="31687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6" idx="3"/>
            <a:endCxn id="7" idx="0"/>
          </p:cNvCxnSpPr>
          <p:nvPr/>
        </p:nvCxnSpPr>
        <p:spPr>
          <a:xfrm flipH="1">
            <a:off x="9954809" y="2662061"/>
            <a:ext cx="436490" cy="506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5"/>
            <a:endCxn id="8" idx="0"/>
          </p:cNvCxnSpPr>
          <p:nvPr/>
        </p:nvCxnSpPr>
        <p:spPr>
          <a:xfrm>
            <a:off x="10813816" y="2662061"/>
            <a:ext cx="386271" cy="506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038303" y="4447805"/>
            <a:ext cx="994443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3     6</a:t>
            </a:r>
            <a:endParaRPr lang="zh-CN" altLang="en-US" sz="2400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9576123" y="4947481"/>
            <a:ext cx="462180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359890" y="5595793"/>
            <a:ext cx="522471" cy="5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291345" y="5595793"/>
            <a:ext cx="522471" cy="5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237615" y="5595793"/>
            <a:ext cx="522471" cy="522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6" idx="2"/>
            <a:endCxn id="21" idx="0"/>
          </p:cNvCxnSpPr>
          <p:nvPr/>
        </p:nvCxnSpPr>
        <p:spPr>
          <a:xfrm>
            <a:off x="10535525" y="4947481"/>
            <a:ext cx="17056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11032747" y="4947481"/>
            <a:ext cx="466104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2279" y="55195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数组缩容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101007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3716643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332279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947915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5563551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179187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6794823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410459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8026095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641731" y="28671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1605177" y="2866733"/>
            <a:ext cx="176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3101007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716643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4332279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4947915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5563551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6179187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6794823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7410459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8026095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641731" y="3482790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179187" y="286683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119" name="矩形 118"/>
          <p:cNvSpPr/>
          <p:nvPr/>
        </p:nvSpPr>
        <p:spPr>
          <a:xfrm>
            <a:off x="3716644" y="286747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120" name="矩形 119"/>
          <p:cNvSpPr/>
          <p:nvPr/>
        </p:nvSpPr>
        <p:spPr>
          <a:xfrm>
            <a:off x="5563551" y="286683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121" name="矩形 120"/>
          <p:cNvSpPr/>
          <p:nvPr/>
        </p:nvSpPr>
        <p:spPr>
          <a:xfrm>
            <a:off x="6794822" y="286683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122" name="矩形 121"/>
          <p:cNvSpPr/>
          <p:nvPr/>
        </p:nvSpPr>
        <p:spPr>
          <a:xfrm>
            <a:off x="3101007" y="286747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123" name="矩形 122"/>
          <p:cNvSpPr/>
          <p:nvPr/>
        </p:nvSpPr>
        <p:spPr>
          <a:xfrm>
            <a:off x="4947916" y="286747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124" name="矩形 123"/>
          <p:cNvSpPr/>
          <p:nvPr/>
        </p:nvSpPr>
        <p:spPr>
          <a:xfrm>
            <a:off x="4332279" y="286747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128" name="矩形 127"/>
          <p:cNvSpPr/>
          <p:nvPr/>
        </p:nvSpPr>
        <p:spPr>
          <a:xfrm>
            <a:off x="8026093" y="28671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200</a:t>
            </a:r>
            <a:endParaRPr lang="zh-CN" altLang="en-US" sz="2000" dirty="0"/>
          </a:p>
        </p:txBody>
      </p:sp>
      <p:sp>
        <p:nvSpPr>
          <p:cNvPr id="129" name="矩形 128"/>
          <p:cNvSpPr/>
          <p:nvPr/>
        </p:nvSpPr>
        <p:spPr>
          <a:xfrm>
            <a:off x="7410457" y="28671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130" name="矩形 129"/>
          <p:cNvSpPr/>
          <p:nvPr/>
        </p:nvSpPr>
        <p:spPr>
          <a:xfrm>
            <a:off x="8641728" y="286715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300</a:t>
            </a:r>
            <a:endParaRPr lang="zh-CN" altLang="en-US" sz="2000" dirty="0"/>
          </a:p>
        </p:txBody>
      </p:sp>
      <p:sp>
        <p:nvSpPr>
          <p:cNvPr id="73" name="矩形 72"/>
          <p:cNvSpPr/>
          <p:nvPr/>
        </p:nvSpPr>
        <p:spPr>
          <a:xfrm>
            <a:off x="3101004" y="348246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400</a:t>
            </a:r>
            <a:endParaRPr lang="zh-CN" altLang="en-US" sz="2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094453" y="1798215"/>
            <a:ext cx="3986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If(N==</a:t>
            </a:r>
            <a:r>
              <a:rPr lang="en-US" altLang="zh-CN" sz="3200" dirty="0" err="1" smtClean="0"/>
              <a:t>data.Length</a:t>
            </a:r>
            <a:r>
              <a:rPr lang="en-US" altLang="zh-CN" sz="3200" dirty="0" smtClean="0"/>
              <a:t>/2)</a:t>
            </a:r>
            <a:endParaRPr lang="zh-CN" altLang="en-US" sz="3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094453" y="4581945"/>
            <a:ext cx="3986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If(N==</a:t>
            </a:r>
            <a:r>
              <a:rPr lang="en-US" altLang="zh-CN" sz="3200" dirty="0" err="1" smtClean="0"/>
              <a:t>data.Length</a:t>
            </a:r>
            <a:r>
              <a:rPr lang="en-US" altLang="zh-CN" sz="3200" dirty="0" smtClean="0"/>
              <a:t>/4)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29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118" grpId="0" animBg="1"/>
      <p:bldP spid="121" grpId="0" animBg="1"/>
      <p:bldP spid="128" grpId="0" animBg="1"/>
      <p:bldP spid="129" grpId="0" animBg="1"/>
      <p:bldP spid="130" grpId="0" animBg="1"/>
      <p:bldP spid="73" grpId="0" animBg="1"/>
      <p:bldP spid="73" grpId="1" animBg="1"/>
      <p:bldP spid="73" grpId="2" animBg="1"/>
      <p:bldP spid="10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1324" y="2009671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60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61767" y="4732774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30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04600" y="4732775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153118" y="3371221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80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18934" y="4732773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476101" y="4732772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70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037290" y="3371222"/>
            <a:ext cx="1241809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20   40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589380" y="4732772"/>
            <a:ext cx="1241809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90  100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endCxn id="9" idx="0"/>
          </p:cNvCxnSpPr>
          <p:nvPr/>
        </p:nvCxnSpPr>
        <p:spPr>
          <a:xfrm flipH="1">
            <a:off x="2658195" y="2602524"/>
            <a:ext cx="1083129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6" idx="0"/>
          </p:cNvCxnSpPr>
          <p:nvPr/>
        </p:nvCxnSpPr>
        <p:spPr>
          <a:xfrm>
            <a:off x="4334177" y="2602524"/>
            <a:ext cx="1115368" cy="76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5" idx="0"/>
          </p:cNvCxnSpPr>
          <p:nvPr/>
        </p:nvCxnSpPr>
        <p:spPr>
          <a:xfrm flipH="1">
            <a:off x="1601027" y="3964074"/>
            <a:ext cx="436263" cy="7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2"/>
            <a:endCxn id="4" idx="0"/>
          </p:cNvCxnSpPr>
          <p:nvPr/>
        </p:nvCxnSpPr>
        <p:spPr>
          <a:xfrm flipH="1">
            <a:off x="2658194" y="3964075"/>
            <a:ext cx="1" cy="76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7" idx="0"/>
          </p:cNvCxnSpPr>
          <p:nvPr/>
        </p:nvCxnSpPr>
        <p:spPr>
          <a:xfrm>
            <a:off x="3279099" y="3964074"/>
            <a:ext cx="436262" cy="76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8" idx="0"/>
          </p:cNvCxnSpPr>
          <p:nvPr/>
        </p:nvCxnSpPr>
        <p:spPr>
          <a:xfrm flipH="1">
            <a:off x="4772528" y="3964074"/>
            <a:ext cx="380590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0" idx="0"/>
          </p:cNvCxnSpPr>
          <p:nvPr/>
        </p:nvCxnSpPr>
        <p:spPr>
          <a:xfrm>
            <a:off x="5745971" y="3964074"/>
            <a:ext cx="464314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220437" y="5325625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791102" y="5325625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277603" y="5325625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848268" y="5325625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3325771" y="5325625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896436" y="5325625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372685" y="5325625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943350" y="5325625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5589380" y="5325625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650726" y="5325625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</p:cNvCxnSpPr>
          <p:nvPr/>
        </p:nvCxnSpPr>
        <p:spPr>
          <a:xfrm flipH="1">
            <a:off x="6210284" y="5325625"/>
            <a:ext cx="1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5126950" y="5968721"/>
            <a:ext cx="462430" cy="54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510664" y="6376908"/>
            <a:ext cx="19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</a:t>
            </a:r>
            <a:r>
              <a:rPr lang="zh-CN" altLang="en-US" dirty="0" smtClean="0"/>
              <a:t>链接（空结点）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33531" y="1214723"/>
            <a:ext cx="112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一颗</a:t>
            </a:r>
            <a:r>
              <a:rPr lang="zh-CN" altLang="en-US" sz="2400" dirty="0" smtClean="0">
                <a:solidFill>
                  <a:srgbClr val="FF0000"/>
                </a:solidFill>
              </a:rPr>
              <a:t>完美平衡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2-3</a:t>
            </a:r>
            <a:r>
              <a:rPr lang="zh-CN" altLang="en-US" sz="2400" dirty="0" smtClean="0"/>
              <a:t>查找树的</a:t>
            </a:r>
            <a:r>
              <a:rPr lang="zh-CN" altLang="en-US" sz="2400" dirty="0" smtClean="0">
                <a:solidFill>
                  <a:srgbClr val="FF0000"/>
                </a:solidFill>
              </a:rPr>
              <a:t>所有空结点</a:t>
            </a:r>
            <a:r>
              <a:rPr lang="zh-CN" altLang="en-US" sz="2400" dirty="0" smtClean="0"/>
              <a:t>到</a:t>
            </a:r>
            <a:r>
              <a:rPr lang="zh-CN" altLang="en-US" sz="2400" dirty="0" smtClean="0">
                <a:solidFill>
                  <a:srgbClr val="FF0000"/>
                </a:solidFill>
              </a:rPr>
              <a:t>根结点</a:t>
            </a:r>
            <a:r>
              <a:rPr lang="zh-CN" altLang="en-US" sz="2400" dirty="0" smtClean="0"/>
              <a:t>经过的</a:t>
            </a:r>
            <a:r>
              <a:rPr lang="zh-CN" altLang="en-US" sz="2400" dirty="0" smtClean="0">
                <a:solidFill>
                  <a:srgbClr val="FF0000"/>
                </a:solidFill>
              </a:rPr>
              <a:t>结点数量</a:t>
            </a:r>
            <a:r>
              <a:rPr lang="zh-CN" altLang="en-US" sz="2400" dirty="0" smtClean="0"/>
              <a:t>应该是相同的。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42695" y="3140388"/>
            <a:ext cx="226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命中查找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8442695" y="4287866"/>
            <a:ext cx="314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未命中查找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9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00375" y="1688123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60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320818" y="4411226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30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63651" y="4411227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112169" y="3049673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377985" y="4411225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50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64792" y="4411224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70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96341" y="3049674"/>
            <a:ext cx="1241809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20   40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0085172" y="4411224"/>
            <a:ext cx="1241809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90  100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endCxn id="10" idx="0"/>
          </p:cNvCxnSpPr>
          <p:nvPr/>
        </p:nvCxnSpPr>
        <p:spPr>
          <a:xfrm flipH="1">
            <a:off x="6617246" y="2280976"/>
            <a:ext cx="1083129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>
            <a:off x="8293228" y="2280976"/>
            <a:ext cx="1115368" cy="76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6" idx="0"/>
          </p:cNvCxnSpPr>
          <p:nvPr/>
        </p:nvCxnSpPr>
        <p:spPr>
          <a:xfrm flipH="1">
            <a:off x="5560078" y="3642526"/>
            <a:ext cx="436263" cy="7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2"/>
            <a:endCxn id="5" idx="0"/>
          </p:cNvCxnSpPr>
          <p:nvPr/>
        </p:nvCxnSpPr>
        <p:spPr>
          <a:xfrm flipH="1">
            <a:off x="6617245" y="3642527"/>
            <a:ext cx="1" cy="76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8" idx="0"/>
          </p:cNvCxnSpPr>
          <p:nvPr/>
        </p:nvCxnSpPr>
        <p:spPr>
          <a:xfrm>
            <a:off x="7238150" y="3642526"/>
            <a:ext cx="436262" cy="768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9" idx="0"/>
          </p:cNvCxnSpPr>
          <p:nvPr/>
        </p:nvCxnSpPr>
        <p:spPr>
          <a:xfrm flipH="1">
            <a:off x="8661219" y="3642526"/>
            <a:ext cx="450950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1" idx="0"/>
          </p:cNvCxnSpPr>
          <p:nvPr/>
        </p:nvCxnSpPr>
        <p:spPr>
          <a:xfrm>
            <a:off x="9705022" y="3642526"/>
            <a:ext cx="1001055" cy="76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179488" y="5004077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50153" y="5004077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36654" y="5004077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07319" y="5004077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284822" y="5004077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55487" y="5004077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261376" y="5004077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911584" y="5004077"/>
            <a:ext cx="77889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0085172" y="5004077"/>
            <a:ext cx="209767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146518" y="5004077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2"/>
          </p:cNvCxnSpPr>
          <p:nvPr/>
        </p:nvCxnSpPr>
        <p:spPr>
          <a:xfrm flipH="1">
            <a:off x="10706076" y="5004077"/>
            <a:ext cx="1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4517" y="1490717"/>
            <a:ext cx="413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</a:rPr>
              <a:t>向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结点中插入新键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99914" y="1463135"/>
            <a:ext cx="592853" cy="59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75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57806" y="2127856"/>
            <a:ext cx="3871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要在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树插入一个新结点，我们可以和二叉查找树一样先进行一次</a:t>
            </a:r>
            <a:r>
              <a:rPr lang="zh-CN" altLang="en-US" sz="2800" dirty="0" smtClean="0">
                <a:solidFill>
                  <a:srgbClr val="FF0000"/>
                </a:solidFill>
              </a:rPr>
              <a:t>未命中的查找</a:t>
            </a:r>
            <a:r>
              <a:rPr lang="zh-CN" altLang="en-US" sz="2800" dirty="0" smtClean="0"/>
              <a:t>，然后把新结点挂在底部。这样的话树就无法保持完美的平衡性。我们使用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的主要原因就在于它能够在插入后继续保持平衡。</a:t>
            </a:r>
            <a:endParaRPr lang="en-US" altLang="zh-CN" sz="2800" dirty="0" smtClean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8993785" y="5345723"/>
            <a:ext cx="450362" cy="75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488133" y="6087090"/>
            <a:ext cx="203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75</a:t>
            </a:r>
            <a:r>
              <a:rPr lang="zh-CN" altLang="en-US" dirty="0" smtClean="0"/>
              <a:t>的查找结束于</a:t>
            </a:r>
            <a:r>
              <a:rPr lang="en-US" altLang="zh-CN" dirty="0" smtClean="0"/>
              <a:t>70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结点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9405098" y="5004077"/>
            <a:ext cx="157432" cy="64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0278 L 0.26797 0.4305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213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033" y="1470620"/>
            <a:ext cx="80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</a:rPr>
              <a:t>向一颗只含有一个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结点的树中插入新键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6547" y="3935340"/>
            <a:ext cx="994443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3     6</a:t>
            </a: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24367" y="4435016"/>
            <a:ext cx="462180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2"/>
          </p:cNvCxnSpPr>
          <p:nvPr/>
        </p:nvCxnSpPr>
        <p:spPr>
          <a:xfrm>
            <a:off x="1683769" y="4435016"/>
            <a:ext cx="17056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80991" y="4435016"/>
            <a:ext cx="466104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4033" y="2676301"/>
            <a:ext cx="251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cxnSp>
        <p:nvCxnSpPr>
          <p:cNvPr id="13" name="直接箭头连接符 12"/>
          <p:cNvCxnSpPr>
            <a:endCxn id="6" idx="3"/>
          </p:cNvCxnSpPr>
          <p:nvPr/>
        </p:nvCxnSpPr>
        <p:spPr>
          <a:xfrm flipH="1">
            <a:off x="2180990" y="4183932"/>
            <a:ext cx="603246" cy="1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226628" y="3814600"/>
            <a:ext cx="19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没有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的空位了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3551398" y="4384285"/>
            <a:ext cx="627947" cy="331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50908" y="3934094"/>
            <a:ext cx="1597689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3     6     8</a:t>
            </a:r>
            <a:endParaRPr lang="zh-CN" altLang="en-US" sz="2400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425869" y="4435016"/>
            <a:ext cx="462180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81937" y="4433770"/>
            <a:ext cx="17056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83217" y="4433770"/>
            <a:ext cx="466104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772273" y="4433770"/>
            <a:ext cx="17056" cy="64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473311" y="4183932"/>
            <a:ext cx="603246" cy="1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16269" y="3814600"/>
            <a:ext cx="24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创建一个临时的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结点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8188384" y="4384285"/>
            <a:ext cx="627947" cy="331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098255" y="3814600"/>
            <a:ext cx="514278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9286674" y="4638432"/>
            <a:ext cx="514278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0894141" y="4638432"/>
            <a:ext cx="514278" cy="49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cxnSp>
        <p:nvCxnSpPr>
          <p:cNvPr id="29" name="直接连接符 28"/>
          <p:cNvCxnSpPr>
            <a:endCxn id="27" idx="0"/>
          </p:cNvCxnSpPr>
          <p:nvPr/>
        </p:nvCxnSpPr>
        <p:spPr>
          <a:xfrm flipH="1">
            <a:off x="9543813" y="4314276"/>
            <a:ext cx="572643" cy="32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0"/>
          </p:cNvCxnSpPr>
          <p:nvPr/>
        </p:nvCxnSpPr>
        <p:spPr>
          <a:xfrm flipH="1" flipV="1">
            <a:off x="10612533" y="4314276"/>
            <a:ext cx="538747" cy="32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286674" y="3314946"/>
            <a:ext cx="24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分解</a:t>
            </a:r>
            <a:r>
              <a:rPr lang="en-US" altLang="zh-CN" dirty="0" smtClean="0"/>
              <a:t>4</a:t>
            </a:r>
            <a:r>
              <a:rPr lang="zh-CN" altLang="en-US" dirty="0" smtClean="0"/>
              <a:t>结点为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07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4033" y="1470620"/>
            <a:ext cx="80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3.</a:t>
            </a:r>
            <a:r>
              <a:rPr lang="zh-CN" altLang="en-US" sz="3200" dirty="0" smtClean="0">
                <a:solidFill>
                  <a:srgbClr val="FF0000"/>
                </a:solidFill>
              </a:rPr>
              <a:t>向一个父结点为</a:t>
            </a:r>
            <a:r>
              <a:rPr lang="en-US" altLang="zh-CN" sz="3200" dirty="0" smtClean="0">
                <a:solidFill>
                  <a:srgbClr val="FF0000"/>
                </a:solidFill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结点的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结点中插入新键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0701" y="3202913"/>
            <a:ext cx="3458551" cy="3047161"/>
            <a:chOff x="567294" y="2753249"/>
            <a:chExt cx="5610752" cy="3959050"/>
          </a:xfrm>
        </p:grpSpPr>
        <p:sp>
          <p:nvSpPr>
            <p:cNvPr id="6" name="矩形 5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51457" y="5476353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20   40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90  100</a:t>
              </a:r>
              <a:endParaRPr lang="zh-CN" altLang="en-US" sz="1400" dirty="0"/>
            </a:p>
          </p:txBody>
        </p:sp>
        <p:cxnSp>
          <p:nvCxnSpPr>
            <p:cNvPr id="14" name="直接连接符 13"/>
            <p:cNvCxnSpPr>
              <a:endCxn id="12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flipH="1">
              <a:off x="947884" y="4707652"/>
              <a:ext cx="436263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2"/>
              <a:endCxn id="7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0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3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67294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37959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684221" y="2152659"/>
            <a:ext cx="251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150</a:t>
            </a:r>
            <a:endParaRPr lang="zh-CN" altLang="en-US" sz="2800" dirty="0"/>
          </a:p>
        </p:txBody>
      </p:sp>
      <p:cxnSp>
        <p:nvCxnSpPr>
          <p:cNvPr id="35" name="直接箭头连接符 34"/>
          <p:cNvCxnSpPr>
            <a:endCxn id="13" idx="0"/>
          </p:cNvCxnSpPr>
          <p:nvPr/>
        </p:nvCxnSpPr>
        <p:spPr>
          <a:xfrm flipH="1">
            <a:off x="3256517" y="4897666"/>
            <a:ext cx="202163" cy="40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15997" y="4314056"/>
            <a:ext cx="1524012" cy="58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150</a:t>
            </a:r>
            <a:r>
              <a:rPr lang="zh-CN" altLang="en-US" sz="1600" dirty="0" smtClean="0"/>
              <a:t>的查找结束于这个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结点</a:t>
            </a:r>
            <a:endParaRPr lang="zh-CN" altLang="en-US" sz="16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972368" y="3210174"/>
            <a:ext cx="3895423" cy="3047161"/>
            <a:chOff x="567294" y="2753249"/>
            <a:chExt cx="6252249" cy="3959050"/>
          </a:xfrm>
        </p:grpSpPr>
        <p:sp>
          <p:nvSpPr>
            <p:cNvPr id="43" name="矩形 42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1457" y="5476353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</a:t>
              </a:r>
              <a:endParaRPr lang="zh-CN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20   40</a:t>
              </a:r>
              <a:endParaRPr lang="zh-CN" altLang="en-US" sz="14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936238" y="5476349"/>
              <a:ext cx="1883305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90  100  150</a:t>
              </a:r>
              <a:endParaRPr lang="zh-CN" altLang="en-US" sz="1400" dirty="0"/>
            </a:p>
          </p:txBody>
        </p:sp>
        <p:cxnSp>
          <p:nvCxnSpPr>
            <p:cNvPr id="51" name="直接连接符 50"/>
            <p:cNvCxnSpPr>
              <a:endCxn id="49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46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45" idx="0"/>
            </p:cNvCxnSpPr>
            <p:nvPr/>
          </p:nvCxnSpPr>
          <p:spPr>
            <a:xfrm flipH="1">
              <a:off x="947884" y="4707652"/>
              <a:ext cx="436263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9" idx="2"/>
              <a:endCxn id="44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endCxn id="47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endCxn id="48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0" idx="0"/>
            </p:cNvCxnSpPr>
            <p:nvPr/>
          </p:nvCxnSpPr>
          <p:spPr>
            <a:xfrm>
              <a:off x="5092830" y="4707652"/>
              <a:ext cx="785061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567294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137959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02695" y="6069202"/>
              <a:ext cx="5232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5557143" y="6069202"/>
              <a:ext cx="25125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6571663" y="6069202"/>
              <a:ext cx="247880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>
            <a:endCxn id="50" idx="0"/>
          </p:cNvCxnSpPr>
          <p:nvPr/>
        </p:nvCxnSpPr>
        <p:spPr>
          <a:xfrm flipH="1">
            <a:off x="7281101" y="4897666"/>
            <a:ext cx="131031" cy="4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833623" y="4277768"/>
            <a:ext cx="1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将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结点替换为包含</a:t>
            </a:r>
            <a:r>
              <a:rPr lang="en-US" altLang="zh-CN" sz="1600" dirty="0" smtClean="0"/>
              <a:t>150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结点</a:t>
            </a:r>
            <a:endParaRPr lang="zh-CN" altLang="en-US" sz="1600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8123949" y="3210174"/>
            <a:ext cx="3622575" cy="3047161"/>
            <a:chOff x="567294" y="2753249"/>
            <a:chExt cx="5814321" cy="3959050"/>
          </a:xfrm>
        </p:grpSpPr>
        <p:sp>
          <p:nvSpPr>
            <p:cNvPr id="143" name="矩形 142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651457" y="5476353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20   40</a:t>
              </a:r>
              <a:endParaRPr lang="zh-CN" altLang="en-US" sz="1400" dirty="0"/>
            </a:p>
          </p:txBody>
        </p:sp>
        <p:cxnSp>
          <p:nvCxnSpPr>
            <p:cNvPr id="151" name="直接连接符 150"/>
            <p:cNvCxnSpPr>
              <a:endCxn id="149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45" idx="0"/>
            </p:cNvCxnSpPr>
            <p:nvPr/>
          </p:nvCxnSpPr>
          <p:spPr>
            <a:xfrm flipH="1">
              <a:off x="947884" y="4707652"/>
              <a:ext cx="436263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49" idx="2"/>
              <a:endCxn id="144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endCxn id="147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endCxn id="148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368026" y="4707652"/>
              <a:ext cx="290901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567294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137959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H="1">
              <a:off x="4655910" y="6069202"/>
              <a:ext cx="209767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>
              <a:off x="5557143" y="6069202"/>
              <a:ext cx="101784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236463" y="6069202"/>
              <a:ext cx="145152" cy="633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4276211" y="4126977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80   100</a:t>
              </a:r>
              <a:endParaRPr lang="zh-CN" altLang="en-US" sz="1400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4681918" y="546417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90</a:t>
              </a:r>
              <a:endParaRPr lang="zh-CN" altLang="en-US" sz="1400" dirty="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5540879" y="5451994"/>
              <a:ext cx="840736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150</a:t>
              </a:r>
              <a:endParaRPr lang="zh-CN" altLang="en-US" sz="1400" dirty="0"/>
            </a:p>
          </p:txBody>
        </p:sp>
        <p:cxnSp>
          <p:nvCxnSpPr>
            <p:cNvPr id="183" name="直接连接符 182"/>
            <p:cNvCxnSpPr/>
            <p:nvPr/>
          </p:nvCxnSpPr>
          <p:spPr>
            <a:xfrm>
              <a:off x="5163493" y="6044846"/>
              <a:ext cx="104906" cy="65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endCxn id="177" idx="0"/>
            </p:cNvCxnSpPr>
            <p:nvPr/>
          </p:nvCxnSpPr>
          <p:spPr>
            <a:xfrm>
              <a:off x="4897118" y="4732008"/>
              <a:ext cx="81227" cy="732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右箭头 172"/>
          <p:cNvSpPr/>
          <p:nvPr/>
        </p:nvSpPr>
        <p:spPr>
          <a:xfrm>
            <a:off x="3528012" y="3587262"/>
            <a:ext cx="496793" cy="22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右箭头 173"/>
          <p:cNvSpPr/>
          <p:nvPr/>
        </p:nvSpPr>
        <p:spPr>
          <a:xfrm>
            <a:off x="7627156" y="3587261"/>
            <a:ext cx="496793" cy="22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3448" y="1069483"/>
            <a:ext cx="80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4.</a:t>
            </a:r>
            <a:r>
              <a:rPr lang="zh-CN" altLang="en-US" sz="3200" dirty="0" smtClean="0">
                <a:solidFill>
                  <a:srgbClr val="FF0000"/>
                </a:solidFill>
              </a:rPr>
              <a:t>向一个父结点为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结点的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r>
              <a:rPr lang="zh-CN" altLang="en-US" sz="3200" dirty="0" smtClean="0">
                <a:solidFill>
                  <a:srgbClr val="FF0000"/>
                </a:solidFill>
              </a:rPr>
              <a:t>结点中插入新键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2978" y="1810041"/>
            <a:ext cx="3436724" cy="2492082"/>
            <a:chOff x="-393948" y="2753249"/>
            <a:chExt cx="6571994" cy="3959050"/>
          </a:xfrm>
        </p:grpSpPr>
        <p:sp>
          <p:nvSpPr>
            <p:cNvPr id="7" name="矩形 6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60</a:t>
              </a:r>
              <a:endParaRPr lang="zh-CN" altLang="en-US" sz="9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30</a:t>
              </a:r>
              <a:endParaRPr lang="zh-CN" altLang="en-US" sz="9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03264" y="5476353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</a:t>
              </a:r>
              <a:endParaRPr lang="zh-CN" altLang="en-US" sz="9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80</a:t>
              </a:r>
              <a:endParaRPr lang="zh-CN" altLang="en-US" sz="9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50</a:t>
              </a:r>
              <a:endParaRPr lang="zh-CN" altLang="en-US" sz="9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70</a:t>
              </a:r>
              <a:endParaRPr lang="zh-CN" altLang="en-US" sz="9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20   40</a:t>
              </a:r>
              <a:endParaRPr lang="zh-CN" altLang="en-US" sz="9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90  100</a:t>
              </a:r>
              <a:endParaRPr lang="zh-CN" altLang="en-US" sz="900" dirty="0"/>
            </a:p>
          </p:txBody>
        </p:sp>
        <p:cxnSp>
          <p:nvCxnSpPr>
            <p:cNvPr id="15" name="直接连接符 14"/>
            <p:cNvCxnSpPr>
              <a:endCxn id="13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0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9" idx="0"/>
            </p:cNvCxnSpPr>
            <p:nvPr/>
          </p:nvCxnSpPr>
          <p:spPr>
            <a:xfrm flipH="1">
              <a:off x="599691" y="4707652"/>
              <a:ext cx="917329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2"/>
              <a:endCxn id="8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2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4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219103" y="6069200"/>
              <a:ext cx="106349" cy="643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89766" y="6069202"/>
              <a:ext cx="15743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4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-297544" y="5476348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5</a:t>
              </a:r>
              <a:endParaRPr lang="zh-CN" altLang="en-US" sz="900" dirty="0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-393948" y="6069201"/>
              <a:ext cx="201913" cy="592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671233" y="1903317"/>
            <a:ext cx="251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插入</a:t>
            </a:r>
            <a:r>
              <a:rPr lang="en-US" altLang="zh-CN" sz="2800" dirty="0" smtClean="0"/>
              <a:t>15</a:t>
            </a:r>
            <a:endParaRPr lang="zh-CN" altLang="en-US" sz="2800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6784781" y="1810041"/>
            <a:ext cx="3436724" cy="3449139"/>
            <a:chOff x="-393948" y="2753249"/>
            <a:chExt cx="6571994" cy="5479481"/>
          </a:xfrm>
        </p:grpSpPr>
        <p:sp>
          <p:nvSpPr>
            <p:cNvPr id="104" name="矩形 103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60</a:t>
              </a:r>
              <a:endParaRPr lang="zh-CN" altLang="en-US" sz="9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30</a:t>
              </a:r>
              <a:endParaRPr lang="zh-CN" altLang="en-US" sz="9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03264" y="5476353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</a:t>
              </a:r>
              <a:endParaRPr lang="zh-CN" altLang="en-US" sz="900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80</a:t>
              </a:r>
              <a:endParaRPr lang="zh-CN" altLang="en-US" sz="90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50</a:t>
              </a:r>
              <a:endParaRPr lang="zh-CN" altLang="en-US" sz="9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70</a:t>
              </a:r>
              <a:endParaRPr lang="zh-CN" altLang="en-US" sz="9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20   40</a:t>
              </a:r>
              <a:endParaRPr lang="zh-CN" altLang="en-US" sz="9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90  100</a:t>
              </a:r>
              <a:endParaRPr lang="zh-CN" altLang="en-US" sz="900" dirty="0"/>
            </a:p>
          </p:txBody>
        </p:sp>
        <p:cxnSp>
          <p:nvCxnSpPr>
            <p:cNvPr id="112" name="直接连接符 111"/>
            <p:cNvCxnSpPr>
              <a:endCxn id="110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endCxn id="107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>
            <a:xfrm flipH="1">
              <a:off x="599691" y="4707652"/>
              <a:ext cx="917329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10" idx="2"/>
              <a:endCxn id="105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endCxn id="108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endCxn id="109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219103" y="6069200"/>
              <a:ext cx="106349" cy="643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904071" y="6069199"/>
              <a:ext cx="43126" cy="643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1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-297544" y="5476348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5</a:t>
              </a:r>
              <a:endParaRPr lang="zh-CN" altLang="en-US" sz="900" dirty="0"/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-393948" y="6069201"/>
              <a:ext cx="201913" cy="592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882926" y="5476347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15</a:t>
              </a:r>
              <a:endParaRPr lang="zh-CN" altLang="en-US" sz="900" dirty="0"/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1435221" y="6069199"/>
              <a:ext cx="99336" cy="643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endCxn id="251" idx="0"/>
            </p:cNvCxnSpPr>
            <p:nvPr/>
          </p:nvCxnSpPr>
          <p:spPr>
            <a:xfrm flipH="1">
              <a:off x="1029520" y="7494234"/>
              <a:ext cx="1565136" cy="738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072978" y="4426280"/>
            <a:ext cx="3436724" cy="2492082"/>
            <a:chOff x="-393948" y="2753249"/>
            <a:chExt cx="6571994" cy="3959050"/>
          </a:xfrm>
        </p:grpSpPr>
        <p:sp>
          <p:nvSpPr>
            <p:cNvPr id="171" name="矩形 170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60</a:t>
              </a:r>
              <a:endParaRPr lang="zh-CN" altLang="en-US" sz="900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30</a:t>
              </a:r>
              <a:endParaRPr lang="zh-CN" altLang="en-US" sz="900" dirty="0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783906" y="5476349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15</a:t>
              </a:r>
              <a:endParaRPr lang="zh-CN" altLang="en-US" sz="900" dirty="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80</a:t>
              </a:r>
              <a:endParaRPr lang="zh-CN" altLang="en-US" sz="900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50</a:t>
              </a:r>
              <a:endParaRPr lang="zh-CN" altLang="en-US" sz="900" dirty="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70</a:t>
              </a:r>
              <a:endParaRPr lang="zh-CN" altLang="en-US" sz="900" dirty="0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384148" y="4114800"/>
              <a:ext cx="167598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10    20    40</a:t>
              </a:r>
              <a:endParaRPr lang="zh-CN" altLang="en-US" sz="900" dirty="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90  100</a:t>
              </a:r>
              <a:endParaRPr lang="zh-CN" altLang="en-US" sz="900" dirty="0"/>
            </a:p>
          </p:txBody>
        </p:sp>
        <p:cxnSp>
          <p:nvCxnSpPr>
            <p:cNvPr id="179" name="直接连接符 178"/>
            <p:cNvCxnSpPr>
              <a:endCxn id="177" idx="0"/>
            </p:cNvCxnSpPr>
            <p:nvPr/>
          </p:nvCxnSpPr>
          <p:spPr>
            <a:xfrm flipH="1">
              <a:off x="2222139" y="3346102"/>
              <a:ext cx="866043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endCxn id="174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endCxn id="173" idx="0"/>
            </p:cNvCxnSpPr>
            <p:nvPr/>
          </p:nvCxnSpPr>
          <p:spPr>
            <a:xfrm flipH="1">
              <a:off x="1080333" y="4644848"/>
              <a:ext cx="924718" cy="83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1985837" y="4707653"/>
              <a:ext cx="347506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endCxn id="175" idx="0"/>
            </p:cNvCxnSpPr>
            <p:nvPr/>
          </p:nvCxnSpPr>
          <p:spPr>
            <a:xfrm>
              <a:off x="2926195" y="4644848"/>
              <a:ext cx="136023" cy="831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176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endCxn id="178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16565" y="6044077"/>
              <a:ext cx="22022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794575" y="6044077"/>
              <a:ext cx="133137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78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/>
            <p:cNvSpPr/>
            <p:nvPr/>
          </p:nvSpPr>
          <p:spPr>
            <a:xfrm>
              <a:off x="-297544" y="5476348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5</a:t>
              </a:r>
              <a:endParaRPr lang="zh-CN" altLang="en-US" sz="900" dirty="0"/>
            </a:p>
          </p:txBody>
        </p:sp>
        <p:cxnSp>
          <p:nvCxnSpPr>
            <p:cNvPr id="198" name="直接连接符 197"/>
            <p:cNvCxnSpPr/>
            <p:nvPr/>
          </p:nvCxnSpPr>
          <p:spPr>
            <a:xfrm flipH="1">
              <a:off x="-393948" y="6069201"/>
              <a:ext cx="201913" cy="592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endCxn id="197" idx="0"/>
            </p:cNvCxnSpPr>
            <p:nvPr/>
          </p:nvCxnSpPr>
          <p:spPr>
            <a:xfrm flipH="1">
              <a:off x="-1117" y="4707653"/>
              <a:ext cx="1462039" cy="768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1179960" y="6018953"/>
              <a:ext cx="22022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6968459" y="4449998"/>
            <a:ext cx="3436724" cy="2452549"/>
            <a:chOff x="-393948" y="2816053"/>
            <a:chExt cx="6571994" cy="3896246"/>
          </a:xfrm>
        </p:grpSpPr>
        <p:sp>
          <p:nvSpPr>
            <p:cNvPr id="215" name="矩形 214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30</a:t>
              </a:r>
              <a:endParaRPr lang="zh-CN" altLang="en-US" sz="9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783906" y="5476349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15</a:t>
              </a:r>
              <a:endParaRPr lang="zh-CN" altLang="en-US" sz="900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80</a:t>
              </a:r>
              <a:endParaRPr lang="zh-CN" altLang="en-US" sz="90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861338" y="5460073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50</a:t>
              </a:r>
              <a:endParaRPr lang="zh-CN" altLang="en-US" sz="9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70</a:t>
              </a:r>
              <a:endParaRPr lang="zh-CN" altLang="en-US" sz="900" dirty="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90  100</a:t>
              </a:r>
              <a:endParaRPr lang="zh-CN" altLang="en-US" sz="900" dirty="0"/>
            </a:p>
          </p:txBody>
        </p:sp>
        <p:cxnSp>
          <p:nvCxnSpPr>
            <p:cNvPr id="222" name="直接连接符 221"/>
            <p:cNvCxnSpPr>
              <a:stCxn id="244" idx="2"/>
              <a:endCxn id="247" idx="0"/>
            </p:cNvCxnSpPr>
            <p:nvPr/>
          </p:nvCxnSpPr>
          <p:spPr>
            <a:xfrm>
              <a:off x="2739573" y="3408906"/>
              <a:ext cx="16134" cy="643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endCxn id="217" idx="0"/>
            </p:cNvCxnSpPr>
            <p:nvPr/>
          </p:nvCxnSpPr>
          <p:spPr>
            <a:xfrm>
              <a:off x="3358643" y="3396349"/>
              <a:ext cx="1437759" cy="718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955490" y="4694414"/>
              <a:ext cx="124842" cy="835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H="1">
              <a:off x="1985840" y="4644852"/>
              <a:ext cx="515139" cy="83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endCxn id="218" idx="0"/>
            </p:cNvCxnSpPr>
            <p:nvPr/>
          </p:nvCxnSpPr>
          <p:spPr>
            <a:xfrm>
              <a:off x="3025762" y="4644852"/>
              <a:ext cx="132003" cy="815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endCxn id="219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endCxn id="221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6565" y="6044077"/>
              <a:ext cx="22022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H="1">
              <a:off x="794575" y="6044077"/>
              <a:ext cx="133137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H="1">
              <a:off x="2823421" y="6044079"/>
              <a:ext cx="209766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3322455" y="6045173"/>
              <a:ext cx="157433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21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矩形 239"/>
            <p:cNvSpPr/>
            <p:nvPr/>
          </p:nvSpPr>
          <p:spPr>
            <a:xfrm>
              <a:off x="-297544" y="5476348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5</a:t>
              </a:r>
              <a:endParaRPr lang="zh-CN" altLang="en-US" sz="900" dirty="0"/>
            </a:p>
          </p:txBody>
        </p:sp>
        <p:cxnSp>
          <p:nvCxnSpPr>
            <p:cNvPr id="241" name="直接连接符 240"/>
            <p:cNvCxnSpPr/>
            <p:nvPr/>
          </p:nvCxnSpPr>
          <p:spPr>
            <a:xfrm flipH="1">
              <a:off x="-393948" y="6069201"/>
              <a:ext cx="201913" cy="592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-98120" y="4644853"/>
              <a:ext cx="526806" cy="83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1179960" y="6018953"/>
              <a:ext cx="22022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矩形 243"/>
            <p:cNvSpPr/>
            <p:nvPr/>
          </p:nvSpPr>
          <p:spPr>
            <a:xfrm>
              <a:off x="2118668" y="2816053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20     60</a:t>
              </a:r>
              <a:endParaRPr lang="zh-CN" altLang="en-US" sz="900" dirty="0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459280" y="4052000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40</a:t>
              </a:r>
              <a:endParaRPr lang="zh-CN" altLang="en-US" sz="900" dirty="0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381849" y="4101561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/>
                <a:t>10</a:t>
              </a:r>
              <a:endParaRPr lang="zh-CN" altLang="en-US" sz="900" dirty="0"/>
            </a:p>
          </p:txBody>
        </p:sp>
      </p:grpSp>
      <p:sp>
        <p:nvSpPr>
          <p:cNvPr id="133" name="右箭头 132"/>
          <p:cNvSpPr/>
          <p:nvPr/>
        </p:nvSpPr>
        <p:spPr>
          <a:xfrm>
            <a:off x="5978369" y="2602916"/>
            <a:ext cx="496793" cy="22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右箭头 134"/>
          <p:cNvSpPr/>
          <p:nvPr/>
        </p:nvSpPr>
        <p:spPr>
          <a:xfrm>
            <a:off x="5992346" y="5267513"/>
            <a:ext cx="496793" cy="22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72626" y="1197962"/>
            <a:ext cx="80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2-3</a:t>
            </a:r>
            <a:r>
              <a:rPr lang="zh-CN" altLang="en-US" sz="3200" dirty="0" smtClean="0">
                <a:solidFill>
                  <a:srgbClr val="FF0000"/>
                </a:solidFill>
              </a:rPr>
              <a:t>查找树的生长轨迹（升序构造）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742" y="2080009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5876" y="2640259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567520" y="2981903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085201" y="2981903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2753561" y="2080009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2757763" y="2670391"/>
            <a:ext cx="785433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1   2</a:t>
            </a:r>
            <a:endParaRPr lang="zh-CN" altLang="en-US" dirty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3402520" y="3012035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2687418" y="3012035"/>
            <a:ext cx="160783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42" idx="2"/>
          </p:cNvCxnSpPr>
          <p:nvPr/>
        </p:nvCxnSpPr>
        <p:spPr>
          <a:xfrm flipH="1">
            <a:off x="3150479" y="3012035"/>
            <a:ext cx="1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4816511" y="2080009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5054056" y="2632668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6" name="直接连接符 155"/>
          <p:cNvCxnSpPr/>
          <p:nvPr/>
        </p:nvCxnSpPr>
        <p:spPr>
          <a:xfrm>
            <a:off x="5395700" y="2974312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4913381" y="2974312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4712412" y="3315956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365554" y="3336052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7300142" y="2073757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7498150" y="258959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62" name="直接连接符 161"/>
          <p:cNvCxnSpPr>
            <a:endCxn id="165" idx="0"/>
          </p:cNvCxnSpPr>
          <p:nvPr/>
        </p:nvCxnSpPr>
        <p:spPr>
          <a:xfrm>
            <a:off x="7839794" y="2931235"/>
            <a:ext cx="331589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H="1">
            <a:off x="7357475" y="293123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171568" y="329297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7809647" y="3292975"/>
            <a:ext cx="723471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3   4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9808218" y="2076415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9877703" y="258959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99" name="直接连接符 198"/>
          <p:cNvCxnSpPr>
            <a:endCxn id="204" idx="0"/>
          </p:cNvCxnSpPr>
          <p:nvPr/>
        </p:nvCxnSpPr>
        <p:spPr>
          <a:xfrm>
            <a:off x="10219347" y="2931235"/>
            <a:ext cx="7204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H="1">
            <a:off x="9737028" y="293123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9551121" y="329297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10219347" y="258959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4" name="矩形 203"/>
          <p:cNvSpPr/>
          <p:nvPr/>
        </p:nvSpPr>
        <p:spPr>
          <a:xfrm>
            <a:off x="10120571" y="329297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10690021" y="329297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07" name="直接连接符 206"/>
          <p:cNvCxnSpPr>
            <a:endCxn id="206" idx="0"/>
          </p:cNvCxnSpPr>
          <p:nvPr/>
        </p:nvCxnSpPr>
        <p:spPr>
          <a:xfrm>
            <a:off x="10519199" y="2931235"/>
            <a:ext cx="341644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701240" y="424151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734702" y="4784129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11" name="直接连接符 210"/>
          <p:cNvCxnSpPr>
            <a:endCxn id="245" idx="0"/>
          </p:cNvCxnSpPr>
          <p:nvPr/>
        </p:nvCxnSpPr>
        <p:spPr>
          <a:xfrm>
            <a:off x="1076346" y="5125773"/>
            <a:ext cx="7204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 flipH="1">
            <a:off x="594027" y="5125773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408120" y="5487513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0" name="矩形 219"/>
          <p:cNvSpPr/>
          <p:nvPr/>
        </p:nvSpPr>
        <p:spPr>
          <a:xfrm>
            <a:off x="1076346" y="4784129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5" name="矩形 244"/>
          <p:cNvSpPr/>
          <p:nvPr/>
        </p:nvSpPr>
        <p:spPr>
          <a:xfrm>
            <a:off x="977570" y="5487513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6" name="矩形 245"/>
          <p:cNvSpPr/>
          <p:nvPr/>
        </p:nvSpPr>
        <p:spPr>
          <a:xfrm>
            <a:off x="1547020" y="5487513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248" name="直接连接符 247"/>
          <p:cNvCxnSpPr>
            <a:endCxn id="246" idx="0"/>
          </p:cNvCxnSpPr>
          <p:nvPr/>
        </p:nvCxnSpPr>
        <p:spPr>
          <a:xfrm>
            <a:off x="1376198" y="5125773"/>
            <a:ext cx="341644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1851620" y="5487513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0" name="文本框 249"/>
          <p:cNvSpPr txBox="1"/>
          <p:nvPr/>
        </p:nvSpPr>
        <p:spPr>
          <a:xfrm>
            <a:off x="3472858" y="4142861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61" name="矩形 260"/>
          <p:cNvSpPr/>
          <p:nvPr/>
        </p:nvSpPr>
        <p:spPr>
          <a:xfrm>
            <a:off x="2846012" y="5375260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62" name="直接连接符 261"/>
          <p:cNvCxnSpPr/>
          <p:nvPr/>
        </p:nvCxnSpPr>
        <p:spPr>
          <a:xfrm>
            <a:off x="3187656" y="5716904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2705337" y="5716904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2504368" y="6058548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3157510" y="6078644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4336399" y="5375260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67" name="直接连接符 266"/>
          <p:cNvCxnSpPr/>
          <p:nvPr/>
        </p:nvCxnSpPr>
        <p:spPr>
          <a:xfrm>
            <a:off x="4678043" y="5716904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195724" y="5716904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3994755" y="6058548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0" name="矩形 269"/>
          <p:cNvSpPr/>
          <p:nvPr/>
        </p:nvSpPr>
        <p:spPr>
          <a:xfrm>
            <a:off x="4647897" y="6078644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1" name="矩形 270"/>
          <p:cNvSpPr/>
          <p:nvPr/>
        </p:nvSpPr>
        <p:spPr>
          <a:xfrm>
            <a:off x="3653111" y="4570658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72" name="直接连接符 271"/>
          <p:cNvCxnSpPr>
            <a:endCxn id="266" idx="0"/>
          </p:cNvCxnSpPr>
          <p:nvPr/>
        </p:nvCxnSpPr>
        <p:spPr>
          <a:xfrm>
            <a:off x="3994755" y="4912302"/>
            <a:ext cx="512466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endCxn id="261" idx="0"/>
          </p:cNvCxnSpPr>
          <p:nvPr/>
        </p:nvCxnSpPr>
        <p:spPr>
          <a:xfrm flipH="1">
            <a:off x="3016834" y="4912302"/>
            <a:ext cx="636278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6494436" y="4159543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5898353" y="5391942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77" name="直接连接符 276"/>
          <p:cNvCxnSpPr/>
          <p:nvPr/>
        </p:nvCxnSpPr>
        <p:spPr>
          <a:xfrm>
            <a:off x="6239997" y="5733586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 flipH="1">
            <a:off x="5757678" y="5733586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5556709" y="6075230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6209851" y="6095326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1" name="矩形 280"/>
          <p:cNvSpPr/>
          <p:nvPr/>
        </p:nvSpPr>
        <p:spPr>
          <a:xfrm>
            <a:off x="7388740" y="5391942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82" name="直接连接符 281"/>
          <p:cNvCxnSpPr/>
          <p:nvPr/>
        </p:nvCxnSpPr>
        <p:spPr>
          <a:xfrm>
            <a:off x="7730384" y="5733586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flipH="1">
            <a:off x="7248065" y="5733586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100251" y="6095326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7700238" y="6095326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6" name="矩形 285"/>
          <p:cNvSpPr/>
          <p:nvPr/>
        </p:nvSpPr>
        <p:spPr>
          <a:xfrm>
            <a:off x="6705452" y="4587340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87" name="直接连接符 286"/>
          <p:cNvCxnSpPr>
            <a:endCxn id="281" idx="0"/>
          </p:cNvCxnSpPr>
          <p:nvPr/>
        </p:nvCxnSpPr>
        <p:spPr>
          <a:xfrm>
            <a:off x="7047096" y="4928984"/>
            <a:ext cx="512466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endCxn id="276" idx="0"/>
          </p:cNvCxnSpPr>
          <p:nvPr/>
        </p:nvCxnSpPr>
        <p:spPr>
          <a:xfrm flipH="1">
            <a:off x="6069175" y="4928984"/>
            <a:ext cx="636278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8041882" y="6095326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0" name="文本框 289"/>
          <p:cNvSpPr txBox="1"/>
          <p:nvPr/>
        </p:nvSpPr>
        <p:spPr>
          <a:xfrm>
            <a:off x="9694679" y="4149864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1" name="矩形 290"/>
          <p:cNvSpPr/>
          <p:nvPr/>
        </p:nvSpPr>
        <p:spPr>
          <a:xfrm>
            <a:off x="9158853" y="539487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92" name="直接连接符 291"/>
          <p:cNvCxnSpPr/>
          <p:nvPr/>
        </p:nvCxnSpPr>
        <p:spPr>
          <a:xfrm>
            <a:off x="9500497" y="5736515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 flipH="1">
            <a:off x="9018178" y="573651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8817209" y="6078159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9470351" y="609825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6" name="矩形 295"/>
          <p:cNvSpPr/>
          <p:nvPr/>
        </p:nvSpPr>
        <p:spPr>
          <a:xfrm>
            <a:off x="10649240" y="539487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7" name="直接连接符 296"/>
          <p:cNvCxnSpPr/>
          <p:nvPr/>
        </p:nvCxnSpPr>
        <p:spPr>
          <a:xfrm>
            <a:off x="10990884" y="5736515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/>
          <p:nvPr/>
        </p:nvCxnSpPr>
        <p:spPr>
          <a:xfrm flipH="1">
            <a:off x="10508565" y="573651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10305971" y="6108521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10947186" y="6108738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9965952" y="4590269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2" name="直接连接符 301"/>
          <p:cNvCxnSpPr>
            <a:endCxn id="296" idx="0"/>
          </p:cNvCxnSpPr>
          <p:nvPr/>
        </p:nvCxnSpPr>
        <p:spPr>
          <a:xfrm>
            <a:off x="10307596" y="4931913"/>
            <a:ext cx="512466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endCxn id="291" idx="0"/>
          </p:cNvCxnSpPr>
          <p:nvPr/>
        </p:nvCxnSpPr>
        <p:spPr>
          <a:xfrm flipH="1">
            <a:off x="9329675" y="4931913"/>
            <a:ext cx="636278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11588402" y="6091880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05" name="矩形 304"/>
          <p:cNvSpPr/>
          <p:nvPr/>
        </p:nvSpPr>
        <p:spPr>
          <a:xfrm>
            <a:off x="10979270" y="5398545"/>
            <a:ext cx="341644" cy="34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306" name="直接连接符 305"/>
          <p:cNvCxnSpPr>
            <a:endCxn id="304" idx="0"/>
          </p:cNvCxnSpPr>
          <p:nvPr/>
        </p:nvCxnSpPr>
        <p:spPr>
          <a:xfrm>
            <a:off x="11287962" y="5750236"/>
            <a:ext cx="471262" cy="34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4177" y="274632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2-3 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288" y="1406768"/>
            <a:ext cx="106512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2-3</a:t>
            </a:r>
            <a:r>
              <a:rPr lang="zh-CN" altLang="en-US" sz="2800" dirty="0" smtClean="0">
                <a:solidFill>
                  <a:srgbClr val="FF0000"/>
                </a:solidFill>
              </a:rPr>
              <a:t>树的缺点：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2-3</a:t>
            </a:r>
            <a:r>
              <a:rPr lang="zh-CN" altLang="en-US" sz="2800" dirty="0" smtClean="0"/>
              <a:t>树的插入算法并不难理解。但是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树需要处理的情况实在太多。我们需要维护两种不同类型的结点，将被查找的键的结点中的每个键进行比较，将链接和其他信息从一种结点复制到另一种结点，将结点从一种数据类型转换到另一种数据类型，等等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树在实现</a:t>
            </a:r>
            <a:r>
              <a:rPr lang="zh-CN" altLang="en-US" sz="2800" dirty="0" smtClean="0">
                <a:solidFill>
                  <a:srgbClr val="FF0000"/>
                </a:solidFill>
              </a:rPr>
              <a:t>完美平衡</a:t>
            </a:r>
            <a:r>
              <a:rPr lang="zh-CN" altLang="en-US" sz="2800" dirty="0" smtClean="0"/>
              <a:t>的过程中，不仅需要大量的代码，而且它们产生的额外开销可能会使算法比标准的二叉查找树更慢。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解决方案：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实现平衡树的初衷是为了</a:t>
            </a:r>
            <a:r>
              <a:rPr lang="zh-CN" altLang="en-US" sz="2800" dirty="0" smtClean="0">
                <a:solidFill>
                  <a:srgbClr val="FF0000"/>
                </a:solidFill>
              </a:rPr>
              <a:t>消除最坏</a:t>
            </a:r>
            <a:r>
              <a:rPr lang="zh-CN" altLang="en-US" sz="2800" dirty="0" smtClean="0"/>
              <a:t>的情况，但我们希望这种保障的代码能够越少越好。因此我们要学习一种名为</a:t>
            </a:r>
            <a:r>
              <a:rPr lang="zh-CN" altLang="en-US" sz="2800" dirty="0" smtClean="0">
                <a:solidFill>
                  <a:srgbClr val="FF0000"/>
                </a:solidFill>
              </a:rPr>
              <a:t>红黑树</a:t>
            </a:r>
            <a:r>
              <a:rPr lang="zh-CN" altLang="en-US" sz="2800" dirty="0" smtClean="0"/>
              <a:t>来表达并且实现它，最后代码量并不大。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80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8203" y="254391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红黑树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0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89" y="1406768"/>
            <a:ext cx="63405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替换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结点：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红黑树背后的基本思想是用标准的二叉查找树（完全由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结点构成）和一些额外的信息（替换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结点）来表示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树。</a:t>
            </a:r>
            <a:endParaRPr lang="en-US" altLang="zh-CN" sz="2800" dirty="0" smtClean="0"/>
          </a:p>
          <a:p>
            <a:r>
              <a:rPr lang="zh-CN" altLang="en-US" sz="2800" dirty="0" smtClean="0"/>
              <a:t>我们将树中的链接分为两种类型：</a:t>
            </a:r>
            <a:endParaRPr lang="en-US" altLang="zh-CN" sz="2800" dirty="0" smtClean="0"/>
          </a:p>
          <a:p>
            <a:r>
              <a:rPr lang="zh-CN" altLang="en-US" sz="2800" dirty="0" smtClean="0"/>
              <a:t>红链接将两个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结点连接起来构成一个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结点，黑链接则是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树中的普通链接。</a:t>
            </a:r>
            <a:endParaRPr lang="en-US" altLang="zh-CN" sz="2800" dirty="0" smtClean="0"/>
          </a:p>
          <a:p>
            <a:r>
              <a:rPr lang="zh-CN" altLang="en-US" sz="2800" dirty="0" smtClean="0"/>
              <a:t>确切的说，我们将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结点表示为由一条</a:t>
            </a:r>
            <a:r>
              <a:rPr lang="zh-CN" altLang="en-US" sz="2800" dirty="0" smtClean="0">
                <a:solidFill>
                  <a:srgbClr val="FF0000"/>
                </a:solidFill>
              </a:rPr>
              <a:t>左斜的红链接</a:t>
            </a:r>
            <a:r>
              <a:rPr lang="zh-CN" altLang="en-US" sz="2800" dirty="0" smtClean="0"/>
              <a:t>相连的两个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结点。</a:t>
            </a:r>
            <a:endParaRPr lang="en-US" altLang="zh-CN" sz="2800" dirty="0" smtClean="0"/>
          </a:p>
          <a:p>
            <a:r>
              <a:rPr lang="zh-CN" altLang="en-US" sz="2800" dirty="0" smtClean="0"/>
              <a:t>我们将这种方式表示</a:t>
            </a:r>
            <a:r>
              <a:rPr lang="en-US" altLang="zh-CN" sz="2800" dirty="0" smtClean="0"/>
              <a:t>2-3</a:t>
            </a:r>
            <a:r>
              <a:rPr lang="zh-CN" altLang="en-US" sz="2800" dirty="0" smtClean="0"/>
              <a:t>树的二叉查找树，称为红黑二叉查找树（简称红黑树）</a:t>
            </a:r>
            <a:endParaRPr lang="en-US" altLang="zh-CN" sz="2800" dirty="0" smtClean="0"/>
          </a:p>
        </p:txBody>
      </p:sp>
      <p:cxnSp>
        <p:nvCxnSpPr>
          <p:cNvPr id="7" name="直接连接符 6"/>
          <p:cNvCxnSpPr>
            <a:stCxn id="17" idx="2"/>
          </p:cNvCxnSpPr>
          <p:nvPr/>
        </p:nvCxnSpPr>
        <p:spPr>
          <a:xfrm flipH="1">
            <a:off x="8983494" y="4455905"/>
            <a:ext cx="612682" cy="770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07904" y="2009068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703620" y="2009068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348318" y="3960189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063613" y="2504784"/>
            <a:ext cx="144291" cy="64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703620" y="2526855"/>
            <a:ext cx="0" cy="61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199336" y="2504784"/>
            <a:ext cx="260998" cy="64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729197" y="5226818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9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820" y="1416817"/>
            <a:ext cx="10681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左倾红</a:t>
            </a:r>
            <a:r>
              <a:rPr lang="zh-CN" altLang="en-US" sz="2800" dirty="0">
                <a:solidFill>
                  <a:srgbClr val="FF0000"/>
                </a:solidFill>
              </a:rPr>
              <a:t>黑</a:t>
            </a:r>
            <a:r>
              <a:rPr lang="zh-CN" altLang="en-US" sz="2800" dirty="0" smtClean="0">
                <a:solidFill>
                  <a:srgbClr val="FF0000"/>
                </a:solidFill>
              </a:rPr>
              <a:t>树和</a:t>
            </a:r>
            <a:r>
              <a:rPr lang="en-US" altLang="zh-CN" sz="2800" dirty="0" smtClean="0">
                <a:solidFill>
                  <a:srgbClr val="FF0000"/>
                </a:solidFill>
              </a:rPr>
              <a:t>2-3</a:t>
            </a:r>
            <a:r>
              <a:rPr lang="zh-CN" altLang="en-US" sz="2800" dirty="0" smtClean="0">
                <a:solidFill>
                  <a:srgbClr val="FF0000"/>
                </a:solidFill>
              </a:rPr>
              <a:t>树一种等价的定义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红</a:t>
            </a:r>
            <a:r>
              <a:rPr lang="zh-CN" altLang="en-US" sz="2800" dirty="0" smtClean="0"/>
              <a:t>黑树的另一种定义是含有红黑链接并满足下列条件的二叉查找树：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红链接均为左链接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没有任何一个结点同时和两条红链接相连</a:t>
            </a:r>
            <a:endParaRPr lang="en-US" altLang="zh-CN" sz="2800" dirty="0" smtClean="0"/>
          </a:p>
        </p:txBody>
      </p:sp>
      <p:cxnSp>
        <p:nvCxnSpPr>
          <p:cNvPr id="28" name="直接连接符 27"/>
          <p:cNvCxnSpPr>
            <a:stCxn id="29" idx="2"/>
          </p:cNvCxnSpPr>
          <p:nvPr/>
        </p:nvCxnSpPr>
        <p:spPr>
          <a:xfrm flipH="1">
            <a:off x="2109508" y="4791358"/>
            <a:ext cx="612682" cy="770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74332" y="4295642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32" idx="2"/>
          </p:cNvCxnSpPr>
          <p:nvPr/>
        </p:nvCxnSpPr>
        <p:spPr>
          <a:xfrm>
            <a:off x="5012435" y="4791358"/>
            <a:ext cx="857446" cy="770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64577" y="4295642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17393" y="3783505"/>
            <a:ext cx="7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665772" y="3797326"/>
            <a:ext cx="7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169329" y="4759141"/>
            <a:ext cx="857446" cy="770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81057" y="4263425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0" name="直接连接符 39"/>
          <p:cNvCxnSpPr>
            <a:endCxn id="46" idx="0"/>
          </p:cNvCxnSpPr>
          <p:nvPr/>
        </p:nvCxnSpPr>
        <p:spPr>
          <a:xfrm flipH="1">
            <a:off x="8309179" y="4759141"/>
            <a:ext cx="612682" cy="7932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729147" y="3797326"/>
            <a:ext cx="7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</a:t>
            </a:r>
          </a:p>
        </p:txBody>
      </p:sp>
      <p:sp>
        <p:nvSpPr>
          <p:cNvPr id="44" name="矩形 43"/>
          <p:cNvSpPr/>
          <p:nvPr/>
        </p:nvSpPr>
        <p:spPr>
          <a:xfrm>
            <a:off x="1861650" y="5562271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622023" y="5562271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061321" y="5552359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789758" y="5544492"/>
            <a:ext cx="495716" cy="49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7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49936" y="2763443"/>
            <a:ext cx="509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装箱和拆箱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088" y="2388996"/>
            <a:ext cx="3458551" cy="3047161"/>
            <a:chOff x="567294" y="2753249"/>
            <a:chExt cx="5610752" cy="3959050"/>
          </a:xfrm>
        </p:grpSpPr>
        <p:sp>
          <p:nvSpPr>
            <p:cNvPr id="19" name="矩形 18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51457" y="5476353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20   40</a:t>
              </a:r>
              <a:endParaRPr lang="zh-CN" altLang="en-US" sz="1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90  100</a:t>
              </a:r>
              <a:endParaRPr lang="zh-CN" altLang="en-US" sz="1400" dirty="0"/>
            </a:p>
          </p:txBody>
        </p:sp>
        <p:cxnSp>
          <p:nvCxnSpPr>
            <p:cNvPr id="27" name="直接连接符 26"/>
            <p:cNvCxnSpPr>
              <a:endCxn id="25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2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1" idx="0"/>
            </p:cNvCxnSpPr>
            <p:nvPr/>
          </p:nvCxnSpPr>
          <p:spPr>
            <a:xfrm flipH="1">
              <a:off x="947884" y="4707652"/>
              <a:ext cx="436263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5" idx="2"/>
              <a:endCxn id="20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23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24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26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567294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37959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6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149411" y="2367280"/>
            <a:ext cx="3652503" cy="4313590"/>
            <a:chOff x="118904" y="2753249"/>
            <a:chExt cx="5925398" cy="5604469"/>
          </a:xfrm>
        </p:grpSpPr>
        <p:sp>
          <p:nvSpPr>
            <p:cNvPr id="60" name="矩形 59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1275474" y="7149986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03068" y="7121772"/>
              <a:ext cx="592852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endCxn id="63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endCxn id="62" idx="0"/>
            </p:cNvCxnSpPr>
            <p:nvPr/>
          </p:nvCxnSpPr>
          <p:spPr>
            <a:xfrm flipH="1">
              <a:off x="499495" y="6069203"/>
              <a:ext cx="457093" cy="105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endCxn id="61" idx="0"/>
            </p:cNvCxnSpPr>
            <p:nvPr/>
          </p:nvCxnSpPr>
          <p:spPr>
            <a:xfrm>
              <a:off x="1436142" y="6069203"/>
              <a:ext cx="135759" cy="1080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endCxn id="64" idx="0"/>
            </p:cNvCxnSpPr>
            <p:nvPr/>
          </p:nvCxnSpPr>
          <p:spPr>
            <a:xfrm>
              <a:off x="2301475" y="4681310"/>
              <a:ext cx="760743" cy="79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5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118904" y="7714621"/>
              <a:ext cx="209766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89569" y="7714621"/>
              <a:ext cx="15743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1176071" y="7714621"/>
              <a:ext cx="209766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746735" y="7714621"/>
              <a:ext cx="15743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90" idx="0"/>
            </p:cNvCxnSpPr>
            <p:nvPr/>
          </p:nvCxnSpPr>
          <p:spPr>
            <a:xfrm flipH="1">
              <a:off x="5231964" y="6069203"/>
              <a:ext cx="175901" cy="10525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886871" y="6069203"/>
              <a:ext cx="157431" cy="64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07643" y="1103229"/>
            <a:ext cx="518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颜色表示：红黑树结点颜色非红即黑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122749" y="3394949"/>
            <a:ext cx="365443" cy="45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4618324" y="4465548"/>
            <a:ext cx="365443" cy="45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88" name="直接连接符 87"/>
          <p:cNvCxnSpPr>
            <a:endCxn id="87" idx="0"/>
          </p:cNvCxnSpPr>
          <p:nvPr/>
        </p:nvCxnSpPr>
        <p:spPr>
          <a:xfrm flipH="1">
            <a:off x="4801046" y="3849808"/>
            <a:ext cx="321702" cy="615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309100" y="4463168"/>
            <a:ext cx="464015" cy="45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7118455" y="5729600"/>
            <a:ext cx="365443" cy="45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90</a:t>
            </a:r>
            <a:endParaRPr lang="zh-CN" altLang="en-US" sz="1400" dirty="0"/>
          </a:p>
        </p:txBody>
      </p:sp>
      <p:cxnSp>
        <p:nvCxnSpPr>
          <p:cNvPr id="91" name="直接连接符 90"/>
          <p:cNvCxnSpPr/>
          <p:nvPr/>
        </p:nvCxnSpPr>
        <p:spPr>
          <a:xfrm flipH="1">
            <a:off x="7054708" y="6185901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406474" y="6185901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9964059" y="2306373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60</a:t>
            </a:r>
            <a:endParaRPr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8846680" y="5690408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8185633" y="5668693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10834310" y="3354317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80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9765333" y="4402262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50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10416987" y="4402261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70</a:t>
            </a:r>
            <a:endParaRPr lang="zh-CN" altLang="en-US" sz="1400" dirty="0"/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9296403" y="2762674"/>
            <a:ext cx="667657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97" idx="0"/>
          </p:cNvCxnSpPr>
          <p:nvPr/>
        </p:nvCxnSpPr>
        <p:spPr>
          <a:xfrm>
            <a:off x="10329503" y="2762674"/>
            <a:ext cx="687529" cy="59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endCxn id="96" idx="0"/>
          </p:cNvCxnSpPr>
          <p:nvPr/>
        </p:nvCxnSpPr>
        <p:spPr>
          <a:xfrm flipH="1">
            <a:off x="8368355" y="4858562"/>
            <a:ext cx="281759" cy="81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0"/>
          </p:cNvCxnSpPr>
          <p:nvPr/>
        </p:nvCxnSpPr>
        <p:spPr>
          <a:xfrm>
            <a:off x="8945718" y="4858562"/>
            <a:ext cx="83684" cy="83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98" idx="0"/>
          </p:cNvCxnSpPr>
          <p:nvPr/>
        </p:nvCxnSpPr>
        <p:spPr>
          <a:xfrm>
            <a:off x="9479122" y="3790343"/>
            <a:ext cx="468933" cy="61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99" idx="0"/>
          </p:cNvCxnSpPr>
          <p:nvPr/>
        </p:nvCxnSpPr>
        <p:spPr>
          <a:xfrm flipH="1">
            <a:off x="10599709" y="3810618"/>
            <a:ext cx="234601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1199753" y="3810618"/>
            <a:ext cx="286210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133753" y="6124991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8485519" y="6124991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8785406" y="6124991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9137172" y="6124991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9707906" y="4858562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0059673" y="4858562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10353240" y="4858562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705006" y="4858562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endCxn id="121" idx="0"/>
          </p:cNvCxnSpPr>
          <p:nvPr/>
        </p:nvCxnSpPr>
        <p:spPr>
          <a:xfrm flipH="1">
            <a:off x="15117461" y="4645255"/>
            <a:ext cx="108428" cy="8101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1689213" y="4858562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9107091" y="3334042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8602666" y="4404641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119" name="直接连接符 118"/>
          <p:cNvCxnSpPr>
            <a:endCxn id="118" idx="0"/>
          </p:cNvCxnSpPr>
          <p:nvPr/>
        </p:nvCxnSpPr>
        <p:spPr>
          <a:xfrm flipH="1">
            <a:off x="8785388" y="3788901"/>
            <a:ext cx="321702" cy="61574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1293442" y="4402261"/>
            <a:ext cx="464015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21" name="矩形 120"/>
          <p:cNvSpPr/>
          <p:nvPr/>
        </p:nvSpPr>
        <p:spPr>
          <a:xfrm>
            <a:off x="11102797" y="5668693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90</a:t>
            </a:r>
            <a:endParaRPr lang="zh-CN" altLang="en-US" sz="1400" dirty="0"/>
          </a:p>
        </p:txBody>
      </p:sp>
      <p:cxnSp>
        <p:nvCxnSpPr>
          <p:cNvPr id="122" name="直接连接符 121"/>
          <p:cNvCxnSpPr/>
          <p:nvPr/>
        </p:nvCxnSpPr>
        <p:spPr>
          <a:xfrm flipH="1">
            <a:off x="11039050" y="6124994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1390816" y="6124994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endCxn id="121" idx="0"/>
          </p:cNvCxnSpPr>
          <p:nvPr/>
        </p:nvCxnSpPr>
        <p:spPr>
          <a:xfrm flipH="1">
            <a:off x="11285519" y="4858562"/>
            <a:ext cx="111726" cy="81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1540428" y="1698587"/>
            <a:ext cx="218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2-3</a:t>
            </a:r>
            <a:r>
              <a:rPr lang="zh-CN" altLang="en-US" sz="2800" dirty="0" smtClean="0"/>
              <a:t>树</a:t>
            </a:r>
            <a:endParaRPr lang="zh-CN" altLang="en-US" sz="28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7351617" y="1380420"/>
            <a:ext cx="218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红黑树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99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2417747" y="129458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60</a:t>
            </a:r>
            <a:endParaRPr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1300368" y="3513493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639321" y="3491778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287998" y="1177402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80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2219021" y="2225347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50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870675" y="2225346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70</a:t>
            </a:r>
            <a:endParaRPr lang="zh-CN" altLang="en-US" sz="1400" dirty="0"/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750091" y="585759"/>
            <a:ext cx="667657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97" idx="0"/>
          </p:cNvCxnSpPr>
          <p:nvPr/>
        </p:nvCxnSpPr>
        <p:spPr>
          <a:xfrm>
            <a:off x="2783191" y="585759"/>
            <a:ext cx="687529" cy="59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endCxn id="96" idx="0"/>
          </p:cNvCxnSpPr>
          <p:nvPr/>
        </p:nvCxnSpPr>
        <p:spPr>
          <a:xfrm flipH="1">
            <a:off x="822043" y="2681647"/>
            <a:ext cx="281759" cy="81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0"/>
          </p:cNvCxnSpPr>
          <p:nvPr/>
        </p:nvCxnSpPr>
        <p:spPr>
          <a:xfrm>
            <a:off x="1399406" y="2681647"/>
            <a:ext cx="83684" cy="83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98" idx="0"/>
          </p:cNvCxnSpPr>
          <p:nvPr/>
        </p:nvCxnSpPr>
        <p:spPr>
          <a:xfrm>
            <a:off x="1932810" y="1613428"/>
            <a:ext cx="468933" cy="61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99" idx="0"/>
          </p:cNvCxnSpPr>
          <p:nvPr/>
        </p:nvCxnSpPr>
        <p:spPr>
          <a:xfrm flipH="1">
            <a:off x="3053397" y="1633703"/>
            <a:ext cx="234601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653441" y="1633703"/>
            <a:ext cx="286210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587441" y="3948076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939207" y="3948076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39094" y="3948076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590860" y="3948076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2161594" y="2681647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2513361" y="2681647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2806928" y="2681647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158694" y="2681647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142901" y="2681647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60779" y="1157127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18" name="矩形 117"/>
          <p:cNvSpPr/>
          <p:nvPr/>
        </p:nvSpPr>
        <p:spPr>
          <a:xfrm>
            <a:off x="1056354" y="2227726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119" name="直接连接符 118"/>
          <p:cNvCxnSpPr>
            <a:endCxn id="118" idx="0"/>
          </p:cNvCxnSpPr>
          <p:nvPr/>
        </p:nvCxnSpPr>
        <p:spPr>
          <a:xfrm flipH="1">
            <a:off x="1239076" y="1611986"/>
            <a:ext cx="321702" cy="61574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47130" y="2225346"/>
            <a:ext cx="464015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21" name="矩形 120"/>
          <p:cNvSpPr/>
          <p:nvPr/>
        </p:nvSpPr>
        <p:spPr>
          <a:xfrm>
            <a:off x="3556485" y="3491778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90</a:t>
            </a:r>
            <a:endParaRPr lang="zh-CN" altLang="en-US" sz="1400" dirty="0"/>
          </a:p>
        </p:txBody>
      </p:sp>
      <p:cxnSp>
        <p:nvCxnSpPr>
          <p:cNvPr id="122" name="直接连接符 121"/>
          <p:cNvCxnSpPr/>
          <p:nvPr/>
        </p:nvCxnSpPr>
        <p:spPr>
          <a:xfrm flipH="1">
            <a:off x="3492738" y="3948079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844504" y="3948079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endCxn id="121" idx="0"/>
          </p:cNvCxnSpPr>
          <p:nvPr/>
        </p:nvCxnSpPr>
        <p:spPr>
          <a:xfrm flipH="1">
            <a:off x="3739207" y="2681647"/>
            <a:ext cx="111726" cy="81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260240" y="3638379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60</a:t>
            </a:r>
            <a:endParaRPr lang="zh-CN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4891383" y="5734264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4181190" y="5734267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128" name="矩形 127"/>
          <p:cNvSpPr/>
          <p:nvPr/>
        </p:nvSpPr>
        <p:spPr>
          <a:xfrm>
            <a:off x="7130491" y="4686323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80</a:t>
            </a:r>
            <a:endParaRPr lang="zh-CN" altLang="en-US" sz="1400" dirty="0"/>
          </a:p>
        </p:txBody>
      </p:sp>
      <p:sp>
        <p:nvSpPr>
          <p:cNvPr id="129" name="矩形 128"/>
          <p:cNvSpPr/>
          <p:nvPr/>
        </p:nvSpPr>
        <p:spPr>
          <a:xfrm>
            <a:off x="6061514" y="5734268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50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6713168" y="5734267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70</a:t>
            </a:r>
            <a:endParaRPr lang="zh-CN" altLang="en-US" sz="1400" dirty="0"/>
          </a:p>
        </p:txBody>
      </p:sp>
      <p:cxnSp>
        <p:nvCxnSpPr>
          <p:cNvPr id="133" name="直接连接符 132"/>
          <p:cNvCxnSpPr/>
          <p:nvPr/>
        </p:nvCxnSpPr>
        <p:spPr>
          <a:xfrm flipH="1">
            <a:off x="5592584" y="4094680"/>
            <a:ext cx="667657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8" idx="0"/>
          </p:cNvCxnSpPr>
          <p:nvPr/>
        </p:nvCxnSpPr>
        <p:spPr>
          <a:xfrm>
            <a:off x="6625684" y="4094680"/>
            <a:ext cx="687529" cy="591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0"/>
          </p:cNvCxnSpPr>
          <p:nvPr/>
        </p:nvCxnSpPr>
        <p:spPr>
          <a:xfrm flipH="1">
            <a:off x="4363912" y="5130825"/>
            <a:ext cx="117164" cy="60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endCxn id="126" idx="0"/>
          </p:cNvCxnSpPr>
          <p:nvPr/>
        </p:nvCxnSpPr>
        <p:spPr>
          <a:xfrm>
            <a:off x="4799226" y="5120907"/>
            <a:ext cx="274879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29" idx="0"/>
          </p:cNvCxnSpPr>
          <p:nvPr/>
        </p:nvCxnSpPr>
        <p:spPr>
          <a:xfrm>
            <a:off x="5775303" y="5122349"/>
            <a:ext cx="468933" cy="61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endCxn id="130" idx="0"/>
          </p:cNvCxnSpPr>
          <p:nvPr/>
        </p:nvCxnSpPr>
        <p:spPr>
          <a:xfrm flipH="1">
            <a:off x="6895890" y="5142624"/>
            <a:ext cx="234601" cy="59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endCxn id="152" idx="0"/>
          </p:cNvCxnSpPr>
          <p:nvPr/>
        </p:nvCxnSpPr>
        <p:spPr>
          <a:xfrm>
            <a:off x="7495934" y="5130825"/>
            <a:ext cx="697388" cy="6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4129310" y="6190565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4481076" y="6190565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830109" y="6168847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5181875" y="6168847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6004087" y="6190568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6355854" y="6190568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6649421" y="6190568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7001187" y="6190568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8328286" y="6168847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5403272" y="4666048"/>
            <a:ext cx="365443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50" name="矩形 149"/>
          <p:cNvSpPr/>
          <p:nvPr/>
        </p:nvSpPr>
        <p:spPr>
          <a:xfrm>
            <a:off x="4453526" y="4664606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cxnSp>
        <p:nvCxnSpPr>
          <p:cNvPr id="151" name="直接连接符 150"/>
          <p:cNvCxnSpPr>
            <a:stCxn id="149" idx="1"/>
            <a:endCxn id="150" idx="3"/>
          </p:cNvCxnSpPr>
          <p:nvPr/>
        </p:nvCxnSpPr>
        <p:spPr>
          <a:xfrm flipH="1" flipV="1">
            <a:off x="4818969" y="4892757"/>
            <a:ext cx="584303" cy="1442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961314" y="5734264"/>
            <a:ext cx="464015" cy="456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100</a:t>
            </a:r>
            <a:endParaRPr lang="zh-CN" altLang="en-US" sz="1400" dirty="0"/>
          </a:p>
        </p:txBody>
      </p:sp>
      <p:sp>
        <p:nvSpPr>
          <p:cNvPr id="153" name="矩形 152"/>
          <p:cNvSpPr/>
          <p:nvPr/>
        </p:nvSpPr>
        <p:spPr>
          <a:xfrm>
            <a:off x="7298201" y="5734264"/>
            <a:ext cx="365443" cy="4563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90</a:t>
            </a:r>
            <a:endParaRPr lang="zh-CN" altLang="en-US" sz="1400" dirty="0"/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7263610" y="6190565"/>
            <a:ext cx="12930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7615376" y="6190565"/>
            <a:ext cx="97043" cy="4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2" idx="1"/>
            <a:endCxn id="153" idx="3"/>
          </p:cNvCxnSpPr>
          <p:nvPr/>
        </p:nvCxnSpPr>
        <p:spPr>
          <a:xfrm flipH="1">
            <a:off x="7663644" y="5962415"/>
            <a:ext cx="297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7726713" y="245026"/>
            <a:ext cx="3458551" cy="3047161"/>
            <a:chOff x="567294" y="2753249"/>
            <a:chExt cx="5610752" cy="3959050"/>
          </a:xfrm>
        </p:grpSpPr>
        <p:sp>
          <p:nvSpPr>
            <p:cNvPr id="158" name="矩形 157"/>
            <p:cNvSpPr/>
            <p:nvPr/>
          </p:nvSpPr>
          <p:spPr>
            <a:xfrm>
              <a:off x="3088181" y="275324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60</a:t>
              </a:r>
              <a:endParaRPr lang="zh-CN" altLang="en-US" sz="1400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708624" y="5476352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30</a:t>
              </a:r>
              <a:endParaRPr lang="zh-CN" altLang="en-US" sz="1400" dirty="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51457" y="5476353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10</a:t>
              </a:r>
              <a:endParaRPr lang="zh-CN" altLang="en-US" sz="14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499975" y="4114799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80</a:t>
              </a:r>
              <a:endParaRPr lang="zh-CN" altLang="en-US" sz="14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65791" y="5476351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50</a:t>
              </a:r>
              <a:endParaRPr lang="zh-CN" altLang="en-US" sz="1400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3822958" y="5476350"/>
              <a:ext cx="592853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70</a:t>
              </a:r>
              <a:endParaRPr lang="zh-CN" altLang="en-US" sz="1400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1384147" y="411480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20   40</a:t>
              </a:r>
              <a:endParaRPr lang="zh-CN" altLang="en-US" sz="1400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4936237" y="5476350"/>
              <a:ext cx="1241809" cy="592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90  100</a:t>
              </a:r>
              <a:endParaRPr lang="zh-CN" altLang="en-US" sz="1400" dirty="0"/>
            </a:p>
          </p:txBody>
        </p:sp>
        <p:cxnSp>
          <p:nvCxnSpPr>
            <p:cNvPr id="166" name="直接连接符 165"/>
            <p:cNvCxnSpPr>
              <a:endCxn id="164" idx="0"/>
            </p:cNvCxnSpPr>
            <p:nvPr/>
          </p:nvCxnSpPr>
          <p:spPr>
            <a:xfrm flipH="1">
              <a:off x="2005052" y="3346102"/>
              <a:ext cx="1083129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61" idx="0"/>
            </p:cNvCxnSpPr>
            <p:nvPr/>
          </p:nvCxnSpPr>
          <p:spPr>
            <a:xfrm>
              <a:off x="3681034" y="3346102"/>
              <a:ext cx="1115368" cy="768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endCxn id="160" idx="0"/>
            </p:cNvCxnSpPr>
            <p:nvPr/>
          </p:nvCxnSpPr>
          <p:spPr>
            <a:xfrm flipH="1">
              <a:off x="947884" y="4707652"/>
              <a:ext cx="436263" cy="76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64" idx="2"/>
              <a:endCxn id="159" idx="0"/>
            </p:cNvCxnSpPr>
            <p:nvPr/>
          </p:nvCxnSpPr>
          <p:spPr>
            <a:xfrm flipH="1">
              <a:off x="2005051" y="4707653"/>
              <a:ext cx="1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endCxn id="162" idx="0"/>
            </p:cNvCxnSpPr>
            <p:nvPr/>
          </p:nvCxnSpPr>
          <p:spPr>
            <a:xfrm>
              <a:off x="2625956" y="4707652"/>
              <a:ext cx="436262" cy="768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endCxn id="163" idx="0"/>
            </p:cNvCxnSpPr>
            <p:nvPr/>
          </p:nvCxnSpPr>
          <p:spPr>
            <a:xfrm flipH="1">
              <a:off x="4119385" y="4707652"/>
              <a:ext cx="380590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endCxn id="165" idx="0"/>
            </p:cNvCxnSpPr>
            <p:nvPr/>
          </p:nvCxnSpPr>
          <p:spPr>
            <a:xfrm>
              <a:off x="5092828" y="4707652"/>
              <a:ext cx="464314" cy="76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>
              <a:off x="567294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137959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>
              <a:off x="1624460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195125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>
              <a:off x="2672628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24329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19542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4290207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H="1">
              <a:off x="4936237" y="6069203"/>
              <a:ext cx="209767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5997583" y="6069203"/>
              <a:ext cx="157432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65" idx="2"/>
            </p:cNvCxnSpPr>
            <p:nvPr/>
          </p:nvCxnSpPr>
          <p:spPr>
            <a:xfrm flipH="1">
              <a:off x="5557141" y="6069203"/>
              <a:ext cx="1" cy="643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827174" y="3969794"/>
            <a:ext cx="3140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个等价性：</a:t>
            </a:r>
            <a:endParaRPr lang="en-US" altLang="zh-CN" sz="2400" dirty="0" smtClean="0"/>
          </a:p>
          <a:p>
            <a:r>
              <a:rPr lang="zh-CN" altLang="en-US" sz="2400" dirty="0"/>
              <a:t>红黑</a:t>
            </a:r>
            <a:r>
              <a:rPr lang="zh-CN" altLang="en-US" sz="2400" dirty="0" smtClean="0"/>
              <a:t>树是完美的黑色平衡，即所</a:t>
            </a:r>
            <a:r>
              <a:rPr lang="zh-CN" altLang="en-US" sz="2400" dirty="0" smtClean="0">
                <a:solidFill>
                  <a:srgbClr val="FF0000"/>
                </a:solidFill>
              </a:rPr>
              <a:t>有空结点</a:t>
            </a:r>
            <a:r>
              <a:rPr lang="zh-CN" altLang="en-US" sz="2400" dirty="0" smtClean="0"/>
              <a:t>到</a:t>
            </a:r>
            <a:r>
              <a:rPr lang="zh-CN" altLang="en-US" sz="2400" dirty="0" smtClean="0">
                <a:solidFill>
                  <a:srgbClr val="FF0000"/>
                </a:solidFill>
              </a:rPr>
              <a:t>根结点</a:t>
            </a:r>
            <a:r>
              <a:rPr lang="zh-CN" altLang="en-US" sz="2400" dirty="0" smtClean="0"/>
              <a:t>的路径上的</a:t>
            </a:r>
            <a:r>
              <a:rPr lang="zh-CN" altLang="en-US" sz="2400" dirty="0" smtClean="0">
                <a:solidFill>
                  <a:srgbClr val="FF0000"/>
                </a:solidFill>
              </a:rPr>
              <a:t>黑色结点数量相同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我们约定</a:t>
            </a:r>
            <a:r>
              <a:rPr lang="zh-CN" altLang="en-US" sz="2400" dirty="0" smtClean="0">
                <a:solidFill>
                  <a:srgbClr val="FF0000"/>
                </a:solidFill>
              </a:rPr>
              <a:t>空结点</a:t>
            </a:r>
            <a:r>
              <a:rPr lang="zh-CN" altLang="en-US" sz="2400" dirty="0" smtClean="0"/>
              <a:t>为黑色结点。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2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738" y="1356527"/>
            <a:ext cx="99478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左倾的红黑树必须满足以下条件：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红结点均为左结点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没有任何一个结点同时连接两个红结点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树是完美黑色平衡，即空结点到根结点路径上经过黑色结点的数量是相同的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新加入的结点均为红结点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5.</a:t>
            </a:r>
            <a:r>
              <a:rPr lang="zh-CN" altLang="en-US" sz="2800" dirty="0"/>
              <a:t>根结点是黑色的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60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45161" y="1753248"/>
            <a:ext cx="649081" cy="6577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327605" y="1753248"/>
            <a:ext cx="649081" cy="6577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0" idx="5"/>
          </p:cNvCxnSpPr>
          <p:nvPr/>
        </p:nvCxnSpPr>
        <p:spPr>
          <a:xfrm>
            <a:off x="3899186" y="2314669"/>
            <a:ext cx="680671" cy="65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3809169" y="3530560"/>
            <a:ext cx="583659" cy="8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64420" y="1249129"/>
            <a:ext cx="108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498538" y="2473636"/>
            <a:ext cx="108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62" name="右箭头 61"/>
          <p:cNvSpPr/>
          <p:nvPr/>
        </p:nvSpPr>
        <p:spPr>
          <a:xfrm>
            <a:off x="5938111" y="3960844"/>
            <a:ext cx="940078" cy="33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23472" y="3123105"/>
            <a:ext cx="649951" cy="673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64" idx="3"/>
          </p:cNvCxnSpPr>
          <p:nvPr/>
        </p:nvCxnSpPr>
        <p:spPr>
          <a:xfrm flipH="1">
            <a:off x="8025154" y="3697798"/>
            <a:ext cx="493501" cy="82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685657" y="4525877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238153" y="4030152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77" name="文本框 76"/>
          <p:cNvSpPr txBox="1"/>
          <p:nvPr/>
        </p:nvSpPr>
        <p:spPr>
          <a:xfrm>
            <a:off x="8566517" y="2641904"/>
            <a:ext cx="52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92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1582 0.1784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89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3997 0.09607 C -0.04896 0.11667 -0.05403 0.14699 -0.05403 0.17847 C -0.05403 0.21459 -0.04896 0.24329 -0.03997 0.26389 L -1.45833E-6 0.36042 " pathEditMode="relative" rAng="0" ptsTypes="AAAAA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800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01901 0.3726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863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24" grpId="0"/>
      <p:bldP spid="24" grpId="1"/>
      <p:bldP spid="53" grpId="0"/>
      <p:bldP spid="62" grpId="0" animBg="1"/>
      <p:bldP spid="64" grpId="0" animBg="1"/>
      <p:bldP spid="67" grpId="0" animBg="1"/>
      <p:bldP spid="68" grpId="0"/>
      <p:bldP spid="7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14499" y="2502040"/>
            <a:ext cx="3963938" cy="4287225"/>
            <a:chOff x="224063" y="2130251"/>
            <a:chExt cx="3988743" cy="4257224"/>
          </a:xfrm>
        </p:grpSpPr>
        <p:sp>
          <p:nvSpPr>
            <p:cNvPr id="10" name="椭圆 9"/>
            <p:cNvSpPr/>
            <p:nvPr/>
          </p:nvSpPr>
          <p:spPr>
            <a:xfrm>
              <a:off x="1507738" y="2130251"/>
              <a:ext cx="653143" cy="6531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45585" y="3557116"/>
              <a:ext cx="653143" cy="6531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10" idx="5"/>
              <a:endCxn id="11" idx="0"/>
            </p:cNvCxnSpPr>
            <p:nvPr/>
          </p:nvCxnSpPr>
          <p:spPr>
            <a:xfrm>
              <a:off x="2065230" y="2687743"/>
              <a:ext cx="706927" cy="869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0" idx="3"/>
            </p:cNvCxnSpPr>
            <p:nvPr/>
          </p:nvCxnSpPr>
          <p:spPr>
            <a:xfrm flipH="1">
              <a:off x="869670" y="2687743"/>
              <a:ext cx="733719" cy="869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等腰三角形 33"/>
            <p:cNvSpPr/>
            <p:nvPr/>
          </p:nvSpPr>
          <p:spPr>
            <a:xfrm>
              <a:off x="224063" y="3557115"/>
              <a:ext cx="1291214" cy="13163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小于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36" name="直接连接符 35"/>
            <p:cNvCxnSpPr>
              <a:stCxn id="11" idx="3"/>
              <a:endCxn id="38" idx="0"/>
            </p:cNvCxnSpPr>
            <p:nvPr/>
          </p:nvCxnSpPr>
          <p:spPr>
            <a:xfrm flipH="1">
              <a:off x="1986078" y="4114608"/>
              <a:ext cx="555158" cy="85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/>
            <p:nvPr/>
          </p:nvSpPr>
          <p:spPr>
            <a:xfrm>
              <a:off x="1250026" y="4966986"/>
              <a:ext cx="1472103" cy="1420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大于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小于</a:t>
              </a:r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2921592" y="5034623"/>
              <a:ext cx="1291214" cy="13163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大于</a:t>
              </a:r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40" name="直接连接符 39"/>
            <p:cNvCxnSpPr>
              <a:stCxn id="39" idx="0"/>
              <a:endCxn id="11" idx="5"/>
            </p:cNvCxnSpPr>
            <p:nvPr/>
          </p:nvCxnSpPr>
          <p:spPr>
            <a:xfrm flipH="1" flipV="1">
              <a:off x="3003077" y="4114608"/>
              <a:ext cx="564122" cy="920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9073153" y="3159786"/>
            <a:ext cx="32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node.right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x.left</a:t>
            </a:r>
            <a:endParaRPr lang="zh-CN" altLang="en-US" sz="28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491402" y="2003368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73" name="文本框 72"/>
          <p:cNvSpPr txBox="1"/>
          <p:nvPr/>
        </p:nvSpPr>
        <p:spPr>
          <a:xfrm>
            <a:off x="3252301" y="3872445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x</a:t>
            </a:r>
            <a:endParaRPr lang="zh-CN" altLang="en-US" sz="3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9073153" y="3803137"/>
            <a:ext cx="259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x.Left</a:t>
            </a:r>
            <a:r>
              <a:rPr lang="en-US" altLang="zh-CN" sz="2800" dirty="0" smtClean="0"/>
              <a:t> = node</a:t>
            </a:r>
            <a:endParaRPr lang="zh-CN" altLang="en-US" sz="2800" dirty="0"/>
          </a:p>
        </p:txBody>
      </p:sp>
      <p:sp>
        <p:nvSpPr>
          <p:cNvPr id="75" name="文本框 74"/>
          <p:cNvSpPr txBox="1"/>
          <p:nvPr/>
        </p:nvSpPr>
        <p:spPr>
          <a:xfrm>
            <a:off x="9073153" y="4556656"/>
            <a:ext cx="380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x.color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node.color</a:t>
            </a:r>
            <a:endParaRPr lang="zh-CN" altLang="en-US" sz="2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9073153" y="5310175"/>
            <a:ext cx="303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node.color</a:t>
            </a:r>
            <a:r>
              <a:rPr lang="en-US" altLang="zh-CN" sz="2800" dirty="0" smtClean="0"/>
              <a:t> = RED</a:t>
            </a:r>
            <a:endParaRPr lang="zh-CN" altLang="en-US" sz="28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2273" y="1238155"/>
            <a:ext cx="937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如果出现右结点为红色而左结点是黑色，进行左旋转操作</a:t>
            </a:r>
            <a:endParaRPr lang="en-US" altLang="zh-CN" sz="2400" dirty="0" smtClean="0"/>
          </a:p>
          <a:p>
            <a:r>
              <a:rPr lang="zh-CN" altLang="en-US" sz="2400" dirty="0"/>
              <a:t>左旋</a:t>
            </a:r>
            <a:r>
              <a:rPr lang="zh-CN" altLang="en-US" sz="2400" dirty="0" smtClean="0"/>
              <a:t>转：将红色右结点转换为左结点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726877" y="2401556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766951" y="3872446"/>
            <a:ext cx="649951" cy="673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44" idx="5"/>
            <a:endCxn id="51" idx="0"/>
          </p:cNvCxnSpPr>
          <p:nvPr/>
        </p:nvCxnSpPr>
        <p:spPr>
          <a:xfrm>
            <a:off x="7281645" y="2976249"/>
            <a:ext cx="843463" cy="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4" idx="3"/>
            <a:endCxn id="45" idx="0"/>
          </p:cNvCxnSpPr>
          <p:nvPr/>
        </p:nvCxnSpPr>
        <p:spPr>
          <a:xfrm flipH="1">
            <a:off x="6091927" y="2976249"/>
            <a:ext cx="730133" cy="8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>
            <a:off x="4543069" y="5395541"/>
            <a:ext cx="1284904" cy="1356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小于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45" idx="5"/>
            <a:endCxn id="50" idx="0"/>
          </p:cNvCxnSpPr>
          <p:nvPr/>
        </p:nvCxnSpPr>
        <p:spPr>
          <a:xfrm>
            <a:off x="6321719" y="4447139"/>
            <a:ext cx="881644" cy="94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>
            <a:off x="6470424" y="5395541"/>
            <a:ext cx="1465877" cy="1356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大于</a:t>
            </a:r>
            <a:r>
              <a:rPr lang="en-US" altLang="zh-CN" dirty="0"/>
              <a:t>5</a:t>
            </a:r>
            <a:r>
              <a:rPr lang="zh-CN" altLang="en-US" dirty="0"/>
              <a:t>小于</a:t>
            </a:r>
            <a:r>
              <a:rPr lang="en-US" altLang="zh-CN" dirty="0"/>
              <a:t>10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1" name="等腰三角形 50"/>
          <p:cNvSpPr/>
          <p:nvPr/>
        </p:nvSpPr>
        <p:spPr>
          <a:xfrm>
            <a:off x="7482655" y="3872445"/>
            <a:ext cx="1284904" cy="1356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大于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45" idx="3"/>
            <a:endCxn id="48" idx="0"/>
          </p:cNvCxnSpPr>
          <p:nvPr/>
        </p:nvCxnSpPr>
        <p:spPr>
          <a:xfrm flipH="1">
            <a:off x="5185521" y="4447139"/>
            <a:ext cx="676614" cy="94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884458" y="185548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x</a:t>
            </a:r>
            <a:endParaRPr lang="zh-CN" altLang="en-US" sz="3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039914" y="3541527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2" name="右箭头 1"/>
          <p:cNvSpPr/>
          <p:nvPr/>
        </p:nvSpPr>
        <p:spPr>
          <a:xfrm>
            <a:off x="3898760" y="3589787"/>
            <a:ext cx="940078" cy="33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9280" y="3294553"/>
            <a:ext cx="9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4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5" grpId="0"/>
      <p:bldP spid="76" grpId="0"/>
      <p:bldP spid="44" grpId="0" animBg="1"/>
      <p:bldP spid="45" grpId="0" animBg="1"/>
      <p:bldP spid="48" grpId="0" animBg="1"/>
      <p:bldP spid="50" grpId="0" animBg="1"/>
      <p:bldP spid="51" grpId="0" animBg="1"/>
      <p:bldP spid="31" grpId="0"/>
      <p:bldP spid="32" grpId="0"/>
      <p:bldP spid="2" grpId="0" animBg="1"/>
      <p:bldP spid="3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962999" y="2722772"/>
            <a:ext cx="303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node.color</a:t>
            </a:r>
            <a:r>
              <a:rPr lang="en-US" altLang="zh-CN" sz="2800" dirty="0" smtClean="0"/>
              <a:t> = RED</a:t>
            </a:r>
            <a:endParaRPr lang="zh-CN" altLang="en-US" sz="28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54117" y="1364750"/>
            <a:ext cx="10138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如果左右子结点均为红色，进行颜色翻转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1958137" y="2902586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978333" y="2917681"/>
            <a:ext cx="649951" cy="673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87" name="直接连接符 86"/>
          <p:cNvCxnSpPr>
            <a:stCxn id="84" idx="5"/>
          </p:cNvCxnSpPr>
          <p:nvPr/>
        </p:nvCxnSpPr>
        <p:spPr>
          <a:xfrm>
            <a:off x="3533101" y="3492374"/>
            <a:ext cx="562244" cy="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4" idx="3"/>
            <a:endCxn id="91" idx="0"/>
          </p:cNvCxnSpPr>
          <p:nvPr/>
        </p:nvCxnSpPr>
        <p:spPr>
          <a:xfrm flipH="1">
            <a:off x="2362109" y="3492374"/>
            <a:ext cx="711407" cy="8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2037133" y="4388571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2887793" y="2430055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637137" y="3603740"/>
            <a:ext cx="369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node.left.color</a:t>
            </a:r>
            <a:r>
              <a:rPr lang="en-US" altLang="zh-CN" sz="2800" dirty="0" smtClean="0"/>
              <a:t> = BLACK</a:t>
            </a:r>
            <a:endParaRPr lang="zh-CN" altLang="en-US" sz="28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637137" y="4388570"/>
            <a:ext cx="4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node.right.color</a:t>
            </a:r>
            <a:r>
              <a:rPr lang="en-US" altLang="zh-CN" sz="2800" dirty="0" smtClean="0"/>
              <a:t> = BLACK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21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14987 0.2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10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3" grpId="0" animBg="1"/>
      <p:bldP spid="83" grpId="1" animBg="1"/>
      <p:bldP spid="111" grpId="0"/>
      <p:bldP spid="11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716425" y="2363406"/>
            <a:ext cx="730133" cy="8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282021" y="1788712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8" idx="3"/>
          </p:cNvCxnSpPr>
          <p:nvPr/>
        </p:nvCxnSpPr>
        <p:spPr>
          <a:xfrm flipH="1">
            <a:off x="2850205" y="3834296"/>
            <a:ext cx="636427" cy="90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</p:cNvCxnSpPr>
          <p:nvPr/>
        </p:nvCxnSpPr>
        <p:spPr>
          <a:xfrm>
            <a:off x="3946217" y="3834296"/>
            <a:ext cx="684149" cy="82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202349" y="1342375"/>
            <a:ext cx="1089498" cy="1119633"/>
            <a:chOff x="5476672" y="1313192"/>
            <a:chExt cx="1089498" cy="1119633"/>
          </a:xfrm>
        </p:grpSpPr>
        <p:sp>
          <p:nvSpPr>
            <p:cNvPr id="7" name="椭圆 6"/>
            <p:cNvSpPr/>
            <p:nvPr/>
          </p:nvSpPr>
          <p:spPr>
            <a:xfrm>
              <a:off x="5625698" y="1759530"/>
              <a:ext cx="649951" cy="6732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76672" y="1313192"/>
              <a:ext cx="108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node</a:t>
              </a:r>
              <a:endParaRPr lang="zh-CN" altLang="en-US" sz="28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87223" y="2784676"/>
            <a:ext cx="1089498" cy="1148222"/>
            <a:chOff x="4661546" y="2755493"/>
            <a:chExt cx="1089498" cy="1148222"/>
          </a:xfrm>
        </p:grpSpPr>
        <p:sp>
          <p:nvSpPr>
            <p:cNvPr id="8" name="椭圆 7"/>
            <p:cNvSpPr/>
            <p:nvPr/>
          </p:nvSpPr>
          <p:spPr>
            <a:xfrm>
              <a:off x="4665772" y="3230420"/>
              <a:ext cx="649951" cy="6732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61546" y="2755493"/>
              <a:ext cx="10894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x</a:t>
              </a:r>
              <a:endParaRPr lang="zh-CN" altLang="en-US" sz="32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5994917" y="4081463"/>
            <a:ext cx="940078" cy="33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540045" y="4684096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423472" y="3259603"/>
            <a:ext cx="649951" cy="673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9012438" y="3834296"/>
            <a:ext cx="744405" cy="8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8" idx="3"/>
            <a:endCxn id="34" idx="0"/>
          </p:cNvCxnSpPr>
          <p:nvPr/>
        </p:nvCxnSpPr>
        <p:spPr>
          <a:xfrm flipH="1">
            <a:off x="7987826" y="3834296"/>
            <a:ext cx="530829" cy="84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662850" y="4684096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659167" y="4261991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539433" y="2810330"/>
            <a:ext cx="81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38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7799 0.41644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06367 0.11065 C 0.078 0.13403 0.0862 0.16875 0.0862 0.2051 C 0.0862 0.24653 0.078 0.2794 0.06367 0.30278 L -2.91667E-6 0.41366 " pathEditMode="relative" rAng="0" ptsTypes="AAAAA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2067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4" grpId="0" animBg="1"/>
      <p:bldP spid="27" grpId="0" animBg="1"/>
      <p:bldP spid="28" grpId="0" animBg="1"/>
      <p:bldP spid="34" grpId="0" animBg="1"/>
      <p:bldP spid="36" grpId="0"/>
      <p:bldP spid="3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689540" y="2384970"/>
            <a:ext cx="32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node.left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x.right</a:t>
            </a:r>
            <a:endParaRPr lang="zh-CN" altLang="en-US" sz="28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689540" y="3028321"/>
            <a:ext cx="259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x.right</a:t>
            </a:r>
            <a:r>
              <a:rPr lang="en-US" altLang="zh-CN" sz="2800" dirty="0" smtClean="0"/>
              <a:t> = node</a:t>
            </a:r>
            <a:endParaRPr lang="zh-CN" altLang="en-US" sz="28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589057" y="3781840"/>
            <a:ext cx="380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x.color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node.color</a:t>
            </a:r>
            <a:endParaRPr lang="zh-CN" altLang="en-US" sz="2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8689540" y="4535359"/>
            <a:ext cx="303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node.color</a:t>
            </a:r>
            <a:r>
              <a:rPr lang="en-US" altLang="zh-CN" sz="2800" dirty="0" smtClean="0"/>
              <a:t> = RED</a:t>
            </a:r>
            <a:endParaRPr lang="zh-CN" altLang="en-US" sz="28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54117" y="1364750"/>
            <a:ext cx="10138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如果出现连续两个红色的左子结点，进行右旋转操作</a:t>
            </a:r>
            <a:endParaRPr lang="en-US" altLang="zh-CN" sz="2400" dirty="0" smtClean="0"/>
          </a:p>
          <a:p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227737" y="2346151"/>
            <a:ext cx="3961110" cy="4486289"/>
            <a:chOff x="4665772" y="1994898"/>
            <a:chExt cx="3961110" cy="4486289"/>
          </a:xfrm>
        </p:grpSpPr>
        <p:sp>
          <p:nvSpPr>
            <p:cNvPr id="44" name="椭圆 43"/>
            <p:cNvSpPr/>
            <p:nvPr/>
          </p:nvSpPr>
          <p:spPr>
            <a:xfrm>
              <a:off x="6586200" y="1994898"/>
              <a:ext cx="649951" cy="6732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5626274" y="3465788"/>
              <a:ext cx="649951" cy="6732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4" idx="5"/>
              <a:endCxn id="51" idx="0"/>
            </p:cNvCxnSpPr>
            <p:nvPr/>
          </p:nvCxnSpPr>
          <p:spPr>
            <a:xfrm>
              <a:off x="7140968" y="2569591"/>
              <a:ext cx="843463" cy="896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3"/>
              <a:endCxn id="45" idx="0"/>
            </p:cNvCxnSpPr>
            <p:nvPr/>
          </p:nvCxnSpPr>
          <p:spPr>
            <a:xfrm flipH="1">
              <a:off x="5951250" y="2569591"/>
              <a:ext cx="730133" cy="896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5"/>
              <a:endCxn id="79" idx="0"/>
            </p:cNvCxnSpPr>
            <p:nvPr/>
          </p:nvCxnSpPr>
          <p:spPr>
            <a:xfrm>
              <a:off x="6181042" y="4040481"/>
              <a:ext cx="873431" cy="943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等腰三角形 50"/>
            <p:cNvSpPr/>
            <p:nvPr/>
          </p:nvSpPr>
          <p:spPr>
            <a:xfrm>
              <a:off x="7341978" y="3465787"/>
              <a:ext cx="1284904" cy="13569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大于</a:t>
              </a:r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cxnSp>
          <p:nvCxnSpPr>
            <p:cNvPr id="60" name="直接连接符 59"/>
            <p:cNvCxnSpPr>
              <a:stCxn id="45" idx="3"/>
            </p:cNvCxnSpPr>
            <p:nvPr/>
          </p:nvCxnSpPr>
          <p:spPr>
            <a:xfrm flipH="1">
              <a:off x="5044844" y="4040481"/>
              <a:ext cx="676614" cy="948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4665772" y="4988883"/>
              <a:ext cx="649951" cy="6732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9" name="等腰三角形 78"/>
            <p:cNvSpPr/>
            <p:nvPr/>
          </p:nvSpPr>
          <p:spPr>
            <a:xfrm>
              <a:off x="6341570" y="4983702"/>
              <a:ext cx="1425805" cy="149748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大于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小于</a:t>
              </a:r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  <p:sp>
        <p:nvSpPr>
          <p:cNvPr id="83" name="椭圆 82"/>
          <p:cNvSpPr/>
          <p:nvPr/>
        </p:nvSpPr>
        <p:spPr>
          <a:xfrm>
            <a:off x="6787710" y="3817040"/>
            <a:ext cx="649951" cy="673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5962693" y="2346151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85" name="直接连接符 84"/>
          <p:cNvCxnSpPr>
            <a:stCxn id="83" idx="5"/>
            <a:endCxn id="88" idx="0"/>
          </p:cNvCxnSpPr>
          <p:nvPr/>
        </p:nvCxnSpPr>
        <p:spPr>
          <a:xfrm>
            <a:off x="7342478" y="4391733"/>
            <a:ext cx="530606" cy="89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5"/>
            <a:endCxn id="83" idx="0"/>
          </p:cNvCxnSpPr>
          <p:nvPr/>
        </p:nvCxnSpPr>
        <p:spPr>
          <a:xfrm>
            <a:off x="6517461" y="2920844"/>
            <a:ext cx="595225" cy="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等腰三角形 87"/>
          <p:cNvSpPr/>
          <p:nvPr/>
        </p:nvSpPr>
        <p:spPr>
          <a:xfrm>
            <a:off x="7230632" y="5282748"/>
            <a:ext cx="1284904" cy="1356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大于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89" name="直接连接符 88"/>
          <p:cNvCxnSpPr>
            <a:stCxn id="84" idx="3"/>
            <a:endCxn id="91" idx="0"/>
          </p:cNvCxnSpPr>
          <p:nvPr/>
        </p:nvCxnSpPr>
        <p:spPr>
          <a:xfrm flipH="1">
            <a:off x="5346469" y="2920844"/>
            <a:ext cx="711407" cy="89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5021493" y="3817041"/>
            <a:ext cx="649951" cy="673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2" name="等腰三角形 91"/>
          <p:cNvSpPr/>
          <p:nvPr/>
        </p:nvSpPr>
        <p:spPr>
          <a:xfrm>
            <a:off x="5639289" y="5142214"/>
            <a:ext cx="1425805" cy="1497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2" idx="0"/>
            <a:endCxn id="83" idx="3"/>
          </p:cNvCxnSpPr>
          <p:nvPr/>
        </p:nvCxnSpPr>
        <p:spPr>
          <a:xfrm flipV="1">
            <a:off x="6352192" y="4391733"/>
            <a:ext cx="530701" cy="75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050119" y="1886228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1019504" y="3420416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7248299" y="3368942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node</a:t>
            </a:r>
            <a:endParaRPr lang="zh-CN" altLang="en-US" sz="28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12644" y="2136014"/>
            <a:ext cx="13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8946408" y="5367736"/>
            <a:ext cx="303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FlipColor</a:t>
            </a:r>
            <a:endParaRPr lang="zh-CN" altLang="en-US" sz="2800" dirty="0"/>
          </a:p>
        </p:txBody>
      </p:sp>
      <p:sp>
        <p:nvSpPr>
          <p:cNvPr id="32" name="右箭头 31"/>
          <p:cNvSpPr/>
          <p:nvPr/>
        </p:nvSpPr>
        <p:spPr>
          <a:xfrm>
            <a:off x="3898760" y="3589787"/>
            <a:ext cx="940078" cy="33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909280" y="3294553"/>
            <a:ext cx="9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1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5" grpId="0"/>
      <p:bldP spid="76" grpId="0"/>
      <p:bldP spid="83" grpId="0" animBg="1"/>
      <p:bldP spid="84" grpId="0" animBg="1"/>
      <p:bldP spid="88" grpId="0" animBg="1"/>
      <p:bldP spid="91" grpId="0" animBg="1"/>
      <p:bldP spid="92" grpId="0" animBg="1"/>
      <p:bldP spid="108" grpId="0"/>
      <p:bldP spid="110" grpId="0"/>
      <p:bldP spid="31" grpId="0"/>
      <p:bldP spid="32" grpId="0" animBg="1"/>
      <p:bldP spid="3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/>
          <p:cNvSpPr txBox="1"/>
          <p:nvPr/>
        </p:nvSpPr>
        <p:spPr>
          <a:xfrm>
            <a:off x="4665772" y="314825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红黑树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2626" y="1197962"/>
            <a:ext cx="8047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红黑树的生长轨迹（升序构造）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20589" y="184048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36723" y="2400738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578367" y="2742382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096048" y="2742382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764408" y="184048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827358" y="184048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054465" y="2302173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5396109" y="2643817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913790" y="2643817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712821" y="2985461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369580" y="2985461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310894" y="184318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508902" y="2359022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8" name="直接连接符 57"/>
          <p:cNvCxnSpPr>
            <a:endCxn id="155" idx="0"/>
          </p:cNvCxnSpPr>
          <p:nvPr/>
        </p:nvCxnSpPr>
        <p:spPr>
          <a:xfrm>
            <a:off x="7850546" y="2700666"/>
            <a:ext cx="331589" cy="36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7368227" y="2700666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182320" y="3062406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067236" y="1840488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11008" y="2753695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65" name="直接连接符 64"/>
          <p:cNvCxnSpPr>
            <a:endCxn id="69" idx="0"/>
          </p:cNvCxnSpPr>
          <p:nvPr/>
        </p:nvCxnSpPr>
        <p:spPr>
          <a:xfrm>
            <a:off x="10152652" y="3095339"/>
            <a:ext cx="7204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9670333" y="3095339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484426" y="345707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287704" y="2247814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053876" y="345707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842410" y="275369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73" name="直接连接符 72"/>
          <p:cNvCxnSpPr>
            <a:endCxn id="71" idx="0"/>
          </p:cNvCxnSpPr>
          <p:nvPr/>
        </p:nvCxnSpPr>
        <p:spPr>
          <a:xfrm>
            <a:off x="10643811" y="2589458"/>
            <a:ext cx="369421" cy="16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89329" y="3790852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3459657" y="3790852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832811" y="5023251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01" name="直接连接符 100"/>
          <p:cNvCxnSpPr/>
          <p:nvPr/>
        </p:nvCxnSpPr>
        <p:spPr>
          <a:xfrm>
            <a:off x="3174455" y="5364895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2692136" y="536489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491167" y="570653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144309" y="572663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323198" y="5023251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11" name="直接连接符 110"/>
          <p:cNvCxnSpPr/>
          <p:nvPr/>
        </p:nvCxnSpPr>
        <p:spPr>
          <a:xfrm>
            <a:off x="4664842" y="5364895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182523" y="536489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3981554" y="570653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4634696" y="572663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3639910" y="421864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16" name="直接连接符 115"/>
          <p:cNvCxnSpPr>
            <a:endCxn id="109" idx="0"/>
          </p:cNvCxnSpPr>
          <p:nvPr/>
        </p:nvCxnSpPr>
        <p:spPr>
          <a:xfrm>
            <a:off x="3981554" y="4560293"/>
            <a:ext cx="512466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endCxn id="100" idx="0"/>
          </p:cNvCxnSpPr>
          <p:nvPr/>
        </p:nvCxnSpPr>
        <p:spPr>
          <a:xfrm flipH="1">
            <a:off x="3003633" y="4560293"/>
            <a:ext cx="636278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494009" y="3823166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897926" y="505556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20" name="直接连接符 119"/>
          <p:cNvCxnSpPr/>
          <p:nvPr/>
        </p:nvCxnSpPr>
        <p:spPr>
          <a:xfrm>
            <a:off x="6239570" y="5397209"/>
            <a:ext cx="14067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H="1">
            <a:off x="5757251" y="5397209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5556282" y="5738853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6209424" y="575894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388313" y="505556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5" name="直接连接符 124"/>
          <p:cNvCxnSpPr>
            <a:endCxn id="132" idx="0"/>
          </p:cNvCxnSpPr>
          <p:nvPr/>
        </p:nvCxnSpPr>
        <p:spPr>
          <a:xfrm>
            <a:off x="7729957" y="5397209"/>
            <a:ext cx="211543" cy="36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7247638" y="5397209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7099824" y="575894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7523421" y="6359378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6705025" y="4250963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30" name="直接连接符 129"/>
          <p:cNvCxnSpPr>
            <a:endCxn id="124" idx="0"/>
          </p:cNvCxnSpPr>
          <p:nvPr/>
        </p:nvCxnSpPr>
        <p:spPr>
          <a:xfrm>
            <a:off x="7046669" y="4592607"/>
            <a:ext cx="512466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endCxn id="119" idx="0"/>
          </p:cNvCxnSpPr>
          <p:nvPr/>
        </p:nvCxnSpPr>
        <p:spPr>
          <a:xfrm flipH="1">
            <a:off x="6068748" y="4592607"/>
            <a:ext cx="636278" cy="4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7770678" y="5757488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9738463" y="3941787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9376135" y="503241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35" name="直接连接符 134"/>
          <p:cNvCxnSpPr/>
          <p:nvPr/>
        </p:nvCxnSpPr>
        <p:spPr>
          <a:xfrm>
            <a:off x="9732852" y="5388337"/>
            <a:ext cx="135102" cy="35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9244960" y="5380085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043990" y="5721729"/>
            <a:ext cx="334581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9697132" y="5741825"/>
            <a:ext cx="334581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0433606" y="5754798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40" name="直接连接符 139"/>
          <p:cNvCxnSpPr>
            <a:endCxn id="148" idx="0"/>
          </p:cNvCxnSpPr>
          <p:nvPr/>
        </p:nvCxnSpPr>
        <p:spPr>
          <a:xfrm>
            <a:off x="10327498" y="4772245"/>
            <a:ext cx="620577" cy="27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10156676" y="6356688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10867741" y="6356688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9991283" y="4430601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45" name="直接连接符 144"/>
          <p:cNvCxnSpPr>
            <a:endCxn id="139" idx="0"/>
          </p:cNvCxnSpPr>
          <p:nvPr/>
        </p:nvCxnSpPr>
        <p:spPr>
          <a:xfrm flipH="1">
            <a:off x="10604428" y="5388337"/>
            <a:ext cx="219482" cy="36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endCxn id="134" idx="0"/>
          </p:cNvCxnSpPr>
          <p:nvPr/>
        </p:nvCxnSpPr>
        <p:spPr>
          <a:xfrm flipH="1">
            <a:off x="9546957" y="4759361"/>
            <a:ext cx="444326" cy="27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11273665" y="5757909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10777253" y="5046693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149" name="直接连接符 148"/>
          <p:cNvCxnSpPr>
            <a:endCxn id="147" idx="0"/>
          </p:cNvCxnSpPr>
          <p:nvPr/>
        </p:nvCxnSpPr>
        <p:spPr>
          <a:xfrm>
            <a:off x="11044498" y="5374063"/>
            <a:ext cx="399989" cy="383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3057822" y="2273602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2" name="直接连接符 151"/>
          <p:cNvCxnSpPr/>
          <p:nvPr/>
        </p:nvCxnSpPr>
        <p:spPr>
          <a:xfrm flipH="1">
            <a:off x="2917147" y="2615246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716178" y="2956890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8011313" y="3067137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7710990" y="3700917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57" name="直接连接符 156"/>
          <p:cNvCxnSpPr>
            <a:endCxn id="156" idx="0"/>
          </p:cNvCxnSpPr>
          <p:nvPr/>
        </p:nvCxnSpPr>
        <p:spPr>
          <a:xfrm flipH="1">
            <a:off x="7881812" y="3394002"/>
            <a:ext cx="170822" cy="30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endCxn id="64" idx="0"/>
          </p:cNvCxnSpPr>
          <p:nvPr/>
        </p:nvCxnSpPr>
        <p:spPr>
          <a:xfrm flipH="1">
            <a:off x="9981830" y="2571560"/>
            <a:ext cx="320337" cy="18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58339" y="5015796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60" name="直接连接符 159"/>
          <p:cNvCxnSpPr>
            <a:endCxn id="164" idx="0"/>
          </p:cNvCxnSpPr>
          <p:nvPr/>
        </p:nvCxnSpPr>
        <p:spPr>
          <a:xfrm>
            <a:off x="899983" y="5357440"/>
            <a:ext cx="72046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H="1">
            <a:off x="417664" y="5357440"/>
            <a:ext cx="140675" cy="36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231757" y="5719180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1035035" y="4509915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801207" y="5719180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1589741" y="5015796"/>
            <a:ext cx="341644" cy="34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66" name="直接连接符 165"/>
          <p:cNvCxnSpPr>
            <a:endCxn id="165" idx="0"/>
          </p:cNvCxnSpPr>
          <p:nvPr/>
        </p:nvCxnSpPr>
        <p:spPr>
          <a:xfrm>
            <a:off x="1376679" y="4833661"/>
            <a:ext cx="383884" cy="18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59" idx="0"/>
          </p:cNvCxnSpPr>
          <p:nvPr/>
        </p:nvCxnSpPr>
        <p:spPr>
          <a:xfrm flipH="1">
            <a:off x="729161" y="4833661"/>
            <a:ext cx="320337" cy="18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345931" y="5706539"/>
            <a:ext cx="341644" cy="341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69" name="直接连接符 168"/>
          <p:cNvCxnSpPr>
            <a:endCxn id="168" idx="0"/>
          </p:cNvCxnSpPr>
          <p:nvPr/>
        </p:nvCxnSpPr>
        <p:spPr>
          <a:xfrm flipH="1">
            <a:off x="1516753" y="5357440"/>
            <a:ext cx="95749" cy="34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endCxn id="128" idx="0"/>
          </p:cNvCxnSpPr>
          <p:nvPr/>
        </p:nvCxnSpPr>
        <p:spPr>
          <a:xfrm flipH="1">
            <a:off x="7694243" y="6080497"/>
            <a:ext cx="76435" cy="27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endCxn id="142" idx="0"/>
          </p:cNvCxnSpPr>
          <p:nvPr/>
        </p:nvCxnSpPr>
        <p:spPr>
          <a:xfrm flipH="1">
            <a:off x="10327498" y="6077807"/>
            <a:ext cx="127689" cy="27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endCxn id="143" idx="0"/>
          </p:cNvCxnSpPr>
          <p:nvPr/>
        </p:nvCxnSpPr>
        <p:spPr>
          <a:xfrm>
            <a:off x="10775250" y="6096442"/>
            <a:ext cx="263313" cy="26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81961"/>
              </p:ext>
            </p:extLst>
          </p:nvPr>
        </p:nvGraphicFramePr>
        <p:xfrm>
          <a:off x="3093396" y="1770434"/>
          <a:ext cx="6575897" cy="4027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482"/>
                <a:gridCol w="3706415"/>
              </a:tblGrid>
              <a:tr h="977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红黑树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时间复杂度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添加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effectLst/>
                        </a:rPr>
                        <a:t>O（log</a:t>
                      </a:r>
                      <a:r>
                        <a:rPr lang="en-US" sz="3200" u="none" strike="noStrike" dirty="0">
                          <a:effectLst/>
                        </a:rPr>
                        <a:t> n）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查询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effectLst/>
                        </a:rPr>
                        <a:t>O（log</a:t>
                      </a:r>
                      <a:r>
                        <a:rPr lang="en-US" sz="3200" u="none" strike="noStrike" dirty="0">
                          <a:effectLst/>
                        </a:rPr>
                        <a:t> n）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删除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effectLst/>
                        </a:rPr>
                        <a:t>O（log</a:t>
                      </a:r>
                      <a:r>
                        <a:rPr lang="en-US" sz="3200" u="none" strike="noStrike" dirty="0">
                          <a:effectLst/>
                        </a:rPr>
                        <a:t> n）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5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39731" y="513020"/>
            <a:ext cx="3921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装箱和拆箱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887" y="1967089"/>
            <a:ext cx="509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装箱：值类型转换为引用类型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71887" y="2816519"/>
            <a:ext cx="509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拆箱：引用类型转换为值类型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871887" y="3862959"/>
            <a:ext cx="1054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引用类型</a:t>
            </a:r>
            <a:r>
              <a:rPr lang="zh-CN" altLang="en-US" sz="2800" dirty="0" smtClean="0"/>
              <a:t>：任何称为“类”的类型都是引用类型，使用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修饰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62368" y="5235609"/>
            <a:ext cx="1051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值类型：所有值类型都称为结构或枚举，使用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enum</a:t>
            </a:r>
            <a:r>
              <a:rPr lang="zh-CN" altLang="en-US" sz="2800" dirty="0" smtClean="0"/>
              <a:t>修饰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71887" y="4524328"/>
            <a:ext cx="1054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string  object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71887" y="5896978"/>
            <a:ext cx="1054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float double char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32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0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8203" y="254391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17328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23519" y="948518"/>
            <a:ext cx="1256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键</a:t>
            </a:r>
            <a:endParaRPr lang="zh-CN" altLang="en-US" dirty="0"/>
          </a:p>
          <a:p>
            <a:r>
              <a:rPr lang="en-US" altLang="zh-CN" dirty="0"/>
              <a:t>212</a:t>
            </a:r>
          </a:p>
          <a:p>
            <a:r>
              <a:rPr lang="en-US" altLang="zh-CN" dirty="0"/>
              <a:t>618</a:t>
            </a:r>
          </a:p>
          <a:p>
            <a:r>
              <a:rPr lang="en-US" altLang="zh-CN" dirty="0"/>
              <a:t>302</a:t>
            </a:r>
          </a:p>
          <a:p>
            <a:r>
              <a:rPr lang="en-US" altLang="zh-CN" dirty="0"/>
              <a:t>940</a:t>
            </a:r>
          </a:p>
          <a:p>
            <a:r>
              <a:rPr lang="en-US" altLang="zh-CN" dirty="0"/>
              <a:t>702</a:t>
            </a:r>
          </a:p>
          <a:p>
            <a:r>
              <a:rPr lang="en-US" altLang="zh-CN" dirty="0"/>
              <a:t>704</a:t>
            </a:r>
          </a:p>
          <a:p>
            <a:r>
              <a:rPr lang="en-US" altLang="zh-CN" dirty="0"/>
              <a:t>612</a:t>
            </a:r>
          </a:p>
          <a:p>
            <a:r>
              <a:rPr lang="en-US" altLang="zh-CN" dirty="0"/>
              <a:t>606</a:t>
            </a:r>
          </a:p>
          <a:p>
            <a:r>
              <a:rPr lang="en-US" altLang="zh-CN" dirty="0"/>
              <a:t>772</a:t>
            </a:r>
          </a:p>
          <a:p>
            <a:r>
              <a:rPr lang="en-US" altLang="zh-CN" dirty="0"/>
              <a:t>510</a:t>
            </a:r>
          </a:p>
          <a:p>
            <a:r>
              <a:rPr lang="en-US" altLang="zh-CN" dirty="0"/>
              <a:t>423</a:t>
            </a:r>
          </a:p>
          <a:p>
            <a:r>
              <a:rPr lang="en-US" altLang="zh-CN" dirty="0"/>
              <a:t>650</a:t>
            </a:r>
          </a:p>
          <a:p>
            <a:r>
              <a:rPr lang="en-US" altLang="zh-CN" dirty="0"/>
              <a:t>317</a:t>
            </a:r>
          </a:p>
          <a:p>
            <a:r>
              <a:rPr lang="en-US" altLang="zh-CN" dirty="0"/>
              <a:t>907</a:t>
            </a:r>
          </a:p>
          <a:p>
            <a:r>
              <a:rPr lang="en-US" altLang="zh-CN" dirty="0"/>
              <a:t>507</a:t>
            </a:r>
          </a:p>
          <a:p>
            <a:r>
              <a:rPr lang="en-US" altLang="zh-CN" dirty="0"/>
              <a:t>304</a:t>
            </a:r>
          </a:p>
          <a:p>
            <a:r>
              <a:rPr lang="en-US" altLang="zh-CN" dirty="0" smtClean="0"/>
              <a:t>801</a:t>
            </a:r>
          </a:p>
          <a:p>
            <a:r>
              <a:rPr lang="en-US" altLang="zh-CN" dirty="0" smtClean="0"/>
              <a:t>418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701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4208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82556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5860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7512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90816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212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92468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94120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97424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99076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300728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02380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04032" y="1672154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82556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84208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85860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89164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90816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694120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095772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899076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00728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104032" y="2807963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882556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85860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89164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92468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095772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497424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899076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300728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702380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104032" y="3943772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940883" y="2073806"/>
            <a:ext cx="2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848070" y="206970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418846" y="1660425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851937" y="171620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043230" y="1688314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438009" y="4332670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618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441876" y="3979164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618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448702" y="207171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302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452569" y="171821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302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8268633" y="206970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304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272500" y="171620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9459323" y="1672154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217255" y="319378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317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221122" y="284028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317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034970" y="2807963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431278" y="3185542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418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5435145" y="2832036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418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6243744" y="2818258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6647331" y="3210461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423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651198" y="2856955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423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7427865" y="2820954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7857487" y="3220186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507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861354" y="2866680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507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9038211" y="3209615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510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9042078" y="285610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510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9472400" y="2807963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3836756" y="435674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606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3840623" y="4003237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229077" y="3968179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4640610" y="4345196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4644477" y="3991690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612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5039481" y="3943772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823508" y="3927100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6250826" y="4328724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650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254693" y="3975218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650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631677" y="3942338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7036317" y="4321685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701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040184" y="396817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701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459963" y="4333579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702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7463830" y="3980073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702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8272780" y="4328724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704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8276647" y="3975218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704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3882556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685860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489164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292468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095772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497424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99076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8300728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8702380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104032" y="5019430"/>
            <a:ext cx="401652" cy="40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5438009" y="5408328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907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5441876" y="5054822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907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3836756" y="5432401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772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3840623" y="5078895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772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229077" y="5043837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640610" y="5420854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801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644477" y="5067348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801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5039481" y="5019430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9481917" y="3959932"/>
            <a:ext cx="5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694120" y="5023159"/>
            <a:ext cx="401652" cy="39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5890816" y="5023159"/>
            <a:ext cx="401652" cy="39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9034344" y="5367872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940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9038211" y="5014366"/>
            <a:ext cx="5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940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8707771" y="2802098"/>
            <a:ext cx="392394" cy="40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3216103" y="1583481"/>
            <a:ext cx="61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arr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12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9" grpId="0"/>
      <p:bldP spid="9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9" grpId="0"/>
      <p:bldP spid="141" grpId="0" animBg="1"/>
      <p:bldP spid="142" grpId="0" animBg="1"/>
      <p:bldP spid="143" grpId="0"/>
      <p:bldP spid="144" grpId="0"/>
      <p:bldP spid="145" grpId="0" animBg="1"/>
      <p:bldP spid="14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0947" y="1225689"/>
            <a:ext cx="4025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键  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M</a:t>
            </a:r>
            <a:r>
              <a:rPr lang="en-US" altLang="zh-CN" dirty="0" smtClean="0"/>
              <a:t>=100      M=97	</a:t>
            </a: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r>
              <a:rPr lang="en-US" altLang="zh-CN" dirty="0" smtClean="0"/>
              <a:t>212	12	18</a:t>
            </a:r>
          </a:p>
          <a:p>
            <a:r>
              <a:rPr lang="en-US" altLang="zh-CN" dirty="0" smtClean="0"/>
              <a:t>618	18	36</a:t>
            </a:r>
          </a:p>
          <a:p>
            <a:r>
              <a:rPr lang="en-US" altLang="zh-CN" dirty="0" smtClean="0"/>
              <a:t>302	2	11</a:t>
            </a:r>
          </a:p>
          <a:p>
            <a:r>
              <a:rPr lang="en-US" altLang="zh-CN" dirty="0" smtClean="0"/>
              <a:t>940	40	67</a:t>
            </a:r>
          </a:p>
          <a:p>
            <a:r>
              <a:rPr lang="en-US" altLang="zh-CN" dirty="0" smtClean="0"/>
              <a:t>702	2	23</a:t>
            </a:r>
          </a:p>
          <a:p>
            <a:r>
              <a:rPr lang="en-US" altLang="zh-CN" dirty="0" smtClean="0"/>
              <a:t>704	4	25</a:t>
            </a:r>
          </a:p>
          <a:p>
            <a:r>
              <a:rPr lang="en-US" altLang="zh-CN" dirty="0" smtClean="0"/>
              <a:t>612	12	30</a:t>
            </a:r>
          </a:p>
          <a:p>
            <a:r>
              <a:rPr lang="en-US" altLang="zh-CN" dirty="0" smtClean="0"/>
              <a:t>606	6	24</a:t>
            </a:r>
          </a:p>
          <a:p>
            <a:r>
              <a:rPr lang="en-US" altLang="zh-CN" dirty="0" smtClean="0"/>
              <a:t>772	72	93</a:t>
            </a:r>
          </a:p>
          <a:p>
            <a:r>
              <a:rPr lang="en-US" altLang="zh-CN" dirty="0" smtClean="0"/>
              <a:t>510	10	25</a:t>
            </a:r>
          </a:p>
          <a:p>
            <a:r>
              <a:rPr lang="en-US" altLang="zh-CN" dirty="0" smtClean="0"/>
              <a:t>423	23	35</a:t>
            </a:r>
          </a:p>
          <a:p>
            <a:r>
              <a:rPr lang="en-US" altLang="zh-CN" dirty="0" smtClean="0"/>
              <a:t>650	50	68</a:t>
            </a:r>
          </a:p>
          <a:p>
            <a:r>
              <a:rPr lang="en-US" altLang="zh-CN" dirty="0" smtClean="0"/>
              <a:t>317	17	26</a:t>
            </a:r>
          </a:p>
          <a:p>
            <a:r>
              <a:rPr lang="en-US" altLang="zh-CN" dirty="0" smtClean="0"/>
              <a:t>907	7	34</a:t>
            </a:r>
          </a:p>
          <a:p>
            <a:r>
              <a:rPr lang="en-US" altLang="zh-CN" dirty="0" smtClean="0"/>
              <a:t>507	7	22</a:t>
            </a:r>
          </a:p>
          <a:p>
            <a:r>
              <a:rPr lang="en-US" altLang="zh-CN" dirty="0" smtClean="0"/>
              <a:t>304	4	13</a:t>
            </a:r>
          </a:p>
          <a:p>
            <a:pPr marL="342900" indent="-342900">
              <a:buAutoNum type="arabicPlain" startAt="801"/>
            </a:pPr>
            <a:r>
              <a:rPr lang="en-US" altLang="zh-CN" dirty="0" smtClean="0"/>
              <a:t>           1	25</a:t>
            </a:r>
          </a:p>
          <a:p>
            <a:pPr marL="342900" indent="-342900">
              <a:buAutoNum type="arabicPlain" startAt="418"/>
            </a:pPr>
            <a:r>
              <a:rPr lang="en-US" altLang="zh-CN" dirty="0" smtClean="0"/>
              <a:t>          18	30</a:t>
            </a:r>
          </a:p>
          <a:p>
            <a:r>
              <a:rPr lang="en-US" altLang="zh-CN" dirty="0" smtClean="0"/>
              <a:t>701	1	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6436" y="1789109"/>
            <a:ext cx="4528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正整数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将整数散列最常用的方法就是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取余</a:t>
            </a:r>
            <a:r>
              <a:rPr lang="zh-CN" altLang="en-US" sz="2400" dirty="0" smtClean="0"/>
              <a:t>。选择大小为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/>
              <a:t>的数组，对于任意的正整数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，计算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除于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的余数。函数计算非常容易。</a:t>
            </a:r>
            <a:r>
              <a:rPr lang="zh-CN" altLang="en-US" sz="2400" dirty="0"/>
              <a:t>（在</a:t>
            </a:r>
            <a:r>
              <a:rPr lang="en-US" altLang="zh-CN" sz="2400" dirty="0"/>
              <a:t>C#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K  </a:t>
            </a:r>
            <a:r>
              <a:rPr lang="en-US" altLang="zh-CN" sz="2400" dirty="0"/>
              <a:t>% </a:t>
            </a:r>
            <a:r>
              <a:rPr lang="en-US" altLang="zh-CN" sz="2400" dirty="0" smtClean="0"/>
              <a:t> M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并能够有效地将键分布在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到</a:t>
            </a:r>
            <a:r>
              <a:rPr lang="en-US" altLang="zh-CN" sz="2400" dirty="0" smtClean="0">
                <a:solidFill>
                  <a:srgbClr val="FF0000"/>
                </a:solidFill>
              </a:rPr>
              <a:t>M-1</a:t>
            </a:r>
          </a:p>
          <a:p>
            <a:r>
              <a:rPr lang="zh-CN" altLang="en-US" sz="2400" dirty="0" smtClean="0"/>
              <a:t>的范围内。如果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不是素数，</a:t>
            </a:r>
            <a:endParaRPr lang="en-US" altLang="zh-CN" sz="2400" dirty="0" smtClean="0"/>
          </a:p>
          <a:p>
            <a:r>
              <a:rPr lang="zh-CN" altLang="en-US" sz="2400" dirty="0" smtClean="0"/>
              <a:t>可能会导致我们无法</a:t>
            </a:r>
            <a:r>
              <a:rPr lang="zh-CN" altLang="en-US" sz="2400" dirty="0" smtClean="0">
                <a:solidFill>
                  <a:srgbClr val="FF0000"/>
                </a:solidFill>
              </a:rPr>
              <a:t>均匀</a:t>
            </a:r>
            <a:r>
              <a:rPr lang="zh-CN" altLang="en-US" sz="2400" dirty="0" smtClean="0"/>
              <a:t>地分布。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3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4963" y="1609648"/>
            <a:ext cx="10800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浮点数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如果键是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之间的小数，我们可以将键表示为二进制</a:t>
            </a:r>
            <a:r>
              <a:rPr lang="zh-CN" altLang="en-US" sz="2400" dirty="0" smtClean="0">
                <a:solidFill>
                  <a:srgbClr val="FF0000"/>
                </a:solidFill>
              </a:rPr>
              <a:t>整数</a:t>
            </a:r>
            <a:r>
              <a:rPr lang="zh-CN" altLang="en-US" sz="2400" dirty="0" smtClean="0"/>
              <a:t>，然后再进行取余。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299538" y="230736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哈希函数的设计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962" y="2932822"/>
            <a:ext cx="10800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字符串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如果键是字符串类型，我们</a:t>
            </a:r>
            <a:r>
              <a:rPr lang="zh-CN" altLang="en-US" sz="2400" dirty="0"/>
              <a:t>同样</a:t>
            </a:r>
            <a:r>
              <a:rPr lang="zh-CN" altLang="en-US" sz="2400" dirty="0" smtClean="0"/>
              <a:t>将键表示为</a:t>
            </a:r>
            <a:r>
              <a:rPr lang="zh-CN" altLang="en-US" sz="2400" dirty="0" smtClean="0">
                <a:solidFill>
                  <a:srgbClr val="FF0000"/>
                </a:solidFill>
              </a:rPr>
              <a:t>整数</a:t>
            </a:r>
            <a:r>
              <a:rPr lang="zh-CN" altLang="en-US" sz="2400" dirty="0" smtClean="0"/>
              <a:t>，然后再进行取余。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93107" y="4038673"/>
            <a:ext cx="569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123=1*10^2 + 2*10^1 + 3*10^0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93107" y="4747730"/>
            <a:ext cx="569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=a*26^2 + b*26^1 + c*26^0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93107" y="5506004"/>
            <a:ext cx="569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abc</a:t>
            </a:r>
            <a:r>
              <a:rPr lang="en-US" altLang="zh-CN" sz="2800" dirty="0" smtClean="0"/>
              <a:t> = 97*26^2 + 98*26^1 + 99*26^0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=26*(97*26+98)+99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=68219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69" y="4038673"/>
            <a:ext cx="5483414" cy="28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0843" y="250833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哈希函数的设计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6430" y="1478422"/>
            <a:ext cx="850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总的来说，要为一个数据类型实现一个优秀的哈希函数需要满足三个条件：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一致性：等价的键必然产生相等的哈希值</a:t>
            </a:r>
            <a:endParaRPr lang="en-US" altLang="zh-CN" sz="2400" dirty="0" smtClean="0"/>
          </a:p>
          <a:p>
            <a:r>
              <a:rPr lang="zh-CN" altLang="en-US" sz="2400" dirty="0" smtClean="0"/>
              <a:t>高效性：计算简便</a:t>
            </a:r>
            <a:endParaRPr lang="en-US" altLang="zh-CN" sz="2400" dirty="0" smtClean="0"/>
          </a:p>
          <a:p>
            <a:r>
              <a:rPr lang="zh-CN" altLang="en-US" sz="2400" dirty="0" smtClean="0"/>
              <a:t>均匀性：均匀的分布所有的键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66429" y="4111102"/>
            <a:ext cx="7580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当然了同时设计满足这三个条件的哈希函数是专家们的事。于是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令所有数据类型都继承了父类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并且实现了一个能返回一个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型的</a:t>
            </a:r>
            <a:r>
              <a:rPr lang="en-US" altLang="zh-CN" sz="2400" dirty="0" err="1" smtClean="0"/>
              <a:t>GetHashCode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，我们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程序员在使用时只需要调用</a:t>
            </a:r>
            <a:r>
              <a:rPr lang="en-US" altLang="zh-CN" sz="2400" dirty="0" err="1"/>
              <a:t>GetHashCode</a:t>
            </a:r>
            <a:r>
              <a:rPr lang="en-US" altLang="zh-CN" sz="2400" dirty="0"/>
              <a:t>()</a:t>
            </a:r>
            <a:r>
              <a:rPr lang="zh-CN" altLang="en-US" sz="2400" dirty="0" smtClean="0"/>
              <a:t>方法即可，我们没有理由不相信它们。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26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0843" y="250833"/>
            <a:ext cx="6718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C#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中的哈希函数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3583" y="1174163"/>
            <a:ext cx="9705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对于任意的数据类型，我们都可以通过调用</a:t>
            </a:r>
            <a:r>
              <a:rPr lang="en-US" altLang="zh-CN" sz="2800" dirty="0" err="1" smtClean="0"/>
              <a:t>GetHashCode</a:t>
            </a:r>
            <a:r>
              <a:rPr lang="zh-CN" altLang="en-US" sz="2800" dirty="0" smtClean="0"/>
              <a:t>（）的方法，得到一个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型的整数。但是我们需要的是数组的索引而不是一个整数。所以会对整数进行取余</a:t>
            </a:r>
            <a:r>
              <a:rPr lang="zh-CN" altLang="en-US" sz="2800" dirty="0"/>
              <a:t>。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62" y="5551928"/>
            <a:ext cx="6960059" cy="12858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62" y="2625661"/>
            <a:ext cx="4505325" cy="1219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762" y="4093557"/>
            <a:ext cx="5838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7123" y="378057"/>
            <a:ext cx="442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处理哈希冲突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6175" y="1449636"/>
            <a:ext cx="377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基于拉链法的哈希表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3926" y="2986668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03926" y="2544540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03926" y="3870924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03926" y="3428796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03926" y="4755180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03926" y="4313052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03926" y="5639436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03926" y="5197308"/>
            <a:ext cx="442128" cy="44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54519" y="2073107"/>
            <a:ext cx="68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arr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214058" y="2525003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004304" y="5651163"/>
            <a:ext cx="74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M-1</a:t>
            </a:r>
            <a:endParaRPr lang="zh-CN" altLang="en-US" sz="24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146054" y="3249601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450664" y="1492111"/>
            <a:ext cx="442128" cy="442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146054" y="4550597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66175" y="2185010"/>
            <a:ext cx="4032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对于哈希冲突的处理，也就是处理两个或多个键在数组中索引相同的情况。一种最常用的办法就是将数组中的每个</a:t>
            </a:r>
            <a:r>
              <a:rPr lang="zh-CN" altLang="en-US" sz="2400" dirty="0"/>
              <a:t>位置</a:t>
            </a:r>
            <a:r>
              <a:rPr lang="zh-CN" altLang="en-US" sz="2400" dirty="0" smtClean="0"/>
              <a:t>指向一条链表，把冲突的元素都存在链表中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查找分两步：首先找到它在哪个链表，然后再沿着链表顺序查找相应的键。这种处理方式叫做拉链法。</a:t>
            </a:r>
            <a:endParaRPr lang="zh-CN" altLang="en-US" sz="2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224941" y="2978858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214058" y="3432713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6226603" y="3886568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6218224" y="4348233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6228273" y="4782551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6231632" y="5187842"/>
            <a:ext cx="32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9123902" y="152658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Hash(k1)</a:t>
            </a:r>
            <a:endParaRPr lang="zh-CN" altLang="en-US" dirty="0"/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7146054" y="2765604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7616652" y="2571169"/>
            <a:ext cx="67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</a:t>
            </a: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7146054" y="3663545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7146054" y="4077489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7153591" y="4976244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7146054" y="5418372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7153591" y="5860500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8450663" y="1492111"/>
            <a:ext cx="442128" cy="442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9123901" y="152658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Hash(k2)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8443959" y="1492111"/>
            <a:ext cx="442128" cy="442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k3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9123901" y="152658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Hash(k3)</a:t>
            </a:r>
            <a:endParaRPr lang="zh-CN" altLang="en-US" dirty="0"/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8054592" y="3663545"/>
            <a:ext cx="47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-0.06758 0.2842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421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1.48148E-6 L -0.06771 0.4136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2067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1.48148E-6 L 0.00781 0.2842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1421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9" grpId="0" animBg="1"/>
      <p:bldP spid="29" grpId="1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0" grpId="1"/>
      <p:bldP spid="142" grpId="0"/>
      <p:bldP spid="148" grpId="0" animBg="1"/>
      <p:bldP spid="148" grpId="1" animBg="1"/>
      <p:bldP spid="149" grpId="0"/>
      <p:bldP spid="149" grpId="1"/>
      <p:bldP spid="150" grpId="0" animBg="1"/>
      <p:bldP spid="150" grpId="1" animBg="1"/>
      <p:bldP spid="151" grpId="0"/>
      <p:bldP spid="151" grpId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36565"/>
              </p:ext>
            </p:extLst>
          </p:nvPr>
        </p:nvGraphicFramePr>
        <p:xfrm>
          <a:off x="3093396" y="1770434"/>
          <a:ext cx="6575897" cy="4027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482"/>
                <a:gridCol w="3706415"/>
              </a:tblGrid>
              <a:tr h="977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 smtClean="0">
                          <a:effectLst/>
                        </a:rPr>
                        <a:t>哈希表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时间复杂度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添加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smtClean="0">
                          <a:effectLst/>
                        </a:rPr>
                        <a:t>O（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1</a:t>
                      </a:r>
                      <a:r>
                        <a:rPr lang="en-US" sz="3200" u="none" strike="noStrike" dirty="0" smtClean="0">
                          <a:effectLst/>
                        </a:rPr>
                        <a:t>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查询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smtClean="0">
                          <a:effectLst/>
                        </a:rPr>
                        <a:t>O（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1</a:t>
                      </a:r>
                      <a:r>
                        <a:rPr lang="en-US" sz="3200" u="none" strike="noStrike" dirty="0" smtClean="0">
                          <a:effectLst/>
                        </a:rPr>
                        <a:t>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165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 dirty="0">
                          <a:effectLst/>
                        </a:rPr>
                        <a:t>删除</a:t>
                      </a:r>
                      <a:endParaRPr lang="zh-CN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smtClean="0">
                          <a:effectLst/>
                        </a:rPr>
                        <a:t>O（</a:t>
                      </a:r>
                      <a:r>
                        <a:rPr lang="en-US" altLang="zh-CN" sz="3200" u="none" strike="noStrike" dirty="0" smtClean="0">
                          <a:effectLst/>
                        </a:rPr>
                        <a:t>1</a:t>
                      </a:r>
                      <a:r>
                        <a:rPr lang="en-US" sz="3200" u="none" strike="noStrike" dirty="0" smtClean="0">
                          <a:effectLst/>
                        </a:rPr>
                        <a:t>）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301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数据结构总结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04468"/>
              </p:ext>
            </p:extLst>
          </p:nvPr>
        </p:nvGraphicFramePr>
        <p:xfrm>
          <a:off x="1731524" y="1060319"/>
          <a:ext cx="9056451" cy="518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6709"/>
                <a:gridCol w="4819742"/>
              </a:tblGrid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我们的数据结构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对应</a:t>
                      </a:r>
                      <a:r>
                        <a:rPr lang="en-US" altLang="zh-CN" sz="2400" u="none" strike="noStrike" dirty="0">
                          <a:effectLst/>
                        </a:rPr>
                        <a:t>C#</a:t>
                      </a:r>
                      <a:r>
                        <a:rPr lang="zh-CN" altLang="en-US" sz="2400" u="none" strike="noStrike" dirty="0">
                          <a:effectLst/>
                        </a:rPr>
                        <a:t>提供的数据结构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Array1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Array1Stack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Array2Queue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Queue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SortedArray2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SortedList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RBT1Set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SortedSet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RBT2Dictionary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SortedDictionary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HashST1Set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HashSet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57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HashST2Dictionary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Dictionary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9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1305" y="542582"/>
            <a:ext cx="54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泛型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和非泛型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8529" y="1818966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泛型数组</a:t>
            </a:r>
            <a:r>
              <a:rPr lang="en-US" altLang="zh-CN" sz="3600" dirty="0" smtClean="0"/>
              <a:t>List</a:t>
            </a:r>
            <a:r>
              <a:rPr lang="zh-CN" altLang="en-US" sz="3600" dirty="0" smtClean="0"/>
              <a:t>有两个优势：</a:t>
            </a:r>
            <a:endParaRPr lang="en-US" altLang="zh-CN" sz="36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8529" y="2818351"/>
            <a:ext cx="74430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第一个是对于存储值类型数据，性能更优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58529" y="3710014"/>
            <a:ext cx="744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第二个是使代码更清晰和保证类型安全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58529" y="5132128"/>
            <a:ext cx="6228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ArrayList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ArrayList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29" y="442107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List&lt;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 =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86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5" grpId="0"/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18817" y="3037741"/>
            <a:ext cx="7662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2"/>
              </a:rPr>
              <a:t>https://docs.microsoft.com/zh-cn/dotnet/api/?view=netframework-4.6.1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469377" y="543427"/>
            <a:ext cx="512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C#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官方在线文档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5207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排序算法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2070921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4</a:t>
            </a:r>
            <a:endParaRPr lang="zh-CN" altLang="en-US" sz="5400" dirty="0"/>
          </a:p>
        </p:txBody>
      </p:sp>
      <p:sp>
        <p:nvSpPr>
          <p:cNvPr id="7" name="椭圆 6"/>
          <p:cNvSpPr/>
          <p:nvPr/>
        </p:nvSpPr>
        <p:spPr>
          <a:xfrm>
            <a:off x="3496644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3</a:t>
            </a:r>
            <a:endParaRPr lang="zh-CN" altLang="en-US" sz="5400" dirty="0"/>
          </a:p>
        </p:txBody>
      </p:sp>
      <p:sp>
        <p:nvSpPr>
          <p:cNvPr id="17" name="椭圆 16"/>
          <p:cNvSpPr/>
          <p:nvPr/>
        </p:nvSpPr>
        <p:spPr>
          <a:xfrm>
            <a:off x="4971986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5</a:t>
            </a:r>
            <a:endParaRPr lang="zh-CN" altLang="en-US" sz="5400" dirty="0"/>
          </a:p>
        </p:txBody>
      </p:sp>
      <p:sp>
        <p:nvSpPr>
          <p:cNvPr id="18" name="椭圆 17"/>
          <p:cNvSpPr/>
          <p:nvPr/>
        </p:nvSpPr>
        <p:spPr>
          <a:xfrm>
            <a:off x="6447328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2</a:t>
            </a:r>
            <a:endParaRPr lang="zh-CN" altLang="en-US" sz="5400" dirty="0"/>
          </a:p>
        </p:txBody>
      </p:sp>
      <p:sp>
        <p:nvSpPr>
          <p:cNvPr id="19" name="椭圆 18"/>
          <p:cNvSpPr/>
          <p:nvPr/>
        </p:nvSpPr>
        <p:spPr>
          <a:xfrm>
            <a:off x="7873051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1</a:t>
            </a:r>
            <a:endParaRPr lang="zh-CN" altLang="en-US" sz="5400" dirty="0"/>
          </a:p>
        </p:txBody>
      </p:sp>
      <p:sp>
        <p:nvSpPr>
          <p:cNvPr id="20" name="椭圆 19"/>
          <p:cNvSpPr/>
          <p:nvPr/>
        </p:nvSpPr>
        <p:spPr>
          <a:xfrm>
            <a:off x="9298774" y="2473021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0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24675" y="745354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冒泡排序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1168 -0.0002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11693 4.0740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12123 -0.0002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2097 4.0740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3 -0.00024 L 0.23802 -0.0018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11692 4.07407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2 -0.00186 L 0.35443 -0.00024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6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11693 4.07407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967354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4</a:t>
            </a:r>
            <a:endParaRPr lang="zh-CN" altLang="en-US" sz="5400" dirty="0"/>
          </a:p>
        </p:txBody>
      </p:sp>
      <p:sp>
        <p:nvSpPr>
          <p:cNvPr id="22" name="椭圆 21"/>
          <p:cNvSpPr/>
          <p:nvPr/>
        </p:nvSpPr>
        <p:spPr>
          <a:xfrm>
            <a:off x="3393077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2</a:t>
            </a:r>
            <a:endParaRPr lang="zh-CN" altLang="en-US" sz="5400" dirty="0"/>
          </a:p>
        </p:txBody>
      </p:sp>
      <p:sp>
        <p:nvSpPr>
          <p:cNvPr id="23" name="椭圆 22"/>
          <p:cNvSpPr/>
          <p:nvPr/>
        </p:nvSpPr>
        <p:spPr>
          <a:xfrm>
            <a:off x="4868419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3</a:t>
            </a:r>
            <a:endParaRPr lang="zh-CN" altLang="en-US" sz="5400" dirty="0"/>
          </a:p>
        </p:txBody>
      </p:sp>
      <p:sp>
        <p:nvSpPr>
          <p:cNvPr id="24" name="椭圆 23"/>
          <p:cNvSpPr/>
          <p:nvPr/>
        </p:nvSpPr>
        <p:spPr>
          <a:xfrm>
            <a:off x="6343761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0</a:t>
            </a:r>
            <a:endParaRPr lang="zh-CN" altLang="en-US" sz="5400" dirty="0"/>
          </a:p>
        </p:txBody>
      </p:sp>
      <p:sp>
        <p:nvSpPr>
          <p:cNvPr id="25" name="椭圆 24"/>
          <p:cNvSpPr/>
          <p:nvPr/>
        </p:nvSpPr>
        <p:spPr>
          <a:xfrm>
            <a:off x="7769484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5</a:t>
            </a:r>
            <a:endParaRPr lang="zh-CN" altLang="en-US" sz="5400" dirty="0"/>
          </a:p>
        </p:txBody>
      </p:sp>
      <p:sp>
        <p:nvSpPr>
          <p:cNvPr id="26" name="椭圆 25"/>
          <p:cNvSpPr/>
          <p:nvPr/>
        </p:nvSpPr>
        <p:spPr>
          <a:xfrm>
            <a:off x="9195207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1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24675" y="745354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选择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967354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4</a:t>
            </a:r>
            <a:endParaRPr lang="zh-CN" altLang="en-US" sz="5400" dirty="0"/>
          </a:p>
        </p:txBody>
      </p:sp>
      <p:sp>
        <p:nvSpPr>
          <p:cNvPr id="32" name="椭圆 31"/>
          <p:cNvSpPr/>
          <p:nvPr/>
        </p:nvSpPr>
        <p:spPr>
          <a:xfrm>
            <a:off x="3393077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2</a:t>
            </a:r>
            <a:endParaRPr lang="zh-CN" altLang="en-US" sz="5400" dirty="0"/>
          </a:p>
        </p:txBody>
      </p:sp>
      <p:sp>
        <p:nvSpPr>
          <p:cNvPr id="33" name="椭圆 32"/>
          <p:cNvSpPr/>
          <p:nvPr/>
        </p:nvSpPr>
        <p:spPr>
          <a:xfrm>
            <a:off x="4868419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3</a:t>
            </a:r>
            <a:endParaRPr lang="zh-CN" altLang="en-US" sz="5400" dirty="0"/>
          </a:p>
        </p:txBody>
      </p:sp>
      <p:sp>
        <p:nvSpPr>
          <p:cNvPr id="34" name="椭圆 33"/>
          <p:cNvSpPr/>
          <p:nvPr/>
        </p:nvSpPr>
        <p:spPr>
          <a:xfrm>
            <a:off x="6343761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0</a:t>
            </a:r>
            <a:endParaRPr lang="zh-CN" altLang="en-US" sz="5400" dirty="0"/>
          </a:p>
        </p:txBody>
      </p:sp>
      <p:sp>
        <p:nvSpPr>
          <p:cNvPr id="35" name="椭圆 34"/>
          <p:cNvSpPr/>
          <p:nvPr/>
        </p:nvSpPr>
        <p:spPr>
          <a:xfrm>
            <a:off x="7769484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5</a:t>
            </a:r>
            <a:endParaRPr lang="zh-CN" altLang="en-US" sz="5400" dirty="0"/>
          </a:p>
        </p:txBody>
      </p:sp>
      <p:sp>
        <p:nvSpPr>
          <p:cNvPr id="36" name="椭圆 35"/>
          <p:cNvSpPr/>
          <p:nvPr/>
        </p:nvSpPr>
        <p:spPr>
          <a:xfrm>
            <a:off x="9195207" y="2576274"/>
            <a:ext cx="1068224" cy="106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1</a:t>
            </a:r>
            <a:endParaRPr lang="zh-CN" altLang="en-US" sz="5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258776" y="3844887"/>
            <a:ext cx="616943" cy="707201"/>
            <a:chOff x="2258776" y="3844887"/>
            <a:chExt cx="616943" cy="707201"/>
          </a:xfrm>
        </p:grpSpPr>
        <p:sp>
          <p:nvSpPr>
            <p:cNvPr id="5" name="上箭头 4"/>
            <p:cNvSpPr/>
            <p:nvPr/>
          </p:nvSpPr>
          <p:spPr>
            <a:xfrm>
              <a:off x="2435683" y="3844887"/>
              <a:ext cx="131565" cy="3525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58776" y="4182756"/>
              <a:ext cx="616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min</a:t>
              </a:r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82" y="4367422"/>
            <a:ext cx="3905250" cy="2162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3132" y="4357694"/>
            <a:ext cx="275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最小元素的索引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35911 -0.0020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-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35898 -2.2222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47618 -0.0004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47591 -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91 -2.22222E-6 L 0.11992 -0.002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0.35482 -2.22222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82 -2.22222E-6 L 0.12096 -2.22222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98 -2.22222E-6 L 0.59284 -2.22222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84 -2.22222E-6 L 0.47539 0.0011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11693 -2.22222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11653 2.96296E-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53 2.96296E-6 L 0.35963 -0.00209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0.35911 -0.0020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-11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0.35898 -2.22222E-6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63 -0.00209 L 0.11653 5.81132E-17 " pathEditMode="relative" rAng="0" ptsTypes="AA">
                                      <p:cBhvr>
                                        <p:cTn id="1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2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24675" y="745354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插入排序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9507" y="2088024"/>
            <a:ext cx="1123720" cy="112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5</a:t>
            </a:r>
            <a:endParaRPr lang="zh-CN" altLang="en-US" sz="4400" dirty="0"/>
          </a:p>
        </p:txBody>
      </p:sp>
      <p:sp>
        <p:nvSpPr>
          <p:cNvPr id="27" name="椭圆 26"/>
          <p:cNvSpPr/>
          <p:nvPr/>
        </p:nvSpPr>
        <p:spPr>
          <a:xfrm>
            <a:off x="3483912" y="2088024"/>
            <a:ext cx="1123720" cy="112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zh-CN" altLang="en-US" sz="4400" dirty="0"/>
          </a:p>
        </p:txBody>
      </p:sp>
      <p:sp>
        <p:nvSpPr>
          <p:cNvPr id="28" name="椭圆 27"/>
          <p:cNvSpPr/>
          <p:nvPr/>
        </p:nvSpPr>
        <p:spPr>
          <a:xfrm>
            <a:off x="5321893" y="2088024"/>
            <a:ext cx="1123720" cy="112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10</a:t>
            </a:r>
            <a:endParaRPr lang="zh-CN" altLang="en-US" sz="4400" dirty="0"/>
          </a:p>
        </p:txBody>
      </p:sp>
      <p:sp>
        <p:nvSpPr>
          <p:cNvPr id="29" name="椭圆 28"/>
          <p:cNvSpPr/>
          <p:nvPr/>
        </p:nvSpPr>
        <p:spPr>
          <a:xfrm>
            <a:off x="7314110" y="2088024"/>
            <a:ext cx="1123720" cy="112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4</a:t>
            </a:r>
            <a:endParaRPr lang="zh-CN" altLang="en-US" sz="4400" dirty="0"/>
          </a:p>
        </p:txBody>
      </p:sp>
      <p:sp>
        <p:nvSpPr>
          <p:cNvPr id="30" name="椭圆 29"/>
          <p:cNvSpPr/>
          <p:nvPr/>
        </p:nvSpPr>
        <p:spPr>
          <a:xfrm>
            <a:off x="9196158" y="2099041"/>
            <a:ext cx="1123720" cy="1123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7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13971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14049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16354 -0.0009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9 -2.59259E-6 L 0.29127 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25 L -0.31419 3.33333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0182 0.2083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00092 L 0.31784 0.0016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20834 L -0.15443 -0.00162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34927" y="452431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归并排序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7481" y="239257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2" name="矩形 11"/>
          <p:cNvSpPr/>
          <p:nvPr/>
        </p:nvSpPr>
        <p:spPr>
          <a:xfrm>
            <a:off x="3661204" y="239257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3" name="矩形 12"/>
          <p:cNvSpPr/>
          <p:nvPr/>
        </p:nvSpPr>
        <p:spPr>
          <a:xfrm>
            <a:off x="4434927" y="239257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4" name="矩形 13"/>
          <p:cNvSpPr/>
          <p:nvPr/>
        </p:nvSpPr>
        <p:spPr>
          <a:xfrm>
            <a:off x="5208650" y="239256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5982373" y="239256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6756096" y="239256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7529819" y="239256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8303542" y="239256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94655" y="3098314"/>
            <a:ext cx="999780" cy="774376"/>
            <a:chOff x="2005567" y="3844887"/>
            <a:chExt cx="999780" cy="774376"/>
          </a:xfrm>
        </p:grpSpPr>
        <p:sp>
          <p:nvSpPr>
            <p:cNvPr id="23" name="上箭头 22"/>
            <p:cNvSpPr/>
            <p:nvPr/>
          </p:nvSpPr>
          <p:spPr>
            <a:xfrm>
              <a:off x="2435683" y="3844887"/>
              <a:ext cx="131565" cy="3525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05567" y="4249931"/>
              <a:ext cx="99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j</a:t>
              </a:r>
              <a:endParaRPr lang="zh-CN" altLang="en-US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88882" y="3113823"/>
            <a:ext cx="616943" cy="765700"/>
            <a:chOff x="2192993" y="3844887"/>
            <a:chExt cx="616943" cy="765700"/>
          </a:xfrm>
        </p:grpSpPr>
        <p:sp>
          <p:nvSpPr>
            <p:cNvPr id="26" name="上箭头 25"/>
            <p:cNvSpPr/>
            <p:nvPr/>
          </p:nvSpPr>
          <p:spPr>
            <a:xfrm>
              <a:off x="2435683" y="3844887"/>
              <a:ext cx="131565" cy="3525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92993" y="4241255"/>
              <a:ext cx="616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</a:t>
              </a:r>
              <a:endParaRPr lang="zh-CN" altLang="en-US" dirty="0"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887481" y="409135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3661204" y="409135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4" name="矩形 33"/>
          <p:cNvSpPr/>
          <p:nvPr/>
        </p:nvSpPr>
        <p:spPr>
          <a:xfrm>
            <a:off x="4434927" y="409135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35" name="矩形 34"/>
          <p:cNvSpPr/>
          <p:nvPr/>
        </p:nvSpPr>
        <p:spPr>
          <a:xfrm>
            <a:off x="5208650" y="409134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36" name="矩形 35"/>
          <p:cNvSpPr/>
          <p:nvPr/>
        </p:nvSpPr>
        <p:spPr>
          <a:xfrm>
            <a:off x="5982373" y="409134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37" name="矩形 36"/>
          <p:cNvSpPr/>
          <p:nvPr/>
        </p:nvSpPr>
        <p:spPr>
          <a:xfrm>
            <a:off x="6756096" y="409134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8" name="矩形 37"/>
          <p:cNvSpPr/>
          <p:nvPr/>
        </p:nvSpPr>
        <p:spPr>
          <a:xfrm>
            <a:off x="7529819" y="409134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39" name="矩形 38"/>
          <p:cNvSpPr/>
          <p:nvPr/>
        </p:nvSpPr>
        <p:spPr>
          <a:xfrm>
            <a:off x="8303542" y="409134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92883" y="2303017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1625980" y="4088109"/>
            <a:ext cx="126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temp</a:t>
            </a:r>
            <a:endParaRPr lang="zh-CN" altLang="en-US" sz="3600" b="1" dirty="0"/>
          </a:p>
        </p:txBody>
      </p:sp>
      <p:grpSp>
        <p:nvGrpSpPr>
          <p:cNvPr id="50" name="组合 49"/>
          <p:cNvGrpSpPr/>
          <p:nvPr/>
        </p:nvGrpSpPr>
        <p:grpSpPr>
          <a:xfrm>
            <a:off x="3140902" y="1550642"/>
            <a:ext cx="312906" cy="738049"/>
            <a:chOff x="3207636" y="1560163"/>
            <a:chExt cx="312906" cy="738049"/>
          </a:xfrm>
        </p:grpSpPr>
        <p:sp>
          <p:nvSpPr>
            <p:cNvPr id="48" name="下箭头 47"/>
            <p:cNvSpPr/>
            <p:nvPr/>
          </p:nvSpPr>
          <p:spPr>
            <a:xfrm>
              <a:off x="3298307" y="1971872"/>
              <a:ext cx="131565" cy="3263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207636" y="1560163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310820" y="1513965"/>
            <a:ext cx="569387" cy="774726"/>
            <a:chOff x="3079398" y="1523486"/>
            <a:chExt cx="569387" cy="774726"/>
          </a:xfrm>
        </p:grpSpPr>
        <p:sp>
          <p:nvSpPr>
            <p:cNvPr id="52" name="下箭头 51"/>
            <p:cNvSpPr/>
            <p:nvPr/>
          </p:nvSpPr>
          <p:spPr>
            <a:xfrm>
              <a:off x="3298307" y="1971872"/>
              <a:ext cx="131565" cy="3263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079398" y="1523486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533950" y="1513965"/>
            <a:ext cx="312906" cy="786282"/>
            <a:chOff x="3215080" y="1511930"/>
            <a:chExt cx="312906" cy="786282"/>
          </a:xfrm>
        </p:grpSpPr>
        <p:sp>
          <p:nvSpPr>
            <p:cNvPr id="55" name="下箭头 54"/>
            <p:cNvSpPr/>
            <p:nvPr/>
          </p:nvSpPr>
          <p:spPr>
            <a:xfrm>
              <a:off x="3298307" y="1971872"/>
              <a:ext cx="131565" cy="3263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215080" y="1511930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65870" y="4860814"/>
            <a:ext cx="616943" cy="765700"/>
            <a:chOff x="2192993" y="3844887"/>
            <a:chExt cx="616943" cy="765700"/>
          </a:xfrm>
        </p:grpSpPr>
        <p:sp>
          <p:nvSpPr>
            <p:cNvPr id="58" name="上箭头 57"/>
            <p:cNvSpPr/>
            <p:nvPr/>
          </p:nvSpPr>
          <p:spPr>
            <a:xfrm>
              <a:off x="2435683" y="3844887"/>
              <a:ext cx="131565" cy="3525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192993" y="4241255"/>
              <a:ext cx="616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</a:t>
              </a:r>
              <a:endParaRPr lang="zh-CN" altLang="en-US" dirty="0"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87481" y="409134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72" name="矩形 71"/>
          <p:cNvSpPr/>
          <p:nvPr/>
        </p:nvSpPr>
        <p:spPr>
          <a:xfrm>
            <a:off x="3661204" y="409134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73" name="矩形 72"/>
          <p:cNvSpPr/>
          <p:nvPr/>
        </p:nvSpPr>
        <p:spPr>
          <a:xfrm>
            <a:off x="4434927" y="409134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74" name="矩形 73"/>
          <p:cNvSpPr/>
          <p:nvPr/>
        </p:nvSpPr>
        <p:spPr>
          <a:xfrm>
            <a:off x="5208650" y="409134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75" name="矩形 74"/>
          <p:cNvSpPr/>
          <p:nvPr/>
        </p:nvSpPr>
        <p:spPr>
          <a:xfrm>
            <a:off x="5982373" y="409134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76" name="矩形 75"/>
          <p:cNvSpPr/>
          <p:nvPr/>
        </p:nvSpPr>
        <p:spPr>
          <a:xfrm>
            <a:off x="6756096" y="409134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77" name="矩形 76"/>
          <p:cNvSpPr/>
          <p:nvPr/>
        </p:nvSpPr>
        <p:spPr>
          <a:xfrm>
            <a:off x="7529819" y="409133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78" name="矩形 77"/>
          <p:cNvSpPr/>
          <p:nvPr/>
        </p:nvSpPr>
        <p:spPr>
          <a:xfrm>
            <a:off x="8303542" y="409133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985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6719 -3.33333E-6 " pathEditMode="relative" rAng="0" ptsTypes="AA">
                                      <p:cBhvr>
                                        <p:cTn id="3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5885 0.0007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-3.33333E-6 L 0.12904 -3.33333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6719 -2.22222E-6 " pathEditMode="relative" rAng="0" ptsTypes="AA">
                                      <p:cBhvr>
                                        <p:cTn id="47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2904 -3.33333E-6 L 0.19388 0.00209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-2.22222E-6 L 0.12904 -2.22222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88 0.00209 L 0.25508 0.0020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85 0.0007 L 0.12643 0.0007 " pathEditMode="relative" rAng="0" ptsTypes="AA">
                                      <p:cBhvr>
                                        <p:cTn id="7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08 0.00209 L 0.32279 0.0018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43 0.0007 L 0.18828 0.00278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32279 0.00186 L 0.3845 0.00209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2904 -2.22222E-6 L 0.19388 0.00209 " pathEditMode="relative" rAng="0" ptsTypes="AA">
                                      <p:cBhvr>
                                        <p:cTn id="99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3845 0.00209 L 0.44909 0.0020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28 0.00278 L 0.25104 0.00371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4.16667E-7 -0.25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25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2.70833E-6 -0.25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-0.25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-0.25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-0.25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1.04167E-6 -0.25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4.16667E-7 -0.25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uiExpand="1" animBg="1"/>
      <p:bldP spid="72" grpId="1" animBg="1"/>
      <p:bldP spid="73" grpId="0" uiExpand="1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1875" y="710022"/>
            <a:ext cx="626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如何保证左右有序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21875" y="238051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44" name="矩形 43"/>
          <p:cNvSpPr/>
          <p:nvPr/>
        </p:nvSpPr>
        <p:spPr>
          <a:xfrm>
            <a:off x="3795598" y="238051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45" name="矩形 44"/>
          <p:cNvSpPr/>
          <p:nvPr/>
        </p:nvSpPr>
        <p:spPr>
          <a:xfrm>
            <a:off x="4569321" y="238051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46" name="矩形 45"/>
          <p:cNvSpPr/>
          <p:nvPr/>
        </p:nvSpPr>
        <p:spPr>
          <a:xfrm>
            <a:off x="5343044" y="238050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47" name="矩形 46"/>
          <p:cNvSpPr/>
          <p:nvPr/>
        </p:nvSpPr>
        <p:spPr>
          <a:xfrm>
            <a:off x="6116767" y="238050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48" name="矩形 47"/>
          <p:cNvSpPr/>
          <p:nvPr/>
        </p:nvSpPr>
        <p:spPr>
          <a:xfrm>
            <a:off x="6890490" y="238050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7664213" y="238050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8437936" y="238050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6" name="矩形 65"/>
          <p:cNvSpPr/>
          <p:nvPr/>
        </p:nvSpPr>
        <p:spPr>
          <a:xfrm>
            <a:off x="2146664" y="417883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67" name="矩形 66"/>
          <p:cNvSpPr/>
          <p:nvPr/>
        </p:nvSpPr>
        <p:spPr>
          <a:xfrm>
            <a:off x="2920387" y="417883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71" name="矩形 70"/>
          <p:cNvSpPr/>
          <p:nvPr/>
        </p:nvSpPr>
        <p:spPr>
          <a:xfrm>
            <a:off x="4467833" y="417883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72" name="矩形 71"/>
          <p:cNvSpPr/>
          <p:nvPr/>
        </p:nvSpPr>
        <p:spPr>
          <a:xfrm>
            <a:off x="5241556" y="417883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73" name="矩形 72"/>
          <p:cNvSpPr/>
          <p:nvPr/>
        </p:nvSpPr>
        <p:spPr>
          <a:xfrm>
            <a:off x="6780964" y="417883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74" name="矩形 73"/>
          <p:cNvSpPr/>
          <p:nvPr/>
        </p:nvSpPr>
        <p:spPr>
          <a:xfrm>
            <a:off x="7554687" y="417882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75" name="矩形 74"/>
          <p:cNvSpPr/>
          <p:nvPr/>
        </p:nvSpPr>
        <p:spPr>
          <a:xfrm>
            <a:off x="9211659" y="417882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76" name="矩形 75"/>
          <p:cNvSpPr/>
          <p:nvPr/>
        </p:nvSpPr>
        <p:spPr>
          <a:xfrm>
            <a:off x="9985382" y="417882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920387" y="5515482"/>
            <a:ext cx="95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当左右半边只有一个元素时，即可看作左右有序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34927" y="527142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递归分割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7481" y="217150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69" name="矩形 68"/>
          <p:cNvSpPr/>
          <p:nvPr/>
        </p:nvSpPr>
        <p:spPr>
          <a:xfrm>
            <a:off x="3661204" y="217150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70" name="矩形 69"/>
          <p:cNvSpPr/>
          <p:nvPr/>
        </p:nvSpPr>
        <p:spPr>
          <a:xfrm>
            <a:off x="4434927" y="217150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79" name="矩形 78"/>
          <p:cNvSpPr/>
          <p:nvPr/>
        </p:nvSpPr>
        <p:spPr>
          <a:xfrm>
            <a:off x="5208650" y="217150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80" name="矩形 79"/>
          <p:cNvSpPr/>
          <p:nvPr/>
        </p:nvSpPr>
        <p:spPr>
          <a:xfrm>
            <a:off x="5982373" y="217150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81" name="矩形 80"/>
          <p:cNvSpPr/>
          <p:nvPr/>
        </p:nvSpPr>
        <p:spPr>
          <a:xfrm>
            <a:off x="6756096" y="217150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82" name="矩形 81"/>
          <p:cNvSpPr/>
          <p:nvPr/>
        </p:nvSpPr>
        <p:spPr>
          <a:xfrm>
            <a:off x="7529819" y="217150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83" name="矩形 82"/>
          <p:cNvSpPr/>
          <p:nvPr/>
        </p:nvSpPr>
        <p:spPr>
          <a:xfrm>
            <a:off x="8303542" y="217150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85" name="矩形 84"/>
          <p:cNvSpPr/>
          <p:nvPr/>
        </p:nvSpPr>
        <p:spPr>
          <a:xfrm>
            <a:off x="2887481" y="297343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86" name="矩形 85"/>
          <p:cNvSpPr/>
          <p:nvPr/>
        </p:nvSpPr>
        <p:spPr>
          <a:xfrm>
            <a:off x="3661204" y="297343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87" name="矩形 86"/>
          <p:cNvSpPr/>
          <p:nvPr/>
        </p:nvSpPr>
        <p:spPr>
          <a:xfrm>
            <a:off x="4434927" y="297343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88" name="矩形 87"/>
          <p:cNvSpPr/>
          <p:nvPr/>
        </p:nvSpPr>
        <p:spPr>
          <a:xfrm>
            <a:off x="5208650" y="297342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89" name="矩形 88"/>
          <p:cNvSpPr/>
          <p:nvPr/>
        </p:nvSpPr>
        <p:spPr>
          <a:xfrm>
            <a:off x="5982373" y="297343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90" name="矩形 89"/>
          <p:cNvSpPr/>
          <p:nvPr/>
        </p:nvSpPr>
        <p:spPr>
          <a:xfrm>
            <a:off x="6756096" y="297342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91" name="矩形 90"/>
          <p:cNvSpPr/>
          <p:nvPr/>
        </p:nvSpPr>
        <p:spPr>
          <a:xfrm>
            <a:off x="7529819" y="297342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92" name="矩形 91"/>
          <p:cNvSpPr/>
          <p:nvPr/>
        </p:nvSpPr>
        <p:spPr>
          <a:xfrm>
            <a:off x="8303542" y="297342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95" name="矩形 94"/>
          <p:cNvSpPr/>
          <p:nvPr/>
        </p:nvSpPr>
        <p:spPr>
          <a:xfrm>
            <a:off x="2887481" y="380461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96" name="矩形 95"/>
          <p:cNvSpPr/>
          <p:nvPr/>
        </p:nvSpPr>
        <p:spPr>
          <a:xfrm>
            <a:off x="3661204" y="380461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97" name="矩形 96"/>
          <p:cNvSpPr/>
          <p:nvPr/>
        </p:nvSpPr>
        <p:spPr>
          <a:xfrm>
            <a:off x="4434927" y="380461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98" name="矩形 97"/>
          <p:cNvSpPr/>
          <p:nvPr/>
        </p:nvSpPr>
        <p:spPr>
          <a:xfrm>
            <a:off x="5208650" y="380461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99" name="矩形 98"/>
          <p:cNvSpPr/>
          <p:nvPr/>
        </p:nvSpPr>
        <p:spPr>
          <a:xfrm>
            <a:off x="5982373" y="380461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00" name="矩形 99"/>
          <p:cNvSpPr/>
          <p:nvPr/>
        </p:nvSpPr>
        <p:spPr>
          <a:xfrm>
            <a:off x="6756096" y="380461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101" name="矩形 100"/>
          <p:cNvSpPr/>
          <p:nvPr/>
        </p:nvSpPr>
        <p:spPr>
          <a:xfrm>
            <a:off x="7529819" y="380461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8303542" y="380461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07" name="矩形 106"/>
          <p:cNvSpPr/>
          <p:nvPr/>
        </p:nvSpPr>
        <p:spPr>
          <a:xfrm>
            <a:off x="2887481" y="463580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108" name="矩形 107"/>
          <p:cNvSpPr/>
          <p:nvPr/>
        </p:nvSpPr>
        <p:spPr>
          <a:xfrm>
            <a:off x="3661204" y="463580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09" name="矩形 108"/>
          <p:cNvSpPr/>
          <p:nvPr/>
        </p:nvSpPr>
        <p:spPr>
          <a:xfrm>
            <a:off x="4434927" y="463580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10" name="矩形 109"/>
          <p:cNvSpPr/>
          <p:nvPr/>
        </p:nvSpPr>
        <p:spPr>
          <a:xfrm>
            <a:off x="5208650" y="463580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111" name="矩形 110"/>
          <p:cNvSpPr/>
          <p:nvPr/>
        </p:nvSpPr>
        <p:spPr>
          <a:xfrm>
            <a:off x="5982373" y="463580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2" name="矩形 111"/>
          <p:cNvSpPr/>
          <p:nvPr/>
        </p:nvSpPr>
        <p:spPr>
          <a:xfrm>
            <a:off x="6756096" y="463580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113" name="矩形 112"/>
          <p:cNvSpPr/>
          <p:nvPr/>
        </p:nvSpPr>
        <p:spPr>
          <a:xfrm>
            <a:off x="7529819" y="463579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114" name="矩形 113"/>
          <p:cNvSpPr/>
          <p:nvPr/>
        </p:nvSpPr>
        <p:spPr>
          <a:xfrm>
            <a:off x="8303542" y="463579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982373" y="1818750"/>
            <a:ext cx="0" cy="382842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434927" y="2851393"/>
            <a:ext cx="0" cy="279577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529819" y="2851393"/>
            <a:ext cx="0" cy="279577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661204" y="3697792"/>
            <a:ext cx="0" cy="192928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73735" y="3697792"/>
            <a:ext cx="34915" cy="19393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6756096" y="3697792"/>
            <a:ext cx="0" cy="194938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8303542" y="3697792"/>
            <a:ext cx="0" cy="194938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06341 -0.11945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5972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6432 -0.11945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00026 -0.12084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04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0.00104 -0.12084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00026 -0.12084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04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00013 -0.11945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06419 -0.122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611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0.06276 -0.11945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41 -0.11945 L 0.00013 -0.2426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6157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-0.11945 L 0.12656 -0.2426 " pathEditMode="relative" rAng="0" ptsTypes="AA">
                                      <p:cBhvr>
                                        <p:cTn id="19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-6157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12084 L -0.12617 -0.24144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-6042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2084 L -0.00026 -0.2426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088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12084 L 0.00052 -0.2426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088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1945 L 0.1263 -0.2426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6157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-0.122 L 0.00065 -0.242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604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76 -0.11945 L -0.12708 -0.24144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111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6 -0.2426 L 0.31797 -0.3595 " pathEditMode="relative" rAng="0" ptsTypes="AA">
                                      <p:cBhvr>
                                        <p:cTn id="2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-5856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426 L 0.06302 -0.3595 " pathEditMode="relative" rAng="0" ptsTypes="AA">
                                      <p:cBhvr>
                                        <p:cTn id="24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5856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17 -0.24144 L -0.06328 -0.3595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5903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426 L 0.25404 -0.3595 " pathEditMode="relative" rAng="0" ptsTypes="AA">
                                      <p:cBhvr>
                                        <p:cTn id="24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5856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426 L -0.25313 -0.3595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-5856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-0.2426 L 0.06419 -0.35834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5787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426 L -0.12787 -0.3595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5856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08 -0.24144 L -0.25417 -0.3595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5903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7" grpId="0" animBg="1"/>
      <p:bldP spid="107" grpId="1" animBg="1"/>
      <p:bldP spid="107" grpId="2" animBg="1"/>
      <p:bldP spid="107" grpId="3" animBg="1"/>
      <p:bldP spid="108" grpId="0" animBg="1"/>
      <p:bldP spid="108" grpId="1" animBg="1"/>
      <p:bldP spid="108" grpId="2" animBg="1"/>
      <p:bldP spid="108" grpId="3" animBg="1"/>
      <p:bldP spid="109" grpId="0" animBg="1"/>
      <p:bldP spid="109" grpId="1" animBg="1"/>
      <p:bldP spid="109" grpId="2" animBg="1"/>
      <p:bldP spid="109" grpId="3" animBg="1"/>
      <p:bldP spid="110" grpId="0" animBg="1"/>
      <p:bldP spid="110" grpId="1" animBg="1"/>
      <p:bldP spid="110" grpId="2" animBg="1"/>
      <p:bldP spid="110" grpId="3" animBg="1"/>
      <p:bldP spid="111" grpId="0" animBg="1"/>
      <p:bldP spid="111" grpId="1" animBg="1"/>
      <p:bldP spid="111" grpId="2" animBg="1"/>
      <p:bldP spid="111" grpId="3" animBg="1"/>
      <p:bldP spid="112" grpId="0" animBg="1"/>
      <p:bldP spid="112" grpId="1" animBg="1"/>
      <p:bldP spid="112" grpId="2" animBg="1"/>
      <p:bldP spid="112" grpId="3" animBg="1"/>
      <p:bldP spid="113" grpId="0" animBg="1"/>
      <p:bldP spid="113" grpId="1" animBg="1"/>
      <p:bldP spid="113" grpId="2" animBg="1"/>
      <p:bldP spid="113" grpId="3" animBg="1"/>
      <p:bldP spid="114" grpId="0" animBg="1"/>
      <p:bldP spid="114" grpId="1" animBg="1"/>
      <p:bldP spid="114" grpId="2" animBg="1"/>
      <p:bldP spid="114" grpId="3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1071" y="7721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</a:t>
            </a:r>
            <a:r>
              <a:rPr lang="zh-CN" altLang="en-US" sz="5400" b="1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344" y="1155499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{5,4,3,2,1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442466" y="222007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2466" y="2676911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mid=(0+4)/2=2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442466" y="3133749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442466" y="359058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mid=(0+2)/2=1</a:t>
            </a: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442466" y="4047425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442466" y="450426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mid=(0+1)/2=0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442464" y="496036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Merge(0,0,1)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442464" y="4047424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Merge(0,1,2)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8442463" y="3151596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442463" y="3586456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mid=(3+4)/2=3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42462" y="402849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3, 3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442462" y="4010650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Merge(3,3,4)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442462" y="3138194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Merge(0,2,4)</a:t>
            </a:r>
            <a:endParaRPr lang="zh-CN" altLang="en-US" sz="2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8442466" y="4961101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8442465" y="4960734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1, 1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442464" y="4034404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2, 2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8442462" y="403500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" y="1740274"/>
            <a:ext cx="7415976" cy="488722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53343" y="1144032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{4,5,3,2,1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3342" y="1155498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{3,4,5,2,1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53341" y="1144031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{3,4,5,1,2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3340" y="1142592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{1,2,3,4,5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56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3" grpId="0"/>
      <p:bldP spid="53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2" grpId="2"/>
      <p:bldP spid="64" grpId="0"/>
      <p:bldP spid="64" grpId="1"/>
      <p:bldP spid="72" grpId="0"/>
      <p:bldP spid="72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31" grpId="0"/>
      <p:bldP spid="31" grpId="1"/>
      <p:bldP spid="32" grpId="0"/>
      <p:bldP spid="32" grpId="1"/>
      <p:bldP spid="33" grpId="0"/>
      <p:bldP spid="33" grpId="1"/>
      <p:bldP spid="3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1071" y="7721"/>
            <a:ext cx="3913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递归过程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35070" y="91656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5070" y="1373405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mid=(0+4)/2=2</a:t>
            </a:r>
            <a:endParaRPr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7635070" y="183024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635070" y="2287081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mid=(0+2)/2=1</a:t>
            </a: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635070" y="2743919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635070" y="3200757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mid=(0+1)/2=0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35070" y="4571271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Merge(0,0,1)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635064" y="5907990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Merge(0,1,2)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9867479" y="87913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9867479" y="1339824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mid=(3+4)/2=3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9867479" y="1800515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3, 3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9867479" y="2669730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Merge(3,3,4)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9867479" y="3652858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Merge(0,2,4)</a:t>
            </a:r>
            <a:endParaRPr lang="zh-CN" altLang="en-US" sz="2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635070" y="3657595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0, 0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7635070" y="411443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1, 1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635065" y="547046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2, 2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9867479" y="2190870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4, 4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" y="1740274"/>
            <a:ext cx="7415976" cy="488722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53342" y="1155498"/>
            <a:ext cx="493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{5,4,3,2,1 </a:t>
            </a:r>
            <a:r>
              <a:rPr lang="en-US" altLang="zh-CN" sz="3200" dirty="0"/>
              <a:t>};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635066" y="5023282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4 5 3 2 1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673509" y="6331033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3 4 5 2 1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959590" y="3126568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3 4 5 1 2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9912697" y="4110325"/>
            <a:ext cx="218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1 2 3 4 5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4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51381" y="2694617"/>
            <a:ext cx="509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使用泛型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5060358" y="1115045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[0…15]</a:t>
            </a:r>
            <a:endParaRPr lang="zh-CN" altLang="en-US" sz="3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560494" y="2408950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[0…7]</a:t>
            </a:r>
            <a:endParaRPr lang="zh-CN" altLang="en-US" sz="3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069075" y="2376658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[8…15]</a:t>
            </a:r>
            <a:endParaRPr lang="zh-CN" altLang="en-US" sz="3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58496" y="3641706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[0…3]</a:t>
            </a:r>
            <a:endParaRPr lang="zh-CN" altLang="en-US" sz="3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854741" y="3641706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[4…7]</a:t>
            </a:r>
            <a:endParaRPr lang="zh-CN" altLang="en-US" sz="3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750986" y="3625045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[8…11]</a:t>
            </a:r>
            <a:endParaRPr lang="zh-CN" altLang="en-US" sz="3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647232" y="3625045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[12…15]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1240" y="5355174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[0…1]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809574" y="5355173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[2…3]</a:t>
            </a:r>
            <a:endParaRPr lang="zh-CN" altLang="en-US" sz="3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277908" y="5355173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[4…5]</a:t>
            </a:r>
            <a:endParaRPr lang="zh-CN" altLang="en-US" sz="36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46242" y="5355172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[6…7]</a:t>
            </a:r>
            <a:endParaRPr lang="zh-CN" altLang="en-US" sz="3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214576" y="5355174"/>
            <a:ext cx="218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[8…9]</a:t>
            </a:r>
            <a:endParaRPr lang="zh-CN" altLang="en-US" sz="3600" dirty="0"/>
          </a:p>
        </p:txBody>
      </p:sp>
      <p:sp>
        <p:nvSpPr>
          <p:cNvPr id="65" name="文本框 64"/>
          <p:cNvSpPr txBox="1"/>
          <p:nvPr/>
        </p:nvSpPr>
        <p:spPr>
          <a:xfrm>
            <a:off x="7542233" y="5393138"/>
            <a:ext cx="218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[10…11]</a:t>
            </a:r>
            <a:endParaRPr lang="zh-CN" altLang="en-US" sz="3200" dirty="0"/>
          </a:p>
        </p:txBody>
      </p:sp>
      <p:sp>
        <p:nvSpPr>
          <p:cNvPr id="66" name="文本框 65"/>
          <p:cNvSpPr txBox="1"/>
          <p:nvPr/>
        </p:nvSpPr>
        <p:spPr>
          <a:xfrm>
            <a:off x="9080906" y="5404934"/>
            <a:ext cx="218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[12…13]</a:t>
            </a:r>
            <a:endParaRPr lang="zh-CN" altLang="en-US" sz="32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0619579" y="5385953"/>
            <a:ext cx="2187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[14…15]</a:t>
            </a:r>
            <a:endParaRPr lang="zh-CN" altLang="en-US" sz="3200" dirty="0"/>
          </a:p>
        </p:txBody>
      </p:sp>
      <p:cxnSp>
        <p:nvCxnSpPr>
          <p:cNvPr id="8" name="直接箭头连接符 7"/>
          <p:cNvCxnSpPr>
            <a:endCxn id="47" idx="0"/>
          </p:cNvCxnSpPr>
          <p:nvPr/>
        </p:nvCxnSpPr>
        <p:spPr>
          <a:xfrm flipH="1">
            <a:off x="3654090" y="1691475"/>
            <a:ext cx="1481676" cy="7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470469" y="1691475"/>
            <a:ext cx="1715389" cy="8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1620638" y="3034474"/>
            <a:ext cx="1406268" cy="62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393237" y="3022989"/>
            <a:ext cx="1178763" cy="63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7478908" y="3041636"/>
            <a:ext cx="1174909" cy="69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080906" y="3034474"/>
            <a:ext cx="1343254" cy="7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922744" y="4248939"/>
            <a:ext cx="543124" cy="12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1809574" y="4288037"/>
            <a:ext cx="575495" cy="1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752294" y="4288037"/>
            <a:ext cx="575495" cy="1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53403" y="4288037"/>
            <a:ext cx="543124" cy="12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716396" y="4222386"/>
            <a:ext cx="575495" cy="1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6817505" y="4222386"/>
            <a:ext cx="543124" cy="12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10692602" y="4222386"/>
            <a:ext cx="575495" cy="123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9793711" y="4222386"/>
            <a:ext cx="543124" cy="12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99894" y="6126264"/>
            <a:ext cx="35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总共</a:t>
            </a:r>
            <a:r>
              <a:rPr lang="en-US" altLang="zh-CN" sz="2400" dirty="0" smtClean="0"/>
              <a:t>log2 N = </a:t>
            </a:r>
            <a:r>
              <a:rPr lang="en-US" altLang="zh-CN" sz="2400" dirty="0"/>
              <a:t>log2 </a:t>
            </a:r>
            <a:r>
              <a:rPr lang="en-US" altLang="zh-CN" sz="2400" dirty="0" smtClean="0"/>
              <a:t>16 =4</a:t>
            </a:r>
            <a:endParaRPr lang="zh-CN" altLang="en-US" sz="2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6152136" y="6131879"/>
            <a:ext cx="35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 log </a:t>
            </a:r>
            <a:r>
              <a:rPr lang="en-US" altLang="zh-CN" sz="2400" dirty="0"/>
              <a:t>N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9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80914" y="383490"/>
            <a:ext cx="495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快速排序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87481" y="263317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69" name="矩形 68"/>
          <p:cNvSpPr/>
          <p:nvPr/>
        </p:nvSpPr>
        <p:spPr>
          <a:xfrm>
            <a:off x="3661204" y="263317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70" name="矩形 69"/>
          <p:cNvSpPr/>
          <p:nvPr/>
        </p:nvSpPr>
        <p:spPr>
          <a:xfrm>
            <a:off x="4434927" y="263317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9" name="矩形 78"/>
          <p:cNvSpPr/>
          <p:nvPr/>
        </p:nvSpPr>
        <p:spPr>
          <a:xfrm>
            <a:off x="5208650" y="263317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0" name="矩形 79"/>
          <p:cNvSpPr/>
          <p:nvPr/>
        </p:nvSpPr>
        <p:spPr>
          <a:xfrm>
            <a:off x="5982373" y="263316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1" name="矩形 80"/>
          <p:cNvSpPr/>
          <p:nvPr/>
        </p:nvSpPr>
        <p:spPr>
          <a:xfrm>
            <a:off x="6756096" y="263316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82" name="矩形 81"/>
          <p:cNvSpPr/>
          <p:nvPr/>
        </p:nvSpPr>
        <p:spPr>
          <a:xfrm>
            <a:off x="7529819" y="263316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83" name="矩形 82"/>
          <p:cNvSpPr/>
          <p:nvPr/>
        </p:nvSpPr>
        <p:spPr>
          <a:xfrm>
            <a:off x="8303542" y="263316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892883" y="2543618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sp>
        <p:nvSpPr>
          <p:cNvPr id="52" name="矩形 51"/>
          <p:cNvSpPr/>
          <p:nvPr/>
        </p:nvSpPr>
        <p:spPr>
          <a:xfrm>
            <a:off x="2887481" y="4654566"/>
            <a:ext cx="773723" cy="643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53" name="矩形 52"/>
          <p:cNvSpPr/>
          <p:nvPr/>
        </p:nvSpPr>
        <p:spPr>
          <a:xfrm>
            <a:off x="3661204" y="4654565"/>
            <a:ext cx="773723" cy="643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4434927" y="4654564"/>
            <a:ext cx="773723" cy="643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55" name="矩形 54"/>
          <p:cNvSpPr/>
          <p:nvPr/>
        </p:nvSpPr>
        <p:spPr>
          <a:xfrm>
            <a:off x="5208650" y="465456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56" name="矩形 55"/>
          <p:cNvSpPr/>
          <p:nvPr/>
        </p:nvSpPr>
        <p:spPr>
          <a:xfrm>
            <a:off x="5982373" y="4654562"/>
            <a:ext cx="773723" cy="643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7" name="矩形 56"/>
          <p:cNvSpPr/>
          <p:nvPr/>
        </p:nvSpPr>
        <p:spPr>
          <a:xfrm>
            <a:off x="6756096" y="4654561"/>
            <a:ext cx="773723" cy="643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58" name="矩形 57"/>
          <p:cNvSpPr/>
          <p:nvPr/>
        </p:nvSpPr>
        <p:spPr>
          <a:xfrm>
            <a:off x="7529819" y="4654560"/>
            <a:ext cx="773723" cy="643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59" name="矩形 58"/>
          <p:cNvSpPr/>
          <p:nvPr/>
        </p:nvSpPr>
        <p:spPr>
          <a:xfrm>
            <a:off x="8303542" y="4654559"/>
            <a:ext cx="773723" cy="643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1892883" y="4565011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928905" y="3313059"/>
            <a:ext cx="561286" cy="720078"/>
            <a:chOff x="3928905" y="2851394"/>
            <a:chExt cx="561286" cy="720078"/>
          </a:xfrm>
        </p:grpSpPr>
        <p:sp>
          <p:nvSpPr>
            <p:cNvPr id="9" name="上箭头 8"/>
            <p:cNvSpPr/>
            <p:nvPr/>
          </p:nvSpPr>
          <p:spPr>
            <a:xfrm>
              <a:off x="3956919" y="2851394"/>
              <a:ext cx="182291" cy="3114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28905" y="3109807"/>
              <a:ext cx="561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/>
                <a:t>i</a:t>
              </a:r>
              <a:endParaRPr lang="zh-CN" altLang="en-US" sz="2400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099918" y="3313059"/>
            <a:ext cx="561286" cy="658523"/>
            <a:chOff x="3928905" y="2851394"/>
            <a:chExt cx="561286" cy="658523"/>
          </a:xfrm>
        </p:grpSpPr>
        <p:sp>
          <p:nvSpPr>
            <p:cNvPr id="72" name="上箭头 71"/>
            <p:cNvSpPr/>
            <p:nvPr/>
          </p:nvSpPr>
          <p:spPr>
            <a:xfrm>
              <a:off x="3956919" y="2851394"/>
              <a:ext cx="182291" cy="3114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28905" y="3109807"/>
              <a:ext cx="561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j</a:t>
              </a:r>
              <a:endParaRPr lang="zh-CN" altLang="en-US" sz="20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887481" y="145442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[l+1...j] &lt; 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906732" y="144696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[j+1...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i-1] 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26417" y="2238593"/>
            <a:ext cx="59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8513458" y="2129944"/>
            <a:ext cx="599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42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6849 1.85185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06797 0.00463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6341 2.96296E-6 " pathEditMode="relative" rAng="0" ptsTypes="AA">
                                      <p:cBhvr>
                                        <p:cTn id="77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06341 2.96296E-6 " pathEditMode="relative" rAng="0" ptsTypes="AA">
                                      <p:cBhvr>
                                        <p:cTn id="79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49 1.85185E-6 L 0.12787 1.85185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97 0.00463 L 0.13646 0.00463 " pathEditMode="relative" rAng="0" ptsTypes="AA">
                                      <p:cBhvr>
                                        <p:cTn id="93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6341 2.96296E-6 " pathEditMode="relative" rAng="0" ptsTypes="AA">
                                      <p:cBhvr>
                                        <p:cTn id="97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41 2.96296E-6 L 0.12682 2.96296E-6 " pathEditMode="relative" rAng="0" ptsTypes="AA">
                                      <p:cBhvr>
                                        <p:cTn id="99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87 1.85185E-6 L 0.19219 1.85185E-6 " pathEditMode="relative" rAng="0" ptsTypes="AA">
                                      <p:cBhvr>
                                        <p:cTn id="10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08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19 1.85185E-6 L 0.25729 1.85185E-6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0463 L 0.19584 0.00463 " pathEditMode="relative" rAng="0" ptsTypes="AA">
                                      <p:cBhvr>
                                        <p:cTn id="123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12696 2.96296E-6 " pathEditMode="relative" rAng="0" ptsTypes="AA">
                                      <p:cBhvr>
                                        <p:cTn id="127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82 2.96296E-6 L 0.25378 2.96296E-6 " pathEditMode="relative" rAng="0" ptsTypes="AA">
                                      <p:cBhvr>
                                        <p:cTn id="129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29 1.85185E-6 L 0.31823 1.85185E-6 " pathEditMode="relative" rAng="0" ptsTypes="AA">
                                      <p:cBhvr>
                                        <p:cTn id="13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8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23 1.85185E-6 L 0.38334 1.85185E-6 " pathEditMode="relative" rAng="0" ptsTypes="AA">
                                      <p:cBhvr>
                                        <p:cTn id="14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85185E-6 L 0.43867 0.00509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9036 2.96296E-6 " pathEditMode="relative" rAng="0" ptsTypes="AA">
                                      <p:cBhvr>
                                        <p:cTn id="163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96 2.96296E-6 L -0.31732 2.96296E-6 " pathEditMode="relative" rAng="0" ptsTypes="AA">
                                      <p:cBhvr>
                                        <p:cTn id="165" dur="7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69" grpId="1" animBg="1"/>
      <p:bldP spid="69" grpId="2" animBg="1"/>
      <p:bldP spid="70" grpId="0" animBg="1"/>
      <p:bldP spid="79" grpId="0" animBg="1"/>
      <p:bldP spid="81" grpId="0" animBg="1"/>
      <p:bldP spid="81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12" grpId="0"/>
      <p:bldP spid="1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5816" y="509120"/>
            <a:ext cx="50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理想情况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3926" y="1899139"/>
            <a:ext cx="6029011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67754" y="1909187"/>
            <a:ext cx="281354" cy="452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927" y="3000031"/>
            <a:ext cx="2873828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80115" y="3000032"/>
            <a:ext cx="291403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49109" y="3000031"/>
            <a:ext cx="2873828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65442" y="3000032"/>
            <a:ext cx="261258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93926" y="4128038"/>
            <a:ext cx="1291213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393830" y="4128038"/>
            <a:ext cx="291403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76542" y="4128038"/>
            <a:ext cx="1291213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76446" y="4128038"/>
            <a:ext cx="291403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54132" y="4128038"/>
            <a:ext cx="1316334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581670" y="4128038"/>
            <a:ext cx="261258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31724" y="4128038"/>
            <a:ext cx="1296237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59262" y="4128038"/>
            <a:ext cx="261258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2817" y="5024932"/>
            <a:ext cx="441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………….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6533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6353" y="208616"/>
            <a:ext cx="441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有序数组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3414" y="4138669"/>
            <a:ext cx="441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………….</a:t>
            </a:r>
            <a:endParaRPr lang="zh-CN" altLang="en-US" sz="4800" dirty="0"/>
          </a:p>
        </p:txBody>
      </p:sp>
      <p:sp>
        <p:nvSpPr>
          <p:cNvPr id="18" name="矩形 17"/>
          <p:cNvSpPr/>
          <p:nvPr/>
        </p:nvSpPr>
        <p:spPr>
          <a:xfrm>
            <a:off x="2778907" y="2257369"/>
            <a:ext cx="6184223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78906" y="2257367"/>
            <a:ext cx="773723" cy="472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2629" y="3028201"/>
            <a:ext cx="5410501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52629" y="3028201"/>
            <a:ext cx="773724" cy="47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26353" y="3799033"/>
            <a:ext cx="4636778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13040" y="3799033"/>
            <a:ext cx="787036" cy="468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1245" y="5215851"/>
            <a:ext cx="1541885" cy="47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21245" y="5225899"/>
            <a:ext cx="773723" cy="462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09201" y="5979946"/>
            <a:ext cx="753929" cy="452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78907" y="136809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3552630" y="136808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4326353" y="136808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51" name="矩形 50"/>
          <p:cNvSpPr/>
          <p:nvPr/>
        </p:nvSpPr>
        <p:spPr>
          <a:xfrm>
            <a:off x="5100076" y="136808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5873799" y="1368086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53" name="矩形 52"/>
          <p:cNvSpPr/>
          <p:nvPr/>
        </p:nvSpPr>
        <p:spPr>
          <a:xfrm>
            <a:off x="6647522" y="136808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7421245" y="136808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7</a:t>
            </a:r>
            <a:endParaRPr lang="zh-CN" altLang="en-US" sz="3600" dirty="0"/>
          </a:p>
        </p:txBody>
      </p:sp>
      <p:sp>
        <p:nvSpPr>
          <p:cNvPr id="55" name="矩形 54"/>
          <p:cNvSpPr/>
          <p:nvPr/>
        </p:nvSpPr>
        <p:spPr>
          <a:xfrm>
            <a:off x="8194968" y="136808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</a:t>
            </a:r>
            <a:endParaRPr lang="zh-CN" altLang="en-US" sz="3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784309" y="1278535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929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48845" y="506385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大量重复元素数组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8845" y="184195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4022568" y="184195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4796291" y="184195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1" name="矩形 50"/>
          <p:cNvSpPr/>
          <p:nvPr/>
        </p:nvSpPr>
        <p:spPr>
          <a:xfrm>
            <a:off x="5570014" y="184195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6343737" y="184195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3" name="矩形 52"/>
          <p:cNvSpPr/>
          <p:nvPr/>
        </p:nvSpPr>
        <p:spPr>
          <a:xfrm>
            <a:off x="7117460" y="184194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7891183" y="184194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5" name="矩形 54"/>
          <p:cNvSpPr/>
          <p:nvPr/>
        </p:nvSpPr>
        <p:spPr>
          <a:xfrm>
            <a:off x="8664906" y="184194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356594" y="1778773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sp>
        <p:nvSpPr>
          <p:cNvPr id="30" name="矩形 29"/>
          <p:cNvSpPr/>
          <p:nvPr/>
        </p:nvSpPr>
        <p:spPr>
          <a:xfrm>
            <a:off x="9438629" y="184194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31" name="矩形 30"/>
          <p:cNvSpPr/>
          <p:nvPr/>
        </p:nvSpPr>
        <p:spPr>
          <a:xfrm>
            <a:off x="2475122" y="1841947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356594" y="3880350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sp>
        <p:nvSpPr>
          <p:cNvPr id="8" name="矩形 7"/>
          <p:cNvSpPr/>
          <p:nvPr/>
        </p:nvSpPr>
        <p:spPr>
          <a:xfrm>
            <a:off x="2475122" y="4019341"/>
            <a:ext cx="7737230" cy="63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022567" y="4019341"/>
            <a:ext cx="773723" cy="630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1" name="矩形 60"/>
          <p:cNvSpPr/>
          <p:nvPr/>
        </p:nvSpPr>
        <p:spPr>
          <a:xfrm>
            <a:off x="4796290" y="4019342"/>
            <a:ext cx="5416062" cy="630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/>
              <a:t>&gt;=3</a:t>
            </a:r>
            <a:endParaRPr lang="zh-CN" altLang="en-US" sz="3600" dirty="0"/>
          </a:p>
        </p:txBody>
      </p:sp>
      <p:sp>
        <p:nvSpPr>
          <p:cNvPr id="62" name="矩形 61"/>
          <p:cNvSpPr/>
          <p:nvPr/>
        </p:nvSpPr>
        <p:spPr>
          <a:xfrm>
            <a:off x="2475122" y="4019341"/>
            <a:ext cx="1547445" cy="630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&lt;3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73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8" grpId="0" animBg="1"/>
      <p:bldP spid="60" grpId="0" animBg="1"/>
      <p:bldP spid="61" grpId="0" animBg="1"/>
      <p:bldP spid="62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47769" y="402799"/>
            <a:ext cx="675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三向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切分的快速排序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8845" y="2548125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4022568" y="2548124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4796291" y="2548123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51" name="矩形 50"/>
          <p:cNvSpPr/>
          <p:nvPr/>
        </p:nvSpPr>
        <p:spPr>
          <a:xfrm>
            <a:off x="5570014" y="2548122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6343737" y="2548121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3" name="矩形 52"/>
          <p:cNvSpPr/>
          <p:nvPr/>
        </p:nvSpPr>
        <p:spPr>
          <a:xfrm>
            <a:off x="7117460" y="2548120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4" name="矩形 53"/>
          <p:cNvSpPr/>
          <p:nvPr/>
        </p:nvSpPr>
        <p:spPr>
          <a:xfrm>
            <a:off x="7891183" y="2548119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55" name="矩形 54"/>
          <p:cNvSpPr/>
          <p:nvPr/>
        </p:nvSpPr>
        <p:spPr>
          <a:xfrm>
            <a:off x="8664906" y="254811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356594" y="2484944"/>
            <a:ext cx="1261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arr</a:t>
            </a:r>
            <a:endParaRPr lang="zh-CN" altLang="en-US" sz="4400" b="1" dirty="0"/>
          </a:p>
        </p:txBody>
      </p:sp>
      <p:sp>
        <p:nvSpPr>
          <p:cNvPr id="30" name="矩形 29"/>
          <p:cNvSpPr/>
          <p:nvPr/>
        </p:nvSpPr>
        <p:spPr>
          <a:xfrm>
            <a:off x="9438629" y="2548118"/>
            <a:ext cx="773723" cy="64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31" name="矩形 30"/>
          <p:cNvSpPr/>
          <p:nvPr/>
        </p:nvSpPr>
        <p:spPr>
          <a:xfrm>
            <a:off x="2475122" y="2548118"/>
            <a:ext cx="773723" cy="643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5171" y="3349783"/>
            <a:ext cx="292540" cy="689060"/>
            <a:chOff x="3608545" y="2643612"/>
            <a:chExt cx="292540" cy="689060"/>
          </a:xfrm>
        </p:grpSpPr>
        <p:sp>
          <p:nvSpPr>
            <p:cNvPr id="2" name="上箭头 1"/>
            <p:cNvSpPr/>
            <p:nvPr/>
          </p:nvSpPr>
          <p:spPr>
            <a:xfrm>
              <a:off x="3639493" y="2643612"/>
              <a:ext cx="181069" cy="2716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608545" y="2871007"/>
              <a:ext cx="292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i</a:t>
              </a:r>
              <a:endParaRPr lang="zh-CN" altLang="en-US" sz="2400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767371" y="1462095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+1...</a:t>
            </a:r>
            <a:r>
              <a:rPr lang="en-US" altLang="zh-CN" sz="2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lt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805272" y="1457526"/>
            <a:ext cx="31085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[lt+1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...i-1] = 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96291" y="1440679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gt.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..r] &gt; 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266670" y="3349783"/>
            <a:ext cx="475362" cy="627505"/>
            <a:chOff x="3576953" y="2643612"/>
            <a:chExt cx="475362" cy="627505"/>
          </a:xfrm>
        </p:grpSpPr>
        <p:sp>
          <p:nvSpPr>
            <p:cNvPr id="29" name="上箭头 28"/>
            <p:cNvSpPr/>
            <p:nvPr/>
          </p:nvSpPr>
          <p:spPr>
            <a:xfrm>
              <a:off x="3639493" y="2643612"/>
              <a:ext cx="181069" cy="2716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76953" y="2871007"/>
              <a:ext cx="47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gt</a:t>
              </a:r>
              <a:endParaRPr lang="zh-CN" altLang="en-US" sz="20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681055" y="2077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9646368" y="209730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75122" y="4791186"/>
            <a:ext cx="1547446" cy="5508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&lt;3</a:t>
            </a:r>
            <a:endParaRPr lang="zh-CN" altLang="en-US" sz="2800" dirty="0"/>
          </a:p>
        </p:txBody>
      </p:sp>
      <p:sp>
        <p:nvSpPr>
          <p:cNvPr id="67" name="矩形 66"/>
          <p:cNvSpPr/>
          <p:nvPr/>
        </p:nvSpPr>
        <p:spPr>
          <a:xfrm>
            <a:off x="4022568" y="4791186"/>
            <a:ext cx="4642338" cy="5508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=3</a:t>
            </a:r>
            <a:endParaRPr lang="zh-CN" altLang="en-US" sz="2800" dirty="0"/>
          </a:p>
        </p:txBody>
      </p:sp>
      <p:sp>
        <p:nvSpPr>
          <p:cNvPr id="68" name="矩形 67"/>
          <p:cNvSpPr/>
          <p:nvPr/>
        </p:nvSpPr>
        <p:spPr>
          <a:xfrm>
            <a:off x="8664906" y="4791186"/>
            <a:ext cx="1566100" cy="55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&gt;3</a:t>
            </a:r>
            <a:endParaRPr lang="zh-CN" altLang="en-US" sz="28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2687957" y="3363694"/>
            <a:ext cx="475362" cy="627505"/>
            <a:chOff x="2681055" y="3349783"/>
            <a:chExt cx="475362" cy="627505"/>
          </a:xfrm>
        </p:grpSpPr>
        <p:sp>
          <p:nvSpPr>
            <p:cNvPr id="70" name="上箭头 69"/>
            <p:cNvSpPr/>
            <p:nvPr/>
          </p:nvSpPr>
          <p:spPr>
            <a:xfrm>
              <a:off x="2759798" y="3349783"/>
              <a:ext cx="181069" cy="2716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681055" y="3577178"/>
              <a:ext cx="47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lt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9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05938 -0.00093 " pathEditMode="relative" rAng="0" ptsTypes="AA">
                                      <p:cBhvr>
                                        <p:cTn id="4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06342 0.00463 " pathEditMode="relative" rAng="0" ptsTypes="AA">
                                      <p:cBhvr>
                                        <p:cTn id="53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06393 2.96296E-6 " pathEditMode="relative" rAng="0" ptsTypes="AA">
                                      <p:cBhvr>
                                        <p:cTn id="57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6341 2.96296E-6 " pathEditMode="relative" rAng="0" ptsTypes="AA">
                                      <p:cBhvr>
                                        <p:cTn id="59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-0.00092 L 0.12748 2.59259E-6 " pathEditMode="relative" rAng="0" ptsTypes="AA">
                                      <p:cBhvr>
                                        <p:cTn id="6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4844 2.22222E-6 " pathEditMode="relative" rAng="0" ptsTypes="AA">
                                      <p:cBhvr>
                                        <p:cTn id="7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38086 2.96296E-6 " pathEditMode="relative" rAng="0" ptsTypes="AA">
                                      <p:cBhvr>
                                        <p:cTn id="77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38073 2.96296E-6 " pathEditMode="relative" rAng="0" ptsTypes="AA">
                                      <p:cBhvr>
                                        <p:cTn id="79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48 2.59259E-6 L 0.18907 2.59259E-6 " pathEditMode="relative" rAng="0" ptsTypes="AA">
                                      <p:cBhvr>
                                        <p:cTn id="8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2.59259E-6 L 0.25391 2.59259E-6 " pathEditMode="relative" rAng="0" ptsTypes="AA">
                                      <p:cBhvr>
                                        <p:cTn id="9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91 2.59259E-6 L 0.32045 2.59259E-6 " pathEditMode="relative" rAng="0" ptsTypes="AA">
                                      <p:cBhvr>
                                        <p:cTn id="10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45 2.59259E-6 L 0.37865 2.59259E-6 " pathEditMode="relative" rAng="0" ptsTypes="AA">
                                      <p:cBhvr>
                                        <p:cTn id="1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4 2.22222E-6 L -0.1069 2.22222E-6 " pathEditMode="relative" rAng="0" ptsTypes="AA">
                                      <p:cBhvr>
                                        <p:cTn id="129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393 2.96296E-6 " pathEditMode="relative" rAng="0" ptsTypes="AA">
                                      <p:cBhvr>
                                        <p:cTn id="133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06354 2.96296E-6 " pathEditMode="relative" rAng="0" ptsTypes="AA">
                                      <p:cBhvr>
                                        <p:cTn id="135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42 0.00463 L 0.12279 0.0037 " pathEditMode="relative" rAng="0" ptsTypes="AA">
                                      <p:cBhvr>
                                        <p:cTn id="145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54 2.96296E-6 L -0.38086 2.96296E-6 " pathEditMode="relative" rAng="0" ptsTypes="AA">
                                      <p:cBhvr>
                                        <p:cTn id="149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93 2.96296E-6 L 0.38073 2.96296E-6 " pathEditMode="relative" rAng="0" ptsTypes="AA">
                                      <p:cBhvr>
                                        <p:cTn id="151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65 2.59259E-6 L 0.44649 0.08449 " pathEditMode="relative" rAng="0" ptsTypes="AA">
                                      <p:cBhvr>
                                        <p:cTn id="15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34 2.96296E-6 L -0.50716 2.96296E-6 " pathEditMode="relative" rAng="0" ptsTypes="AA">
                                      <p:cBhvr>
                                        <p:cTn id="165" dur="8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2682 2.96296E-6 " pathEditMode="relative" rAng="0" ptsTypes="AA">
                                      <p:cBhvr>
                                        <p:cTn id="167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9 0.0037 L 0.06342 0.00463 " pathEditMode="relative" rAng="0" ptsTypes="AA">
                                      <p:cBhvr>
                                        <p:cTn id="171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49" grpId="0" animBg="1"/>
      <p:bldP spid="50" grpId="0" animBg="1"/>
      <p:bldP spid="54" grpId="0" animBg="1"/>
      <p:bldP spid="55" grpId="0" animBg="1"/>
      <p:bldP spid="55" grpId="1" animBg="1"/>
      <p:bldP spid="55" grpId="2" animBg="1"/>
      <p:bldP spid="30" grpId="0" animBg="1"/>
      <p:bldP spid="31" grpId="0" animBg="1"/>
      <p:bldP spid="4" grpId="0"/>
      <p:bldP spid="9" grpId="0"/>
      <p:bldP spid="10" grpId="0"/>
      <p:bldP spid="8" grpId="0" animBg="1"/>
      <p:bldP spid="67" grpId="0" animBg="1"/>
      <p:bldP spid="6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5207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优先队列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89613"/>
              </p:ext>
            </p:extLst>
          </p:nvPr>
        </p:nvGraphicFramePr>
        <p:xfrm>
          <a:off x="2029096" y="896983"/>
          <a:ext cx="8508274" cy="5373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343"/>
                <a:gridCol w="1848804"/>
                <a:gridCol w="2075189"/>
                <a:gridCol w="2810938"/>
              </a:tblGrid>
              <a:tr h="67164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优先队列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实现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入队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出队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寻找最大值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无序数组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无序链表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有序数组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二叉查找树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logn（</a:t>
                      </a:r>
                      <a:r>
                        <a:rPr lang="zh-CN" altLang="en-US" sz="2400" u="none" strike="noStrike">
                          <a:effectLst/>
                        </a:rPr>
                        <a:t>平均）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logn</a:t>
                      </a:r>
                      <a:r>
                        <a:rPr lang="en-US" sz="2400" u="none" strike="noStrike" dirty="0">
                          <a:effectLst/>
                        </a:rPr>
                        <a:t>（</a:t>
                      </a:r>
                      <a:r>
                        <a:rPr lang="zh-CN" altLang="en-US" sz="2400" u="none" strike="noStrike" dirty="0">
                          <a:effectLst/>
                        </a:rPr>
                        <a:t>平均）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logn</a:t>
                      </a:r>
                      <a:r>
                        <a:rPr lang="en-US" sz="2400" u="none" strike="noStrike" dirty="0">
                          <a:effectLst/>
                        </a:rPr>
                        <a:t>（</a:t>
                      </a:r>
                      <a:r>
                        <a:rPr lang="zh-CN" altLang="en-US" sz="2400" u="none" strike="noStrike" dirty="0">
                          <a:effectLst/>
                        </a:rPr>
                        <a:t>平均）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红黑树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logn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671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二叉堆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7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47275" y="522143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完全二叉树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87141" y="1551081"/>
            <a:ext cx="1118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定义：①除最后一层外，其他</a:t>
            </a:r>
            <a:r>
              <a:rPr lang="zh-CN" altLang="en-US" sz="3600" b="1" dirty="0" smtClean="0"/>
              <a:t>层结点数</a:t>
            </a:r>
            <a:r>
              <a:rPr lang="zh-CN" altLang="en-US" sz="3600" b="1" dirty="0"/>
              <a:t>应该达到最大</a:t>
            </a:r>
            <a:r>
              <a:rPr lang="zh-CN" altLang="en-US" sz="3600" b="1" dirty="0" smtClean="0"/>
              <a:t>值      ②最后一层结点都连续集中在左侧</a:t>
            </a:r>
            <a:endParaRPr lang="zh-CN" altLang="en-US" sz="3600" b="1" dirty="0"/>
          </a:p>
        </p:txBody>
      </p:sp>
      <p:sp>
        <p:nvSpPr>
          <p:cNvPr id="154" name="椭圆 153"/>
          <p:cNvSpPr/>
          <p:nvPr/>
        </p:nvSpPr>
        <p:spPr>
          <a:xfrm>
            <a:off x="3108960" y="301102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692845" y="377935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810522" y="470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321522" y="377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2414726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3388092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5167538" y="471364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175255" y="609967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1294990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2050631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2864023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1971978" y="3290156"/>
            <a:ext cx="1136982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3667225" y="3290156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1089655" y="4255864"/>
            <a:ext cx="684946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2169354" y="4255864"/>
            <a:ext cx="524505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3667225" y="4255863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4798031" y="4255863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454388" y="5185863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1287031" y="5185863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2329764" y="5185862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58" idx="5"/>
            <a:endCxn id="164" idx="0"/>
          </p:cNvCxnSpPr>
          <p:nvPr/>
        </p:nvCxnSpPr>
        <p:spPr>
          <a:xfrm>
            <a:off x="2891235" y="5185862"/>
            <a:ext cx="251921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779779" y="301102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7363664" y="377935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6481341" y="470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9992341" y="377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8085545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9058911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846074" y="609967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6965809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7721450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8534842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>
            <a:stCxn id="198" idx="2"/>
            <a:endCxn id="199" idx="0"/>
          </p:cNvCxnSpPr>
          <p:nvPr/>
        </p:nvCxnSpPr>
        <p:spPr>
          <a:xfrm flipH="1">
            <a:off x="7642797" y="3290156"/>
            <a:ext cx="1136982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98" idx="6"/>
            <a:endCxn id="201" idx="0"/>
          </p:cNvCxnSpPr>
          <p:nvPr/>
        </p:nvCxnSpPr>
        <p:spPr>
          <a:xfrm>
            <a:off x="9338044" y="3290156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99" idx="3"/>
            <a:endCxn id="200" idx="0"/>
          </p:cNvCxnSpPr>
          <p:nvPr/>
        </p:nvCxnSpPr>
        <p:spPr>
          <a:xfrm flipH="1">
            <a:off x="6760474" y="4255864"/>
            <a:ext cx="684946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99" idx="5"/>
            <a:endCxn id="202" idx="0"/>
          </p:cNvCxnSpPr>
          <p:nvPr/>
        </p:nvCxnSpPr>
        <p:spPr>
          <a:xfrm>
            <a:off x="7840173" y="4255864"/>
            <a:ext cx="524505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3" idx="0"/>
            <a:endCxn id="201" idx="3"/>
          </p:cNvCxnSpPr>
          <p:nvPr/>
        </p:nvCxnSpPr>
        <p:spPr>
          <a:xfrm flipV="1">
            <a:off x="9338044" y="4255863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5" idx="0"/>
            <a:endCxn id="200" idx="3"/>
          </p:cNvCxnSpPr>
          <p:nvPr/>
        </p:nvCxnSpPr>
        <p:spPr>
          <a:xfrm flipV="1">
            <a:off x="6125207" y="5185863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6" idx="0"/>
            <a:endCxn id="200" idx="5"/>
          </p:cNvCxnSpPr>
          <p:nvPr/>
        </p:nvCxnSpPr>
        <p:spPr>
          <a:xfrm flipH="1" flipV="1">
            <a:off x="6957850" y="5185863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02" idx="3"/>
            <a:endCxn id="207" idx="0"/>
          </p:cNvCxnSpPr>
          <p:nvPr/>
        </p:nvCxnSpPr>
        <p:spPr>
          <a:xfrm flipH="1">
            <a:off x="8000583" y="5185862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2" idx="5"/>
            <a:endCxn id="208" idx="0"/>
          </p:cNvCxnSpPr>
          <p:nvPr/>
        </p:nvCxnSpPr>
        <p:spPr>
          <a:xfrm>
            <a:off x="8562054" y="5185862"/>
            <a:ext cx="251921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椭圆 239"/>
          <p:cNvSpPr/>
          <p:nvPr/>
        </p:nvSpPr>
        <p:spPr>
          <a:xfrm>
            <a:off x="8772916" y="301102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56801" y="377935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6474478" y="470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9985478" y="3779354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8078682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9052048" y="470935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10831494" y="4713643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5839211" y="609967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6958946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8527979" y="609967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直接连接符 250"/>
          <p:cNvCxnSpPr>
            <a:stCxn id="240" idx="2"/>
            <a:endCxn id="241" idx="0"/>
          </p:cNvCxnSpPr>
          <p:nvPr/>
        </p:nvCxnSpPr>
        <p:spPr>
          <a:xfrm flipH="1">
            <a:off x="7635934" y="3290156"/>
            <a:ext cx="1136982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40" idx="6"/>
            <a:endCxn id="243" idx="0"/>
          </p:cNvCxnSpPr>
          <p:nvPr/>
        </p:nvCxnSpPr>
        <p:spPr>
          <a:xfrm>
            <a:off x="9331181" y="3290156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41" idx="3"/>
            <a:endCxn id="242" idx="0"/>
          </p:cNvCxnSpPr>
          <p:nvPr/>
        </p:nvCxnSpPr>
        <p:spPr>
          <a:xfrm flipH="1">
            <a:off x="6753611" y="4255864"/>
            <a:ext cx="684946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1" idx="5"/>
            <a:endCxn id="244" idx="0"/>
          </p:cNvCxnSpPr>
          <p:nvPr/>
        </p:nvCxnSpPr>
        <p:spPr>
          <a:xfrm>
            <a:off x="7833310" y="4255864"/>
            <a:ext cx="524505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5" idx="0"/>
            <a:endCxn id="243" idx="3"/>
          </p:cNvCxnSpPr>
          <p:nvPr/>
        </p:nvCxnSpPr>
        <p:spPr>
          <a:xfrm flipV="1">
            <a:off x="9331181" y="4255863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46" idx="0"/>
            <a:endCxn id="243" idx="5"/>
          </p:cNvCxnSpPr>
          <p:nvPr/>
        </p:nvCxnSpPr>
        <p:spPr>
          <a:xfrm flipH="1" flipV="1">
            <a:off x="10461987" y="4255863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47" idx="0"/>
            <a:endCxn id="242" idx="3"/>
          </p:cNvCxnSpPr>
          <p:nvPr/>
        </p:nvCxnSpPr>
        <p:spPr>
          <a:xfrm flipV="1">
            <a:off x="6118344" y="5185863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48" idx="0"/>
            <a:endCxn id="242" idx="5"/>
          </p:cNvCxnSpPr>
          <p:nvPr/>
        </p:nvCxnSpPr>
        <p:spPr>
          <a:xfrm flipH="1" flipV="1">
            <a:off x="6950987" y="5185863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4" idx="5"/>
            <a:endCxn id="250" idx="0"/>
          </p:cNvCxnSpPr>
          <p:nvPr/>
        </p:nvCxnSpPr>
        <p:spPr>
          <a:xfrm>
            <a:off x="8555191" y="5185862"/>
            <a:ext cx="251921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5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8031" y="28112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二叉堆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33519" y="941150"/>
            <a:ext cx="11184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①二叉堆是一颗完全二叉树   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②</a:t>
            </a:r>
            <a:r>
              <a:rPr lang="zh-CN" altLang="en-US" sz="2800" b="1" dirty="0" smtClean="0"/>
              <a:t> 最</a:t>
            </a:r>
            <a:r>
              <a:rPr lang="zh-CN" altLang="en-US" sz="2800" b="1" dirty="0"/>
              <a:t>大</a:t>
            </a:r>
            <a:r>
              <a:rPr lang="zh-CN" altLang="en-US" sz="2800" b="1" dirty="0" smtClean="0"/>
              <a:t>堆：父节点</a:t>
            </a:r>
            <a:r>
              <a:rPr lang="zh-CN" altLang="en-US" sz="2800" b="1" dirty="0"/>
              <a:t>的值</a:t>
            </a:r>
            <a:r>
              <a:rPr lang="zh-CN" altLang="en-US" sz="2800" b="1" dirty="0" smtClean="0"/>
              <a:t>总是不小于任何</a:t>
            </a:r>
            <a:r>
              <a:rPr lang="zh-CN" altLang="en-US" sz="2800" b="1" dirty="0"/>
              <a:t>一</a:t>
            </a:r>
            <a:r>
              <a:rPr lang="zh-CN" altLang="en-US" sz="2800" b="1" dirty="0" smtClean="0"/>
              <a:t>个子结点的值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154" name="椭圆 153"/>
          <p:cNvSpPr/>
          <p:nvPr/>
        </p:nvSpPr>
        <p:spPr>
          <a:xfrm>
            <a:off x="5366522" y="263343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155" name="椭圆 154"/>
          <p:cNvSpPr/>
          <p:nvPr/>
        </p:nvSpPr>
        <p:spPr>
          <a:xfrm>
            <a:off x="3950407" y="3401769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55</a:t>
            </a:r>
            <a:endParaRPr lang="zh-CN" altLang="en-US" sz="1600" dirty="0"/>
          </a:p>
        </p:txBody>
      </p:sp>
      <p:sp>
        <p:nvSpPr>
          <p:cNvPr id="156" name="椭圆 155"/>
          <p:cNvSpPr/>
          <p:nvPr/>
        </p:nvSpPr>
        <p:spPr>
          <a:xfrm>
            <a:off x="3068084" y="4331768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  <p:sp>
        <p:nvSpPr>
          <p:cNvPr id="157" name="椭圆 156"/>
          <p:cNvSpPr/>
          <p:nvPr/>
        </p:nvSpPr>
        <p:spPr>
          <a:xfrm>
            <a:off x="6579084" y="3401768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158" name="椭圆 157"/>
          <p:cNvSpPr/>
          <p:nvPr/>
        </p:nvSpPr>
        <p:spPr>
          <a:xfrm>
            <a:off x="4672288" y="433176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59" name="椭圆 158"/>
          <p:cNvSpPr/>
          <p:nvPr/>
        </p:nvSpPr>
        <p:spPr>
          <a:xfrm>
            <a:off x="5645654" y="433176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60" name="椭圆 159"/>
          <p:cNvSpPr/>
          <p:nvPr/>
        </p:nvSpPr>
        <p:spPr>
          <a:xfrm>
            <a:off x="7425100" y="433605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61" name="椭圆 160"/>
          <p:cNvSpPr/>
          <p:nvPr/>
        </p:nvSpPr>
        <p:spPr>
          <a:xfrm>
            <a:off x="2432817" y="5722091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3552552" y="572209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163" name="椭圆 162"/>
          <p:cNvSpPr/>
          <p:nvPr/>
        </p:nvSpPr>
        <p:spPr>
          <a:xfrm>
            <a:off x="4308193" y="572209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4232328" y="2912570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5924787" y="2912570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3347217" y="3878278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4431675" y="3878278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5924787" y="3878277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7055593" y="3878277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2711950" y="4808277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3544593" y="4808277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4587326" y="4808276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6077" y="2025446"/>
            <a:ext cx="1055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1.  </a:t>
            </a:r>
            <a:r>
              <a:rPr lang="en-US" altLang="zh-CN" sz="4800" dirty="0" err="1" smtClean="0"/>
              <a:t>Int</a:t>
            </a:r>
            <a:r>
              <a:rPr lang="en-US" altLang="zh-CN" sz="4800" dirty="0" smtClean="0"/>
              <a:t>[]  =&gt; object[]        </a:t>
            </a:r>
            <a:r>
              <a:rPr lang="en-US" altLang="zh-CN" sz="4800" dirty="0" err="1" smtClean="0"/>
              <a:t>ArrayList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816077" y="3298723"/>
            <a:ext cx="82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2.  </a:t>
            </a:r>
            <a:r>
              <a:rPr lang="zh-CN" altLang="en-US" sz="4800" dirty="0" smtClean="0"/>
              <a:t>使用泛型                    </a:t>
            </a:r>
            <a:r>
              <a:rPr lang="en-US" altLang="zh-CN" sz="4800" dirty="0" smtClean="0"/>
              <a:t>List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4547886" y="513085"/>
            <a:ext cx="549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使用泛型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86571" y="388891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用数组存储堆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251019" y="204629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155" name="椭圆 154"/>
          <p:cNvSpPr/>
          <p:nvPr/>
        </p:nvSpPr>
        <p:spPr>
          <a:xfrm>
            <a:off x="3834904" y="2814628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55</a:t>
            </a:r>
            <a:endParaRPr lang="zh-CN" altLang="en-US" sz="1600" dirty="0"/>
          </a:p>
        </p:txBody>
      </p:sp>
      <p:sp>
        <p:nvSpPr>
          <p:cNvPr id="156" name="椭圆 155"/>
          <p:cNvSpPr/>
          <p:nvPr/>
        </p:nvSpPr>
        <p:spPr>
          <a:xfrm>
            <a:off x="2952581" y="374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  <p:sp>
        <p:nvSpPr>
          <p:cNvPr id="157" name="椭圆 156"/>
          <p:cNvSpPr/>
          <p:nvPr/>
        </p:nvSpPr>
        <p:spPr>
          <a:xfrm>
            <a:off x="6463581" y="281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158" name="椭圆 157"/>
          <p:cNvSpPr/>
          <p:nvPr/>
        </p:nvSpPr>
        <p:spPr>
          <a:xfrm>
            <a:off x="4556785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59" name="椭圆 158"/>
          <p:cNvSpPr/>
          <p:nvPr/>
        </p:nvSpPr>
        <p:spPr>
          <a:xfrm>
            <a:off x="5530151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60" name="椭圆 159"/>
          <p:cNvSpPr/>
          <p:nvPr/>
        </p:nvSpPr>
        <p:spPr>
          <a:xfrm>
            <a:off x="7309597" y="374891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61" name="椭圆 160"/>
          <p:cNvSpPr/>
          <p:nvPr/>
        </p:nvSpPr>
        <p:spPr>
          <a:xfrm>
            <a:off x="2317314" y="513495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3437049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163" name="椭圆 162"/>
          <p:cNvSpPr/>
          <p:nvPr/>
        </p:nvSpPr>
        <p:spPr>
          <a:xfrm>
            <a:off x="4192690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4116825" y="2325429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5809284" y="2325429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3231714" y="3291137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4316172" y="3291137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5809284" y="3291136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6940090" y="3291136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2596447" y="4221136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3429090" y="4221136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4471823" y="4221135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37252" y="1588719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94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788282" y="2421811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7893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1342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779821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029357" y="4795715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912645" y="338727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04094" y="2421810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31745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6358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88968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1578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74189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16799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59410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02020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4630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87241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29851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72462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801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96990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380226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06330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269833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663024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2204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529729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28794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036615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740233" y="6043717"/>
            <a:ext cx="4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381049" y="3372892"/>
            <a:ext cx="350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leftchild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) = 2  </a:t>
            </a:r>
            <a:r>
              <a:rPr lang="en-US" altLang="zh-CN" sz="2400" dirty="0" err="1" smtClean="0"/>
              <a:t>i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07770" y="3978593"/>
            <a:ext cx="2925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rightchild</a:t>
            </a:r>
            <a:r>
              <a:rPr lang="en-US" altLang="zh-CN" sz="2400" dirty="0"/>
              <a:t>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) = 2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+ 1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430755" y="4614888"/>
            <a:ext cx="2457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parent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) =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/  2 </a:t>
            </a:r>
          </a:p>
        </p:txBody>
      </p:sp>
    </p:spTree>
    <p:extLst>
      <p:ext uri="{BB962C8B-B14F-4D97-AF65-F5344CB8AC3E}">
        <p14:creationId xmlns:p14="http://schemas.microsoft.com/office/powerpoint/2010/main" val="19696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9" grpId="0"/>
      <p:bldP spid="3" grpId="0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5207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往堆中插入元素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2271" y="455322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元素上游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251019" y="204629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155" name="椭圆 154"/>
          <p:cNvSpPr/>
          <p:nvPr/>
        </p:nvSpPr>
        <p:spPr>
          <a:xfrm>
            <a:off x="3834904" y="2814628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55</a:t>
            </a:r>
            <a:endParaRPr lang="zh-CN" altLang="en-US" sz="1600" dirty="0"/>
          </a:p>
        </p:txBody>
      </p:sp>
      <p:sp>
        <p:nvSpPr>
          <p:cNvPr id="156" name="椭圆 155"/>
          <p:cNvSpPr/>
          <p:nvPr/>
        </p:nvSpPr>
        <p:spPr>
          <a:xfrm>
            <a:off x="2952581" y="374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  <p:sp>
        <p:nvSpPr>
          <p:cNvPr id="157" name="椭圆 156"/>
          <p:cNvSpPr/>
          <p:nvPr/>
        </p:nvSpPr>
        <p:spPr>
          <a:xfrm>
            <a:off x="6463581" y="281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158" name="椭圆 157"/>
          <p:cNvSpPr/>
          <p:nvPr/>
        </p:nvSpPr>
        <p:spPr>
          <a:xfrm>
            <a:off x="4556785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59" name="椭圆 158"/>
          <p:cNvSpPr/>
          <p:nvPr/>
        </p:nvSpPr>
        <p:spPr>
          <a:xfrm>
            <a:off x="5530151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60" name="椭圆 159"/>
          <p:cNvSpPr/>
          <p:nvPr/>
        </p:nvSpPr>
        <p:spPr>
          <a:xfrm>
            <a:off x="7309597" y="374891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61" name="椭圆 160"/>
          <p:cNvSpPr/>
          <p:nvPr/>
        </p:nvSpPr>
        <p:spPr>
          <a:xfrm>
            <a:off x="2317314" y="513495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3437049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163" name="椭圆 162"/>
          <p:cNvSpPr/>
          <p:nvPr/>
        </p:nvSpPr>
        <p:spPr>
          <a:xfrm>
            <a:off x="4192690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4116825" y="2325429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5809284" y="2325429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3231714" y="3291137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4316172" y="3291137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5809284" y="3291136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6940090" y="3291136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2596447" y="4221136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3429090" y="4221136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4471823" y="4221135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37252" y="1588719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94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788282" y="2421811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7893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1342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779821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029357" y="4795715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912645" y="338727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04094" y="2421810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31745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6358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88968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1578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74189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16799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59410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02020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4630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87241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29851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72462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801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96990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380226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06330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269833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663024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2204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529729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28794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036615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740233" y="6043717"/>
            <a:ext cx="4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177597" y="6043717"/>
            <a:ext cx="45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115072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68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4998598" y="6979225"/>
            <a:ext cx="558265" cy="558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68</a:t>
            </a:r>
            <a:endParaRPr lang="zh-CN" altLang="en-US" sz="1600" dirty="0"/>
          </a:p>
        </p:txBody>
      </p:sp>
      <p:cxnSp>
        <p:nvCxnSpPr>
          <p:cNvPr id="17" name="直接连接符 16"/>
          <p:cNvCxnSpPr>
            <a:stCxn id="158" idx="5"/>
          </p:cNvCxnSpPr>
          <p:nvPr/>
        </p:nvCxnSpPr>
        <p:spPr>
          <a:xfrm>
            <a:off x="5033294" y="4221135"/>
            <a:ext cx="244436" cy="90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327140" y="4798047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10582799" y="5072714"/>
            <a:ext cx="1135851" cy="590731"/>
            <a:chOff x="11008903" y="5072713"/>
            <a:chExt cx="1135851" cy="590731"/>
          </a:xfrm>
        </p:grpSpPr>
        <p:sp>
          <p:nvSpPr>
            <p:cNvPr id="67" name="下箭头 66"/>
            <p:cNvSpPr/>
            <p:nvPr/>
          </p:nvSpPr>
          <p:spPr>
            <a:xfrm>
              <a:off x="11290434" y="5438273"/>
              <a:ext cx="177533" cy="225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008903" y="5072713"/>
              <a:ext cx="113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 N</a:t>
              </a:r>
              <a:endParaRPr lang="zh-CN" altLang="en-US" dirty="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8663024" y="3781938"/>
            <a:ext cx="3501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parent 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) =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/  2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9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013 -0.2710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349 1.11111E-6 " pathEditMode="relative" rAng="0" ptsTypes="AA">
                                      <p:cBhvr>
                                        <p:cTn id="22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27106 L -0.03646 -0.47037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10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3763 0.20371 " pathEditMode="relative" rAng="0" ptsTypes="AA">
                                      <p:cBhvr>
                                        <p:cTn id="28" dur="8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10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1002 -2.22222E-6 " pathEditMode="relative" rAng="0" ptsTypes="AA">
                                      <p:cBhvr>
                                        <p:cTn id="30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-0.20963 -2.22222E-6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47037 L -0.09609 -0.60717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678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5898 0.13541 " pathEditMode="relative" rAng="0" ptsTypes="AA">
                                      <p:cBhvr>
                                        <p:cTn id="38" dur="8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675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63 -2.22222E-6 L -0.31458 -2.22222E-6 " pathEditMode="relative" rAng="0" ptsTypes="AA">
                                      <p:cBhvr>
                                        <p:cTn id="40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10495 -2.22222E-6 " pathEditMode="relative" rAng="0" ptsTypes="AA">
                                      <p:cBhvr>
                                        <p:cTn id="42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8" grpId="0" animBg="1"/>
      <p:bldP spid="44" grpId="1" animBg="1"/>
      <p:bldP spid="47" grpId="1" animBg="1"/>
      <p:bldP spid="64" grpId="0"/>
      <p:bldP spid="65" grpId="0" animBg="1"/>
      <p:bldP spid="65" grpId="1" animBg="1"/>
      <p:bldP spid="65" grpId="2" animBg="1"/>
      <p:bldP spid="74" grpId="0" animBg="1"/>
      <p:bldP spid="74" grpId="1" animBg="1"/>
      <p:bldP spid="74" grpId="2" animBg="1"/>
      <p:bldP spid="84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5207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删除堆顶元素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2271" y="455322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元素下沉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251019" y="204629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155" name="椭圆 154"/>
          <p:cNvSpPr/>
          <p:nvPr/>
        </p:nvSpPr>
        <p:spPr>
          <a:xfrm>
            <a:off x="3834904" y="2814628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55</a:t>
            </a:r>
            <a:endParaRPr lang="zh-CN" altLang="en-US" sz="1600" dirty="0"/>
          </a:p>
        </p:txBody>
      </p:sp>
      <p:sp>
        <p:nvSpPr>
          <p:cNvPr id="156" name="椭圆 155"/>
          <p:cNvSpPr/>
          <p:nvPr/>
        </p:nvSpPr>
        <p:spPr>
          <a:xfrm>
            <a:off x="2952581" y="374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  <p:sp>
        <p:nvSpPr>
          <p:cNvPr id="157" name="椭圆 156"/>
          <p:cNvSpPr/>
          <p:nvPr/>
        </p:nvSpPr>
        <p:spPr>
          <a:xfrm>
            <a:off x="6463581" y="281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158" name="椭圆 157"/>
          <p:cNvSpPr/>
          <p:nvPr/>
        </p:nvSpPr>
        <p:spPr>
          <a:xfrm>
            <a:off x="4556785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59" name="椭圆 158"/>
          <p:cNvSpPr/>
          <p:nvPr/>
        </p:nvSpPr>
        <p:spPr>
          <a:xfrm>
            <a:off x="5530151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60" name="椭圆 159"/>
          <p:cNvSpPr/>
          <p:nvPr/>
        </p:nvSpPr>
        <p:spPr>
          <a:xfrm>
            <a:off x="7309597" y="374891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61" name="椭圆 160"/>
          <p:cNvSpPr/>
          <p:nvPr/>
        </p:nvSpPr>
        <p:spPr>
          <a:xfrm>
            <a:off x="2317314" y="513495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3437049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163" name="椭圆 162"/>
          <p:cNvSpPr/>
          <p:nvPr/>
        </p:nvSpPr>
        <p:spPr>
          <a:xfrm>
            <a:off x="4192690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4116825" y="2325429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5809284" y="2325429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3231714" y="3291137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4316172" y="3291137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5809284" y="3291136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6940090" y="3291136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2596447" y="4221136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3429090" y="4221136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4471823" y="4221135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37252" y="1588719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94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788282" y="2421811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7893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1342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779821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029357" y="4795715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912645" y="338727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04094" y="2421810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31745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6358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88968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1578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74189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16799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59410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02020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46309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872413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298517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724621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801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96990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380226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06330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269833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663024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22041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529729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28794" y="6035179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0366158" y="6043717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740233" y="6043717"/>
            <a:ext cx="4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177597" y="6043717"/>
            <a:ext cx="45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1150725" y="5671983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28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58" idx="5"/>
          </p:cNvCxnSpPr>
          <p:nvPr/>
        </p:nvCxnSpPr>
        <p:spPr>
          <a:xfrm>
            <a:off x="5033294" y="4221135"/>
            <a:ext cx="244436" cy="90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327140" y="4798047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  <p:sp>
        <p:nvSpPr>
          <p:cNvPr id="66" name="椭圆 65"/>
          <p:cNvSpPr/>
          <p:nvPr/>
        </p:nvSpPr>
        <p:spPr>
          <a:xfrm>
            <a:off x="4998598" y="513000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28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008903" y="5072713"/>
            <a:ext cx="1135851" cy="590731"/>
            <a:chOff x="11008903" y="5072713"/>
            <a:chExt cx="1135851" cy="590731"/>
          </a:xfrm>
        </p:grpSpPr>
        <p:sp>
          <p:nvSpPr>
            <p:cNvPr id="3" name="下箭头 2"/>
            <p:cNvSpPr/>
            <p:nvPr/>
          </p:nvSpPr>
          <p:spPr>
            <a:xfrm>
              <a:off x="11290434" y="5438273"/>
              <a:ext cx="177533" cy="225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008903" y="5072713"/>
              <a:ext cx="113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 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4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02071 0.449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2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02071 -0.449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-2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39 L -0.34948 1.1111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7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34948 -2.2222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0349 1.11111E-6 " pathEditMode="relative" rAng="0" ptsTypes="AA">
                                      <p:cBhvr>
                                        <p:cTn id="2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1 -0.44954 L 0.12018 -0.337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56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9948 -0.1120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48 -2.22222E-6 L -0.27969 0.000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-0.06992 3.33333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8 -0.3375 L 0.1888 -0.1997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941 -0.1361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69 0.0007 L -0.13906 0.000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3972 3.33333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7" grpId="0" animBg="1"/>
      <p:bldP spid="160" grpId="0" animBg="1"/>
      <p:bldP spid="2" grpId="0"/>
      <p:bldP spid="43" grpId="0" animBg="1"/>
      <p:bldP spid="43" grpId="1" animBg="1"/>
      <p:bldP spid="45" grpId="0" animBg="1"/>
      <p:bldP spid="49" grpId="0" animBg="1"/>
      <p:bldP spid="64" grpId="0"/>
      <p:bldP spid="65" grpId="1" animBg="1"/>
      <p:bldP spid="65" grpId="2" animBg="1"/>
      <p:bldP spid="65" grpId="3" animBg="1"/>
      <p:bldP spid="84" grpId="0"/>
      <p:bldP spid="66" grpId="0" animBg="1"/>
      <p:bldP spid="66" grpId="1" animBg="1"/>
      <p:bldP spid="66" grpId="2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75207" y="2592551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堆排序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2271" y="455322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原地堆排序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5251019" y="204629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55" name="椭圆 154"/>
          <p:cNvSpPr/>
          <p:nvPr/>
        </p:nvSpPr>
        <p:spPr>
          <a:xfrm>
            <a:off x="3834904" y="2814628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156" name="椭圆 155"/>
          <p:cNvSpPr/>
          <p:nvPr/>
        </p:nvSpPr>
        <p:spPr>
          <a:xfrm>
            <a:off x="2952581" y="374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29</a:t>
            </a:r>
            <a:endParaRPr lang="zh-CN" altLang="en-US" sz="1600" dirty="0"/>
          </a:p>
        </p:txBody>
      </p:sp>
      <p:sp>
        <p:nvSpPr>
          <p:cNvPr id="157" name="椭圆 156"/>
          <p:cNvSpPr/>
          <p:nvPr/>
        </p:nvSpPr>
        <p:spPr>
          <a:xfrm>
            <a:off x="6463581" y="281462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158" name="椭圆 157"/>
          <p:cNvSpPr/>
          <p:nvPr/>
        </p:nvSpPr>
        <p:spPr>
          <a:xfrm>
            <a:off x="4556785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  <p:sp>
        <p:nvSpPr>
          <p:cNvPr id="159" name="椭圆 158"/>
          <p:cNvSpPr/>
          <p:nvPr/>
        </p:nvSpPr>
        <p:spPr>
          <a:xfrm>
            <a:off x="5530151" y="374462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160" name="椭圆 159"/>
          <p:cNvSpPr/>
          <p:nvPr/>
        </p:nvSpPr>
        <p:spPr>
          <a:xfrm>
            <a:off x="7309597" y="374891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161" name="椭圆 160"/>
          <p:cNvSpPr/>
          <p:nvPr/>
        </p:nvSpPr>
        <p:spPr>
          <a:xfrm>
            <a:off x="2317314" y="5134950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26</a:t>
            </a:r>
            <a:endParaRPr lang="zh-CN" altLang="en-US" sz="1600" dirty="0"/>
          </a:p>
        </p:txBody>
      </p:sp>
      <p:sp>
        <p:nvSpPr>
          <p:cNvPr id="162" name="椭圆 161"/>
          <p:cNvSpPr/>
          <p:nvPr/>
        </p:nvSpPr>
        <p:spPr>
          <a:xfrm>
            <a:off x="3437049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32</a:t>
            </a:r>
            <a:endParaRPr lang="zh-CN" altLang="en-US" sz="1600" dirty="0"/>
          </a:p>
        </p:txBody>
      </p:sp>
      <p:sp>
        <p:nvSpPr>
          <p:cNvPr id="163" name="椭圆 162"/>
          <p:cNvSpPr/>
          <p:nvPr/>
        </p:nvSpPr>
        <p:spPr>
          <a:xfrm>
            <a:off x="4192690" y="513494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cxnSp>
        <p:nvCxnSpPr>
          <p:cNvPr id="166" name="直接连接符 165"/>
          <p:cNvCxnSpPr>
            <a:stCxn id="154" idx="2"/>
            <a:endCxn id="155" idx="0"/>
          </p:cNvCxnSpPr>
          <p:nvPr/>
        </p:nvCxnSpPr>
        <p:spPr>
          <a:xfrm flipH="1">
            <a:off x="4116825" y="2325429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4" idx="6"/>
            <a:endCxn id="157" idx="0"/>
          </p:cNvCxnSpPr>
          <p:nvPr/>
        </p:nvCxnSpPr>
        <p:spPr>
          <a:xfrm>
            <a:off x="5809284" y="2325429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55" idx="3"/>
            <a:endCxn id="156" idx="0"/>
          </p:cNvCxnSpPr>
          <p:nvPr/>
        </p:nvCxnSpPr>
        <p:spPr>
          <a:xfrm flipH="1">
            <a:off x="3231714" y="3291137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5" idx="5"/>
            <a:endCxn id="158" idx="0"/>
          </p:cNvCxnSpPr>
          <p:nvPr/>
        </p:nvCxnSpPr>
        <p:spPr>
          <a:xfrm>
            <a:off x="4316172" y="3291137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9" idx="0"/>
            <a:endCxn id="157" idx="3"/>
          </p:cNvCxnSpPr>
          <p:nvPr/>
        </p:nvCxnSpPr>
        <p:spPr>
          <a:xfrm flipV="1">
            <a:off x="5809284" y="3291136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0" idx="0"/>
            <a:endCxn id="157" idx="5"/>
          </p:cNvCxnSpPr>
          <p:nvPr/>
        </p:nvCxnSpPr>
        <p:spPr>
          <a:xfrm flipH="1" flipV="1">
            <a:off x="6940090" y="3291136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61" idx="0"/>
            <a:endCxn id="156" idx="3"/>
          </p:cNvCxnSpPr>
          <p:nvPr/>
        </p:nvCxnSpPr>
        <p:spPr>
          <a:xfrm flipV="1">
            <a:off x="2596447" y="4221136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2" idx="0"/>
            <a:endCxn id="156" idx="5"/>
          </p:cNvCxnSpPr>
          <p:nvPr/>
        </p:nvCxnSpPr>
        <p:spPr>
          <a:xfrm flipH="1" flipV="1">
            <a:off x="3429090" y="4221136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8" idx="3"/>
            <a:endCxn id="163" idx="0"/>
          </p:cNvCxnSpPr>
          <p:nvPr/>
        </p:nvCxnSpPr>
        <p:spPr>
          <a:xfrm flipH="1">
            <a:off x="4471823" y="4221135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37252" y="1588719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94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788282" y="2421811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57893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513425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779821" y="338727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029357" y="4795715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912645" y="338727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04094" y="2421810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317458" y="4795714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6940090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66194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792298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218402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29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644506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070610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96714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922818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348922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775026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38842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453686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891050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278975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8722435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173848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574611" y="634897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013270" y="6340438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439618" y="6340438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0839463" y="6358126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1215382" y="6348976"/>
            <a:ext cx="4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1201130" y="6002724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58" idx="5"/>
          </p:cNvCxnSpPr>
          <p:nvPr/>
        </p:nvCxnSpPr>
        <p:spPr>
          <a:xfrm>
            <a:off x="5033294" y="4221135"/>
            <a:ext cx="244436" cy="90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327140" y="4798047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66" name="椭圆 65"/>
          <p:cNvSpPr/>
          <p:nvPr/>
        </p:nvSpPr>
        <p:spPr>
          <a:xfrm>
            <a:off x="4998598" y="5130007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88279" y="4451336"/>
            <a:ext cx="400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最后一个非叶子节点的索引</a:t>
            </a:r>
            <a:endParaRPr lang="en-US" altLang="zh-CN" sz="2400" dirty="0"/>
          </a:p>
          <a:p>
            <a:r>
              <a:rPr lang="zh-CN" altLang="en-US" sz="2400" dirty="0"/>
              <a:t>（ </a:t>
            </a:r>
            <a:r>
              <a:rPr lang="en-US" altLang="zh-CN" sz="2400" dirty="0"/>
              <a:t>n – 1 – 1</a:t>
            </a:r>
            <a:r>
              <a:rPr lang="zh-CN" altLang="en-US" sz="2400" dirty="0"/>
              <a:t>）</a:t>
            </a:r>
            <a:r>
              <a:rPr lang="en-US" altLang="zh-CN" sz="2400" dirty="0"/>
              <a:t>/ 2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412176" y="2814627"/>
            <a:ext cx="350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leftchild</a:t>
            </a:r>
            <a:r>
              <a:rPr lang="en-US" altLang="zh-CN" sz="2400" dirty="0" smtClean="0"/>
              <a:t> 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) = 2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438897" y="3420328"/>
            <a:ext cx="2925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rightchild</a:t>
            </a:r>
            <a:r>
              <a:rPr lang="en-US" altLang="zh-CN" sz="2400" dirty="0"/>
              <a:t>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) = 2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8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3555 0.20348 " pathEditMode="relative" rAng="0" ptsTypes="AA">
                                      <p:cBhvr>
                                        <p:cTn id="53" dur="8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1016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0362 -0.20208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7 L -0.20976 -3.33333E-6 " pathEditMode="relative" rAng="0" ptsTypes="AA">
                                      <p:cBhvr>
                                        <p:cTn id="65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20821 -4.44444E-6 " pathEditMode="relative" rAng="0" ptsTypes="AA">
                                      <p:cBhvr>
                                        <p:cTn id="67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3907 0.20348 " pathEditMode="relative" rAng="0" ptsTypes="AA">
                                      <p:cBhvr>
                                        <p:cTn id="77" dur="8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016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3971 -0.20278 " pathEditMode="relative" rAng="0" ptsTypes="AA">
                                      <p:cBhvr>
                                        <p:cTn id="79" dur="8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175 0.00046 " pathEditMode="relative" rAng="0" ptsTypes="AA">
                                      <p:cBhvr>
                                        <p:cTn id="89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7474 4.44444E-6 " pathEditMode="relative" rAng="0" ptsTypes="AA">
                                      <p:cBhvr>
                                        <p:cTn id="91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7656 0.13796 " pathEditMode="relative" rAng="0" ptsTypes="AA">
                                      <p:cBhvr>
                                        <p:cTn id="101" dur="8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689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07656 -0.13541 " pathEditMode="relative" rAng="0" ptsTypes="AA">
                                      <p:cBhvr>
                                        <p:cTn id="103" dur="8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139 L 0.10482 0.00139 " pathEditMode="relative" rAng="0" ptsTypes="AA">
                                      <p:cBhvr>
                                        <p:cTn id="113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9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139 L -0.10482 -3.7037E-7 " pathEditMode="relative" rAng="0" ptsTypes="AA">
                                      <p:cBhvr>
                                        <p:cTn id="115" dur="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5898 0.13542 " pathEditMode="relative" rAng="0" ptsTypes="AA">
                                      <p:cBhvr>
                                        <p:cTn id="125" dur="8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673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20208 L -0.09518 -0.3375 " pathEditMode="relative" rAng="0" ptsTypes="AA">
                                      <p:cBhvr>
                                        <p:cTn id="127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77 -4.44444E-6 L -0.3138 -0.00093 " pathEditMode="relative" rAng="0" ptsTypes="AA">
                                      <p:cBhvr>
                                        <p:cTn id="137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10481 -3.33333E-6 " pathEditMode="relative" rAng="0" ptsTypes="AA">
                                      <p:cBhvr>
                                        <p:cTn id="139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  <p:bldP spid="158" grpId="0" animBg="1"/>
      <p:bldP spid="159" grpId="0" animBg="1"/>
      <p:bldP spid="16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65" grpId="0" animBg="1"/>
      <p:bldP spid="65" grpId="1" animBg="1"/>
      <p:bldP spid="66" grpId="0" animBg="1"/>
      <p:bldP spid="66" grpId="1" animBg="1"/>
      <p:bldP spid="14" grpId="0"/>
      <p:bldP spid="64" grpId="0"/>
      <p:bldP spid="6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02271" y="455322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原地堆排序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36808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962912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389016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815120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241224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667328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093432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519536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945640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29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371744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35560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077443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487768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913872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377375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770566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6229583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637271" y="6203795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036336" y="6203795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473700" y="6212333"/>
            <a:ext cx="29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847775" y="6212333"/>
            <a:ext cx="4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797848" y="5866081"/>
            <a:ext cx="426104" cy="36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5901506" y="164230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7" name="椭圆 66"/>
          <p:cNvSpPr/>
          <p:nvPr/>
        </p:nvSpPr>
        <p:spPr>
          <a:xfrm>
            <a:off x="4485391" y="2410637"/>
            <a:ext cx="563841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65</a:t>
            </a:r>
            <a:endParaRPr lang="zh-CN" altLang="en-US" sz="1600" dirty="0"/>
          </a:p>
        </p:txBody>
      </p:sp>
      <p:sp>
        <p:nvSpPr>
          <p:cNvPr id="68" name="椭圆 67"/>
          <p:cNvSpPr/>
          <p:nvPr/>
        </p:nvSpPr>
        <p:spPr>
          <a:xfrm>
            <a:off x="3603068" y="334063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32</a:t>
            </a:r>
            <a:endParaRPr lang="zh-CN" altLang="en-US" sz="1600" dirty="0"/>
          </a:p>
        </p:txBody>
      </p:sp>
      <p:sp>
        <p:nvSpPr>
          <p:cNvPr id="69" name="椭圆 68"/>
          <p:cNvSpPr/>
          <p:nvPr/>
        </p:nvSpPr>
        <p:spPr>
          <a:xfrm>
            <a:off x="7114068" y="241063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30</a:t>
            </a:r>
            <a:endParaRPr lang="zh-CN" altLang="en-US" sz="1600" dirty="0"/>
          </a:p>
        </p:txBody>
      </p:sp>
      <p:sp>
        <p:nvSpPr>
          <p:cNvPr id="70" name="椭圆 69"/>
          <p:cNvSpPr/>
          <p:nvPr/>
        </p:nvSpPr>
        <p:spPr>
          <a:xfrm>
            <a:off x="5207272" y="334063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40</a:t>
            </a:r>
            <a:endParaRPr lang="zh-CN" altLang="en-US" sz="1600" dirty="0"/>
          </a:p>
        </p:txBody>
      </p:sp>
      <p:sp>
        <p:nvSpPr>
          <p:cNvPr id="71" name="椭圆 70"/>
          <p:cNvSpPr/>
          <p:nvPr/>
        </p:nvSpPr>
        <p:spPr>
          <a:xfrm>
            <a:off x="6180638" y="334063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72" name="椭圆 71"/>
          <p:cNvSpPr/>
          <p:nvPr/>
        </p:nvSpPr>
        <p:spPr>
          <a:xfrm>
            <a:off x="7960084" y="3344925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25</a:t>
            </a:r>
            <a:endParaRPr lang="zh-CN" altLang="en-US" sz="1600" dirty="0"/>
          </a:p>
        </p:txBody>
      </p:sp>
      <p:sp>
        <p:nvSpPr>
          <p:cNvPr id="73" name="椭圆 72"/>
          <p:cNvSpPr/>
          <p:nvPr/>
        </p:nvSpPr>
        <p:spPr>
          <a:xfrm>
            <a:off x="2967801" y="4730959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26</a:t>
            </a:r>
            <a:endParaRPr lang="zh-CN" altLang="en-US" sz="1600" dirty="0"/>
          </a:p>
        </p:txBody>
      </p:sp>
      <p:sp>
        <p:nvSpPr>
          <p:cNvPr id="74" name="椭圆 73"/>
          <p:cNvSpPr/>
          <p:nvPr/>
        </p:nvSpPr>
        <p:spPr>
          <a:xfrm>
            <a:off x="4087536" y="4730958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29</a:t>
            </a:r>
            <a:endParaRPr lang="zh-CN" altLang="en-US" sz="1600" dirty="0"/>
          </a:p>
        </p:txBody>
      </p:sp>
      <p:sp>
        <p:nvSpPr>
          <p:cNvPr id="75" name="椭圆 74"/>
          <p:cNvSpPr/>
          <p:nvPr/>
        </p:nvSpPr>
        <p:spPr>
          <a:xfrm>
            <a:off x="4843177" y="4730958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cxnSp>
        <p:nvCxnSpPr>
          <p:cNvPr id="76" name="直接连接符 75"/>
          <p:cNvCxnSpPr>
            <a:stCxn id="64" idx="2"/>
            <a:endCxn id="67" idx="0"/>
          </p:cNvCxnSpPr>
          <p:nvPr/>
        </p:nvCxnSpPr>
        <p:spPr>
          <a:xfrm flipH="1">
            <a:off x="4767312" y="1921438"/>
            <a:ext cx="1134194" cy="48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4" idx="6"/>
            <a:endCxn id="69" idx="0"/>
          </p:cNvCxnSpPr>
          <p:nvPr/>
        </p:nvCxnSpPr>
        <p:spPr>
          <a:xfrm>
            <a:off x="6459771" y="1921438"/>
            <a:ext cx="933430" cy="48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3"/>
            <a:endCxn id="68" idx="0"/>
          </p:cNvCxnSpPr>
          <p:nvPr/>
        </p:nvCxnSpPr>
        <p:spPr>
          <a:xfrm flipH="1">
            <a:off x="3882201" y="2887146"/>
            <a:ext cx="68576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7" idx="5"/>
            <a:endCxn id="70" idx="0"/>
          </p:cNvCxnSpPr>
          <p:nvPr/>
        </p:nvCxnSpPr>
        <p:spPr>
          <a:xfrm>
            <a:off x="4966659" y="2887146"/>
            <a:ext cx="519746" cy="45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1" idx="0"/>
            <a:endCxn id="69" idx="3"/>
          </p:cNvCxnSpPr>
          <p:nvPr/>
        </p:nvCxnSpPr>
        <p:spPr>
          <a:xfrm flipV="1">
            <a:off x="6459771" y="2887145"/>
            <a:ext cx="736053" cy="45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2" idx="0"/>
            <a:endCxn id="69" idx="5"/>
          </p:cNvCxnSpPr>
          <p:nvPr/>
        </p:nvCxnSpPr>
        <p:spPr>
          <a:xfrm flipH="1" flipV="1">
            <a:off x="7590577" y="2887145"/>
            <a:ext cx="648640" cy="45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3" idx="0"/>
            <a:endCxn id="68" idx="3"/>
          </p:cNvCxnSpPr>
          <p:nvPr/>
        </p:nvCxnSpPr>
        <p:spPr>
          <a:xfrm flipV="1">
            <a:off x="3246934" y="3817145"/>
            <a:ext cx="437890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4" idx="0"/>
            <a:endCxn id="68" idx="5"/>
          </p:cNvCxnSpPr>
          <p:nvPr/>
        </p:nvCxnSpPr>
        <p:spPr>
          <a:xfrm flipH="1" flipV="1">
            <a:off x="4079577" y="3817145"/>
            <a:ext cx="287092" cy="91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0" idx="3"/>
            <a:endCxn id="75" idx="0"/>
          </p:cNvCxnSpPr>
          <p:nvPr/>
        </p:nvCxnSpPr>
        <p:spPr>
          <a:xfrm flipH="1">
            <a:off x="5122310" y="3817144"/>
            <a:ext cx="166718" cy="91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987739" y="1184728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824435" y="439172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438769" y="2017820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89" name="文本框 88"/>
          <p:cNvSpPr txBox="1"/>
          <p:nvPr/>
        </p:nvSpPr>
        <p:spPr>
          <a:xfrm>
            <a:off x="8229422" y="2983282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63912" y="2983282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91" name="文本框 90"/>
          <p:cNvSpPr txBox="1"/>
          <p:nvPr/>
        </p:nvSpPr>
        <p:spPr>
          <a:xfrm>
            <a:off x="5430308" y="2983282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79844" y="4391724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563132" y="298328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94" name="文本框 93"/>
          <p:cNvSpPr txBox="1"/>
          <p:nvPr/>
        </p:nvSpPr>
        <p:spPr>
          <a:xfrm>
            <a:off x="7454581" y="2017819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5" name="文本框 94"/>
          <p:cNvSpPr txBox="1"/>
          <p:nvPr/>
        </p:nvSpPr>
        <p:spPr>
          <a:xfrm>
            <a:off x="3967945" y="4391723"/>
            <a:ext cx="37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</a:t>
            </a:r>
            <a:endParaRPr lang="zh-CN" altLang="en-US" sz="2400" dirty="0"/>
          </a:p>
        </p:txBody>
      </p:sp>
      <p:cxnSp>
        <p:nvCxnSpPr>
          <p:cNvPr id="96" name="直接连接符 95"/>
          <p:cNvCxnSpPr>
            <a:stCxn id="70" idx="5"/>
          </p:cNvCxnSpPr>
          <p:nvPr/>
        </p:nvCxnSpPr>
        <p:spPr>
          <a:xfrm>
            <a:off x="5683781" y="3817144"/>
            <a:ext cx="244436" cy="90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977627" y="4394056"/>
            <a:ext cx="6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  <p:sp>
        <p:nvSpPr>
          <p:cNvPr id="98" name="椭圆 97"/>
          <p:cNvSpPr/>
          <p:nvPr/>
        </p:nvSpPr>
        <p:spPr>
          <a:xfrm>
            <a:off x="5649085" y="4726016"/>
            <a:ext cx="558265" cy="5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9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96296E-6 L 0.34987 -2.96296E-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2.96296E-6 L -0.35026 -2.96296E-6 " pathEditMode="relative" rAng="0" ptsTypes="AA">
                                      <p:cBhvr>
                                        <p:cTn id="8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0207 0.45185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2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207 -0.44977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-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 -0.44977 L -0.09518 -0.33657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564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11588 -0.11204 " pathEditMode="relative" rAng="0" ptsTypes="AA">
                                      <p:cBhvr>
                                        <p:cTn id="43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26 -2.96296E-6 L -0.31575 -2.96296E-6 " pathEditMode="relative" rAng="0" ptsTypes="AA">
                                      <p:cBhvr>
                                        <p:cTn id="47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2.96296E-6 L -0.03568 -2.96296E-6 " pathEditMode="relative" rAng="0" ptsTypes="AA">
                                      <p:cBhvr>
                                        <p:cTn id="49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18 -0.33657 L -0.03529 -0.2037 " pathEditMode="relative" rAng="0" ptsTypes="AA">
                                      <p:cBhvr>
                                        <p:cTn id="53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669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5899 -0.13565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75 -2.96296E-6 L -0.20859 -2.96296E-6 " pathEditMode="relative" rAng="0" ptsTypes="AA">
                                      <p:cBhvr>
                                        <p:cTn id="59" dur="8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0416 -2.96296E-6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8 -2.96296E-6 L 0.28008 -2.96296E-6 " pathEditMode="relative" rAng="0" ptsTypes="AA">
                                      <p:cBhvr>
                                        <p:cTn id="71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2.96296E-6 L -0.31537 -2.96296E-6 " pathEditMode="relative" rAng="0" ptsTypes="AA">
                                      <p:cBhvr>
                                        <p:cTn id="73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8 -0.11204 L 0.02916 0.33704 " pathEditMode="relative" rAng="0" ptsTypes="AA">
                                      <p:cBhvr>
                                        <p:cTn id="77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2245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08685 -0.45047 " pathEditMode="relative" rAng="0" ptsTypes="AA">
                                      <p:cBhvr>
                                        <p:cTn id="79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2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85 -0.45047 L -0.02903 -0.33842 " pathEditMode="relative" rAng="0" ptsTypes="AA">
                                      <p:cBhvr>
                                        <p:cTn id="106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564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98 -0.13449 L 0.0569 -0.24769 " pathEditMode="relative" rAng="0" ptsTypes="AA">
                                      <p:cBhvr>
                                        <p:cTn id="108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37 -2.96296E-6 L -0.2789 1.85185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44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12 -2.96296E-6 L -0.14141 1.85185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03 -0.33727 L 0.02995 -0.20278 " pathEditMode="relative" rAng="0" ptsTypes="AA">
                                      <p:cBhvr>
                                        <p:cTn id="118" dur="8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671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9 -0.2037 L -0.09519 -0.33773 " pathEditMode="relative" rAng="0" ptsTypes="AA">
                                      <p:cBhvr>
                                        <p:cTn id="120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086 -2.96296E-6 L -0.17474 4.44444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69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59 -2.96296E-6 L -0.3138 -2.59259E-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47" grpId="0" animBg="1"/>
      <p:bldP spid="47" grpId="1" animBg="1"/>
      <p:bldP spid="52" grpId="0" animBg="1"/>
      <p:bldP spid="52" grpId="1" animBg="1"/>
      <p:bldP spid="52" grpId="2" animBg="1"/>
      <p:bldP spid="65" grpId="0" animBg="1"/>
      <p:bldP spid="65" grpId="1" animBg="1"/>
      <p:bldP spid="65" grpId="2" animBg="1"/>
      <p:bldP spid="65" grpId="3" animBg="1"/>
      <p:bldP spid="64" grpId="0" animBg="1"/>
      <p:bldP spid="64" grpId="1" animBg="1"/>
      <p:bldP spid="67" grpId="0" animBg="1"/>
      <p:bldP spid="67" grpId="1" animBg="1"/>
      <p:bldP spid="67" grpId="2" animBg="1"/>
      <p:bldP spid="70" grpId="0" animBg="1"/>
      <p:bldP spid="70" grpId="1" animBg="1"/>
      <p:bldP spid="75" grpId="0" animBg="1"/>
      <p:bldP spid="75" grpId="1" animBg="1"/>
      <p:bldP spid="75" grpId="2" animBg="1"/>
      <p:bldP spid="92" grpId="0"/>
      <p:bldP spid="97" grpId="1"/>
      <p:bldP spid="98" grpId="0" animBg="1"/>
      <p:bldP spid="98" grpId="1" animBg="1"/>
      <p:bldP spid="98" grpId="2" animBg="1"/>
      <p:bldP spid="98" grpId="3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2679" y="2437274"/>
            <a:ext cx="6677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优先队列</a:t>
            </a:r>
            <a:endParaRPr lang="en-US" altLang="zh-CN" sz="72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priority queue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0151" y="410066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0000"/>
                </a:solidFill>
              </a:rPr>
              <a:t>Top M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12" y="1601986"/>
            <a:ext cx="1004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在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百万个元素中，找出前十个最小的元素？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983412" y="2636649"/>
            <a:ext cx="461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1.</a:t>
            </a:r>
            <a:r>
              <a:rPr lang="zh-CN" altLang="en-US" sz="3600" dirty="0" smtClean="0">
                <a:solidFill>
                  <a:srgbClr val="FF0000"/>
                </a:solidFill>
              </a:rPr>
              <a:t>排序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时间：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NlogN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空间：</a:t>
            </a:r>
            <a:r>
              <a:rPr lang="en-US" altLang="zh-CN" sz="3600" dirty="0" smtClean="0">
                <a:solidFill>
                  <a:srgbClr val="FF0000"/>
                </a:solidFill>
              </a:rPr>
              <a:t>N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12" y="4549676"/>
            <a:ext cx="4615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2.</a:t>
            </a:r>
            <a:r>
              <a:rPr lang="zh-CN" altLang="en-US" sz="3600" dirty="0" smtClean="0">
                <a:solidFill>
                  <a:srgbClr val="FF0000"/>
                </a:solidFill>
              </a:rPr>
              <a:t>优先队列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时间：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NlogM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空间：</a:t>
            </a:r>
            <a:r>
              <a:rPr lang="en-US" altLang="zh-CN" sz="3600" dirty="0">
                <a:solidFill>
                  <a:srgbClr val="FF0000"/>
                </a:solidFill>
              </a:rPr>
              <a:t>M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71394"/>
              </p:ext>
            </p:extLst>
          </p:nvPr>
        </p:nvGraphicFramePr>
        <p:xfrm>
          <a:off x="5874589" y="3038033"/>
          <a:ext cx="5328252" cy="3023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063"/>
                <a:gridCol w="1332063"/>
                <a:gridCol w="1332063"/>
                <a:gridCol w="1332063"/>
              </a:tblGrid>
              <a:tr h="100776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N=100w </a:t>
                      </a:r>
                      <a:r>
                        <a:rPr lang="en-US" sz="2800" u="none" strike="noStrike" dirty="0" smtClean="0">
                          <a:effectLst/>
                        </a:rPr>
                        <a:t>   M=10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77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排序算法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优先队列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时间上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空间上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7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logN</a:t>
                      </a:r>
                      <a:r>
                        <a:rPr lang="en-US" sz="2000" u="none" strike="noStrike" dirty="0">
                          <a:effectLst/>
                        </a:rPr>
                        <a:t>=20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logM=3.3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6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812431" y="2764340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链表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0151" y="410066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0000"/>
                </a:solidFill>
              </a:rPr>
              <a:t>Top M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12" y="1601986"/>
            <a:ext cx="1004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在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个元素中，找出前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个最小的元素？</a:t>
            </a:r>
            <a:endParaRPr lang="zh-CN" altLang="en-US" sz="3600" dirty="0"/>
          </a:p>
        </p:txBody>
      </p:sp>
      <p:sp>
        <p:nvSpPr>
          <p:cNvPr id="7" name="椭圆 6"/>
          <p:cNvSpPr/>
          <p:nvPr/>
        </p:nvSpPr>
        <p:spPr>
          <a:xfrm>
            <a:off x="2091905" y="2984890"/>
            <a:ext cx="2911415" cy="29299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04690" y="2385771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最大优先队列（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09095" y="3542579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507137" y="3532683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708116" y="3542579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306158" y="3547058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306158" y="4449887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708116" y="4449887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507137" y="4449887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9105179" y="3532682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909095" y="4449887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105179" y="4449886"/>
            <a:ext cx="690113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4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25599 0.18264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3224 0.00532 " pathEditMode="relative" rAng="0" ptsTypes="AA">
                                      <p:cBhvr>
                                        <p:cTn id="8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0" y="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30013 0.10509 " pathEditMode="relative" rAng="0" ptsTypes="AA">
                                      <p:cBhvr>
                                        <p:cTn id="10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52057 0.01759 " pathEditMode="relative" rAng="0" ptsTypes="AA">
                                      <p:cBhvr>
                                        <p:cTn id="26" dur="1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9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16497 -0.0210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-0.51979 -0.12893 " pathEditMode="relative" rAng="0" ptsTypes="AA">
                                      <p:cBhvr>
                                        <p:cTn id="64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86329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008149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23785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9421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55057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0693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86329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01965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7601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33237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48873" y="2134554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85107" y="2165415"/>
            <a:ext cx="108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08149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0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23785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9421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855057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3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470693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4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6329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5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01965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6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317601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7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33237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8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548873" y="2672409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9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3623785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5470693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086329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6701965" y="2142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3008149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239421" y="214398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4855057" y="2142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7317601" y="214286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933237" y="214398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200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8548873" y="2141872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444014" y="5193188"/>
            <a:ext cx="7441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缺点：在初始化的时候就需要知道元素的数量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    </a:t>
            </a:r>
            <a:endParaRPr lang="en-US" altLang="zh-CN" sz="2400" dirty="0" smtClean="0"/>
          </a:p>
        </p:txBody>
      </p:sp>
      <p:sp>
        <p:nvSpPr>
          <p:cNvPr id="35" name="矩形 34"/>
          <p:cNvSpPr/>
          <p:nvPr/>
        </p:nvSpPr>
        <p:spPr>
          <a:xfrm>
            <a:off x="3377895" y="3554779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优点：通过索引可以直接访问任意元素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206008" y="4145426"/>
            <a:ext cx="2462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data[1] = 10</a:t>
            </a:r>
          </a:p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49230" y="5697301"/>
            <a:ext cx="4974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解决方案：动态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数组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96965" y="606411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（未能充分利用全部空间）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06008" y="4651874"/>
            <a:ext cx="2462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data[3] = 20</a:t>
            </a:r>
          </a:p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03483" y="575794"/>
            <a:ext cx="156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" grpId="0"/>
      <p:bldP spid="35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48529" y="2583185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数组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86496" y="21407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5097974" y="21407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6203713" y="21407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3992235" y="21407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0" name="矩形 69"/>
          <p:cNvSpPr/>
          <p:nvPr/>
        </p:nvSpPr>
        <p:spPr>
          <a:xfrm>
            <a:off x="7309452" y="214075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72" name="直接箭头连接符 71"/>
          <p:cNvCxnSpPr>
            <a:stCxn id="60" idx="3"/>
            <a:endCxn id="66" idx="1"/>
          </p:cNvCxnSpPr>
          <p:nvPr/>
        </p:nvCxnSpPr>
        <p:spPr>
          <a:xfrm>
            <a:off x="3502132" y="244857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3"/>
            <a:endCxn id="64" idx="1"/>
          </p:cNvCxnSpPr>
          <p:nvPr/>
        </p:nvCxnSpPr>
        <p:spPr>
          <a:xfrm>
            <a:off x="4607871" y="244857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3"/>
            <a:endCxn id="65" idx="1"/>
          </p:cNvCxnSpPr>
          <p:nvPr/>
        </p:nvCxnSpPr>
        <p:spPr>
          <a:xfrm>
            <a:off x="5713610" y="244857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5" idx="3"/>
            <a:endCxn id="70" idx="1"/>
          </p:cNvCxnSpPr>
          <p:nvPr/>
        </p:nvCxnSpPr>
        <p:spPr>
          <a:xfrm>
            <a:off x="6819349" y="244857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0" idx="3"/>
          </p:cNvCxnSpPr>
          <p:nvPr/>
        </p:nvCxnSpPr>
        <p:spPr>
          <a:xfrm>
            <a:off x="7925088" y="2448576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415191" y="226391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4891024" y="262808"/>
            <a:ext cx="2064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0000"/>
                </a:solidFill>
              </a:rPr>
              <a:t>链表</a:t>
            </a: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83" y="3734521"/>
            <a:ext cx="5273497" cy="1188823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882" y="5312106"/>
            <a:ext cx="4968671" cy="381033"/>
          </a:xfrm>
          <a:prstGeom prst="rect">
            <a:avLst/>
          </a:prstGeom>
        </p:spPr>
      </p:pic>
      <p:grpSp>
        <p:nvGrpSpPr>
          <p:cNvPr id="110" name="组合 109"/>
          <p:cNvGrpSpPr/>
          <p:nvPr/>
        </p:nvGrpSpPr>
        <p:grpSpPr>
          <a:xfrm>
            <a:off x="2828299" y="2874382"/>
            <a:ext cx="673833" cy="658221"/>
            <a:chOff x="2828299" y="2756394"/>
            <a:chExt cx="673833" cy="658221"/>
          </a:xfrm>
        </p:grpSpPr>
        <p:cxnSp>
          <p:nvCxnSpPr>
            <p:cNvPr id="98" name="直接箭头连接符 97"/>
            <p:cNvCxnSpPr>
              <a:endCxn id="60" idx="2"/>
            </p:cNvCxnSpPr>
            <p:nvPr/>
          </p:nvCxnSpPr>
          <p:spPr>
            <a:xfrm flipV="1">
              <a:off x="3194314" y="2756394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828299" y="3045283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9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055346" y="2784004"/>
            <a:ext cx="838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往链表中添加结点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79439" y="865795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往链表头部插入结点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6694" y="347824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808172" y="347824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6913911" y="347824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4702433" y="347824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8019650" y="347824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25" name="直接箭头连接符 24"/>
          <p:cNvCxnSpPr>
            <a:stCxn id="19" idx="3"/>
            <a:endCxn id="22" idx="1"/>
          </p:cNvCxnSpPr>
          <p:nvPr/>
        </p:nvCxnSpPr>
        <p:spPr>
          <a:xfrm>
            <a:off x="4212330" y="378606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3"/>
            <a:endCxn id="20" idx="1"/>
          </p:cNvCxnSpPr>
          <p:nvPr/>
        </p:nvCxnSpPr>
        <p:spPr>
          <a:xfrm>
            <a:off x="5318069" y="378606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3"/>
            <a:endCxn id="21" idx="1"/>
          </p:cNvCxnSpPr>
          <p:nvPr/>
        </p:nvCxnSpPr>
        <p:spPr>
          <a:xfrm>
            <a:off x="6423808" y="378606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3"/>
            <a:endCxn id="23" idx="1"/>
          </p:cNvCxnSpPr>
          <p:nvPr/>
        </p:nvCxnSpPr>
        <p:spPr>
          <a:xfrm>
            <a:off x="7529547" y="3786066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</p:cNvCxnSpPr>
          <p:nvPr/>
        </p:nvCxnSpPr>
        <p:spPr>
          <a:xfrm>
            <a:off x="8635286" y="3786066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250922" y="360140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567595" y="4093884"/>
            <a:ext cx="673833" cy="650872"/>
            <a:chOff x="2464107" y="3415155"/>
            <a:chExt cx="673833" cy="650872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2490953" y="252383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106591" y="2844683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19" idx="1"/>
          </p:cNvCxnSpPr>
          <p:nvPr/>
        </p:nvCxnSpPr>
        <p:spPr>
          <a:xfrm>
            <a:off x="3106589" y="2831649"/>
            <a:ext cx="490105" cy="954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4892" y="492565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Node(5);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129558" y="5387315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node.next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head;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557462" y="59033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 = node;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648996" y="2646483"/>
            <a:ext cx="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8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9127 -0.1416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/>
      <p:bldP spid="4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29968" y="304600"/>
            <a:ext cx="874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往链表中间或尾部插入结点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47523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5959001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7064740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4853262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8170479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4363159" y="273969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3"/>
            <a:endCxn id="45" idx="1"/>
          </p:cNvCxnSpPr>
          <p:nvPr/>
        </p:nvCxnSpPr>
        <p:spPr>
          <a:xfrm>
            <a:off x="5468898" y="273969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3"/>
            <a:endCxn id="46" idx="1"/>
          </p:cNvCxnSpPr>
          <p:nvPr/>
        </p:nvCxnSpPr>
        <p:spPr>
          <a:xfrm>
            <a:off x="6574637" y="273969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48" idx="1"/>
          </p:cNvCxnSpPr>
          <p:nvPr/>
        </p:nvCxnSpPr>
        <p:spPr>
          <a:xfrm>
            <a:off x="7680376" y="273969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</p:cNvCxnSpPr>
          <p:nvPr/>
        </p:nvCxnSpPr>
        <p:spPr>
          <a:xfrm>
            <a:off x="8786115" y="273969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401751" y="255502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2612683" y="3047509"/>
            <a:ext cx="673833" cy="650872"/>
            <a:chOff x="2464107" y="3415155"/>
            <a:chExt cx="673833" cy="650872"/>
          </a:xfrm>
        </p:grpSpPr>
        <p:cxnSp>
          <p:nvCxnSpPr>
            <p:cNvPr id="57" name="直接箭头连接符 56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59" name="矩形 58"/>
          <p:cNvSpPr/>
          <p:nvPr/>
        </p:nvSpPr>
        <p:spPr>
          <a:xfrm>
            <a:off x="2641782" y="243187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257420" y="273969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89951" y="195486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869654" y="1954861"/>
            <a:ext cx="64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984756" y="195486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63" name="文本框 62"/>
          <p:cNvSpPr txBox="1"/>
          <p:nvPr/>
        </p:nvSpPr>
        <p:spPr>
          <a:xfrm>
            <a:off x="6098052" y="195486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201883" y="195486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307620" y="195486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66" name="矩形 65"/>
          <p:cNvSpPr/>
          <p:nvPr/>
        </p:nvSpPr>
        <p:spPr>
          <a:xfrm>
            <a:off x="5406131" y="3736909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021766" y="405136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55341" y="3844364"/>
            <a:ext cx="14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 = 3</a:t>
            </a:r>
            <a:endParaRPr lang="zh-CN" altLang="en-US" sz="24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2610802" y="1335368"/>
            <a:ext cx="673833" cy="709877"/>
            <a:chOff x="2648509" y="2032952"/>
            <a:chExt cx="673833" cy="709877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3000477" y="2446585"/>
              <a:ext cx="1" cy="296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2648509" y="2032952"/>
              <a:ext cx="67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2400" dirty="0" smtClean="0"/>
                <a:t>pre</a:t>
              </a:r>
              <a:endParaRPr lang="zh-CN" altLang="en-US" sz="2400" dirty="0"/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23" y="4384708"/>
            <a:ext cx="4356754" cy="47155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01" y="4754918"/>
            <a:ext cx="5259200" cy="88831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62" y="5648524"/>
            <a:ext cx="3347922" cy="1004376"/>
          </a:xfrm>
          <a:prstGeom prst="rect">
            <a:avLst/>
          </a:prstGeom>
        </p:spPr>
      </p:pic>
      <p:cxnSp>
        <p:nvCxnSpPr>
          <p:cNvPr id="75" name="直接箭头连接符 74"/>
          <p:cNvCxnSpPr>
            <a:endCxn id="45" idx="2"/>
          </p:cNvCxnSpPr>
          <p:nvPr/>
        </p:nvCxnSpPr>
        <p:spPr>
          <a:xfrm flipV="1">
            <a:off x="5899242" y="3047509"/>
            <a:ext cx="367577" cy="679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7" idx="2"/>
          </p:cNvCxnSpPr>
          <p:nvPr/>
        </p:nvCxnSpPr>
        <p:spPr>
          <a:xfrm>
            <a:off x="5161080" y="3047509"/>
            <a:ext cx="430344" cy="696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9088 0.0004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8 0.00046 L 0.18125 0.0004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1" grpId="0"/>
      <p:bldP spid="62" grpId="0"/>
      <p:bldP spid="63" grpId="0"/>
      <p:bldP spid="64" grpId="0"/>
      <p:bldP spid="65" grpId="0"/>
      <p:bldP spid="66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937359" y="2813501"/>
            <a:ext cx="838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查询、修改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83667" y="770967"/>
            <a:ext cx="874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查询链表中的结点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81915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5393393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649913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28765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7604871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32" name="直接箭头连接符 31"/>
          <p:cNvCxnSpPr>
            <a:stCxn id="27" idx="3"/>
            <a:endCxn id="30" idx="1"/>
          </p:cNvCxnSpPr>
          <p:nvPr/>
        </p:nvCxnSpPr>
        <p:spPr>
          <a:xfrm>
            <a:off x="3797551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0" idx="3"/>
            <a:endCxn id="28" idx="1"/>
          </p:cNvCxnSpPr>
          <p:nvPr/>
        </p:nvCxnSpPr>
        <p:spPr>
          <a:xfrm>
            <a:off x="4903290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29" idx="1"/>
          </p:cNvCxnSpPr>
          <p:nvPr/>
        </p:nvCxnSpPr>
        <p:spPr>
          <a:xfrm>
            <a:off x="6009029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3"/>
            <a:endCxn id="31" idx="1"/>
          </p:cNvCxnSpPr>
          <p:nvPr/>
        </p:nvCxnSpPr>
        <p:spPr>
          <a:xfrm>
            <a:off x="7114768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3"/>
          </p:cNvCxnSpPr>
          <p:nvPr/>
        </p:nvCxnSpPr>
        <p:spPr>
          <a:xfrm>
            <a:off x="8220507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965362" y="291003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2047075" y="3402519"/>
            <a:ext cx="673833" cy="650872"/>
            <a:chOff x="2464107" y="3415155"/>
            <a:chExt cx="673833" cy="650872"/>
          </a:xfrm>
        </p:grpSpPr>
        <p:cxnSp>
          <p:nvCxnSpPr>
            <p:cNvPr id="48" name="直接箭头连接符 47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7617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691812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24343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304046" y="2309871"/>
            <a:ext cx="64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419148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532444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6636275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742012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818235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871061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61" name="直接箭头连接符 60"/>
          <p:cNvCxnSpPr>
            <a:stCxn id="60" idx="3"/>
          </p:cNvCxnSpPr>
          <p:nvPr/>
        </p:nvCxnSpPr>
        <p:spPr>
          <a:xfrm>
            <a:off x="9326248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068192" y="4053391"/>
            <a:ext cx="14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 = 3</a:t>
            </a:r>
            <a:endParaRPr lang="zh-CN" altLang="en-US" sz="24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2079241" y="1368882"/>
            <a:ext cx="673833" cy="1011214"/>
            <a:chOff x="2663560" y="1731615"/>
            <a:chExt cx="673833" cy="1011214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3000477" y="2446585"/>
              <a:ext cx="1" cy="296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2663560" y="1731615"/>
              <a:ext cx="67383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2800" dirty="0" smtClean="0"/>
                <a:t>cur</a:t>
              </a:r>
              <a:endParaRPr lang="zh-CN" altLang="en-US" sz="28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4098475" y="476356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 cur = head;    </a:t>
            </a:r>
            <a:r>
              <a:rPr lang="en-US" altLang="zh-CN" sz="2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//current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25971" y="53501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index;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cur 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cur.next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09088 0.000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8 0.00046 L 0.18125 0.0004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00046 L 0.27109 0.0046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937359" y="2813501"/>
            <a:ext cx="838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删除链表中的结点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56143" y="557727"/>
            <a:ext cx="874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删除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链表</a:t>
            </a:r>
            <a:r>
              <a:rPr lang="zh-CN" altLang="en-US" sz="5400" b="1" dirty="0">
                <a:solidFill>
                  <a:srgbClr val="FF0000"/>
                </a:solidFill>
              </a:rPr>
              <a:t>头部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的结点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2754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5344232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449971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4238493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7555710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45" name="直接箭头连接符 44"/>
          <p:cNvCxnSpPr>
            <a:stCxn id="40" idx="3"/>
            <a:endCxn id="43" idx="1"/>
          </p:cNvCxnSpPr>
          <p:nvPr/>
        </p:nvCxnSpPr>
        <p:spPr>
          <a:xfrm>
            <a:off x="3748390" y="333067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1" idx="1"/>
          </p:cNvCxnSpPr>
          <p:nvPr/>
        </p:nvCxnSpPr>
        <p:spPr>
          <a:xfrm>
            <a:off x="4854129" y="333067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3"/>
            <a:endCxn id="42" idx="1"/>
          </p:cNvCxnSpPr>
          <p:nvPr/>
        </p:nvCxnSpPr>
        <p:spPr>
          <a:xfrm>
            <a:off x="5959868" y="333067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3"/>
            <a:endCxn id="44" idx="1"/>
          </p:cNvCxnSpPr>
          <p:nvPr/>
        </p:nvCxnSpPr>
        <p:spPr>
          <a:xfrm>
            <a:off x="7065607" y="333067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</p:cNvCxnSpPr>
          <p:nvPr/>
        </p:nvCxnSpPr>
        <p:spPr>
          <a:xfrm>
            <a:off x="8171346" y="3330675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916201" y="3146009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997914" y="3638493"/>
            <a:ext cx="673833" cy="650872"/>
            <a:chOff x="2464107" y="3415155"/>
            <a:chExt cx="673833" cy="65087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2027013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642651" y="3330675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661451" y="302285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9277087" y="3330675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93441" y="4595518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 =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head.next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80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08984 0.004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181915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5393393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49913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428765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7604871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45" name="直接箭头连接符 44"/>
          <p:cNvCxnSpPr>
            <a:stCxn id="40" idx="3"/>
            <a:endCxn id="43" idx="1"/>
          </p:cNvCxnSpPr>
          <p:nvPr/>
        </p:nvCxnSpPr>
        <p:spPr>
          <a:xfrm>
            <a:off x="3797551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1" idx="1"/>
          </p:cNvCxnSpPr>
          <p:nvPr/>
        </p:nvCxnSpPr>
        <p:spPr>
          <a:xfrm>
            <a:off x="4903290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3"/>
            <a:endCxn id="42" idx="1"/>
          </p:cNvCxnSpPr>
          <p:nvPr/>
        </p:nvCxnSpPr>
        <p:spPr>
          <a:xfrm>
            <a:off x="6009029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3"/>
            <a:endCxn id="44" idx="1"/>
          </p:cNvCxnSpPr>
          <p:nvPr/>
        </p:nvCxnSpPr>
        <p:spPr>
          <a:xfrm>
            <a:off x="7114768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</p:cNvCxnSpPr>
          <p:nvPr/>
        </p:nvCxnSpPr>
        <p:spPr>
          <a:xfrm>
            <a:off x="8220507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965362" y="291003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047075" y="3402519"/>
            <a:ext cx="673833" cy="650872"/>
            <a:chOff x="2464107" y="3415155"/>
            <a:chExt cx="673833" cy="65087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207617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691812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224343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304046" y="2309871"/>
            <a:ext cx="64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419148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532444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636275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742012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818235" y="2309871"/>
            <a:ext cx="44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63" name="矩形 62"/>
          <p:cNvSpPr/>
          <p:nvPr/>
        </p:nvSpPr>
        <p:spPr>
          <a:xfrm>
            <a:off x="871061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9326248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9524" y="630198"/>
            <a:ext cx="874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删除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链表中间或尾部的结点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68192" y="3752416"/>
            <a:ext cx="14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Index = 3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09" y="4142184"/>
            <a:ext cx="6661661" cy="1459221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047075" y="1712219"/>
            <a:ext cx="673833" cy="709877"/>
            <a:chOff x="2648509" y="2032952"/>
            <a:chExt cx="673833" cy="709877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000477" y="2446585"/>
              <a:ext cx="1" cy="296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648509" y="2032952"/>
              <a:ext cx="67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2400" dirty="0" smtClean="0"/>
                <a:t>pre</a:t>
              </a:r>
              <a:endParaRPr lang="zh-CN" altLang="en-US" sz="2400" dirty="0"/>
            </a:p>
          </p:txBody>
        </p:sp>
      </p:grpSp>
      <p:cxnSp>
        <p:nvCxnSpPr>
          <p:cNvPr id="12" name="曲线连接符 11"/>
          <p:cNvCxnSpPr>
            <a:stCxn id="58" idx="2"/>
            <a:endCxn id="60" idx="2"/>
          </p:cNvCxnSpPr>
          <p:nvPr/>
        </p:nvCxnSpPr>
        <p:spPr>
          <a:xfrm rot="16200000" flipH="1">
            <a:off x="5748103" y="1724527"/>
            <a:ext cx="12700" cy="2217127"/>
          </a:xfrm>
          <a:prstGeom prst="curvedConnector3">
            <a:avLst>
              <a:gd name="adj1" fmla="val -62165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51" y="5621627"/>
            <a:ext cx="4304230" cy="8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9089 0.0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0.00046 L 0.18125 0.0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181915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5393393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49913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428765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7604871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45" name="直接箭头连接符 44"/>
          <p:cNvCxnSpPr>
            <a:stCxn id="40" idx="3"/>
            <a:endCxn id="43" idx="1"/>
          </p:cNvCxnSpPr>
          <p:nvPr/>
        </p:nvCxnSpPr>
        <p:spPr>
          <a:xfrm>
            <a:off x="3797551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1" idx="1"/>
          </p:cNvCxnSpPr>
          <p:nvPr/>
        </p:nvCxnSpPr>
        <p:spPr>
          <a:xfrm>
            <a:off x="4903290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3"/>
            <a:endCxn id="42" idx="1"/>
          </p:cNvCxnSpPr>
          <p:nvPr/>
        </p:nvCxnSpPr>
        <p:spPr>
          <a:xfrm>
            <a:off x="6009029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3"/>
            <a:endCxn id="44" idx="1"/>
          </p:cNvCxnSpPr>
          <p:nvPr/>
        </p:nvCxnSpPr>
        <p:spPr>
          <a:xfrm>
            <a:off x="7114768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</p:cNvCxnSpPr>
          <p:nvPr/>
        </p:nvCxnSpPr>
        <p:spPr>
          <a:xfrm>
            <a:off x="8220507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965362" y="291003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047075" y="3402519"/>
            <a:ext cx="673833" cy="650872"/>
            <a:chOff x="2464107" y="3415155"/>
            <a:chExt cx="673833" cy="65087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2076174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691812" y="3094701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710612" y="278688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64" name="直接箭头连接符 63"/>
          <p:cNvCxnSpPr>
            <a:stCxn id="63" idx="3"/>
          </p:cNvCxnSpPr>
          <p:nvPr/>
        </p:nvCxnSpPr>
        <p:spPr>
          <a:xfrm>
            <a:off x="9326248" y="3094701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261719" y="592840"/>
            <a:ext cx="8749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删除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链表中指定的结点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57054" y="2003758"/>
            <a:ext cx="673833" cy="709877"/>
            <a:chOff x="2648509" y="2032952"/>
            <a:chExt cx="673833" cy="709877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000477" y="2446585"/>
              <a:ext cx="1" cy="296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648509" y="2032952"/>
              <a:ext cx="67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2400" dirty="0" smtClean="0"/>
                <a:t>cur</a:t>
              </a:r>
              <a:endParaRPr lang="zh-CN" altLang="en-US" sz="2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61357" y="2003758"/>
            <a:ext cx="673833" cy="709877"/>
            <a:chOff x="2648509" y="2032952"/>
            <a:chExt cx="673833" cy="709877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000477" y="2446585"/>
              <a:ext cx="1" cy="296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648509" y="2032952"/>
              <a:ext cx="673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2400" dirty="0" smtClean="0"/>
                <a:t>pre</a:t>
              </a:r>
              <a:endParaRPr lang="zh-CN" altLang="en-US" sz="2400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68416" y="271363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43" idx="0"/>
            <a:endCxn id="42" idx="0"/>
          </p:cNvCxnSpPr>
          <p:nvPr/>
        </p:nvCxnSpPr>
        <p:spPr>
          <a:xfrm rot="5400000" flipH="1" flipV="1">
            <a:off x="5701211" y="1681144"/>
            <a:ext cx="12700" cy="2211478"/>
          </a:xfrm>
          <a:prstGeom prst="curvedConnector3">
            <a:avLst>
              <a:gd name="adj1" fmla="val 51402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86" y="3478158"/>
            <a:ext cx="243840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03" y="3857813"/>
            <a:ext cx="2238375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233" y="4301603"/>
            <a:ext cx="3429000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290" y="4540999"/>
            <a:ext cx="4191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5.55112E-17 L 0.08164 -0.0018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9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0.0905 -0.0018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0.00185 L 0.17058 -0.0018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0.00185 L 0.18099 0.0088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14 -0.00185 L 0.26263 0.008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3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9 0.0088 L 0.26836 0.0088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0606" y="597428"/>
            <a:ext cx="388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C#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中的数组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4337" y="2084691"/>
            <a:ext cx="192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静态数组：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4335" y="4551924"/>
            <a:ext cx="19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动</a:t>
            </a:r>
            <a:r>
              <a:rPr lang="zh-CN" altLang="en-US" sz="3200" dirty="0" smtClean="0"/>
              <a:t>态数组：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54335" y="2815034"/>
            <a:ext cx="993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特点：数组一旦创建，其容量的大小是无法改变的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54335" y="5333508"/>
            <a:ext cx="993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特点：可以根据元素的多少动态地调整数组容量的大小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7651" y="2084691"/>
            <a:ext cx="7280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/>
              <a:t>[]   float[]  double[]  char[]  string[]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17651" y="4551924"/>
            <a:ext cx="5175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ArrayList</a:t>
            </a:r>
            <a:r>
              <a:rPr lang="en-US" altLang="zh-CN" sz="3200" dirty="0"/>
              <a:t>        List(</a:t>
            </a:r>
            <a:r>
              <a:rPr lang="zh-CN" altLang="en-US" sz="3200" dirty="0"/>
              <a:t>泛型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4335" y="3695499"/>
            <a:ext cx="455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int</a:t>
            </a:r>
            <a:r>
              <a:rPr lang="en-US" altLang="zh-CN" sz="3200" dirty="0" smtClean="0"/>
              <a:t>[] 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= new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[    ]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277097" y="3695499"/>
            <a:ext cx="62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10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7097" y="3747737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29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4" grpId="0"/>
      <p:bldP spid="10" grpId="0"/>
      <p:bldP spid="11" grpId="0"/>
      <p:bldP spid="6" grpId="0"/>
      <p:bldP spid="6" grpId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55168" y="2566518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时间复杂度分析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12252" y="334595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时间复杂度分析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4232" y="172064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一、影响程序运行的总时间主要和两点有关：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232" y="2183365"/>
            <a:ext cx="44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执行每条语句的耗时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4231" y="2693703"/>
            <a:ext cx="44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执行每条语句的频率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4230" y="3204041"/>
            <a:ext cx="55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前者主要取决于计算机性能、编译器、操作系统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4230" y="3666761"/>
            <a:ext cx="55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后者主要取决于程序本身和输入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4230" y="4318105"/>
            <a:ext cx="662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表示法：描述算法的运行时间和数据规模的关系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24229" y="4873158"/>
            <a:ext cx="9763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 ( 1 )      O </a:t>
            </a:r>
            <a:r>
              <a:rPr lang="en-US" altLang="zh-CN" sz="2400" dirty="0"/>
              <a:t>( n</a:t>
            </a:r>
            <a:r>
              <a:rPr lang="en-US" altLang="zh-CN" sz="2400" dirty="0" smtClean="0"/>
              <a:t> )     O 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log n )     O </a:t>
            </a:r>
            <a:r>
              <a:rPr lang="en-US" altLang="zh-CN" sz="2400" dirty="0"/>
              <a:t>( </a:t>
            </a:r>
            <a:r>
              <a:rPr lang="en-US" altLang="zh-CN" sz="2400" dirty="0" smtClean="0"/>
              <a:t>n log </a:t>
            </a:r>
            <a:r>
              <a:rPr lang="en-US" altLang="zh-CN" sz="2400" dirty="0"/>
              <a:t>n </a:t>
            </a:r>
            <a:r>
              <a:rPr lang="en-US" altLang="zh-CN" sz="2400" dirty="0" smtClean="0"/>
              <a:t>)     O( n^2 ) 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19" y="1682698"/>
            <a:ext cx="3400425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74" y="3820561"/>
            <a:ext cx="348615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17" y="1682698"/>
            <a:ext cx="7610475" cy="4829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8981" y="2529190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3798" y="342884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2744" y="5252724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7625" y="5857407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87519" y="2960573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4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87518" y="3390567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( 1 )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81066" y="253476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87519" y="5219502"/>
            <a:ext cx="35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4+n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条语句的执行时间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48980" y="4678302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6257" y="5604328"/>
            <a:ext cx="79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6146" y="5980582"/>
            <a:ext cx="35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平均每次都往数组中间添加。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4774" y="6365408"/>
            <a:ext cx="2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n/2 )  = </a:t>
            </a:r>
            <a:r>
              <a:rPr lang="en-US" altLang="zh-CN" dirty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3794" y="1184742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添加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44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81066" y="253476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3" y="1817585"/>
            <a:ext cx="7600950" cy="22002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45383" y="1320797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smtClean="0"/>
              <a:t>O ( 1 )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3" y="4514648"/>
            <a:ext cx="7620000" cy="20669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6333" y="4017860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/>
              <a:t>O </a:t>
            </a:r>
            <a:r>
              <a:rPr lang="en-US" altLang="zh-CN" sz="2800" dirty="0" smtClean="0"/>
              <a:t>( 1 )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28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81066" y="253476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054" y="1605933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包含 </a:t>
            </a:r>
            <a:r>
              <a:rPr lang="en-US" altLang="zh-CN" sz="2800" dirty="0" smtClean="0"/>
              <a:t>O ( n 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4" y="2225009"/>
            <a:ext cx="4695825" cy="3076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12310" y="2057860"/>
            <a:ext cx="40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元素存在数组中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2310" y="4332947"/>
            <a:ext cx="40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元素不存在数组中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12310" y="2570210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元素在数组头部找到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12310" y="3059197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元素在数组尾部找到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20464" y="4788308"/>
            <a:ext cx="43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12310" y="3599326"/>
            <a:ext cx="43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平均在数组中间找到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81066" y="253476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3" y="1533525"/>
            <a:ext cx="8391525" cy="53244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1421" y="1010305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80156" y="2037577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9277" y="2981474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823" y="1705124"/>
            <a:ext cx="3886200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005" y="4195762"/>
            <a:ext cx="3343275" cy="12763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79754" y="4464605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9263" y="3860840"/>
            <a:ext cx="9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96696" y="5359420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79098" y="6259072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87519" y="2960573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6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518" y="3390567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( 1 )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41560" y="4741071"/>
            <a:ext cx="9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43005" y="5498893"/>
            <a:ext cx="35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(n+5)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87518" y="5907975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29596" y="9144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链表复杂度分析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683"/>
            <a:ext cx="6600825" cy="6143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12" y="1014770"/>
            <a:ext cx="360997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12" y="3521964"/>
            <a:ext cx="3352800" cy="1295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9844" y="158952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9164" y="247344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9843" y="308304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7354" y="637183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54898" y="2468779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4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54897" y="2898773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( 1 )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87028" y="426871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33988" y="5463529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3823" y="4887457"/>
            <a:ext cx="94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80761" y="5059008"/>
            <a:ext cx="35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(n+4)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25274" y="5468090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2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4" grpId="0"/>
      <p:bldP spid="14" grpId="1"/>
      <p:bldP spid="14" grpId="2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29596" y="9144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链表复杂度分析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2001393"/>
            <a:ext cx="639127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884" y="1589913"/>
            <a:ext cx="2847975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884" y="4169128"/>
            <a:ext cx="3238500" cy="12096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075036" y="259218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87028" y="3480422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75548" y="4663249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19885" y="3033974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3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19884" y="3463968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( 1 )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68612" y="4058601"/>
            <a:ext cx="63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19885" y="5536382"/>
            <a:ext cx="37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n+2</a:t>
            </a:r>
            <a:r>
              <a:rPr lang="zh-CN" altLang="en-US" dirty="0" smtClean="0">
                <a:solidFill>
                  <a:srgbClr val="FF0000"/>
                </a:solidFill>
              </a:rPr>
              <a:t>）条语句的执行时间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19884" y="5966376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29596" y="9144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链表复杂度分析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4" y="1820799"/>
            <a:ext cx="4067175" cy="40576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12310" y="2057860"/>
            <a:ext cx="40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元素存在链表中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12310" y="4332947"/>
            <a:ext cx="402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元素不存在链表中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12310" y="2570210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元素在链表头部找到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2310" y="3059197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元素在链表尾部找到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0464" y="4788308"/>
            <a:ext cx="43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12310" y="3599326"/>
            <a:ext cx="431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平均在链表中间找到 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n/2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29596" y="9144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链表复杂度分析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" y="1141757"/>
            <a:ext cx="5202763" cy="5716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75" y="1406933"/>
            <a:ext cx="3171825" cy="130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75" y="3999878"/>
            <a:ext cx="3771900" cy="1285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53956" y="1526857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06740" y="223704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4936" y="2711858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72116" y="297636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34044" y="3188461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2115" y="3436106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00176" y="2896524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6</a:t>
            </a:r>
            <a:r>
              <a:rPr lang="zh-CN" altLang="en-US" dirty="0" smtClean="0">
                <a:solidFill>
                  <a:srgbClr val="FF0000"/>
                </a:solidFill>
              </a:rPr>
              <a:t>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00175" y="3326518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( 1 )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33459" y="4327899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53956" y="5285753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53955" y="5597406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6894" y="5782072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72115" y="6017308"/>
            <a:ext cx="28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57250" y="4852928"/>
            <a:ext cx="71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0175" y="5256687"/>
            <a:ext cx="401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n+5</a:t>
            </a:r>
            <a:r>
              <a:rPr lang="zh-CN" altLang="en-US" dirty="0" smtClean="0">
                <a:solidFill>
                  <a:srgbClr val="FF0000"/>
                </a:solidFill>
              </a:rPr>
              <a:t>）条语句的执行时间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00174" y="5686681"/>
            <a:ext cx="360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 ( n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21" grpId="0"/>
      <p:bldP spid="21" grpId="1"/>
      <p:bldP spid="21" grpId="2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75140" y="2596840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往数组添加元素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021146" y="385112"/>
            <a:ext cx="4153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240" y="1545336"/>
            <a:ext cx="267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动态数组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7240" y="2246376"/>
            <a:ext cx="699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AddLast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RemoveLast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240" y="3380232"/>
            <a:ext cx="267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链表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7240" y="4072128"/>
            <a:ext cx="80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AddFirst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RemoveFirst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2858" y="267467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栈与队列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9610722" y="5736050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610719" y="5241425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610719" y="4757388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05926" y="4284144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9575" y="2512419"/>
            <a:ext cx="86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弹夹式手枪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366017" y="280002"/>
            <a:ext cx="637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栈的应用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574" y="3389581"/>
            <a:ext cx="86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 撤消</a:t>
            </a:r>
            <a:r>
              <a:rPr lang="zh-CN" altLang="en-US" sz="3200" dirty="0"/>
              <a:t>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9575" y="4266744"/>
            <a:ext cx="86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数组反转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09573" y="5143906"/>
            <a:ext cx="86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递归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7" y="2512419"/>
            <a:ext cx="3117636" cy="2008061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610725" y="3974356"/>
            <a:ext cx="876300" cy="2627729"/>
            <a:chOff x="9601200" y="2398865"/>
            <a:chExt cx="876300" cy="2627729"/>
          </a:xfrm>
        </p:grpSpPr>
        <p:grpSp>
          <p:nvGrpSpPr>
            <p:cNvPr id="18" name="组合 17"/>
            <p:cNvGrpSpPr/>
            <p:nvPr/>
          </p:nvGrpSpPr>
          <p:grpSpPr>
            <a:xfrm>
              <a:off x="9601200" y="2398865"/>
              <a:ext cx="790575" cy="2235168"/>
              <a:chOff x="9391650" y="2136807"/>
              <a:chExt cx="790575" cy="223516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9391650" y="2136807"/>
                <a:ext cx="0" cy="2235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0182225" y="2136807"/>
                <a:ext cx="0" cy="2235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391650" y="4371975"/>
                <a:ext cx="790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9686925" y="4657262"/>
              <a:ext cx="79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27" y="5049354"/>
            <a:ext cx="3441200" cy="11833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605923" y="5720201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23" name="矩形 22"/>
          <p:cNvSpPr/>
          <p:nvPr/>
        </p:nvSpPr>
        <p:spPr>
          <a:xfrm>
            <a:off x="9613112" y="5240724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喜欢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610713" y="4757634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358802" y="2642834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26" name="矩形 25"/>
          <p:cNvSpPr/>
          <p:nvPr/>
        </p:nvSpPr>
        <p:spPr>
          <a:xfrm>
            <a:off x="9520237" y="2645087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喜欢</a:t>
            </a:r>
          </a:p>
        </p:txBody>
      </p:sp>
      <p:sp>
        <p:nvSpPr>
          <p:cNvPr id="27" name="矩形 26"/>
          <p:cNvSpPr/>
          <p:nvPr/>
        </p:nvSpPr>
        <p:spPr>
          <a:xfrm>
            <a:off x="10681672" y="2642833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81672" y="2642833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15525" y="4748027"/>
            <a:ext cx="790575" cy="48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5687" y="1384663"/>
            <a:ext cx="12195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栈（</a:t>
            </a:r>
            <a:r>
              <a:rPr lang="en-US" altLang="zh-CN" sz="3200" dirty="0" smtClean="0"/>
              <a:t>Stack</a:t>
            </a:r>
            <a:r>
              <a:rPr lang="zh-CN" altLang="en-US" sz="3200" dirty="0" smtClean="0"/>
              <a:t>）：是一种</a:t>
            </a:r>
            <a:r>
              <a:rPr lang="zh-CN" altLang="en-US" sz="3200" dirty="0" smtClean="0">
                <a:solidFill>
                  <a:srgbClr val="FF0000"/>
                </a:solidFill>
              </a:rPr>
              <a:t>后进先出</a:t>
            </a:r>
            <a:r>
              <a:rPr lang="zh-CN" altLang="en-US" sz="3200" dirty="0" smtClean="0"/>
              <a:t>的数据结构</a:t>
            </a:r>
            <a:endParaRPr lang="en-US" altLang="zh-CN" sz="3200" dirty="0" smtClean="0"/>
          </a:p>
          <a:p>
            <a:r>
              <a:rPr lang="zh-CN" altLang="en-US" sz="3200" dirty="0" smtClean="0"/>
              <a:t>只能一端进行添加（入栈）或删除（出栈）操作，这一端称为栈顶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10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2" grpId="0"/>
      <p:bldP spid="5" grpId="0"/>
      <p:bldP spid="7" grpId="0"/>
      <p:bldP spid="8" grpId="0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8" grpId="0" animBg="1"/>
      <p:bldP spid="29" grpId="0" animBg="1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575" y="2512419"/>
            <a:ext cx="86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排队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366017" y="280002"/>
            <a:ext cx="637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队列的应用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695" y="1319266"/>
            <a:ext cx="11053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队列（</a:t>
            </a:r>
            <a:r>
              <a:rPr lang="en-US" altLang="zh-CN" sz="3200" dirty="0" smtClean="0"/>
              <a:t>Queue</a:t>
            </a:r>
            <a:r>
              <a:rPr lang="zh-CN" altLang="en-US" sz="3200" dirty="0" smtClean="0"/>
              <a:t>）：是一种</a:t>
            </a:r>
            <a:r>
              <a:rPr lang="zh-CN" altLang="en-US" sz="3200" dirty="0" smtClean="0">
                <a:solidFill>
                  <a:srgbClr val="FF0000"/>
                </a:solidFill>
              </a:rPr>
              <a:t>先进先出</a:t>
            </a:r>
            <a:r>
              <a:rPr lang="zh-CN" altLang="en-US" sz="3200" dirty="0" smtClean="0"/>
              <a:t>的数据结构</a:t>
            </a:r>
            <a:endParaRPr lang="en-US" altLang="zh-CN" sz="3200" dirty="0" smtClean="0"/>
          </a:p>
          <a:p>
            <a:r>
              <a:rPr lang="zh-CN" altLang="en-US" sz="3200" dirty="0"/>
              <a:t>只</a:t>
            </a:r>
            <a:r>
              <a:rPr lang="zh-CN" altLang="en-US" sz="3200" dirty="0" smtClean="0"/>
              <a:t>允许在队头删除元素（出队），在队尾添加元素（入队）</a:t>
            </a:r>
            <a:endParaRPr lang="en-US" altLang="zh-CN" sz="3200" dirty="0" smtClean="0"/>
          </a:p>
        </p:txBody>
      </p:sp>
      <p:grpSp>
        <p:nvGrpSpPr>
          <p:cNvPr id="6" name="组合 5"/>
          <p:cNvGrpSpPr/>
          <p:nvPr/>
        </p:nvGrpSpPr>
        <p:grpSpPr>
          <a:xfrm rot="16200000">
            <a:off x="4751543" y="1918407"/>
            <a:ext cx="1358774" cy="4242399"/>
            <a:chOff x="9610725" y="3974356"/>
            <a:chExt cx="1358774" cy="223516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610725" y="3974356"/>
              <a:ext cx="0" cy="2235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401300" y="3974356"/>
              <a:ext cx="0" cy="22351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 rot="5400000">
              <a:off x="10302578" y="5026545"/>
              <a:ext cx="96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Queue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09730" y="4929612"/>
            <a:ext cx="9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队头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002750" y="4929612"/>
            <a:ext cx="9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队尾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51573" y="3928418"/>
            <a:ext cx="711097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72631" y="3928417"/>
            <a:ext cx="711097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93689" y="3928416"/>
            <a:ext cx="711097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214747" y="3928415"/>
            <a:ext cx="711097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5952" y="4718990"/>
            <a:ext cx="384048" cy="83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收费站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6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9" grpId="0"/>
      <p:bldP spid="30" grpId="0"/>
      <p:bldP spid="10" grpId="0" animBg="1"/>
      <p:bldP spid="1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3794" y="2628953"/>
            <a:ext cx="343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数组栈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栈的相关操作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1056" y="2011680"/>
            <a:ext cx="303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Stack&lt;E&gt;</a:t>
            </a:r>
          </a:p>
          <a:p>
            <a:r>
              <a:rPr lang="en-US" altLang="zh-CN" sz="3600" dirty="0" smtClean="0"/>
              <a:t>void Push(e)</a:t>
            </a:r>
          </a:p>
          <a:p>
            <a:r>
              <a:rPr lang="en-US" altLang="zh-CN" sz="3600" dirty="0" smtClean="0"/>
              <a:t>E Pop()</a:t>
            </a:r>
          </a:p>
          <a:p>
            <a:r>
              <a:rPr lang="en-US" altLang="zh-CN" sz="3600" dirty="0" smtClean="0"/>
              <a:t>E Peek()</a:t>
            </a:r>
          </a:p>
          <a:p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Count</a:t>
            </a:r>
          </a:p>
          <a:p>
            <a:r>
              <a:rPr lang="en-US" altLang="zh-CN" sz="3600" dirty="0" smtClean="0"/>
              <a:t>bool </a:t>
            </a:r>
            <a:r>
              <a:rPr lang="en-US" altLang="zh-CN" sz="3600" dirty="0" err="1" smtClean="0"/>
              <a:t>IsEmpty</a:t>
            </a:r>
            <a:endParaRPr lang="en-US" altLang="zh-CN" sz="3600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16168" y="2761488"/>
            <a:ext cx="582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从用户的角度看，支持这些操作就好了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916168" y="3768852"/>
            <a:ext cx="463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对于底层实现用户并不关心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916168" y="4776216"/>
            <a:ext cx="463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有多种的底层实现方式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69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栈的接口设计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14" y="1840734"/>
            <a:ext cx="4946835" cy="47710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35" y="1840734"/>
            <a:ext cx="2572343" cy="40869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080518" y="1907919"/>
            <a:ext cx="1916504" cy="735985"/>
            <a:chOff x="6080518" y="1907919"/>
            <a:chExt cx="1916504" cy="735985"/>
          </a:xfrm>
        </p:grpSpPr>
        <p:sp>
          <p:nvSpPr>
            <p:cNvPr id="3" name="左箭头 2"/>
            <p:cNvSpPr/>
            <p:nvPr/>
          </p:nvSpPr>
          <p:spPr>
            <a:xfrm>
              <a:off x="6080518" y="1907919"/>
              <a:ext cx="466586" cy="2743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738332" y="1976499"/>
              <a:ext cx="246888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44233" y="1976499"/>
              <a:ext cx="246888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750134" y="1976499"/>
              <a:ext cx="246888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92411" y="2182239"/>
              <a:ext cx="124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实现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83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93794" y="2628953"/>
            <a:ext cx="343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链表栈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85616" y="2610665"/>
            <a:ext cx="623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栈性能测试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25978"/>
              </p:ext>
            </p:extLst>
          </p:nvPr>
        </p:nvGraphicFramePr>
        <p:xfrm>
          <a:off x="3008376" y="2194561"/>
          <a:ext cx="5952744" cy="3648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124"/>
                <a:gridCol w="992124"/>
                <a:gridCol w="992124"/>
                <a:gridCol w="992124"/>
                <a:gridCol w="992124"/>
                <a:gridCol w="992124"/>
              </a:tblGrid>
              <a:tr h="1216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IsEmpty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216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数组栈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2161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链表栈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时间复杂度分析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23406" y="66644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往数组添加元素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8207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853843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469479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085115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700751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316387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932023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547659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163295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8778931" y="33583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15165" y="3389193"/>
            <a:ext cx="108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3238207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0</a:t>
            </a:r>
            <a:endParaRPr lang="zh-CN" altLang="en-US" sz="3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3853843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</a:t>
            </a:r>
            <a:endParaRPr lang="zh-CN" altLang="en-US" sz="3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469479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2</a:t>
            </a:r>
            <a:endParaRPr lang="zh-CN" altLang="en-US" sz="3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085115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3</a:t>
            </a:r>
            <a:endParaRPr lang="zh-CN" altLang="en-US" sz="3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700751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4</a:t>
            </a:r>
            <a:endParaRPr lang="zh-CN" altLang="en-US" sz="3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6316387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5</a:t>
            </a:r>
            <a:endParaRPr lang="zh-CN" altLang="en-US" sz="3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6932023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6</a:t>
            </a:r>
            <a:endParaRPr lang="zh-CN" altLang="en-US" sz="32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7547659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7</a:t>
            </a:r>
            <a:endParaRPr lang="zh-CN" altLang="en-US" sz="3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163295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8</a:t>
            </a:r>
            <a:endParaRPr lang="zh-CN" altLang="en-US" sz="32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778931" y="38961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9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1832540" y="2266563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989005" y="2588849"/>
            <a:ext cx="1086416" cy="678948"/>
            <a:chOff x="2475891" y="1702113"/>
            <a:chExt cx="1086416" cy="678948"/>
          </a:xfrm>
        </p:grpSpPr>
        <p:sp>
          <p:nvSpPr>
            <p:cNvPr id="7" name="下箭头 6"/>
            <p:cNvSpPr/>
            <p:nvPr/>
          </p:nvSpPr>
          <p:spPr>
            <a:xfrm>
              <a:off x="2933323" y="2163778"/>
              <a:ext cx="199176" cy="217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475891" y="1702113"/>
              <a:ext cx="1086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32412" y="4851297"/>
            <a:ext cx="402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data.Length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Capacity</a:t>
            </a:r>
            <a:r>
              <a:rPr lang="zh-CN" altLang="en-US" sz="2400" dirty="0" smtClean="0"/>
              <a:t>）：</a:t>
            </a:r>
            <a:r>
              <a:rPr lang="en-US" altLang="zh-CN" sz="2400" dirty="0" smtClean="0"/>
              <a:t>10</a:t>
            </a:r>
          </a:p>
        </p:txBody>
      </p:sp>
      <p:sp>
        <p:nvSpPr>
          <p:cNvPr id="139" name="矩形 138"/>
          <p:cNvSpPr/>
          <p:nvPr/>
        </p:nvSpPr>
        <p:spPr>
          <a:xfrm>
            <a:off x="1832540" y="226071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140" name="矩形 139"/>
          <p:cNvSpPr/>
          <p:nvPr/>
        </p:nvSpPr>
        <p:spPr>
          <a:xfrm>
            <a:off x="1832540" y="2254859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1840623" y="226363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1840623" y="2263637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1840623" y="2272415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2666933" y="2319921"/>
            <a:ext cx="140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Index=0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1840160" y="226217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597337" y="2304575"/>
            <a:ext cx="140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Index=2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528832" y="5334315"/>
            <a:ext cx="402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N:</a:t>
            </a:r>
            <a:r>
              <a:rPr lang="zh-CN" altLang="en-US" sz="2400" dirty="0" smtClean="0"/>
              <a:t>数组中存储元素个数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5202" y="1492691"/>
            <a:ext cx="277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数组末尾添加元素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202" y="1485289"/>
            <a:ext cx="334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数组指定位置添加元素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139 L 0.1155 0.1592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53 -1.85185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277 L 0.16628 0.16018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 -1.85185E-6 L 0.09883 -1.85185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39 L 0.21628 0.16134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1.85185E-6 L 0.15052 -1.85185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5.55112E-17 L 0.2655 0.15995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52 -1.85185E-6 L 0.20131 -1.85185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31719 0.15972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1 -1.85185E-6 L 0.25 -1.85185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9 0.15972 L 0.36719 0.15972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28 0.15995 L 0.31719 0.15972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28 0.16134 L 0.26706 0.16134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8 0.16018 L 0.21628 0.16041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5 0.15926 L 0.16628 0.1592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11472 0.15856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00139 L 0.30547 0.0044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19 0.15972 L 0.41797 0.15972 " pathEditMode="relative" rAng="0" ptsTypes="AA">
                                      <p:cBhvr>
                                        <p:cTn id="22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719 0.15972 L 0.36719 0.15972 " pathEditMode="relative" rAng="0" ptsTypes="AA">
                                      <p:cBhvr>
                                        <p:cTn id="2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6628 0.16134 L 0.31797 0.16111 " pathEditMode="relative" rAng="0" ptsTypes="AA">
                                      <p:cBhvr>
                                        <p:cTn id="2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1628 0.16041 L 0.26706 0.16041 " pathEditMode="relative" rAng="0" ptsTypes="AA">
                                      <p:cBhvr>
                                        <p:cTn id="2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21563 0.16018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47 0.0044 L 0.35482 0.00625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3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6" grpId="1" animBg="1"/>
      <p:bldP spid="136" grpId="2" animBg="1"/>
      <p:bldP spid="9" grpId="0"/>
      <p:bldP spid="139" grpId="0" animBg="1"/>
      <p:bldP spid="139" grpId="1" animBg="1"/>
      <p:bldP spid="139" grpId="2" animBg="1"/>
      <p:bldP spid="139" grpId="3" animBg="1"/>
      <p:bldP spid="140" grpId="0" animBg="1"/>
      <p:bldP spid="140" grpId="1" animBg="1"/>
      <p:bldP spid="140" grpId="2" animBg="1"/>
      <p:bldP spid="140" grpId="3" animBg="1"/>
      <p:bldP spid="141" grpId="0" animBg="1"/>
      <p:bldP spid="141" grpId="1" animBg="1"/>
      <p:bldP spid="141" grpId="2" animBg="1"/>
      <p:bldP spid="141" grpId="3" animBg="1"/>
      <p:bldP spid="142" grpId="0" animBg="1"/>
      <p:bldP spid="142" grpId="1" animBg="1"/>
      <p:bldP spid="142" grpId="2" animBg="1"/>
      <p:bldP spid="142" grpId="3" animBg="1"/>
      <p:bldP spid="143" grpId="0" animBg="1"/>
      <p:bldP spid="143" grpId="1" animBg="1"/>
      <p:bldP spid="144" grpId="0"/>
      <p:bldP spid="144" grpId="1"/>
      <p:bldP spid="36" grpId="0" animBg="1"/>
      <p:bldP spid="36" grpId="1" animBg="1"/>
      <p:bldP spid="37" grpId="0"/>
      <p:bldP spid="39" grpId="0"/>
      <p:bldP spid="2" grpId="0"/>
      <p:bldP spid="2" grpId="1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069080" y="2555801"/>
            <a:ext cx="623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数组队列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队列的接口设计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42" y="1681061"/>
            <a:ext cx="4661576" cy="48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数组队列时间复杂度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99170"/>
              </p:ext>
            </p:extLst>
          </p:nvPr>
        </p:nvGraphicFramePr>
        <p:xfrm>
          <a:off x="2514600" y="2276855"/>
          <a:ext cx="7543800" cy="3630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17"/>
                <a:gridCol w="4155483"/>
              </a:tblGrid>
              <a:tr h="605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数组队列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时间复杂度</a:t>
                      </a: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n )</a:t>
                      </a:r>
                      <a:endParaRPr lang="en-US" sz="1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58961" y="2614167"/>
            <a:ext cx="623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队列性能比较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98394" y="435088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数组队列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91646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843399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95152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146905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98658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191645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0</a:t>
            </a:r>
            <a:endParaRPr lang="zh-CN" altLang="en-US" sz="2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843398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1</a:t>
            </a:r>
            <a:endParaRPr lang="zh-CN" altLang="en-US" sz="2800" dirty="0"/>
          </a:p>
        </p:txBody>
      </p:sp>
      <p:sp>
        <p:nvSpPr>
          <p:cNvPr id="81" name="文本框 80"/>
          <p:cNvSpPr txBox="1"/>
          <p:nvPr/>
        </p:nvSpPr>
        <p:spPr>
          <a:xfrm>
            <a:off x="4491907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2</a:t>
            </a:r>
            <a:endParaRPr lang="zh-CN" altLang="en-US" sz="2800" dirty="0"/>
          </a:p>
        </p:txBody>
      </p:sp>
      <p:sp>
        <p:nvSpPr>
          <p:cNvPr id="84" name="文本框 83"/>
          <p:cNvSpPr txBox="1"/>
          <p:nvPr/>
        </p:nvSpPr>
        <p:spPr>
          <a:xfrm>
            <a:off x="5146904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3</a:t>
            </a:r>
            <a:endParaRPr lang="zh-CN" altLang="en-US" sz="28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801901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4</a:t>
            </a:r>
            <a:endParaRPr lang="zh-CN" altLang="en-US" sz="28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612541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3845019" y="261971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498394" y="261971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145282" y="261971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798657" y="261971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440680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8392693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098918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740940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7123236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6</a:t>
            </a:r>
            <a:endParaRPr lang="zh-CN" altLang="en-US" sz="28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771745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7</a:t>
            </a:r>
            <a:endParaRPr lang="zh-CN" altLang="en-US" sz="28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426742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8</a:t>
            </a:r>
            <a:endParaRPr lang="zh-CN" altLang="en-US" sz="28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9081739" y="3266048"/>
            <a:ext cx="65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9</a:t>
            </a:r>
            <a:endParaRPr lang="zh-CN" altLang="en-US" sz="2800" dirty="0"/>
          </a:p>
        </p:txBody>
      </p:sp>
      <p:sp>
        <p:nvSpPr>
          <p:cNvPr id="122" name="矩形 121"/>
          <p:cNvSpPr/>
          <p:nvPr/>
        </p:nvSpPr>
        <p:spPr>
          <a:xfrm>
            <a:off x="9044446" y="2619717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3186781" y="261971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122637" y="2669392"/>
            <a:ext cx="128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data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6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05326 -4.8148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05364 -4.81481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053 -4.81481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05364 -4.81481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23" grpId="0" animBg="1"/>
      <p:bldP spid="12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67840" y="328178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循环数组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69982" y="2416694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121735" y="2416694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773488" y="2416694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25241" y="2416694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76994" y="2416694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511610" y="2349391"/>
            <a:ext cx="203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	data</a:t>
            </a:r>
            <a:endParaRPr lang="zh-CN" altLang="en-US" sz="3600" dirty="0"/>
          </a:p>
        </p:txBody>
      </p:sp>
      <p:sp>
        <p:nvSpPr>
          <p:cNvPr id="104" name="矩形 103"/>
          <p:cNvSpPr/>
          <p:nvPr/>
        </p:nvSpPr>
        <p:spPr>
          <a:xfrm>
            <a:off x="5123355" y="2416694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776730" y="2416694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6423618" y="2416694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7076993" y="2416694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4465117" y="2416694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98" name="组合 97"/>
          <p:cNvGrpSpPr/>
          <p:nvPr/>
        </p:nvGrpSpPr>
        <p:grpSpPr>
          <a:xfrm>
            <a:off x="4465117" y="1678532"/>
            <a:ext cx="1174725" cy="658846"/>
            <a:chOff x="6449201" y="1682141"/>
            <a:chExt cx="1174725" cy="658846"/>
          </a:xfrm>
        </p:grpSpPr>
        <p:sp>
          <p:nvSpPr>
            <p:cNvPr id="99" name="下箭头 98"/>
            <p:cNvSpPr/>
            <p:nvPr/>
          </p:nvSpPr>
          <p:spPr>
            <a:xfrm>
              <a:off x="6693907" y="2095051"/>
              <a:ext cx="173018" cy="245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449201" y="1682141"/>
              <a:ext cx="1174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first</a:t>
              </a:r>
              <a:endParaRPr lang="zh-CN" altLang="en-US" sz="24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841729" y="3942312"/>
            <a:ext cx="26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last:</a:t>
            </a:r>
            <a:r>
              <a:rPr lang="zh-CN" altLang="en-US" dirty="0" smtClean="0"/>
              <a:t>标记数组尾部位置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4864294" y="4492413"/>
            <a:ext cx="26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first:</a:t>
            </a:r>
            <a:r>
              <a:rPr lang="zh-CN" altLang="en-US" dirty="0" smtClean="0"/>
              <a:t>标记数组头部位置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501325" y="3106567"/>
            <a:ext cx="622030" cy="623731"/>
            <a:chOff x="3011121" y="3380567"/>
            <a:chExt cx="622030" cy="623731"/>
          </a:xfrm>
        </p:grpSpPr>
        <p:sp>
          <p:nvSpPr>
            <p:cNvPr id="8" name="上箭头 7"/>
            <p:cNvSpPr/>
            <p:nvPr/>
          </p:nvSpPr>
          <p:spPr>
            <a:xfrm>
              <a:off x="3230379" y="3380567"/>
              <a:ext cx="162258" cy="2334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11121" y="3542633"/>
              <a:ext cx="622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/>
                <a:t>last</a:t>
              </a:r>
              <a:endParaRPr lang="zh-CN" altLang="en-US" sz="2400" dirty="0"/>
            </a:p>
          </p:txBody>
        </p:sp>
      </p:grpSp>
      <p:sp>
        <p:nvSpPr>
          <p:cNvPr id="129" name="文本框 128"/>
          <p:cNvSpPr txBox="1"/>
          <p:nvPr/>
        </p:nvSpPr>
        <p:spPr>
          <a:xfrm>
            <a:off x="4465117" y="4983859"/>
            <a:ext cx="404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last = ( last + 1 ) % </a:t>
            </a:r>
            <a:r>
              <a:rPr lang="en-US" altLang="zh-CN" sz="2400" dirty="0" err="1" smtClean="0"/>
              <a:t>data.Length</a:t>
            </a:r>
            <a:endParaRPr lang="zh-CN" altLang="en-US" sz="24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4465116" y="5444060"/>
            <a:ext cx="404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=  ( 4 + 1 ) % 5</a:t>
            </a:r>
            <a:endParaRPr lang="zh-CN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4466740" y="2414409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5534 -0.0013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4 -0.00139 L 0.10716 -0.0013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6 -0.00139 L 0.16068 -0.0006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68 -0.00069 L 0.21576 0.0023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-2.59259E-6 L 0.05534 0.00093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9 0.00093 L 0.10664 -0.00069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76 0.00231 L -1.45833E-6 3.7037E-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5534 -0.0013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11" grpId="0" animBg="1"/>
      <p:bldP spid="112" grpId="0" animBg="1"/>
      <p:bldP spid="113" grpId="0" animBg="1"/>
      <p:bldP spid="123" grpId="0" animBg="1"/>
      <p:bldP spid="123" grpId="1" animBg="1"/>
      <p:bldP spid="7" grpId="0"/>
      <p:bldP spid="88" grpId="0"/>
      <p:bldP spid="129" grpId="0"/>
      <p:bldP spid="130" grpId="0"/>
      <p:bldP spid="1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67840" y="328178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循环数组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69981" y="2085953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121734" y="2085953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773487" y="2085953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25240" y="2085953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076993" y="2085953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2511609" y="2018650"/>
            <a:ext cx="203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	data</a:t>
            </a:r>
            <a:endParaRPr lang="zh-CN" altLang="en-US" sz="3600" dirty="0"/>
          </a:p>
        </p:txBody>
      </p:sp>
      <p:sp>
        <p:nvSpPr>
          <p:cNvPr id="104" name="矩形 103"/>
          <p:cNvSpPr/>
          <p:nvPr/>
        </p:nvSpPr>
        <p:spPr>
          <a:xfrm>
            <a:off x="5123354" y="208595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776729" y="208595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6423617" y="208595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7076992" y="208595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98" name="组合 97"/>
          <p:cNvGrpSpPr/>
          <p:nvPr/>
        </p:nvGrpSpPr>
        <p:grpSpPr>
          <a:xfrm>
            <a:off x="5773487" y="1359804"/>
            <a:ext cx="1174725" cy="658846"/>
            <a:chOff x="6449201" y="1682141"/>
            <a:chExt cx="1174725" cy="658846"/>
          </a:xfrm>
        </p:grpSpPr>
        <p:sp>
          <p:nvSpPr>
            <p:cNvPr id="99" name="下箭头 98"/>
            <p:cNvSpPr/>
            <p:nvPr/>
          </p:nvSpPr>
          <p:spPr>
            <a:xfrm>
              <a:off x="6693907" y="2095051"/>
              <a:ext cx="173018" cy="2459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449201" y="1682141"/>
              <a:ext cx="1174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first</a:t>
              </a:r>
              <a:endParaRPr lang="zh-CN" altLang="en-US" sz="24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51457" y="2775826"/>
            <a:ext cx="622030" cy="623731"/>
            <a:chOff x="3011121" y="3380567"/>
            <a:chExt cx="622030" cy="623731"/>
          </a:xfrm>
        </p:grpSpPr>
        <p:sp>
          <p:nvSpPr>
            <p:cNvPr id="8" name="上箭头 7"/>
            <p:cNvSpPr/>
            <p:nvPr/>
          </p:nvSpPr>
          <p:spPr>
            <a:xfrm>
              <a:off x="3230379" y="3380567"/>
              <a:ext cx="162258" cy="2334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11121" y="3542633"/>
              <a:ext cx="622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/>
                <a:t>last</a:t>
              </a:r>
              <a:endParaRPr lang="zh-CN" altLang="en-US" sz="2400" dirty="0"/>
            </a:p>
          </p:txBody>
        </p:sp>
      </p:grpSp>
      <p:sp>
        <p:nvSpPr>
          <p:cNvPr id="131" name="矩形 130"/>
          <p:cNvSpPr/>
          <p:nvPr/>
        </p:nvSpPr>
        <p:spPr>
          <a:xfrm>
            <a:off x="4474034" y="208595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61092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12845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64598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16351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68104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75889" y="3840803"/>
            <a:ext cx="196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newData</a:t>
            </a:r>
            <a:endParaRPr lang="zh-CN" altLang="en-US" sz="3600" dirty="0"/>
          </a:p>
        </p:txBody>
      </p:sp>
      <p:sp>
        <p:nvSpPr>
          <p:cNvPr id="31" name="矩形 30"/>
          <p:cNvSpPr/>
          <p:nvPr/>
        </p:nvSpPr>
        <p:spPr>
          <a:xfrm>
            <a:off x="3706482" y="3824475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360436" y="3824475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12189" y="3821347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57624" y="3818203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63991" y="3824475"/>
            <a:ext cx="651753" cy="622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313494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65247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617000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268753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0506" y="3824475"/>
            <a:ext cx="651753" cy="622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50" y="5299017"/>
            <a:ext cx="6686550" cy="64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81" y="6066159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2233 0.26018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10013 0.2476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F0000"/>
                </a:solidFill>
              </a:rPr>
              <a:t>循环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队列时间复杂度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36972"/>
              </p:ext>
            </p:extLst>
          </p:nvPr>
        </p:nvGraphicFramePr>
        <p:xfrm>
          <a:off x="2514600" y="2276855"/>
          <a:ext cx="7543800" cy="3630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17"/>
                <a:gridCol w="4155483"/>
              </a:tblGrid>
              <a:tr h="605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循环队列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时间复杂度</a:t>
                      </a: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7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4995" y="2565529"/>
            <a:ext cx="623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链表队列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链表队列时间复杂度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57806"/>
              </p:ext>
            </p:extLst>
          </p:nvPr>
        </p:nvGraphicFramePr>
        <p:xfrm>
          <a:off x="2514600" y="2276855"/>
          <a:ext cx="7543800" cy="3630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17"/>
                <a:gridCol w="4155483"/>
              </a:tblGrid>
              <a:tr h="605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链表队列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时间复杂度</a:t>
                      </a: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</a:t>
                      </a:r>
                      <a:r>
                        <a:rPr lang="en-US" altLang="zh-CN" sz="1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1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7072" y="2622240"/>
            <a:ext cx="877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打印、获取、修改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8518" y="677260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  具有尾指针链表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298" y="290895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42776" y="290895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448515" y="290895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237037" y="290895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554254" y="2908951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cxnSp>
        <p:nvCxnSpPr>
          <p:cNvPr id="9" name="直接箭头连接符 8"/>
          <p:cNvCxnSpPr>
            <a:stCxn id="3" idx="3"/>
            <a:endCxn id="7" idx="1"/>
          </p:cNvCxnSpPr>
          <p:nvPr/>
        </p:nvCxnSpPr>
        <p:spPr>
          <a:xfrm>
            <a:off x="3746934" y="3216769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4" idx="1"/>
          </p:cNvCxnSpPr>
          <p:nvPr/>
        </p:nvCxnSpPr>
        <p:spPr>
          <a:xfrm>
            <a:off x="4852673" y="3216769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5958412" y="3216769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7064151" y="3216769"/>
            <a:ext cx="4901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8169890" y="3216769"/>
            <a:ext cx="4901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71518" y="3032103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073099" y="3601301"/>
            <a:ext cx="673833" cy="650872"/>
            <a:chOff x="2464107" y="3415155"/>
            <a:chExt cx="673833" cy="650872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25155" y="3601301"/>
            <a:ext cx="673833" cy="650872"/>
            <a:chOff x="2464107" y="3415155"/>
            <a:chExt cx="673833" cy="650872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2811003" y="3415155"/>
              <a:ext cx="0" cy="3555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464107" y="3696695"/>
              <a:ext cx="67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tail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72421" y="4252173"/>
            <a:ext cx="1105739" cy="615636"/>
            <a:chOff x="5472421" y="4252173"/>
            <a:chExt cx="1105739" cy="615636"/>
          </a:xfrm>
        </p:grpSpPr>
        <p:sp>
          <p:nvSpPr>
            <p:cNvPr id="21" name="矩形 20"/>
            <p:cNvSpPr/>
            <p:nvPr/>
          </p:nvSpPr>
          <p:spPr>
            <a:xfrm>
              <a:off x="5472421" y="4252173"/>
              <a:ext cx="615636" cy="61563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>
              <a:stCxn id="21" idx="3"/>
            </p:cNvCxnSpPr>
            <p:nvPr/>
          </p:nvCxnSpPr>
          <p:spPr>
            <a:xfrm>
              <a:off x="6088057" y="4559991"/>
              <a:ext cx="490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3783059" y="52569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tail.next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node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5278964" y="594759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tail = node;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9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9205 0.0043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26224 -0.19583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09089 -0.0064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链表队列时间复杂度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536"/>
              </p:ext>
            </p:extLst>
          </p:nvPr>
        </p:nvGraphicFramePr>
        <p:xfrm>
          <a:off x="2514600" y="2276855"/>
          <a:ext cx="7543800" cy="3630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17"/>
                <a:gridCol w="4155483"/>
              </a:tblGrid>
              <a:tr h="605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 smtClean="0">
                          <a:effectLst/>
                        </a:rPr>
                        <a:t>具备尾指针的链表队列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时间复杂度</a:t>
                      </a: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Dequeue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01883" y="262519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集合和映射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1338" y="446197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集合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031" y="1937239"/>
            <a:ext cx="8550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(Set)</a:t>
            </a:r>
            <a:r>
              <a:rPr lang="zh-CN" altLang="en-US" sz="2800" dirty="0" smtClean="0"/>
              <a:t>作为存储数据的容器时：</a:t>
            </a:r>
            <a:endParaRPr lang="en-US" altLang="zh-CN" sz="2800" dirty="0" smtClean="0"/>
          </a:p>
          <a:p>
            <a:r>
              <a:rPr lang="zh-CN" altLang="en-US" sz="2800" dirty="0" smtClean="0"/>
              <a:t>它是不允许存储相同元素的。只能保留一份。</a:t>
            </a:r>
            <a:endParaRPr lang="en-US" altLang="zh-CN" sz="2800" dirty="0" smtClean="0"/>
          </a:p>
          <a:p>
            <a:r>
              <a:rPr lang="zh-CN" altLang="en-US" sz="2800" dirty="0"/>
              <a:t>能快速的帮助我们进行去重操作，过滤掉重复的元素</a:t>
            </a:r>
          </a:p>
          <a:p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56031" y="3782224"/>
            <a:ext cx="8550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典型的应用：词汇量统计</a:t>
            </a:r>
            <a:endParaRPr lang="en-US" altLang="zh-CN" sz="2800" dirty="0" smtClean="0"/>
          </a:p>
          <a:p>
            <a:r>
              <a:rPr lang="zh-CN" altLang="en-US" sz="2800" dirty="0" smtClean="0"/>
              <a:t>统计一篇英文文章的总单词数</a:t>
            </a:r>
            <a:endParaRPr lang="en-US" altLang="zh-CN" sz="2800" dirty="0" smtClean="0"/>
          </a:p>
          <a:p>
            <a:r>
              <a:rPr lang="zh-CN" altLang="en-US" sz="2800" dirty="0" smtClean="0"/>
              <a:t>使用集合进行去重。看看不同的单词总数有多少个</a:t>
            </a:r>
            <a:endParaRPr lang="en-US" altLang="zh-CN" sz="2800" dirty="0" smtClean="0"/>
          </a:p>
          <a:p>
            <a:r>
              <a:rPr lang="zh-CN" altLang="en-US" sz="2800" dirty="0" smtClean="0"/>
              <a:t>判断英文文章的阅读难度。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541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58691" y="407286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集合</a:t>
            </a:r>
            <a:r>
              <a:rPr lang="zh-CN" altLang="en-US" sz="7200" b="1" dirty="0">
                <a:solidFill>
                  <a:srgbClr val="FF0000"/>
                </a:solidFill>
              </a:rPr>
              <a:t>接口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31" y="1954347"/>
            <a:ext cx="4749935" cy="45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1956" y="577869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链表集合时间复杂度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24538"/>
              </p:ext>
            </p:extLst>
          </p:nvPr>
        </p:nvGraphicFramePr>
        <p:xfrm>
          <a:off x="2514600" y="2276855"/>
          <a:ext cx="7543800" cy="3630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8317"/>
                <a:gridCol w="4155483"/>
              </a:tblGrid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链表集合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时间复杂度</a:t>
                      </a: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n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emove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ontains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n )</a:t>
                      </a:r>
                      <a:endParaRPr lang="en-US" altLang="zh-C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6050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( 1 )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5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1338" y="446197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映射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031" y="1937239"/>
            <a:ext cx="9591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映射：</a:t>
            </a:r>
            <a:r>
              <a:rPr lang="zh-CN" altLang="en-US" sz="2800" dirty="0"/>
              <a:t>指两个</a:t>
            </a:r>
            <a:r>
              <a:rPr lang="zh-CN" altLang="en-US" sz="2800" dirty="0" smtClean="0"/>
              <a:t>元素之间相互“</a:t>
            </a:r>
            <a:r>
              <a:rPr lang="zh-CN" altLang="en-US" sz="2800" dirty="0" smtClean="0">
                <a:solidFill>
                  <a:srgbClr val="FF0000"/>
                </a:solidFill>
              </a:rPr>
              <a:t>对应</a:t>
            </a:r>
            <a:r>
              <a:rPr lang="zh-CN" altLang="en-US" sz="2800" dirty="0" smtClean="0"/>
              <a:t>”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关系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中使用字典（</a:t>
            </a:r>
            <a:r>
              <a:rPr lang="en-US" altLang="zh-CN" sz="2800" dirty="0" smtClean="0"/>
              <a:t>Dictionary)</a:t>
            </a:r>
            <a:r>
              <a:rPr lang="zh-CN" altLang="en-US" sz="2800" dirty="0" smtClean="0"/>
              <a:t>表示，存储键值对的数据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56031" y="3201514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键（</a:t>
            </a:r>
            <a:r>
              <a:rPr lang="en-US" altLang="zh-CN" sz="2800" dirty="0" smtClean="0"/>
              <a:t>Key</a:t>
            </a:r>
            <a:r>
              <a:rPr lang="zh-CN" altLang="en-US" sz="2800" dirty="0" smtClean="0"/>
              <a:t>）                      值（</a:t>
            </a:r>
            <a:r>
              <a:rPr lang="en-US" altLang="zh-CN" sz="2800" dirty="0" smtClean="0"/>
              <a:t>Value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19855" y="3492304"/>
            <a:ext cx="1147864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56031" y="3773292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身份证号码                            人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219855" y="4025174"/>
            <a:ext cx="1147864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56031" y="4381984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车牌号码                               车</a:t>
            </a:r>
            <a:endParaRPr lang="zh-CN" altLang="en-US" sz="28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19855" y="4633866"/>
            <a:ext cx="1147864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6031" y="4990676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学生学号                              学生</a:t>
            </a:r>
            <a:endParaRPr lang="zh-CN" altLang="en-US" sz="28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219855" y="5242558"/>
            <a:ext cx="1147864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56031" y="5682248"/>
            <a:ext cx="855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单词</a:t>
            </a:r>
            <a:r>
              <a:rPr lang="en-US" altLang="zh-CN" sz="2800" dirty="0" smtClean="0"/>
              <a:t>		</a:t>
            </a:r>
            <a:r>
              <a:rPr lang="en-US" altLang="zh-CN" sz="2800" dirty="0"/>
              <a:t>	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词频</a:t>
            </a:r>
            <a:endParaRPr lang="zh-CN" altLang="en-US" sz="28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219855" y="5934130"/>
            <a:ext cx="1147864" cy="9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2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  <p:bldP spid="14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58691" y="407286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字典接口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5" y="1977654"/>
            <a:ext cx="7581937" cy="41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01883" y="262519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二分查找法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34172" y="10542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顺序查找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1256" y="1225689"/>
            <a:ext cx="138143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15</a:t>
            </a:r>
          </a:p>
          <a:p>
            <a:pPr algn="ctr"/>
            <a:r>
              <a:rPr lang="en-US" altLang="zh-CN" sz="2400" b="1" dirty="0" smtClean="0"/>
              <a:t>arr1</a:t>
            </a:r>
          </a:p>
          <a:p>
            <a:pPr algn="ctr"/>
            <a:r>
              <a:rPr lang="en-US" altLang="zh-CN" dirty="0" smtClean="0"/>
              <a:t>84</a:t>
            </a:r>
          </a:p>
          <a:p>
            <a:pPr algn="ctr"/>
            <a:r>
              <a:rPr lang="en-US" altLang="zh-CN" dirty="0" smtClean="0"/>
              <a:t>48</a:t>
            </a:r>
          </a:p>
          <a:p>
            <a:pPr algn="ctr"/>
            <a:r>
              <a:rPr lang="en-US" altLang="zh-CN" dirty="0" smtClean="0"/>
              <a:t>68</a:t>
            </a:r>
          </a:p>
          <a:p>
            <a:pPr algn="ctr"/>
            <a:r>
              <a:rPr lang="en-US" altLang="zh-CN" dirty="0" smtClean="0"/>
              <a:t>10</a:t>
            </a:r>
          </a:p>
          <a:p>
            <a:pPr algn="ctr"/>
            <a:r>
              <a:rPr lang="en-US" altLang="zh-CN" dirty="0" smtClean="0"/>
              <a:t>18</a:t>
            </a:r>
          </a:p>
          <a:p>
            <a:pPr algn="ctr"/>
            <a:r>
              <a:rPr lang="en-US" altLang="zh-CN" dirty="0" smtClean="0"/>
              <a:t>98</a:t>
            </a:r>
          </a:p>
          <a:p>
            <a:pPr algn="ctr"/>
            <a:r>
              <a:rPr lang="en-US" altLang="zh-CN" dirty="0" smtClean="0"/>
              <a:t>12</a:t>
            </a:r>
          </a:p>
          <a:p>
            <a:pPr algn="ctr"/>
            <a:r>
              <a:rPr lang="en-US" altLang="zh-CN" dirty="0" smtClean="0"/>
              <a:t>23</a:t>
            </a:r>
          </a:p>
          <a:p>
            <a:pPr algn="ctr"/>
            <a:r>
              <a:rPr lang="en-US" altLang="zh-CN" dirty="0" smtClean="0"/>
              <a:t>54</a:t>
            </a:r>
          </a:p>
          <a:p>
            <a:pPr algn="ctr"/>
            <a:r>
              <a:rPr lang="en-US" altLang="zh-CN" dirty="0" smtClean="0"/>
              <a:t>57</a:t>
            </a:r>
          </a:p>
          <a:p>
            <a:pPr algn="ctr"/>
            <a:r>
              <a:rPr lang="en-US" altLang="zh-CN" dirty="0" smtClean="0"/>
              <a:t>33</a:t>
            </a:r>
          </a:p>
          <a:p>
            <a:pPr algn="ctr"/>
            <a:r>
              <a:rPr lang="en-US" altLang="zh-CN" dirty="0" smtClean="0"/>
              <a:t>16</a:t>
            </a:r>
          </a:p>
          <a:p>
            <a:pPr algn="ctr"/>
            <a:r>
              <a:rPr lang="en-US" altLang="zh-CN" dirty="0" smtClean="0"/>
              <a:t>77</a:t>
            </a:r>
          </a:p>
          <a:p>
            <a:pPr algn="ctr"/>
            <a:r>
              <a:rPr lang="en-US" altLang="zh-CN" dirty="0" smtClean="0"/>
              <a:t>11</a:t>
            </a:r>
          </a:p>
          <a:p>
            <a:pPr algn="ctr"/>
            <a:r>
              <a:rPr lang="en-US" altLang="zh-CN" dirty="0" smtClean="0"/>
              <a:t>29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92760" y="1225689"/>
            <a:ext cx="138143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18</a:t>
            </a:r>
          </a:p>
          <a:p>
            <a:pPr algn="ctr"/>
            <a:r>
              <a:rPr lang="en-US" altLang="zh-CN" sz="2400" b="1" dirty="0" smtClean="0"/>
              <a:t>arr2</a:t>
            </a:r>
          </a:p>
          <a:p>
            <a:pPr algn="ctr"/>
            <a:r>
              <a:rPr lang="en-US" altLang="zh-CN" dirty="0" smtClean="0"/>
              <a:t>23</a:t>
            </a:r>
          </a:p>
          <a:p>
            <a:pPr algn="ctr"/>
            <a:r>
              <a:rPr lang="en-US" altLang="zh-CN" dirty="0" smtClean="0"/>
              <a:t>50</a:t>
            </a:r>
          </a:p>
          <a:p>
            <a:pPr algn="ctr"/>
            <a:r>
              <a:rPr lang="en-US" altLang="zh-CN" dirty="0" smtClean="0"/>
              <a:t>10</a:t>
            </a:r>
          </a:p>
          <a:p>
            <a:pPr algn="ctr"/>
            <a:r>
              <a:rPr lang="en-US" altLang="zh-CN" dirty="0" smtClean="0"/>
              <a:t>99</a:t>
            </a:r>
          </a:p>
          <a:p>
            <a:pPr algn="ctr"/>
            <a:r>
              <a:rPr lang="en-US" altLang="zh-CN" dirty="0" smtClean="0"/>
              <a:t>18</a:t>
            </a:r>
          </a:p>
          <a:p>
            <a:pPr algn="ctr"/>
            <a:r>
              <a:rPr lang="en-US" altLang="zh-CN" dirty="0" smtClean="0"/>
              <a:t>23</a:t>
            </a:r>
          </a:p>
          <a:p>
            <a:pPr algn="ctr"/>
            <a:r>
              <a:rPr lang="en-US" altLang="zh-CN" dirty="0" smtClean="0"/>
              <a:t>98</a:t>
            </a:r>
          </a:p>
          <a:p>
            <a:pPr algn="ctr"/>
            <a:r>
              <a:rPr lang="en-US" altLang="zh-CN" dirty="0" smtClean="0"/>
              <a:t>84</a:t>
            </a:r>
          </a:p>
          <a:p>
            <a:pPr algn="ctr"/>
            <a:r>
              <a:rPr lang="en-US" altLang="zh-CN" dirty="0" smtClean="0"/>
              <a:t>11</a:t>
            </a:r>
          </a:p>
          <a:p>
            <a:pPr algn="ctr"/>
            <a:r>
              <a:rPr lang="en-US" altLang="zh-CN" dirty="0" smtClean="0"/>
              <a:t>10</a:t>
            </a:r>
          </a:p>
          <a:p>
            <a:pPr algn="ctr"/>
            <a:r>
              <a:rPr lang="en-US" altLang="zh-CN" dirty="0" smtClean="0"/>
              <a:t>48</a:t>
            </a:r>
          </a:p>
          <a:p>
            <a:pPr algn="ctr"/>
            <a:r>
              <a:rPr lang="en-US" altLang="zh-CN" dirty="0" smtClean="0"/>
              <a:t>77</a:t>
            </a:r>
          </a:p>
          <a:p>
            <a:pPr algn="ctr"/>
            <a:r>
              <a:rPr lang="en-US" altLang="zh-CN" dirty="0" smtClean="0"/>
              <a:t>13</a:t>
            </a:r>
          </a:p>
          <a:p>
            <a:pPr algn="ctr"/>
            <a:r>
              <a:rPr lang="en-US" altLang="zh-CN" dirty="0" smtClean="0"/>
              <a:t>54</a:t>
            </a:r>
          </a:p>
          <a:p>
            <a:pPr algn="ctr"/>
            <a:r>
              <a:rPr lang="en-US" altLang="zh-CN" dirty="0" smtClean="0"/>
              <a:t>98</a:t>
            </a:r>
          </a:p>
          <a:p>
            <a:pPr algn="ctr"/>
            <a:r>
              <a:rPr lang="en-US" altLang="zh-CN" dirty="0" smtClean="0"/>
              <a:t>77</a:t>
            </a:r>
          </a:p>
          <a:p>
            <a:pPr algn="ctr"/>
            <a:r>
              <a:rPr lang="en-US" altLang="zh-CN" dirty="0" smtClean="0"/>
              <a:t>77</a:t>
            </a:r>
          </a:p>
          <a:p>
            <a:pPr algn="ctr"/>
            <a:r>
              <a:rPr lang="en-US" altLang="zh-CN" dirty="0" smtClean="0"/>
              <a:t>68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749" y="3393029"/>
            <a:ext cx="161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个普通客户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224132" y="2236305"/>
            <a:ext cx="988942" cy="136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224132" y="2812775"/>
            <a:ext cx="988942" cy="791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84374" y="3603943"/>
            <a:ext cx="1028700" cy="164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11" y="3990452"/>
            <a:ext cx="5258256" cy="251481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61" y="1738506"/>
            <a:ext cx="4671465" cy="16668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7497" y="93385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超市会员表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2893" y="958552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到店的客户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53921" y="237505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975741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91377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07013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22649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38285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53921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69557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85193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00829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16465" y="2367732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52699" y="2398593"/>
            <a:ext cx="108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975741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0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591377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07013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2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822649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3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438285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053921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5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69557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6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285193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7</a:t>
            </a:r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900829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8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516465" y="2905587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9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3591377" y="237505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977375" y="1616572"/>
            <a:ext cx="1086416" cy="678948"/>
            <a:chOff x="2475891" y="1702113"/>
            <a:chExt cx="1086416" cy="678948"/>
          </a:xfrm>
        </p:grpSpPr>
        <p:sp>
          <p:nvSpPr>
            <p:cNvPr id="29" name="下箭头 28"/>
            <p:cNvSpPr/>
            <p:nvPr/>
          </p:nvSpPr>
          <p:spPr>
            <a:xfrm>
              <a:off x="2933323" y="2163778"/>
              <a:ext cx="199176" cy="217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75891" y="1702113"/>
              <a:ext cx="1086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5438285" y="237505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053921" y="237505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6669557" y="237569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975741" y="237505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207013" y="2377159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4822649" y="2375694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185218" y="3925657"/>
            <a:ext cx="148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data[2]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185219" y="4558944"/>
            <a:ext cx="135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data[5]</a:t>
            </a:r>
            <a:endParaRPr lang="zh-CN" alt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1739" y="4048767"/>
            <a:ext cx="475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</a:t>
            </a:r>
            <a:r>
              <a:rPr lang="zh-CN" altLang="en-US" sz="2000" dirty="0" smtClean="0"/>
              <a:t>合法的索引</a:t>
            </a:r>
            <a:r>
              <a:rPr lang="en-US" altLang="zh-CN" sz="2000" dirty="0" smtClean="0"/>
              <a:t>:   index&lt;0  || index &gt;=N</a:t>
            </a:r>
            <a:endParaRPr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569132" y="4608738"/>
            <a:ext cx="404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合法的索引</a:t>
            </a:r>
            <a:r>
              <a:rPr lang="en-US" altLang="zh-CN" sz="2000" dirty="0" smtClean="0"/>
              <a:t>:   0 =&lt; index &lt; 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  <p:bldP spid="4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34172" y="105429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二分查找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9591" y="2693504"/>
            <a:ext cx="875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arr1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99591" y="1834274"/>
            <a:ext cx="875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arr1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/>
              <a:t>87  48  68  10  18  98  12  23  54  57  33  16  77  11 29</a:t>
            </a:r>
            <a:endParaRPr lang="zh-CN" altLang="en-US" sz="2400" dirty="0"/>
          </a:p>
        </p:txBody>
      </p:sp>
      <p:sp>
        <p:nvSpPr>
          <p:cNvPr id="5" name="下箭头 4"/>
          <p:cNvSpPr/>
          <p:nvPr/>
        </p:nvSpPr>
        <p:spPr>
          <a:xfrm>
            <a:off x="5426766" y="2295939"/>
            <a:ext cx="188843" cy="3975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45426" y="2310055"/>
            <a:ext cx="86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排序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99591" y="1411272"/>
            <a:ext cx="875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arr2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/>
              <a:t>23  50  10  99  18  23  98  84  11  10  48  77  13  54 90  77 77 68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0100" y="3450203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命中查找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549387" y="419143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658717" y="3646568"/>
            <a:ext cx="268356" cy="637833"/>
            <a:chOff x="2251212" y="4027220"/>
            <a:chExt cx="268356" cy="637833"/>
          </a:xfrm>
        </p:grpSpPr>
        <p:sp>
          <p:nvSpPr>
            <p:cNvPr id="14" name="下箭头 1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84534" y="3646568"/>
            <a:ext cx="268356" cy="637833"/>
            <a:chOff x="2251212" y="4027220"/>
            <a:chExt cx="268356" cy="637833"/>
          </a:xfrm>
        </p:grpSpPr>
        <p:sp>
          <p:nvSpPr>
            <p:cNvPr id="25" name="下箭头 2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45427" y="3625226"/>
            <a:ext cx="755373" cy="647219"/>
            <a:chOff x="2141881" y="4017834"/>
            <a:chExt cx="755373" cy="647219"/>
          </a:xfrm>
        </p:grpSpPr>
        <p:sp>
          <p:nvSpPr>
            <p:cNvPr id="28" name="下箭头 2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44418" y="5118449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653748" y="4573585"/>
            <a:ext cx="268356" cy="637833"/>
            <a:chOff x="2251212" y="4027220"/>
            <a:chExt cx="268356" cy="637833"/>
          </a:xfrm>
        </p:grpSpPr>
        <p:sp>
          <p:nvSpPr>
            <p:cNvPr id="32" name="下箭头 3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97766" y="4562164"/>
            <a:ext cx="268356" cy="637833"/>
            <a:chOff x="2251212" y="4027220"/>
            <a:chExt cx="268356" cy="637833"/>
          </a:xfrm>
        </p:grpSpPr>
        <p:sp>
          <p:nvSpPr>
            <p:cNvPr id="35" name="下箭头 3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86304" y="4562164"/>
            <a:ext cx="755373" cy="647219"/>
            <a:chOff x="2141881" y="4017834"/>
            <a:chExt cx="755373" cy="647219"/>
          </a:xfrm>
        </p:grpSpPr>
        <p:sp>
          <p:nvSpPr>
            <p:cNvPr id="38" name="下箭头 3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544418" y="6155247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423124" y="5610383"/>
            <a:ext cx="268356" cy="637833"/>
            <a:chOff x="2251212" y="4027220"/>
            <a:chExt cx="268356" cy="637833"/>
          </a:xfrm>
        </p:grpSpPr>
        <p:sp>
          <p:nvSpPr>
            <p:cNvPr id="42" name="下箭头 4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97766" y="5598962"/>
            <a:ext cx="268356" cy="637833"/>
            <a:chOff x="2251212" y="4027220"/>
            <a:chExt cx="268356" cy="637833"/>
          </a:xfrm>
        </p:grpSpPr>
        <p:sp>
          <p:nvSpPr>
            <p:cNvPr id="45" name="下箭头 4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56084" y="5610383"/>
            <a:ext cx="755373" cy="647219"/>
            <a:chOff x="2141881" y="4017834"/>
            <a:chExt cx="755373" cy="647219"/>
          </a:xfrm>
        </p:grpSpPr>
        <p:sp>
          <p:nvSpPr>
            <p:cNvPr id="48" name="下箭头 4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72489" y="954461"/>
            <a:ext cx="888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分查找算法：只能对有序排列进行高效查找（排序算法的作用）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912822" y="47779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mid - 1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912822" y="558011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 = mid + 1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01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5" grpId="0" animBg="1"/>
      <p:bldP spid="8" grpId="0"/>
      <p:bldP spid="15" grpId="0"/>
      <p:bldP spid="10" grpId="0"/>
      <p:bldP spid="17" grpId="0"/>
      <p:bldP spid="30" grpId="0"/>
      <p:bldP spid="40" grpId="0"/>
      <p:bldP spid="20" grpId="0"/>
      <p:bldP spid="4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9368" y="607613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未命中查找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68655" y="134884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77985" y="803978"/>
            <a:ext cx="268356" cy="637833"/>
            <a:chOff x="2251212" y="4027220"/>
            <a:chExt cx="268356" cy="637833"/>
          </a:xfrm>
        </p:grpSpPr>
        <p:sp>
          <p:nvSpPr>
            <p:cNvPr id="7" name="下箭头 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3802" y="803978"/>
            <a:ext cx="268356" cy="637833"/>
            <a:chOff x="2251212" y="4027220"/>
            <a:chExt cx="268356" cy="637833"/>
          </a:xfrm>
        </p:grpSpPr>
        <p:sp>
          <p:nvSpPr>
            <p:cNvPr id="10" name="下箭头 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64695" y="782636"/>
            <a:ext cx="755373" cy="647219"/>
            <a:chOff x="2141881" y="4017834"/>
            <a:chExt cx="755373" cy="647219"/>
          </a:xfrm>
        </p:grpSpPr>
        <p:sp>
          <p:nvSpPr>
            <p:cNvPr id="13" name="下箭头 1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663686" y="2275859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308243" y="1737386"/>
            <a:ext cx="268356" cy="637833"/>
            <a:chOff x="2251212" y="4027220"/>
            <a:chExt cx="268356" cy="637833"/>
          </a:xfrm>
        </p:grpSpPr>
        <p:sp>
          <p:nvSpPr>
            <p:cNvPr id="17" name="下箭头 1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03802" y="1737665"/>
            <a:ext cx="268356" cy="637833"/>
            <a:chOff x="2251212" y="4027220"/>
            <a:chExt cx="268356" cy="637833"/>
          </a:xfrm>
        </p:grpSpPr>
        <p:sp>
          <p:nvSpPr>
            <p:cNvPr id="20" name="下箭头 1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24024" y="1738421"/>
            <a:ext cx="755373" cy="647219"/>
            <a:chOff x="2141881" y="4017834"/>
            <a:chExt cx="755373" cy="647219"/>
          </a:xfrm>
        </p:grpSpPr>
        <p:sp>
          <p:nvSpPr>
            <p:cNvPr id="23" name="下箭头 2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663686" y="3312657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314780" y="2767793"/>
            <a:ext cx="268356" cy="637833"/>
            <a:chOff x="2251212" y="4027220"/>
            <a:chExt cx="268356" cy="637833"/>
          </a:xfrm>
        </p:grpSpPr>
        <p:sp>
          <p:nvSpPr>
            <p:cNvPr id="27" name="下箭头 2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71502" y="2767793"/>
            <a:ext cx="268356" cy="637833"/>
            <a:chOff x="2251212" y="4027220"/>
            <a:chExt cx="268356" cy="637833"/>
          </a:xfrm>
        </p:grpSpPr>
        <p:sp>
          <p:nvSpPr>
            <p:cNvPr id="30" name="下箭头 2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69" y="2758407"/>
            <a:ext cx="755373" cy="647219"/>
            <a:chOff x="2141881" y="4017834"/>
            <a:chExt cx="755373" cy="647219"/>
          </a:xfrm>
        </p:grpSpPr>
        <p:sp>
          <p:nvSpPr>
            <p:cNvPr id="33" name="下箭头 3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663686" y="447079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192077" y="4184375"/>
            <a:ext cx="217125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68836" y="4184375"/>
            <a:ext cx="0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576599" y="4184375"/>
            <a:ext cx="142253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998265" y="3836383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98912" y="3824231"/>
            <a:ext cx="7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mid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51143" y="3812079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63686" y="5628935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6722285" y="5086923"/>
            <a:ext cx="268356" cy="637833"/>
            <a:chOff x="2251212" y="4027220"/>
            <a:chExt cx="268356" cy="637833"/>
          </a:xfrm>
        </p:grpSpPr>
        <p:sp>
          <p:nvSpPr>
            <p:cNvPr id="64" name="下箭头 6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296300" y="5074363"/>
            <a:ext cx="268356" cy="637833"/>
            <a:chOff x="2251212" y="4027220"/>
            <a:chExt cx="268356" cy="637833"/>
          </a:xfrm>
        </p:grpSpPr>
        <p:sp>
          <p:nvSpPr>
            <p:cNvPr id="67" name="下箭头 6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9854456" y="250669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 = mid - 1</a:t>
            </a:r>
            <a:endParaRPr lang="zh-CN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9854456" y="330887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 = mid + 1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1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7087" y="90521"/>
            <a:ext cx="7889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查询算法复杂度分析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98475"/>
              </p:ext>
            </p:extLst>
          </p:nvPr>
        </p:nvGraphicFramePr>
        <p:xfrm>
          <a:off x="7261472" y="2636123"/>
          <a:ext cx="4243961" cy="179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656"/>
                <a:gridCol w="2019305"/>
              </a:tblGrid>
              <a:tr h="896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顺序查找法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O（n</a:t>
                      </a:r>
                      <a:r>
                        <a:rPr lang="en-US" sz="2400" u="none" strike="noStrike" dirty="0">
                          <a:effectLst/>
                        </a:rPr>
                        <a:t>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896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二分查找法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O（log</a:t>
                      </a:r>
                      <a:r>
                        <a:rPr lang="en-US" sz="2400" u="none" strike="noStrike" dirty="0">
                          <a:effectLst/>
                        </a:rPr>
                        <a:t> n）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346290" y="1327985"/>
            <a:ext cx="943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/>
              <a:t>顺序查找</a:t>
            </a:r>
            <a:r>
              <a:rPr lang="zh-CN" altLang="en-US" dirty="0" smtClean="0"/>
              <a:t>法：最坏的时间复杂度。也就是对于未命中查找的情况，需要遍历所有的元素查询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6290" y="1751472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zh-CN" altLang="en-US" dirty="0" smtClean="0"/>
              <a:t>二分查找法：最坏的时间复杂度。也就是对于未命中查找的情况。</a:t>
            </a:r>
            <a:endParaRPr lang="en-US" altLang="zh-CN" dirty="0"/>
          </a:p>
          <a:p>
            <a:pPr algn="ctr" fontAlgn="ctr"/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每次比较都将数据规模缩小一半。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3115" y="3372898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个元素使用二分查找最多进行了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次比较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78673" y="2798508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个元素使用顺序查找最多进行了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次比较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439694" y="3783015"/>
            <a:ext cx="33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log2 15 = 4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78672" y="2451958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最坏情况（未</a:t>
            </a:r>
            <a:r>
              <a:rPr lang="zh-CN" altLang="en-US" dirty="0"/>
              <a:t>命中</a:t>
            </a:r>
            <a:r>
              <a:rPr lang="zh-CN" altLang="en-US" dirty="0" smtClean="0"/>
              <a:t>查找）：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603115" y="4269143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个元素使用二分查找最多进行了</a:t>
            </a:r>
            <a:r>
              <a:rPr lang="en-US" altLang="zh-CN" dirty="0" smtClean="0"/>
              <a:t>log2 n</a:t>
            </a:r>
            <a:r>
              <a:rPr lang="zh-CN" altLang="en-US" dirty="0" smtClean="0"/>
              <a:t>次比较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78670" y="4755271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假设对于</a:t>
            </a:r>
            <a:r>
              <a:rPr lang="en-US" altLang="zh-CN" dirty="0" smtClean="0"/>
              <a:t>n=1000000  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）的算法需要执行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03115" y="5154564"/>
            <a:ext cx="64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）的算法需要执行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秒 大概需要</a:t>
            </a:r>
            <a:r>
              <a:rPr lang="en-US" altLang="zh-CN" dirty="0" smtClean="0"/>
              <a:t>12</a:t>
            </a:r>
            <a:r>
              <a:rPr lang="zh-CN" altLang="en-US" dirty="0" smtClean="0"/>
              <a:t>天左右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11209" y="5613303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log2 </a:t>
            </a:r>
            <a:r>
              <a:rPr lang="en-US" altLang="zh-CN" dirty="0"/>
              <a:t>1000000</a:t>
            </a:r>
            <a:r>
              <a:rPr lang="en-US" altLang="zh-CN" dirty="0" smtClean="0"/>
              <a:t> =log2  2^20 = 20</a:t>
            </a:r>
            <a:r>
              <a:rPr lang="zh-CN" altLang="en-US" dirty="0" smtClean="0"/>
              <a:t>‬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86764" y="6073317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</a:t>
            </a:r>
            <a:r>
              <a:rPr lang="zh-CN" altLang="en-US" dirty="0" smtClean="0"/>
              <a:t>（</a:t>
            </a:r>
            <a:r>
              <a:rPr lang="en-US" altLang="zh-CN" dirty="0"/>
              <a:t>log n</a:t>
            </a:r>
            <a:r>
              <a:rPr lang="zh-CN" altLang="en-US" dirty="0" smtClean="0"/>
              <a:t>）</a:t>
            </a:r>
            <a:r>
              <a:rPr lang="zh-CN" altLang="en-US" dirty="0"/>
              <a:t>的算法需要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42954" y="5000676"/>
            <a:ext cx="3439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CN" sz="2800" dirty="0" smtClean="0"/>
              <a:t>O (1) &lt; O (log n) &lt; O (n)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4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1" grpId="0"/>
      <p:bldP spid="37" grpId="0"/>
      <p:bldP spid="57" grpId="0"/>
      <p:bldP spid="38" grpId="0"/>
      <p:bldP spid="58" grpId="0"/>
      <p:bldP spid="59" grpId="0"/>
      <p:bldP spid="60" grpId="0"/>
      <p:bldP spid="61" grpId="0"/>
      <p:bldP spid="62" grpId="0"/>
      <p:bldP spid="40" grpId="0"/>
      <p:bldP spid="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104062" y="2578033"/>
            <a:ext cx="811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0000"/>
                </a:solidFill>
              </a:rPr>
              <a:t>查询算法性能比较</a:t>
            </a:r>
          </a:p>
        </p:txBody>
      </p:sp>
    </p:spTree>
    <p:extLst>
      <p:ext uri="{BB962C8B-B14F-4D97-AF65-F5344CB8AC3E}">
        <p14:creationId xmlns:p14="http://schemas.microsoft.com/office/powerpoint/2010/main" val="34448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01883" y="2625193"/>
            <a:ext cx="66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有序数组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8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4620726" y="229661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rgbClr val="FF0000"/>
                </a:solidFill>
              </a:rPr>
              <a:t>有序数组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6" y="1584033"/>
            <a:ext cx="1819275" cy="31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5" y="2046533"/>
            <a:ext cx="1647825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11" y="2434683"/>
            <a:ext cx="2057400" cy="42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755" y="4322195"/>
            <a:ext cx="13335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27" y="3874636"/>
            <a:ext cx="1362075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55" y="3428674"/>
            <a:ext cx="2371725" cy="37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299" y="2945966"/>
            <a:ext cx="2409825" cy="400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2027" y="4695262"/>
            <a:ext cx="2609850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9379" y="5147902"/>
            <a:ext cx="2809875" cy="371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2027" y="5571331"/>
            <a:ext cx="1828800" cy="333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2846" y="5998809"/>
            <a:ext cx="1552575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99428" y="1556529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排名：找出小于指定键的键的数量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199428" y="2067974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添加键（不允许添加重复键）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4199428" y="2492991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删除键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199428" y="2986810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查看是否包含指定键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199428" y="3480629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找出排名为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的键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199428" y="3924477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最大键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199428" y="4368325"/>
            <a:ext cx="373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最小键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199428" y="4735505"/>
            <a:ext cx="44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向下取整：找出小于等于该键的最大键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4199428" y="5201999"/>
            <a:ext cx="44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向上取整：找出大于等于该键的最小键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199428" y="5626108"/>
            <a:ext cx="44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数组是否为空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4199428" y="6080077"/>
            <a:ext cx="44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数组元素个数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9371575" y="955398"/>
            <a:ext cx="31577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有序数组操作示例</a:t>
            </a:r>
            <a:endParaRPr lang="en-US" altLang="zh-CN" sz="2400" dirty="0" smtClean="0"/>
          </a:p>
          <a:p>
            <a:r>
              <a:rPr lang="en-US" altLang="zh-CN" sz="2400" dirty="0" smtClean="0"/>
              <a:t>	10  </a:t>
            </a:r>
          </a:p>
          <a:p>
            <a:r>
              <a:rPr lang="en-US" altLang="zh-CN" sz="2400" dirty="0" smtClean="0"/>
              <a:t>	11  </a:t>
            </a:r>
          </a:p>
          <a:p>
            <a:r>
              <a:rPr lang="en-US" altLang="zh-CN" sz="2400" dirty="0" smtClean="0"/>
              <a:t>	12  </a:t>
            </a:r>
          </a:p>
          <a:p>
            <a:r>
              <a:rPr lang="en-US" altLang="zh-CN" sz="2400" dirty="0" smtClean="0"/>
              <a:t>	16  </a:t>
            </a:r>
          </a:p>
          <a:p>
            <a:r>
              <a:rPr lang="en-US" altLang="zh-CN" sz="2400" dirty="0" smtClean="0"/>
              <a:t>	18  </a:t>
            </a:r>
          </a:p>
          <a:p>
            <a:r>
              <a:rPr lang="en-US" altLang="zh-CN" sz="2400" dirty="0" smtClean="0"/>
              <a:t>	23  </a:t>
            </a:r>
          </a:p>
          <a:p>
            <a:r>
              <a:rPr lang="en-US" altLang="zh-CN" sz="2400" dirty="0" smtClean="0"/>
              <a:t>	29  </a:t>
            </a:r>
          </a:p>
          <a:p>
            <a:r>
              <a:rPr lang="en-US" altLang="zh-CN" sz="2400" dirty="0" smtClean="0"/>
              <a:t>	33  </a:t>
            </a:r>
          </a:p>
          <a:p>
            <a:r>
              <a:rPr lang="en-US" altLang="zh-CN" sz="2400" dirty="0" smtClean="0"/>
              <a:t>	48  </a:t>
            </a:r>
          </a:p>
          <a:p>
            <a:r>
              <a:rPr lang="en-US" altLang="zh-CN" sz="2400" dirty="0" smtClean="0"/>
              <a:t>	54 </a:t>
            </a:r>
          </a:p>
          <a:p>
            <a:r>
              <a:rPr lang="en-US" altLang="zh-CN" sz="2400" dirty="0" smtClean="0"/>
              <a:t>	57 </a:t>
            </a:r>
          </a:p>
          <a:p>
            <a:r>
              <a:rPr lang="en-US" altLang="zh-CN" sz="2400" dirty="0" smtClean="0"/>
              <a:t>	68</a:t>
            </a:r>
          </a:p>
          <a:p>
            <a:r>
              <a:rPr lang="en-US" altLang="zh-CN" sz="2400" dirty="0" smtClean="0"/>
              <a:t>	77</a:t>
            </a:r>
          </a:p>
          <a:p>
            <a:r>
              <a:rPr lang="en-US" altLang="zh-CN" sz="2400" dirty="0" smtClean="0"/>
              <a:t>	84</a:t>
            </a:r>
          </a:p>
          <a:p>
            <a:r>
              <a:rPr lang="en-US" altLang="zh-CN" sz="2400" dirty="0" smtClean="0"/>
              <a:t>	98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8798964" y="1367582"/>
            <a:ext cx="1461582" cy="369332"/>
            <a:chOff x="8557907" y="2009504"/>
            <a:chExt cx="1461582" cy="369332"/>
          </a:xfrm>
        </p:grpSpPr>
        <p:sp>
          <p:nvSpPr>
            <p:cNvPr id="15" name="文本框 14"/>
            <p:cNvSpPr txBox="1"/>
            <p:nvPr/>
          </p:nvSpPr>
          <p:spPr>
            <a:xfrm>
              <a:off x="8557907" y="2009504"/>
              <a:ext cx="84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Min ( )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3"/>
            </p:cNvCxnSpPr>
            <p:nvPr/>
          </p:nvCxnSpPr>
          <p:spPr>
            <a:xfrm>
              <a:off x="9400353" y="2194170"/>
              <a:ext cx="6191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8790961" y="6488668"/>
            <a:ext cx="1461582" cy="369332"/>
            <a:chOff x="8557907" y="2009504"/>
            <a:chExt cx="1461582" cy="369332"/>
          </a:xfrm>
        </p:grpSpPr>
        <p:sp>
          <p:nvSpPr>
            <p:cNvPr id="124" name="文本框 123"/>
            <p:cNvSpPr txBox="1"/>
            <p:nvPr/>
          </p:nvSpPr>
          <p:spPr>
            <a:xfrm>
              <a:off x="8557907" y="2009504"/>
              <a:ext cx="842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Max ( )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24" idx="3"/>
            </p:cNvCxnSpPr>
            <p:nvPr/>
          </p:nvCxnSpPr>
          <p:spPr>
            <a:xfrm>
              <a:off x="9400353" y="2194170"/>
              <a:ext cx="61913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8743948" y="3204453"/>
            <a:ext cx="1516598" cy="369332"/>
            <a:chOff x="8111140" y="2009504"/>
            <a:chExt cx="1516598" cy="369332"/>
          </a:xfrm>
        </p:grpSpPr>
        <p:sp>
          <p:nvSpPr>
            <p:cNvPr id="127" name="文本框 126"/>
            <p:cNvSpPr txBox="1"/>
            <p:nvPr/>
          </p:nvSpPr>
          <p:spPr>
            <a:xfrm>
              <a:off x="8111140" y="2009504"/>
              <a:ext cx="145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Select (5)</a:t>
              </a:r>
              <a:endParaRPr lang="zh-CN" altLang="en-US" dirty="0"/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9172968" y="2194170"/>
              <a:ext cx="45477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8798964" y="2102853"/>
            <a:ext cx="1516598" cy="369332"/>
            <a:chOff x="8111140" y="2009504"/>
            <a:chExt cx="1516598" cy="369332"/>
          </a:xfrm>
        </p:grpSpPr>
        <p:sp>
          <p:nvSpPr>
            <p:cNvPr id="130" name="文本框 129"/>
            <p:cNvSpPr txBox="1"/>
            <p:nvPr/>
          </p:nvSpPr>
          <p:spPr>
            <a:xfrm>
              <a:off x="8111140" y="2009504"/>
              <a:ext cx="145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Floor (15)</a:t>
              </a:r>
              <a:endParaRPr lang="zh-CN" altLang="en-US" dirty="0"/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9172968" y="2194170"/>
              <a:ext cx="45477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8700468" y="2508248"/>
            <a:ext cx="1615094" cy="369332"/>
            <a:chOff x="8012644" y="2009504"/>
            <a:chExt cx="1615094" cy="369332"/>
          </a:xfrm>
        </p:grpSpPr>
        <p:sp>
          <p:nvSpPr>
            <p:cNvPr id="133" name="文本框 132"/>
            <p:cNvSpPr txBox="1"/>
            <p:nvPr/>
          </p:nvSpPr>
          <p:spPr>
            <a:xfrm>
              <a:off x="8012644" y="2009504"/>
              <a:ext cx="145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Ceiling (15)</a:t>
              </a:r>
              <a:endParaRPr lang="zh-CN" altLang="en-US" dirty="0"/>
            </a:p>
          </p:txBody>
        </p:sp>
        <p:cxnSp>
          <p:nvCxnSpPr>
            <p:cNvPr id="134" name="直接箭头连接符 133"/>
            <p:cNvCxnSpPr/>
            <p:nvPr/>
          </p:nvCxnSpPr>
          <p:spPr>
            <a:xfrm>
              <a:off x="9172968" y="2194170"/>
              <a:ext cx="45477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本框 135"/>
          <p:cNvSpPr txBox="1"/>
          <p:nvPr/>
        </p:nvSpPr>
        <p:spPr>
          <a:xfrm>
            <a:off x="8492043" y="5252589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Rank (23)  = 5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8514427" y="5668427"/>
            <a:ext cx="19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Rank (50)  =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36" grpId="0"/>
      <p:bldP spid="1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36288" y="1096110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命中查找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685575" y="1837339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94905" y="1292475"/>
            <a:ext cx="268356" cy="637833"/>
            <a:chOff x="2251212" y="4027220"/>
            <a:chExt cx="268356" cy="637833"/>
          </a:xfrm>
        </p:grpSpPr>
        <p:sp>
          <p:nvSpPr>
            <p:cNvPr id="14" name="下箭头 1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920722" y="1292475"/>
            <a:ext cx="268356" cy="637833"/>
            <a:chOff x="2251212" y="4027220"/>
            <a:chExt cx="268356" cy="637833"/>
          </a:xfrm>
        </p:grpSpPr>
        <p:sp>
          <p:nvSpPr>
            <p:cNvPr id="25" name="下箭头 2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81615" y="1271133"/>
            <a:ext cx="755373" cy="647219"/>
            <a:chOff x="2141881" y="4017834"/>
            <a:chExt cx="755373" cy="647219"/>
          </a:xfrm>
        </p:grpSpPr>
        <p:sp>
          <p:nvSpPr>
            <p:cNvPr id="28" name="下箭头 2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680606" y="276435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89936" y="2219492"/>
            <a:ext cx="268356" cy="637833"/>
            <a:chOff x="2251212" y="4027220"/>
            <a:chExt cx="268356" cy="637833"/>
          </a:xfrm>
        </p:grpSpPr>
        <p:sp>
          <p:nvSpPr>
            <p:cNvPr id="32" name="下箭头 3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33954" y="2208071"/>
            <a:ext cx="268356" cy="637833"/>
            <a:chOff x="2251212" y="4027220"/>
            <a:chExt cx="268356" cy="637833"/>
          </a:xfrm>
        </p:grpSpPr>
        <p:sp>
          <p:nvSpPr>
            <p:cNvPr id="35" name="下箭头 3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22492" y="2208071"/>
            <a:ext cx="755373" cy="647219"/>
            <a:chOff x="2141881" y="4017834"/>
            <a:chExt cx="755373" cy="647219"/>
          </a:xfrm>
        </p:grpSpPr>
        <p:sp>
          <p:nvSpPr>
            <p:cNvPr id="38" name="下箭头 3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80606" y="3801154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559312" y="3256290"/>
            <a:ext cx="268356" cy="637833"/>
            <a:chOff x="2251212" y="4027220"/>
            <a:chExt cx="268356" cy="637833"/>
          </a:xfrm>
        </p:grpSpPr>
        <p:sp>
          <p:nvSpPr>
            <p:cNvPr id="42" name="下箭头 4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33954" y="3244869"/>
            <a:ext cx="268356" cy="637833"/>
            <a:chOff x="2251212" y="4027220"/>
            <a:chExt cx="268356" cy="637833"/>
          </a:xfrm>
        </p:grpSpPr>
        <p:sp>
          <p:nvSpPr>
            <p:cNvPr id="45" name="下箭头 4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92272" y="3256290"/>
            <a:ext cx="755373" cy="647219"/>
            <a:chOff x="2141881" y="4017834"/>
            <a:chExt cx="755373" cy="647219"/>
          </a:xfrm>
        </p:grpSpPr>
        <p:sp>
          <p:nvSpPr>
            <p:cNvPr id="48" name="下箭头 4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75002" y="4837952"/>
            <a:ext cx="56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mid=5   23</a:t>
            </a:r>
            <a:r>
              <a:rPr lang="zh-CN" altLang="en-US" sz="2400" dirty="0" smtClean="0">
                <a:solidFill>
                  <a:srgbClr val="FF0000"/>
                </a:solidFill>
              </a:rPr>
              <a:t>排名是</a:t>
            </a:r>
            <a:r>
              <a:rPr lang="en-US" altLang="zh-CN" sz="2400" dirty="0" smtClean="0">
                <a:solidFill>
                  <a:srgbClr val="FF0000"/>
                </a:solidFill>
              </a:rPr>
              <a:t>5 </a:t>
            </a:r>
            <a:r>
              <a:rPr lang="zh-CN" altLang="en-US" sz="2400" dirty="0" smtClean="0">
                <a:solidFill>
                  <a:srgbClr val="FF0000"/>
                </a:solidFill>
              </a:rPr>
              <a:t>表示小于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23</a:t>
            </a:r>
            <a:r>
              <a:rPr lang="zh-CN" altLang="en-US" sz="2400" dirty="0" smtClean="0">
                <a:solidFill>
                  <a:srgbClr val="FF0000"/>
                </a:solidFill>
              </a:rPr>
              <a:t>的数有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1198" y="653293"/>
            <a:ext cx="56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Rank(23)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9368" y="607613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对</a:t>
            </a:r>
            <a:r>
              <a:rPr lang="en-US" altLang="zh-CN" b="1" smtClean="0"/>
              <a:t>50</a:t>
            </a:r>
            <a:r>
              <a:rPr lang="zh-CN" altLang="en-US" b="1" smtClean="0"/>
              <a:t>未命中查找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68655" y="134884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77985" y="803978"/>
            <a:ext cx="268356" cy="637833"/>
            <a:chOff x="2251212" y="4027220"/>
            <a:chExt cx="268356" cy="637833"/>
          </a:xfrm>
        </p:grpSpPr>
        <p:sp>
          <p:nvSpPr>
            <p:cNvPr id="7" name="下箭头 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3802" y="803978"/>
            <a:ext cx="268356" cy="637833"/>
            <a:chOff x="2251212" y="4027220"/>
            <a:chExt cx="268356" cy="637833"/>
          </a:xfrm>
        </p:grpSpPr>
        <p:sp>
          <p:nvSpPr>
            <p:cNvPr id="10" name="下箭头 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64695" y="782636"/>
            <a:ext cx="755373" cy="647219"/>
            <a:chOff x="2141881" y="4017834"/>
            <a:chExt cx="755373" cy="647219"/>
          </a:xfrm>
        </p:grpSpPr>
        <p:sp>
          <p:nvSpPr>
            <p:cNvPr id="13" name="下箭头 1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663686" y="2275859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308243" y="1737386"/>
            <a:ext cx="268356" cy="637833"/>
            <a:chOff x="2251212" y="4027220"/>
            <a:chExt cx="268356" cy="637833"/>
          </a:xfrm>
        </p:grpSpPr>
        <p:sp>
          <p:nvSpPr>
            <p:cNvPr id="17" name="下箭头 1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03802" y="1737665"/>
            <a:ext cx="268356" cy="637833"/>
            <a:chOff x="2251212" y="4027220"/>
            <a:chExt cx="268356" cy="637833"/>
          </a:xfrm>
        </p:grpSpPr>
        <p:sp>
          <p:nvSpPr>
            <p:cNvPr id="20" name="下箭头 1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24024" y="1738421"/>
            <a:ext cx="755373" cy="647219"/>
            <a:chOff x="2141881" y="4017834"/>
            <a:chExt cx="755373" cy="647219"/>
          </a:xfrm>
        </p:grpSpPr>
        <p:sp>
          <p:nvSpPr>
            <p:cNvPr id="23" name="下箭头 2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663686" y="3312657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314780" y="2767793"/>
            <a:ext cx="268356" cy="637833"/>
            <a:chOff x="2251212" y="4027220"/>
            <a:chExt cx="268356" cy="637833"/>
          </a:xfrm>
        </p:grpSpPr>
        <p:sp>
          <p:nvSpPr>
            <p:cNvPr id="27" name="下箭头 2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71502" y="2767793"/>
            <a:ext cx="268356" cy="637833"/>
            <a:chOff x="2251212" y="4027220"/>
            <a:chExt cx="268356" cy="637833"/>
          </a:xfrm>
        </p:grpSpPr>
        <p:sp>
          <p:nvSpPr>
            <p:cNvPr id="30" name="下箭头 2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69" y="2758407"/>
            <a:ext cx="755373" cy="647219"/>
            <a:chOff x="2141881" y="4017834"/>
            <a:chExt cx="755373" cy="647219"/>
          </a:xfrm>
        </p:grpSpPr>
        <p:sp>
          <p:nvSpPr>
            <p:cNvPr id="33" name="下箭头 3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663686" y="447079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192077" y="4184375"/>
            <a:ext cx="217125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468836" y="4184375"/>
            <a:ext cx="0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576599" y="4184375"/>
            <a:ext cx="142253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998265" y="3836383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98912" y="3824231"/>
            <a:ext cx="7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mid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51143" y="3812079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63686" y="5628935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6722285" y="5086923"/>
            <a:ext cx="268356" cy="637833"/>
            <a:chOff x="2251212" y="4027220"/>
            <a:chExt cx="268356" cy="637833"/>
          </a:xfrm>
        </p:grpSpPr>
        <p:sp>
          <p:nvSpPr>
            <p:cNvPr id="64" name="下箭头 6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296300" y="5074363"/>
            <a:ext cx="268356" cy="637833"/>
            <a:chOff x="2251212" y="4027220"/>
            <a:chExt cx="268356" cy="637833"/>
          </a:xfrm>
        </p:grpSpPr>
        <p:sp>
          <p:nvSpPr>
            <p:cNvPr id="67" name="下箭头 6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415392" y="6190397"/>
            <a:ext cx="56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l=9   50</a:t>
            </a:r>
            <a:r>
              <a:rPr lang="zh-CN" altLang="en-US" sz="2400" dirty="0" smtClean="0">
                <a:solidFill>
                  <a:srgbClr val="FF0000"/>
                </a:solidFill>
              </a:rPr>
              <a:t>排名是</a:t>
            </a:r>
            <a:r>
              <a:rPr lang="en-US" altLang="zh-CN" sz="2400" dirty="0" smtClean="0">
                <a:solidFill>
                  <a:srgbClr val="FF0000"/>
                </a:solidFill>
              </a:rPr>
              <a:t>9 </a:t>
            </a:r>
            <a:r>
              <a:rPr lang="zh-CN" altLang="en-US" sz="2400" dirty="0" smtClean="0">
                <a:solidFill>
                  <a:srgbClr val="FF0000"/>
                </a:solidFill>
              </a:rPr>
              <a:t>表示小于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50</a:t>
            </a:r>
            <a:r>
              <a:rPr lang="zh-CN" altLang="en-US" sz="2400" dirty="0" smtClean="0">
                <a:solidFill>
                  <a:srgbClr val="FF0000"/>
                </a:solidFill>
              </a:rPr>
              <a:t>的数有</a:t>
            </a:r>
            <a:r>
              <a:rPr lang="en-US" altLang="zh-CN" sz="2400" dirty="0" smtClean="0">
                <a:solidFill>
                  <a:srgbClr val="FF0000"/>
                </a:solidFill>
              </a:rPr>
              <a:t>9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2184" y="235716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Rank(50)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6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4367" y="2634921"/>
            <a:ext cx="9792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有序数组添加删除元素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868194" y="522178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命中查找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617481" y="1263407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726811" y="718543"/>
            <a:ext cx="268356" cy="637833"/>
            <a:chOff x="2251212" y="4027220"/>
            <a:chExt cx="268356" cy="637833"/>
          </a:xfrm>
        </p:grpSpPr>
        <p:sp>
          <p:nvSpPr>
            <p:cNvPr id="14" name="下箭头 1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52628" y="718543"/>
            <a:ext cx="268356" cy="637833"/>
            <a:chOff x="2251212" y="4027220"/>
            <a:chExt cx="268356" cy="637833"/>
          </a:xfrm>
        </p:grpSpPr>
        <p:sp>
          <p:nvSpPr>
            <p:cNvPr id="25" name="下箭头 2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13521" y="697201"/>
            <a:ext cx="755373" cy="647219"/>
            <a:chOff x="2141881" y="4017834"/>
            <a:chExt cx="755373" cy="647219"/>
          </a:xfrm>
        </p:grpSpPr>
        <p:sp>
          <p:nvSpPr>
            <p:cNvPr id="28" name="下箭头 2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612512" y="2190424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21842" y="1645560"/>
            <a:ext cx="268356" cy="637833"/>
            <a:chOff x="2251212" y="4027220"/>
            <a:chExt cx="268356" cy="637833"/>
          </a:xfrm>
        </p:grpSpPr>
        <p:sp>
          <p:nvSpPr>
            <p:cNvPr id="32" name="下箭头 3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65860" y="1634139"/>
            <a:ext cx="268356" cy="637833"/>
            <a:chOff x="2251212" y="4027220"/>
            <a:chExt cx="268356" cy="637833"/>
          </a:xfrm>
        </p:grpSpPr>
        <p:sp>
          <p:nvSpPr>
            <p:cNvPr id="35" name="下箭头 3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54398" y="1634139"/>
            <a:ext cx="755373" cy="647219"/>
            <a:chOff x="2141881" y="4017834"/>
            <a:chExt cx="755373" cy="647219"/>
          </a:xfrm>
        </p:grpSpPr>
        <p:sp>
          <p:nvSpPr>
            <p:cNvPr id="38" name="下箭头 3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12512" y="322722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491218" y="2682358"/>
            <a:ext cx="268356" cy="637833"/>
            <a:chOff x="2251212" y="4027220"/>
            <a:chExt cx="268356" cy="637833"/>
          </a:xfrm>
        </p:grpSpPr>
        <p:sp>
          <p:nvSpPr>
            <p:cNvPr id="42" name="下箭头 4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5860" y="2670937"/>
            <a:ext cx="268356" cy="637833"/>
            <a:chOff x="2251212" y="4027220"/>
            <a:chExt cx="268356" cy="637833"/>
          </a:xfrm>
        </p:grpSpPr>
        <p:sp>
          <p:nvSpPr>
            <p:cNvPr id="45" name="下箭头 4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24178" y="2682358"/>
            <a:ext cx="755373" cy="647219"/>
            <a:chOff x="2141881" y="4017834"/>
            <a:chExt cx="755373" cy="647219"/>
          </a:xfrm>
        </p:grpSpPr>
        <p:sp>
          <p:nvSpPr>
            <p:cNvPr id="48" name="下箭头 4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94" y="4359294"/>
            <a:ext cx="2390775" cy="43815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6655669" y="4326680"/>
            <a:ext cx="455250" cy="25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5" idx="3"/>
          </p:cNvCxnSpPr>
          <p:nvPr/>
        </p:nvCxnSpPr>
        <p:spPr>
          <a:xfrm>
            <a:off x="6655669" y="4578369"/>
            <a:ext cx="455250" cy="20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64879" y="4126773"/>
            <a:ext cx="337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命中查找：索引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一定</a:t>
            </a:r>
            <a:r>
              <a:rPr lang="zh-CN" altLang="en-US" dirty="0" smtClean="0"/>
              <a:t>在数组中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169716" y="4612778"/>
            <a:ext cx="466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未命中查找：索引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不一定</a:t>
            </a:r>
            <a:r>
              <a:rPr lang="zh-CN" altLang="en-US" dirty="0" smtClean="0"/>
              <a:t>在数组中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56" y="2678855"/>
            <a:ext cx="266700" cy="352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688" y="3874134"/>
            <a:ext cx="1028700" cy="3143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721842" y="5124135"/>
            <a:ext cx="80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zh-CN" altLang="en-US" dirty="0" smtClean="0"/>
              <a:t>未命中查找时 </a:t>
            </a:r>
            <a:r>
              <a:rPr lang="en-US" altLang="zh-CN" dirty="0" smtClean="0"/>
              <a:t>l &gt; r .</a:t>
            </a:r>
            <a:r>
              <a:rPr lang="zh-CN" altLang="en-US" dirty="0" smtClean="0"/>
              <a:t>在最极端的情况下，当</a:t>
            </a:r>
            <a:r>
              <a:rPr lang="en-US" altLang="zh-CN" dirty="0" smtClean="0"/>
              <a:t>r=N-1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l=N  .</a:t>
            </a:r>
            <a:r>
              <a:rPr lang="zh-CN" altLang="en-US" dirty="0" smtClean="0"/>
              <a:t>索引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==N</a:t>
            </a:r>
            <a:r>
              <a:rPr lang="zh-CN" altLang="en-US" dirty="0" smtClean="0"/>
              <a:t>越界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21842" y="3603605"/>
            <a:ext cx="35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86131" y="3596588"/>
            <a:ext cx="90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795" y="5729567"/>
            <a:ext cx="5562600" cy="62865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653899" y="5786289"/>
            <a:ext cx="1105675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2" grpId="0"/>
      <p:bldP spid="21" grpId="0"/>
      <p:bldP spid="55" grpId="1" animBg="1"/>
      <p:bldP spid="5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7072" y="2622240"/>
            <a:ext cx="877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包含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、搜索、删除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044" y="676041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未命中查找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72928" y="1718493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2258" y="1173629"/>
            <a:ext cx="268356" cy="637833"/>
            <a:chOff x="2251212" y="4027220"/>
            <a:chExt cx="268356" cy="637833"/>
          </a:xfrm>
        </p:grpSpPr>
        <p:sp>
          <p:nvSpPr>
            <p:cNvPr id="7" name="下箭头 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08075" y="1173629"/>
            <a:ext cx="268356" cy="637833"/>
            <a:chOff x="2251212" y="4027220"/>
            <a:chExt cx="268356" cy="637833"/>
          </a:xfrm>
        </p:grpSpPr>
        <p:sp>
          <p:nvSpPr>
            <p:cNvPr id="10" name="下箭头 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68968" y="1152287"/>
            <a:ext cx="755373" cy="647219"/>
            <a:chOff x="2141881" y="4017834"/>
            <a:chExt cx="755373" cy="647219"/>
          </a:xfrm>
        </p:grpSpPr>
        <p:sp>
          <p:nvSpPr>
            <p:cNvPr id="13" name="下箭头 1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7959" y="2645510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012516" y="2107037"/>
            <a:ext cx="268356" cy="637833"/>
            <a:chOff x="2251212" y="4027220"/>
            <a:chExt cx="268356" cy="637833"/>
          </a:xfrm>
        </p:grpSpPr>
        <p:sp>
          <p:nvSpPr>
            <p:cNvPr id="17" name="下箭头 1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08075" y="2107316"/>
            <a:ext cx="268356" cy="637833"/>
            <a:chOff x="2251212" y="4027220"/>
            <a:chExt cx="268356" cy="637833"/>
          </a:xfrm>
        </p:grpSpPr>
        <p:sp>
          <p:nvSpPr>
            <p:cNvPr id="20" name="下箭头 1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28297" y="2108072"/>
            <a:ext cx="755373" cy="647219"/>
            <a:chOff x="2141881" y="4017834"/>
            <a:chExt cx="755373" cy="647219"/>
          </a:xfrm>
        </p:grpSpPr>
        <p:sp>
          <p:nvSpPr>
            <p:cNvPr id="23" name="下箭头 2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67959" y="3682308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019053" y="3137444"/>
            <a:ext cx="268356" cy="637833"/>
            <a:chOff x="2251212" y="4027220"/>
            <a:chExt cx="268356" cy="637833"/>
          </a:xfrm>
        </p:grpSpPr>
        <p:sp>
          <p:nvSpPr>
            <p:cNvPr id="27" name="下箭头 2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75775" y="3137444"/>
            <a:ext cx="268356" cy="637833"/>
            <a:chOff x="2251212" y="4027220"/>
            <a:chExt cx="268356" cy="637833"/>
          </a:xfrm>
        </p:grpSpPr>
        <p:sp>
          <p:nvSpPr>
            <p:cNvPr id="30" name="下箭头 29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44242" y="3128058"/>
            <a:ext cx="755373" cy="647219"/>
            <a:chOff x="2141881" y="4017834"/>
            <a:chExt cx="755373" cy="647219"/>
          </a:xfrm>
        </p:grpSpPr>
        <p:sp>
          <p:nvSpPr>
            <p:cNvPr id="33" name="下箭头 32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67959" y="4840447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96350" y="4554026"/>
            <a:ext cx="217125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173109" y="4554026"/>
            <a:ext cx="0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280872" y="4554026"/>
            <a:ext cx="142253" cy="286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702538" y="4206034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l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03185" y="4193882"/>
            <a:ext cx="75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mid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355416" y="4181730"/>
            <a:ext cx="2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67959" y="599858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4426558" y="5456574"/>
            <a:ext cx="268356" cy="637833"/>
            <a:chOff x="2251212" y="4027220"/>
            <a:chExt cx="268356" cy="637833"/>
          </a:xfrm>
        </p:grpSpPr>
        <p:sp>
          <p:nvSpPr>
            <p:cNvPr id="64" name="下箭头 6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00573" y="5444014"/>
            <a:ext cx="268356" cy="637833"/>
            <a:chOff x="2251212" y="4027220"/>
            <a:chExt cx="268356" cy="637833"/>
          </a:xfrm>
        </p:grpSpPr>
        <p:sp>
          <p:nvSpPr>
            <p:cNvPr id="67" name="下箭头 66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12" y="2858442"/>
            <a:ext cx="2390775" cy="4476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896" y="2412391"/>
            <a:ext cx="1047750" cy="3429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82258" y="6375509"/>
            <a:ext cx="35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53197" y="6359946"/>
            <a:ext cx="90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32" y="3647841"/>
            <a:ext cx="44291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80646" y="405446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命中查找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529933" y="1146675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639263" y="601811"/>
            <a:ext cx="268356" cy="637833"/>
            <a:chOff x="2251212" y="4027220"/>
            <a:chExt cx="268356" cy="637833"/>
          </a:xfrm>
        </p:grpSpPr>
        <p:sp>
          <p:nvSpPr>
            <p:cNvPr id="14" name="下箭头 1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65080" y="601811"/>
            <a:ext cx="268356" cy="637833"/>
            <a:chOff x="2251212" y="4027220"/>
            <a:chExt cx="268356" cy="637833"/>
          </a:xfrm>
        </p:grpSpPr>
        <p:sp>
          <p:nvSpPr>
            <p:cNvPr id="25" name="下箭头 2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25973" y="580469"/>
            <a:ext cx="755373" cy="647219"/>
            <a:chOff x="2141881" y="4017834"/>
            <a:chExt cx="755373" cy="647219"/>
          </a:xfrm>
        </p:grpSpPr>
        <p:sp>
          <p:nvSpPr>
            <p:cNvPr id="28" name="下箭头 2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24964" y="207369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634294" y="1528828"/>
            <a:ext cx="268356" cy="637833"/>
            <a:chOff x="2251212" y="4027220"/>
            <a:chExt cx="268356" cy="637833"/>
          </a:xfrm>
        </p:grpSpPr>
        <p:sp>
          <p:nvSpPr>
            <p:cNvPr id="32" name="下箭头 3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78312" y="1517407"/>
            <a:ext cx="268356" cy="637833"/>
            <a:chOff x="2251212" y="4027220"/>
            <a:chExt cx="268356" cy="637833"/>
          </a:xfrm>
        </p:grpSpPr>
        <p:sp>
          <p:nvSpPr>
            <p:cNvPr id="35" name="下箭头 3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66850" y="1517407"/>
            <a:ext cx="755373" cy="647219"/>
            <a:chOff x="2141881" y="4017834"/>
            <a:chExt cx="755373" cy="647219"/>
          </a:xfrm>
        </p:grpSpPr>
        <p:sp>
          <p:nvSpPr>
            <p:cNvPr id="38" name="下箭头 3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524964" y="3110490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403670" y="2565626"/>
            <a:ext cx="268356" cy="637833"/>
            <a:chOff x="2251212" y="4027220"/>
            <a:chExt cx="268356" cy="637833"/>
          </a:xfrm>
        </p:grpSpPr>
        <p:sp>
          <p:nvSpPr>
            <p:cNvPr id="42" name="下箭头 4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78312" y="2554205"/>
            <a:ext cx="268356" cy="637833"/>
            <a:chOff x="2251212" y="4027220"/>
            <a:chExt cx="268356" cy="637833"/>
          </a:xfrm>
        </p:grpSpPr>
        <p:sp>
          <p:nvSpPr>
            <p:cNvPr id="45" name="下箭头 4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36630" y="2565626"/>
            <a:ext cx="755373" cy="647219"/>
            <a:chOff x="2141881" y="4017834"/>
            <a:chExt cx="755373" cy="647219"/>
          </a:xfrm>
        </p:grpSpPr>
        <p:sp>
          <p:nvSpPr>
            <p:cNvPr id="48" name="下箭头 4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80" y="3917987"/>
            <a:ext cx="1476375" cy="36195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15" y="4312369"/>
            <a:ext cx="2390775" cy="4381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96475" y="3454154"/>
            <a:ext cx="366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33  48  54  57  68  77  84 </a:t>
            </a:r>
            <a:r>
              <a:rPr lang="en-US" altLang="zh-CN" sz="2400" dirty="0" smtClean="0">
                <a:solidFill>
                  <a:srgbClr val="FF0000"/>
                </a:solidFill>
              </a:rPr>
              <a:t> 98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8541" y="345415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603" y="5743826"/>
            <a:ext cx="3362325" cy="962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413" y="4890658"/>
            <a:ext cx="5000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80646" y="405446"/>
            <a:ext cx="47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命中查找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529933" y="1146675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639263" y="601811"/>
            <a:ext cx="268356" cy="637833"/>
            <a:chOff x="2251212" y="4027220"/>
            <a:chExt cx="268356" cy="637833"/>
          </a:xfrm>
        </p:grpSpPr>
        <p:sp>
          <p:nvSpPr>
            <p:cNvPr id="14" name="下箭头 13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65080" y="601811"/>
            <a:ext cx="268356" cy="637833"/>
            <a:chOff x="2251212" y="4027220"/>
            <a:chExt cx="268356" cy="637833"/>
          </a:xfrm>
        </p:grpSpPr>
        <p:sp>
          <p:nvSpPr>
            <p:cNvPr id="25" name="下箭头 2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25973" y="580469"/>
            <a:ext cx="755373" cy="647219"/>
            <a:chOff x="2141881" y="4017834"/>
            <a:chExt cx="755373" cy="647219"/>
          </a:xfrm>
        </p:grpSpPr>
        <p:sp>
          <p:nvSpPr>
            <p:cNvPr id="28" name="下箭头 2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24964" y="2073692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634294" y="1528828"/>
            <a:ext cx="268356" cy="637833"/>
            <a:chOff x="2251212" y="4027220"/>
            <a:chExt cx="268356" cy="637833"/>
          </a:xfrm>
        </p:grpSpPr>
        <p:sp>
          <p:nvSpPr>
            <p:cNvPr id="32" name="下箭头 3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278312" y="1517407"/>
            <a:ext cx="268356" cy="637833"/>
            <a:chOff x="2251212" y="4027220"/>
            <a:chExt cx="268356" cy="637833"/>
          </a:xfrm>
        </p:grpSpPr>
        <p:sp>
          <p:nvSpPr>
            <p:cNvPr id="35" name="下箭头 3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66850" y="1517407"/>
            <a:ext cx="755373" cy="647219"/>
            <a:chOff x="2141881" y="4017834"/>
            <a:chExt cx="755373" cy="647219"/>
          </a:xfrm>
        </p:grpSpPr>
        <p:sp>
          <p:nvSpPr>
            <p:cNvPr id="38" name="下箭头 3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510055" y="3111636"/>
            <a:ext cx="675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10  11  12  16  18  23  29  33  48  54  57  68  77  84 98</a:t>
            </a:r>
            <a:endParaRPr lang="zh-CN" altLang="en-US" sz="2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403670" y="2565626"/>
            <a:ext cx="268356" cy="637833"/>
            <a:chOff x="2251212" y="4027220"/>
            <a:chExt cx="268356" cy="637833"/>
          </a:xfrm>
        </p:grpSpPr>
        <p:sp>
          <p:nvSpPr>
            <p:cNvPr id="42" name="下箭头 41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l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78312" y="2554205"/>
            <a:ext cx="268356" cy="637833"/>
            <a:chOff x="2251212" y="4027220"/>
            <a:chExt cx="268356" cy="637833"/>
          </a:xfrm>
        </p:grpSpPr>
        <p:sp>
          <p:nvSpPr>
            <p:cNvPr id="45" name="下箭头 44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51212" y="4027220"/>
              <a:ext cx="268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r</a:t>
              </a:r>
              <a:endParaRPr lang="zh-CN" altLang="en-US" sz="2000" b="1" dirty="0"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36630" y="2565626"/>
            <a:ext cx="755373" cy="647219"/>
            <a:chOff x="2141881" y="4017834"/>
            <a:chExt cx="755373" cy="647219"/>
          </a:xfrm>
        </p:grpSpPr>
        <p:sp>
          <p:nvSpPr>
            <p:cNvPr id="48" name="下箭头 47"/>
            <p:cNvSpPr/>
            <p:nvPr/>
          </p:nvSpPr>
          <p:spPr>
            <a:xfrm>
              <a:off x="2345634" y="4405988"/>
              <a:ext cx="119269" cy="2590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41881" y="4017834"/>
              <a:ext cx="755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mid</a:t>
              </a:r>
              <a:endParaRPr lang="zh-CN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3004"/>
              </p:ext>
            </p:extLst>
          </p:nvPr>
        </p:nvGraphicFramePr>
        <p:xfrm>
          <a:off x="2996119" y="1673157"/>
          <a:ext cx="6177063" cy="403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9497"/>
                <a:gridCol w="2297566"/>
              </a:tblGrid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有序数组集合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复杂度分析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Add(Key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O（n</a:t>
                      </a:r>
                      <a:r>
                        <a:rPr lang="en-US" sz="2400" u="none" strike="noStrike" dirty="0">
                          <a:effectLst/>
                        </a:rPr>
                        <a:t>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Remove(Key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O（n</a:t>
                      </a:r>
                      <a:r>
                        <a:rPr lang="en-US" sz="2400" u="none" strike="noStrike" dirty="0">
                          <a:effectLst/>
                        </a:rPr>
                        <a:t>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Contains(Key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O（log</a:t>
                      </a:r>
                      <a:r>
                        <a:rPr lang="en-US" sz="2400" u="none" strike="noStrike" dirty="0">
                          <a:effectLst/>
                        </a:rPr>
                        <a:t> n）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08820"/>
              </p:ext>
            </p:extLst>
          </p:nvPr>
        </p:nvGraphicFramePr>
        <p:xfrm>
          <a:off x="2996119" y="1673157"/>
          <a:ext cx="6177063" cy="403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9497"/>
                <a:gridCol w="2297566"/>
              </a:tblGrid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有序</a:t>
                      </a:r>
                      <a:r>
                        <a:rPr lang="zh-CN" altLang="en-US" sz="2400" u="none" strike="noStrike" dirty="0" smtClean="0">
                          <a:effectLst/>
                        </a:rPr>
                        <a:t>数组字典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复杂度分析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Add(Key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O（n</a:t>
                      </a:r>
                      <a:r>
                        <a:rPr lang="en-US" sz="2400" u="none" strike="noStrike" dirty="0">
                          <a:effectLst/>
                        </a:rPr>
                        <a:t>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Remove(Key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O（n</a:t>
                      </a:r>
                      <a:r>
                        <a:rPr lang="en-US" sz="2400" u="none" strike="noStrike" dirty="0">
                          <a:effectLst/>
                        </a:rPr>
                        <a:t>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009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Contains(Key key)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O（log</a:t>
                      </a:r>
                      <a:r>
                        <a:rPr lang="en-US" sz="2400" u="none" strike="noStrike" dirty="0">
                          <a:effectLst/>
                        </a:rPr>
                        <a:t> n）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0884" y="2553641"/>
            <a:ext cx="907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二叉树查找树和递归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5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65518" y="151169"/>
            <a:ext cx="77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求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5400" b="1" dirty="0">
                <a:solidFill>
                  <a:srgbClr val="FF0000"/>
                </a:solidFill>
              </a:rPr>
              <a:t>阶乘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268494" y="2023353"/>
            <a:ext cx="262646" cy="7976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15967" y="1792520"/>
            <a:ext cx="88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715967" y="2590188"/>
            <a:ext cx="183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* (n-1)!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36828" y="1792520"/>
            <a:ext cx="88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= 1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435894" y="2590187"/>
            <a:ext cx="88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 &gt; 1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52072" y="1074499"/>
            <a:ext cx="8273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设计一个递归函数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Func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n</a:t>
            </a:r>
            <a:r>
              <a:rPr lang="zh-CN" altLang="en-US" sz="2800" dirty="0"/>
              <a:t>）得到正整数</a:t>
            </a:r>
            <a:r>
              <a:rPr lang="en-US" altLang="zh-CN" sz="2800" dirty="0"/>
              <a:t>n</a:t>
            </a:r>
            <a:r>
              <a:rPr lang="zh-CN" altLang="en-US" sz="2800" dirty="0"/>
              <a:t>的阶乘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1798220" y="2160577"/>
            <a:ext cx="1470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即：</a:t>
            </a:r>
            <a:r>
              <a:rPr lang="en-US" altLang="zh-CN" sz="2800" dirty="0"/>
              <a:t>n!= </a:t>
            </a:r>
          </a:p>
        </p:txBody>
      </p:sp>
      <p:sp>
        <p:nvSpPr>
          <p:cNvPr id="12" name="矩形 11"/>
          <p:cNvSpPr/>
          <p:nvPr/>
        </p:nvSpPr>
        <p:spPr>
          <a:xfrm>
            <a:off x="1798219" y="3157023"/>
            <a:ext cx="77057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例如：</a:t>
            </a:r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1</a:t>
            </a:r>
            <a:r>
              <a:rPr lang="zh-CN" altLang="en-US" sz="2800" dirty="0"/>
              <a:t>！</a:t>
            </a:r>
            <a:r>
              <a:rPr lang="en-US" altLang="zh-CN" sz="2800" dirty="0"/>
              <a:t> </a:t>
            </a:r>
            <a:r>
              <a:rPr lang="zh-CN" altLang="en-US" sz="2800" dirty="0"/>
              <a:t>，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）得到    </a:t>
            </a:r>
            <a:r>
              <a:rPr lang="en-US" altLang="zh-CN" sz="2800" dirty="0"/>
              <a:t>1</a:t>
            </a:r>
            <a:r>
              <a:rPr lang="zh-CN" altLang="en-US" sz="2800" dirty="0"/>
              <a:t>！</a:t>
            </a:r>
            <a:r>
              <a:rPr lang="en-US" altLang="zh-CN" sz="2800" dirty="0"/>
              <a:t>=  1</a:t>
            </a:r>
          </a:p>
          <a:p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2 </a:t>
            </a:r>
            <a:r>
              <a:rPr lang="zh-CN" altLang="en-US" sz="2800" dirty="0"/>
              <a:t>！，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）即 ：  </a:t>
            </a:r>
            <a:r>
              <a:rPr lang="en-US" altLang="zh-CN" sz="2800" dirty="0"/>
              <a:t>2 * 1</a:t>
            </a:r>
            <a:r>
              <a:rPr lang="zh-CN" altLang="en-US" sz="2800" dirty="0"/>
              <a:t>！</a:t>
            </a:r>
            <a:r>
              <a:rPr lang="en-US" altLang="zh-CN" sz="2800" dirty="0"/>
              <a:t> =2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3</a:t>
            </a:r>
            <a:r>
              <a:rPr lang="zh-CN" altLang="en-US" sz="2800" dirty="0"/>
              <a:t>！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）即 ：  </a:t>
            </a:r>
            <a:r>
              <a:rPr lang="en-US" altLang="zh-CN" sz="2800" dirty="0"/>
              <a:t>3 * 2 </a:t>
            </a:r>
            <a:r>
              <a:rPr lang="zh-CN" altLang="en-US" sz="2800" dirty="0"/>
              <a:t>！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6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求</a:t>
            </a:r>
            <a:r>
              <a:rPr lang="en-US" altLang="zh-CN" sz="2800" dirty="0"/>
              <a:t>4</a:t>
            </a:r>
            <a:r>
              <a:rPr lang="zh-CN" altLang="en-US" sz="2800" dirty="0"/>
              <a:t>！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）即 ：  </a:t>
            </a:r>
            <a:r>
              <a:rPr lang="en-US" altLang="zh-CN" sz="2800" dirty="0"/>
              <a:t>4 * 3 </a:t>
            </a:r>
            <a:r>
              <a:rPr lang="zh-CN" altLang="en-US" sz="2800" dirty="0"/>
              <a:t>！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24 </a:t>
            </a:r>
          </a:p>
        </p:txBody>
      </p:sp>
    </p:spTree>
    <p:extLst>
      <p:ext uri="{BB962C8B-B14F-4D97-AF65-F5344CB8AC3E}">
        <p14:creationId xmlns:p14="http://schemas.microsoft.com/office/powerpoint/2010/main" val="1572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9370" y="379769"/>
            <a:ext cx="242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递归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983" y="1699591"/>
            <a:ext cx="953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编程语言中把自己调用自己的函数，称为递归函数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5983" y="2438400"/>
            <a:ext cx="95316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递归函数必须满足两个条件：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在每一次调用自己时，必须是更接近解</a:t>
            </a:r>
            <a:endParaRPr lang="en-US" altLang="zh-CN" sz="2800" dirty="0" smtClean="0"/>
          </a:p>
          <a:p>
            <a:r>
              <a:rPr lang="zh-CN" altLang="en-US" sz="2800" dirty="0" smtClean="0"/>
              <a:t>（将原问题转化为更小的子问题）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必须有一个递归的终止条件</a:t>
            </a:r>
            <a:endParaRPr lang="en-US" altLang="zh-CN" sz="2800" dirty="0" smtClean="0"/>
          </a:p>
          <a:p>
            <a:r>
              <a:rPr lang="zh-CN" altLang="en-US" sz="2800" dirty="0" smtClean="0"/>
              <a:t>（最小的子问题的解，一般能一眼看出）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07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9370" y="379769"/>
            <a:ext cx="242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递归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7758" y="1591382"/>
            <a:ext cx="723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举例：求正整数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的阶乘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91171" y="2720349"/>
            <a:ext cx="39293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(4)  =  </a:t>
            </a:r>
            <a:r>
              <a:rPr lang="en-US" altLang="zh-CN" sz="2800" dirty="0"/>
              <a:t>4  </a:t>
            </a:r>
            <a:r>
              <a:rPr lang="en-US" altLang="zh-CN" sz="2800" dirty="0" smtClean="0"/>
              <a:t>* 3 * 2 * 1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171" y="4430315"/>
            <a:ext cx="56785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(2)  =  2  * 1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1171" y="3575332"/>
            <a:ext cx="4495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(3)  =  3  * 2 * 1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1171" y="5285299"/>
            <a:ext cx="27867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(1)  =  1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89086" y="2720349"/>
            <a:ext cx="39293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(4)  =  </a:t>
            </a:r>
            <a:r>
              <a:rPr lang="en-US" altLang="zh-CN" sz="2800" dirty="0"/>
              <a:t>4 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(3)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89086" y="4430315"/>
            <a:ext cx="56785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(2)  =  2  *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1)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89086" y="3575332"/>
            <a:ext cx="4495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(3)  =  3  * </a:t>
            </a:r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 (2)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89086" y="5285299"/>
            <a:ext cx="27867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Func</a:t>
            </a:r>
            <a:r>
              <a:rPr lang="en-US" altLang="zh-CN" sz="2800" dirty="0" smtClean="0"/>
              <a:t>(1)  =  1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8" name="左箭头 17"/>
          <p:cNvSpPr/>
          <p:nvPr/>
        </p:nvSpPr>
        <p:spPr>
          <a:xfrm>
            <a:off x="9124121" y="2871980"/>
            <a:ext cx="324697" cy="208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518392" y="2791675"/>
            <a:ext cx="23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转化为更小的子问题</a:t>
            </a:r>
            <a:endParaRPr lang="zh-CN" altLang="en-US" dirty="0"/>
          </a:p>
        </p:txBody>
      </p:sp>
      <p:sp>
        <p:nvSpPr>
          <p:cNvPr id="20" name="左箭头 19"/>
          <p:cNvSpPr/>
          <p:nvPr/>
        </p:nvSpPr>
        <p:spPr>
          <a:xfrm>
            <a:off x="9124121" y="3752504"/>
            <a:ext cx="324697" cy="208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18392" y="3672199"/>
            <a:ext cx="23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转化为更小的子问题</a:t>
            </a:r>
            <a:endParaRPr lang="zh-CN" altLang="en-US" dirty="0"/>
          </a:p>
        </p:txBody>
      </p:sp>
      <p:sp>
        <p:nvSpPr>
          <p:cNvPr id="22" name="左箭头 21"/>
          <p:cNvSpPr/>
          <p:nvPr/>
        </p:nvSpPr>
        <p:spPr>
          <a:xfrm>
            <a:off x="9124121" y="4608844"/>
            <a:ext cx="324697" cy="208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518392" y="4528539"/>
            <a:ext cx="23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转化为更小的子问题</a:t>
            </a:r>
            <a:endParaRPr lang="zh-CN" altLang="en-US" dirty="0"/>
          </a:p>
        </p:txBody>
      </p:sp>
      <p:sp>
        <p:nvSpPr>
          <p:cNvPr id="24" name="左箭头 23"/>
          <p:cNvSpPr/>
          <p:nvPr/>
        </p:nvSpPr>
        <p:spPr>
          <a:xfrm>
            <a:off x="9124121" y="5465404"/>
            <a:ext cx="324697" cy="208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18392" y="5384879"/>
            <a:ext cx="23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最小的子问题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24094" y="2318720"/>
            <a:ext cx="37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原问题    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                    子问题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94479" y="346893"/>
            <a:ext cx="77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递归与栈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7050" y="3734070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(4)  =  </a:t>
            </a:r>
            <a:r>
              <a:rPr lang="en-US" altLang="zh-CN" dirty="0"/>
              <a:t>4  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/>
              <a:t>(3)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97049" y="4908050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(2)  =  2  *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1)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97049" y="4305931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(3)  =  3  *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2)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97049" y="5435699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Func</a:t>
            </a:r>
            <a:r>
              <a:rPr lang="en-US" altLang="zh-CN" dirty="0" smtClean="0"/>
              <a:t>(1)  =  1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139165" y="2793442"/>
            <a:ext cx="1034980" cy="2866404"/>
            <a:chOff x="7536264" y="2471895"/>
            <a:chExt cx="1034980" cy="28664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536264" y="2471895"/>
              <a:ext cx="0" cy="2472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52339" y="2471895"/>
              <a:ext cx="0" cy="2472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536264" y="4944571"/>
              <a:ext cx="9160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686989" y="4968967"/>
              <a:ext cx="88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Stack</a:t>
              </a:r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139165" y="4772967"/>
            <a:ext cx="916075" cy="49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Func</a:t>
            </a:r>
            <a:r>
              <a:rPr lang="en-US" altLang="zh-CN" dirty="0" smtClean="0"/>
              <a:t>(4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39164" y="4255420"/>
            <a:ext cx="916075" cy="49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Func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139163" y="3734070"/>
            <a:ext cx="916075" cy="49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Func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779949" y="5440277"/>
            <a:ext cx="27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6598" y="4897945"/>
            <a:ext cx="27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87529" y="4305931"/>
            <a:ext cx="27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36406" y="3752532"/>
            <a:ext cx="42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07" y="1484001"/>
            <a:ext cx="4248168" cy="17131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4110" y="5758864"/>
            <a:ext cx="306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递归程序会隐式的调用系统栈，保存暂停的程序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19" grpId="0"/>
      <p:bldP spid="24" grpId="0"/>
      <p:bldP spid="25" grpId="0"/>
      <p:bldP spid="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189387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328844" y="528818"/>
            <a:ext cx="667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删除数组中的元素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1207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726843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342479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958115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573751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6189387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6805023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420659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036295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8651931" y="2503198"/>
            <a:ext cx="615636" cy="615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88165" y="2534059"/>
            <a:ext cx="108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</a:t>
            </a:r>
            <a:endParaRPr lang="zh-CN" altLang="en-US" sz="32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3111207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0</a:t>
            </a:r>
            <a:endParaRPr lang="zh-CN" altLang="en-US" sz="3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3726843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1</a:t>
            </a:r>
            <a:endParaRPr lang="zh-CN" altLang="en-US" sz="3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342479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2</a:t>
            </a:r>
            <a:endParaRPr lang="zh-CN" altLang="en-US" sz="3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58115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3</a:t>
            </a:r>
            <a:endParaRPr lang="zh-CN" altLang="en-US" sz="3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573751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4</a:t>
            </a:r>
            <a:endParaRPr lang="zh-CN" altLang="en-US" sz="32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6189387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5</a:t>
            </a:r>
            <a:endParaRPr lang="zh-CN" altLang="en-US" sz="32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6805023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6</a:t>
            </a:r>
            <a:endParaRPr lang="zh-CN" altLang="en-US" sz="32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7420659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7</a:t>
            </a:r>
            <a:endParaRPr lang="zh-CN" altLang="en-US" sz="3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036295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8</a:t>
            </a:r>
            <a:endParaRPr lang="zh-CN" altLang="en-US" sz="32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651931" y="3041053"/>
            <a:ext cx="61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 9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3726843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7112841" y="1752038"/>
            <a:ext cx="1086416" cy="678948"/>
            <a:chOff x="2475891" y="1702113"/>
            <a:chExt cx="1086416" cy="678948"/>
          </a:xfrm>
        </p:grpSpPr>
        <p:sp>
          <p:nvSpPr>
            <p:cNvPr id="7" name="下箭头 6"/>
            <p:cNvSpPr/>
            <p:nvPr/>
          </p:nvSpPr>
          <p:spPr>
            <a:xfrm>
              <a:off x="2933323" y="2163778"/>
              <a:ext cx="199176" cy="2172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475891" y="1702113"/>
              <a:ext cx="1086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573751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6189387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6805023" y="251116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3111207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60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342479" y="251217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70</a:t>
            </a:r>
            <a:endParaRPr lang="zh-CN" altLang="en-US" sz="2000" dirty="0"/>
          </a:p>
        </p:txBody>
      </p:sp>
      <p:sp>
        <p:nvSpPr>
          <p:cNvPr id="139" name="矩形 138"/>
          <p:cNvSpPr/>
          <p:nvPr/>
        </p:nvSpPr>
        <p:spPr>
          <a:xfrm>
            <a:off x="4958115" y="2511160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2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5573751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6189387" y="2510516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6805023" y="2504868"/>
            <a:ext cx="615636" cy="6156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322781" y="4492184"/>
            <a:ext cx="30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 index+1 , N-1 ]</a:t>
            </a:r>
            <a:endParaRPr lang="zh-CN" altLang="en-US" sz="2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121909" y="5228171"/>
            <a:ext cx="371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data[ N ] = default (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)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121909" y="3838595"/>
            <a:ext cx="384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删除</a:t>
            </a:r>
            <a:r>
              <a:rPr lang="en-US" altLang="zh-CN" sz="2800" dirty="0" smtClean="0"/>
              <a:t>index=3</a:t>
            </a:r>
            <a:r>
              <a:rPr lang="zh-CN" altLang="en-US" sz="2800" dirty="0" smtClean="0"/>
              <a:t>位置的元素</a:t>
            </a:r>
            <a:endParaRPr lang="zh-CN" altLang="en-US" sz="2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727385" y="4492184"/>
            <a:ext cx="30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[ 4 , 6 ]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6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05052 -0.0009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5052 3.7037E-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5039 4.81481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4453 -0.0023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39" grpId="0" animBg="1"/>
      <p:bldP spid="40" grpId="0" animBg="1"/>
      <p:bldP spid="41" grpId="0" animBg="1"/>
      <p:bldP spid="3" grpId="0"/>
      <p:bldP spid="43" grpId="0"/>
      <p:bldP spid="44" grpId="0"/>
      <p:bldP spid="4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1440" y="457074"/>
            <a:ext cx="77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普通函数和递归函数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1440" y="2275840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A</a:t>
            </a:r>
            <a:r>
              <a:rPr lang="zh-CN" altLang="en-US" b="1" dirty="0" smtClean="0"/>
              <a:t>（）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B</a:t>
            </a:r>
            <a:r>
              <a:rPr lang="zh-CN" altLang="en-US" b="1" dirty="0" smtClean="0"/>
              <a:t>（）</a:t>
            </a:r>
            <a:endParaRPr lang="en-US" altLang="zh-CN" b="1" dirty="0" smtClean="0"/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358583" y="2275840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B</a:t>
            </a:r>
            <a:r>
              <a:rPr lang="zh-CN" altLang="en-US" b="1" dirty="0" smtClean="0"/>
              <a:t>（）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C</a:t>
            </a:r>
            <a:r>
              <a:rPr lang="zh-CN" altLang="en-US" b="1" dirty="0" smtClean="0"/>
              <a:t>（）</a:t>
            </a:r>
            <a:endParaRPr lang="en-US" altLang="zh-CN" b="1" dirty="0" smtClean="0"/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010342" y="2275840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C</a:t>
            </a:r>
            <a:r>
              <a:rPr lang="zh-CN" altLang="en-US" b="1" dirty="0" smtClean="0"/>
              <a:t>（）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…..</a:t>
            </a:r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654888" y="2194560"/>
            <a:ext cx="0" cy="155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306648" y="2194560"/>
            <a:ext cx="0" cy="155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667760" y="2448560"/>
            <a:ext cx="1690823" cy="579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345711" y="2435384"/>
            <a:ext cx="1690823" cy="538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345711" y="3055144"/>
            <a:ext cx="1690824" cy="561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667760" y="3055144"/>
            <a:ext cx="1690824" cy="561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31440" y="4339432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A</a:t>
            </a:r>
            <a:r>
              <a:rPr lang="zh-CN" altLang="en-US" b="1" dirty="0" smtClean="0"/>
              <a:t>（</a:t>
            </a:r>
            <a:r>
              <a:rPr lang="en-US" altLang="zh-CN" b="1" dirty="0"/>
              <a:t>c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A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5358583" y="4339432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A</a:t>
            </a:r>
            <a:r>
              <a:rPr lang="zh-CN" altLang="en-US" b="1" dirty="0" smtClean="0"/>
              <a:t>（</a:t>
            </a:r>
            <a:r>
              <a:rPr lang="en-US" altLang="zh-CN" b="1" dirty="0"/>
              <a:t>a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A</a:t>
            </a:r>
            <a:r>
              <a:rPr lang="zh-CN" altLang="en-US" b="1" dirty="0" smtClean="0"/>
              <a:t>（</a:t>
            </a:r>
            <a:r>
              <a:rPr lang="en-US" altLang="zh-CN" b="1" dirty="0"/>
              <a:t>b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8010342" y="4339432"/>
            <a:ext cx="28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Func</a:t>
            </a:r>
            <a:r>
              <a:rPr lang="en-US" altLang="zh-CN" b="1" dirty="0" smtClean="0"/>
              <a:t> A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 smtClean="0"/>
              <a:t>1     …..</a:t>
            </a:r>
          </a:p>
          <a:p>
            <a:r>
              <a:rPr lang="en-US" altLang="zh-CN" b="1" dirty="0" smtClean="0"/>
              <a:t>2     …..</a:t>
            </a:r>
          </a:p>
          <a:p>
            <a:r>
              <a:rPr lang="en-US" altLang="zh-CN" b="1" dirty="0" smtClean="0"/>
              <a:t>3     …..</a:t>
            </a:r>
            <a:endParaRPr lang="en-US" altLang="zh-CN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654888" y="4258152"/>
            <a:ext cx="0" cy="155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306648" y="4258152"/>
            <a:ext cx="0" cy="155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749040" y="4512152"/>
            <a:ext cx="1609543" cy="506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482080" y="4498976"/>
            <a:ext cx="1554454" cy="48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6482080" y="5118736"/>
            <a:ext cx="1554455" cy="561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667760" y="5155248"/>
            <a:ext cx="1690824" cy="525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26273" y="444564"/>
            <a:ext cx="77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递归函数微观解读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081" y="1771312"/>
            <a:ext cx="3673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 == 1)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else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(3); 		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869660" y="2947480"/>
            <a:ext cx="379378" cy="153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9081" y="4368597"/>
            <a:ext cx="3463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1)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(2);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09744" y="1771312"/>
            <a:ext cx="3463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1)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(1);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679919" y="2052536"/>
            <a:ext cx="1329825" cy="3193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09744" y="4368597"/>
            <a:ext cx="3832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1)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else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(n-1);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7340571" y="2947480"/>
            <a:ext cx="379378" cy="153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71234" y="5145932"/>
            <a:ext cx="992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257309" y="4961266"/>
            <a:ext cx="283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执行结束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1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8472791" y="2859932"/>
            <a:ext cx="2036109" cy="2101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613973" y="3595847"/>
            <a:ext cx="283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执行结束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2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6130529" y="2958862"/>
            <a:ext cx="421049" cy="66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918342" y="3929056"/>
            <a:ext cx="2025456" cy="146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45748" y="6052596"/>
            <a:ext cx="283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执行结束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6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819556" y="5505855"/>
            <a:ext cx="421048" cy="617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9" idx="1"/>
          </p:cNvCxnSpPr>
          <p:nvPr/>
        </p:nvCxnSpPr>
        <p:spPr>
          <a:xfrm flipH="1">
            <a:off x="214009" y="6237262"/>
            <a:ext cx="631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76099" y="2791838"/>
            <a:ext cx="37910" cy="3445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185185" y="2791838"/>
            <a:ext cx="9311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09081" y="1407002"/>
            <a:ext cx="25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的阶乘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91066" y="3525638"/>
            <a:ext cx="3011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执行结束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24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1783849" y="2891855"/>
            <a:ext cx="421049" cy="66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090177" y="3340972"/>
            <a:ext cx="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944669" y="3445385"/>
            <a:ext cx="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584032" y="3443751"/>
            <a:ext cx="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419005" y="4777687"/>
            <a:ext cx="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385837" y="3325982"/>
            <a:ext cx="293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⑤ 通过系统栈继续执行</a:t>
            </a:r>
            <a:r>
              <a:rPr lang="en-US" altLang="zh-CN" dirty="0" err="1" smtClean="0">
                <a:solidFill>
                  <a:srgbClr val="FF0000"/>
                </a:solidFill>
              </a:rPr>
              <a:t>Func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）暂停的语句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883395" y="3041966"/>
            <a:ext cx="3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626184" y="4329885"/>
            <a:ext cx="3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30080" y="5654002"/>
            <a:ext cx="3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12083" y="2461059"/>
            <a:ext cx="3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563726" y="2974073"/>
            <a:ext cx="39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⑩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951394" y="4030581"/>
            <a:ext cx="19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⑦、⑧、⑨同理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0884" y="2553641"/>
            <a:ext cx="907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二叉查找树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9518" y="3753970"/>
            <a:ext cx="443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Binary Search Tree(BST)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96337" y="177740"/>
            <a:ext cx="779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链表和二叉查找树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50641" y="2095835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3797827" y="2095834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4945013" y="2095833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4" name="椭圆 33"/>
          <p:cNvSpPr/>
          <p:nvPr/>
        </p:nvSpPr>
        <p:spPr>
          <a:xfrm>
            <a:off x="6092199" y="2095832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5" name="椭圆 34"/>
          <p:cNvSpPr/>
          <p:nvPr/>
        </p:nvSpPr>
        <p:spPr>
          <a:xfrm>
            <a:off x="7239385" y="2095831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6" name="椭圆 35"/>
          <p:cNvSpPr/>
          <p:nvPr/>
        </p:nvSpPr>
        <p:spPr>
          <a:xfrm>
            <a:off x="8386571" y="2095830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9533757" y="2095829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9" name="直接箭头连接符 8"/>
          <p:cNvCxnSpPr>
            <a:stCxn id="31" idx="6"/>
            <a:endCxn id="32" idx="2"/>
          </p:cNvCxnSpPr>
          <p:nvPr/>
        </p:nvCxnSpPr>
        <p:spPr>
          <a:xfrm flipV="1">
            <a:off x="3342036" y="2441532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6"/>
            <a:endCxn id="33" idx="2"/>
          </p:cNvCxnSpPr>
          <p:nvPr/>
        </p:nvCxnSpPr>
        <p:spPr>
          <a:xfrm flipV="1">
            <a:off x="4489222" y="2441531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3" idx="6"/>
            <a:endCxn id="34" idx="2"/>
          </p:cNvCxnSpPr>
          <p:nvPr/>
        </p:nvCxnSpPr>
        <p:spPr>
          <a:xfrm flipV="1">
            <a:off x="5636408" y="2441530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6"/>
            <a:endCxn id="35" idx="2"/>
          </p:cNvCxnSpPr>
          <p:nvPr/>
        </p:nvCxnSpPr>
        <p:spPr>
          <a:xfrm flipV="1">
            <a:off x="6783594" y="2441529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6"/>
            <a:endCxn id="36" idx="2"/>
          </p:cNvCxnSpPr>
          <p:nvPr/>
        </p:nvCxnSpPr>
        <p:spPr>
          <a:xfrm flipV="1">
            <a:off x="7930780" y="2441528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37" idx="2"/>
          </p:cNvCxnSpPr>
          <p:nvPr/>
        </p:nvCxnSpPr>
        <p:spPr>
          <a:xfrm flipV="1">
            <a:off x="9077966" y="2441527"/>
            <a:ext cx="455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7" idx="6"/>
          </p:cNvCxnSpPr>
          <p:nvPr/>
        </p:nvCxnSpPr>
        <p:spPr>
          <a:xfrm>
            <a:off x="10225152" y="2441527"/>
            <a:ext cx="45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680943" y="2256860"/>
            <a:ext cx="9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587163" y="1020689"/>
            <a:ext cx="5506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3 5 1 0 4 2 6</a:t>
            </a:r>
            <a:endParaRPr lang="zh-CN" altLang="en-US" sz="48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828" y="3987163"/>
            <a:ext cx="2251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Node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E </a:t>
            </a:r>
            <a:r>
              <a:rPr lang="en-US" altLang="zh-CN" sz="2400" dirty="0" err="1" smtClean="0"/>
              <a:t>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Node left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Node right;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828" y="1702474"/>
            <a:ext cx="2083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Node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E </a:t>
            </a:r>
            <a:r>
              <a:rPr lang="en-US" altLang="zh-CN" sz="2400" dirty="0" err="1" smtClean="0"/>
              <a:t>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Node next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5" name="椭圆 54"/>
          <p:cNvSpPr/>
          <p:nvPr/>
        </p:nvSpPr>
        <p:spPr>
          <a:xfrm>
            <a:off x="5433388" y="3454980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6" name="椭圆 55"/>
          <p:cNvSpPr/>
          <p:nvPr/>
        </p:nvSpPr>
        <p:spPr>
          <a:xfrm>
            <a:off x="6564542" y="4463077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7" name="椭圆 56"/>
          <p:cNvSpPr/>
          <p:nvPr/>
        </p:nvSpPr>
        <p:spPr>
          <a:xfrm>
            <a:off x="4270169" y="4459006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8" name="椭圆 57"/>
          <p:cNvSpPr/>
          <p:nvPr/>
        </p:nvSpPr>
        <p:spPr>
          <a:xfrm>
            <a:off x="3696576" y="5811717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59" name="椭圆 58"/>
          <p:cNvSpPr/>
          <p:nvPr/>
        </p:nvSpPr>
        <p:spPr>
          <a:xfrm>
            <a:off x="6108748" y="5811713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0" name="椭圆 59"/>
          <p:cNvSpPr/>
          <p:nvPr/>
        </p:nvSpPr>
        <p:spPr>
          <a:xfrm>
            <a:off x="4843762" y="5811714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1" name="椭圆 60"/>
          <p:cNvSpPr/>
          <p:nvPr/>
        </p:nvSpPr>
        <p:spPr>
          <a:xfrm>
            <a:off x="7239385" y="5811713"/>
            <a:ext cx="691395" cy="69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63" name="直接箭头连接符 62"/>
          <p:cNvCxnSpPr>
            <a:stCxn id="55" idx="3"/>
            <a:endCxn id="57" idx="7"/>
          </p:cNvCxnSpPr>
          <p:nvPr/>
        </p:nvCxnSpPr>
        <p:spPr>
          <a:xfrm flipH="1">
            <a:off x="4860312" y="4045123"/>
            <a:ext cx="674328" cy="5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5" idx="5"/>
            <a:endCxn id="56" idx="1"/>
          </p:cNvCxnSpPr>
          <p:nvPr/>
        </p:nvCxnSpPr>
        <p:spPr>
          <a:xfrm>
            <a:off x="6023531" y="4045123"/>
            <a:ext cx="642263" cy="51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3"/>
            <a:endCxn id="58" idx="0"/>
          </p:cNvCxnSpPr>
          <p:nvPr/>
        </p:nvCxnSpPr>
        <p:spPr>
          <a:xfrm flipH="1">
            <a:off x="4042274" y="5049149"/>
            <a:ext cx="329147" cy="76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5"/>
            <a:endCxn id="60" idx="0"/>
          </p:cNvCxnSpPr>
          <p:nvPr/>
        </p:nvCxnSpPr>
        <p:spPr>
          <a:xfrm>
            <a:off x="4860312" y="5049149"/>
            <a:ext cx="329148" cy="76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6" idx="3"/>
            <a:endCxn id="59" idx="0"/>
          </p:cNvCxnSpPr>
          <p:nvPr/>
        </p:nvCxnSpPr>
        <p:spPr>
          <a:xfrm flipH="1">
            <a:off x="6454446" y="5053220"/>
            <a:ext cx="211348" cy="7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6" idx="5"/>
            <a:endCxn id="61" idx="0"/>
          </p:cNvCxnSpPr>
          <p:nvPr/>
        </p:nvCxnSpPr>
        <p:spPr>
          <a:xfrm>
            <a:off x="7154685" y="5053220"/>
            <a:ext cx="430398" cy="7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650640" y="2787224"/>
            <a:ext cx="1298362" cy="968394"/>
            <a:chOff x="2650640" y="2787224"/>
            <a:chExt cx="1298362" cy="968394"/>
          </a:xfrm>
        </p:grpSpPr>
        <p:sp>
          <p:nvSpPr>
            <p:cNvPr id="82" name="上箭头 81"/>
            <p:cNvSpPr/>
            <p:nvPr/>
          </p:nvSpPr>
          <p:spPr>
            <a:xfrm>
              <a:off x="2885693" y="2787224"/>
              <a:ext cx="221289" cy="34868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650640" y="3109287"/>
              <a:ext cx="1298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head</a:t>
              </a:r>
            </a:p>
            <a:p>
              <a:r>
                <a:rPr lang="zh-CN" altLang="en-US" dirty="0" smtClean="0"/>
                <a:t>头结点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353869" y="3581709"/>
            <a:ext cx="1063487" cy="646331"/>
            <a:chOff x="5028712" y="3262642"/>
            <a:chExt cx="1063487" cy="646331"/>
          </a:xfrm>
        </p:grpSpPr>
        <p:sp>
          <p:nvSpPr>
            <p:cNvPr id="84" name="右箭头 83"/>
            <p:cNvSpPr/>
            <p:nvPr/>
          </p:nvSpPr>
          <p:spPr>
            <a:xfrm>
              <a:off x="5737609" y="3377370"/>
              <a:ext cx="354590" cy="230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028712" y="3262642"/>
              <a:ext cx="1012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root</a:t>
              </a:r>
            </a:p>
            <a:p>
              <a:r>
                <a:rPr lang="zh-CN" altLang="en-US" dirty="0" smtClean="0"/>
                <a:t>根结点</a:t>
              </a:r>
              <a:endParaRPr lang="zh-CN" altLang="en-US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761663" y="4084111"/>
            <a:ext cx="4392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二叉树每个节点最多有两个孩子节点</a:t>
            </a:r>
            <a:endParaRPr lang="en-US" altLang="zh-CN" sz="2000" dirty="0" smtClean="0"/>
          </a:p>
          <a:p>
            <a:r>
              <a:rPr lang="zh-CN" altLang="en-US" sz="2000" dirty="0"/>
              <a:t>二叉树每个节点</a:t>
            </a:r>
            <a:r>
              <a:rPr lang="zh-CN" altLang="en-US" sz="2000" dirty="0" smtClean="0"/>
              <a:t>最多有一个父亲节点</a:t>
            </a:r>
            <a:endParaRPr lang="en-US" altLang="zh-CN" sz="2000" dirty="0" smtClean="0"/>
          </a:p>
          <a:p>
            <a:r>
              <a:rPr lang="zh-CN" altLang="en-US" sz="2000" dirty="0"/>
              <a:t>根</a:t>
            </a:r>
            <a:r>
              <a:rPr lang="zh-CN" altLang="en-US" sz="2000" dirty="0" smtClean="0"/>
              <a:t>节点没有父亲</a:t>
            </a:r>
            <a:endParaRPr lang="zh-CN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569196" y="5639291"/>
            <a:ext cx="4424505" cy="942514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箭头 92"/>
          <p:cNvSpPr/>
          <p:nvPr/>
        </p:nvSpPr>
        <p:spPr>
          <a:xfrm>
            <a:off x="8050850" y="6062720"/>
            <a:ext cx="319171" cy="232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370021" y="5994437"/>
            <a:ext cx="355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叶子结点（</a:t>
            </a:r>
            <a:r>
              <a:rPr lang="zh-CN" altLang="en-US" dirty="0"/>
              <a:t>没有任何</a:t>
            </a:r>
            <a:r>
              <a:rPr lang="zh-CN" altLang="en-US" dirty="0" smtClean="0"/>
              <a:t>子结点</a:t>
            </a:r>
            <a:r>
              <a:rPr lang="zh-CN" altLang="en-US" dirty="0"/>
              <a:t>）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386571" y="5362439"/>
            <a:ext cx="325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也是一颗二叉查找树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04095" y="5189591"/>
            <a:ext cx="11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左孩子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392892" y="5547105"/>
            <a:ext cx="11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右孩子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8" grpId="0"/>
      <p:bldP spid="89" grpId="0" animBg="1"/>
      <p:bldP spid="93" grpId="0" animBg="1"/>
      <p:bldP spid="96" grpId="0"/>
      <p:bldP spid="97" grpId="0"/>
      <p:bldP spid="2" grpId="0"/>
      <p:bldP spid="4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63889" y="358194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二叉查找树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8581" y="796554"/>
            <a:ext cx="10694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>
                <a:latin typeface="+mj-ea"/>
                <a:ea typeface="+mj-ea"/>
              </a:rPr>
              <a:t>具有</a:t>
            </a:r>
            <a:r>
              <a:rPr lang="zh-CN" altLang="en-US" sz="2400" dirty="0">
                <a:latin typeface="+mj-ea"/>
                <a:ea typeface="+mj-ea"/>
              </a:rPr>
              <a:t>下列性质的二叉树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①左子树</a:t>
            </a:r>
            <a:r>
              <a:rPr lang="zh-CN" altLang="en-US" sz="2400" dirty="0">
                <a:latin typeface="+mj-ea"/>
                <a:ea typeface="+mj-ea"/>
              </a:rPr>
              <a:t>上所有节点的值均小于它的根节点的值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②右</a:t>
            </a:r>
            <a:r>
              <a:rPr lang="zh-CN" altLang="en-US" sz="2400" dirty="0">
                <a:latin typeface="+mj-ea"/>
                <a:ea typeface="+mj-ea"/>
              </a:rPr>
              <a:t>子树上所有节点的值均大于它的根节点的值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③任意节点的左、右子树也分别为二叉查找树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④</a:t>
            </a:r>
            <a:r>
              <a:rPr lang="zh-CN" altLang="en-US" sz="2400" dirty="0" smtClean="0">
                <a:latin typeface="+mj-ea"/>
                <a:ea typeface="+mj-ea"/>
              </a:rPr>
              <a:t>没有相等</a:t>
            </a:r>
            <a:r>
              <a:rPr lang="zh-CN" altLang="en-US" sz="2400" dirty="0">
                <a:latin typeface="+mj-ea"/>
                <a:ea typeface="+mj-ea"/>
              </a:rPr>
              <a:t>的节点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961214" y="2290066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4</a:t>
            </a:r>
            <a:endParaRPr lang="zh-CN" altLang="en-US" sz="4000" dirty="0"/>
          </a:p>
        </p:txBody>
      </p:sp>
      <p:sp>
        <p:nvSpPr>
          <p:cNvPr id="29" name="椭圆 28"/>
          <p:cNvSpPr/>
          <p:nvPr/>
        </p:nvSpPr>
        <p:spPr>
          <a:xfrm>
            <a:off x="6595688" y="3980047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  <p:sp>
        <p:nvSpPr>
          <p:cNvPr id="30" name="椭圆 29"/>
          <p:cNvSpPr/>
          <p:nvPr/>
        </p:nvSpPr>
        <p:spPr>
          <a:xfrm>
            <a:off x="9249742" y="3976084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6</a:t>
            </a:r>
            <a:endParaRPr lang="zh-CN" altLang="en-US" sz="4000" dirty="0"/>
          </a:p>
        </p:txBody>
      </p:sp>
      <p:sp>
        <p:nvSpPr>
          <p:cNvPr id="31" name="椭圆 30"/>
          <p:cNvSpPr/>
          <p:nvPr/>
        </p:nvSpPr>
        <p:spPr>
          <a:xfrm>
            <a:off x="5761341" y="5871739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  <p:sp>
        <p:nvSpPr>
          <p:cNvPr id="32" name="椭圆 31"/>
          <p:cNvSpPr/>
          <p:nvPr/>
        </p:nvSpPr>
        <p:spPr>
          <a:xfrm>
            <a:off x="7445245" y="5871739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3</a:t>
            </a:r>
            <a:endParaRPr lang="zh-CN" altLang="en-US" sz="4000" dirty="0"/>
          </a:p>
        </p:txBody>
      </p:sp>
      <p:sp>
        <p:nvSpPr>
          <p:cNvPr id="33" name="椭圆 32"/>
          <p:cNvSpPr/>
          <p:nvPr/>
        </p:nvSpPr>
        <p:spPr>
          <a:xfrm>
            <a:off x="8421076" y="5857317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5</a:t>
            </a:r>
            <a:endParaRPr lang="zh-CN" altLang="en-US" sz="4000" dirty="0"/>
          </a:p>
        </p:txBody>
      </p:sp>
      <p:sp>
        <p:nvSpPr>
          <p:cNvPr id="34" name="椭圆 33"/>
          <p:cNvSpPr/>
          <p:nvPr/>
        </p:nvSpPr>
        <p:spPr>
          <a:xfrm>
            <a:off x="10062093" y="5871739"/>
            <a:ext cx="814812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7</a:t>
            </a:r>
            <a:endParaRPr lang="zh-CN" altLang="en-US" sz="4000" dirty="0"/>
          </a:p>
        </p:txBody>
      </p:sp>
      <p:cxnSp>
        <p:nvCxnSpPr>
          <p:cNvPr id="35" name="直接连接符 34"/>
          <p:cNvCxnSpPr>
            <a:stCxn id="28" idx="3"/>
            <a:endCxn id="29" idx="0"/>
          </p:cNvCxnSpPr>
          <p:nvPr/>
        </p:nvCxnSpPr>
        <p:spPr>
          <a:xfrm flipH="1">
            <a:off x="7003094" y="2985552"/>
            <a:ext cx="1077446" cy="99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8" idx="5"/>
            <a:endCxn id="30" idx="0"/>
          </p:cNvCxnSpPr>
          <p:nvPr/>
        </p:nvCxnSpPr>
        <p:spPr>
          <a:xfrm>
            <a:off x="8656700" y="2985552"/>
            <a:ext cx="1000448" cy="990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9" idx="3"/>
          </p:cNvCxnSpPr>
          <p:nvPr/>
        </p:nvCxnSpPr>
        <p:spPr>
          <a:xfrm flipH="1">
            <a:off x="6067692" y="4675533"/>
            <a:ext cx="647322" cy="119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5"/>
            <a:endCxn id="32" idx="0"/>
          </p:cNvCxnSpPr>
          <p:nvPr/>
        </p:nvCxnSpPr>
        <p:spPr>
          <a:xfrm>
            <a:off x="7291174" y="4675533"/>
            <a:ext cx="561477" cy="1196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0" idx="3"/>
          </p:cNvCxnSpPr>
          <p:nvPr/>
        </p:nvCxnSpPr>
        <p:spPr>
          <a:xfrm flipH="1">
            <a:off x="8920004" y="4671570"/>
            <a:ext cx="449064" cy="119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5"/>
          </p:cNvCxnSpPr>
          <p:nvPr/>
        </p:nvCxnSpPr>
        <p:spPr>
          <a:xfrm>
            <a:off x="9945228" y="4671570"/>
            <a:ext cx="544478" cy="1185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1707" y="3636734"/>
            <a:ext cx="3534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Node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E </a:t>
            </a:r>
            <a:r>
              <a:rPr lang="en-US" altLang="zh-CN" sz="2400" dirty="0" err="1" smtClean="0"/>
              <a:t>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Node left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Node right;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32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0884" y="2553641"/>
            <a:ext cx="907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非递归添加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59480" y="229496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非递归添加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41578" y="165561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263187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25173" y="260169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274216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415948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842279" y="429167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220231" y="429167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599057" y="5903189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4610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86071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244750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7433726" y="590319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622702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811678" y="5903190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773210" y="1954377"/>
            <a:ext cx="1868368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239107" y="1954377"/>
            <a:ext cx="1873572" cy="73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572981" y="3111722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773210" y="3111722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7141044" y="3111722"/>
            <a:ext cx="971635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8535196" y="3111722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897822" y="4801696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784239" y="4801696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4159481" y="4801696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  <a:endCxn id="98" idx="0"/>
          </p:cNvCxnSpPr>
          <p:nvPr/>
        </p:nvCxnSpPr>
        <p:spPr>
          <a:xfrm>
            <a:off x="4925971" y="4801696"/>
            <a:ext cx="382443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3"/>
            <a:endCxn id="36" idx="0"/>
          </p:cNvCxnSpPr>
          <p:nvPr/>
        </p:nvCxnSpPr>
        <p:spPr>
          <a:xfrm flipH="1">
            <a:off x="6543515" y="4801696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8" idx="5"/>
            <a:endCxn id="37" idx="0"/>
          </p:cNvCxnSpPr>
          <p:nvPr/>
        </p:nvCxnSpPr>
        <p:spPr>
          <a:xfrm>
            <a:off x="7352302" y="4801696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9" idx="3"/>
            <a:endCxn id="38" idx="0"/>
          </p:cNvCxnSpPr>
          <p:nvPr/>
        </p:nvCxnSpPr>
        <p:spPr>
          <a:xfrm flipH="1">
            <a:off x="8921467" y="4801695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9" idx="5"/>
            <a:endCxn id="39" idx="0"/>
          </p:cNvCxnSpPr>
          <p:nvPr/>
        </p:nvCxnSpPr>
        <p:spPr>
          <a:xfrm>
            <a:off x="9730254" y="4801695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902741" y="5977498"/>
            <a:ext cx="811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Null</a:t>
            </a:r>
          </a:p>
        </p:txBody>
      </p:sp>
      <p:sp>
        <p:nvSpPr>
          <p:cNvPr id="97" name="椭圆 96"/>
          <p:cNvSpPr/>
          <p:nvPr/>
        </p:nvSpPr>
        <p:spPr>
          <a:xfrm>
            <a:off x="4798336" y="131309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600484" y="1198155"/>
            <a:ext cx="67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</a:t>
            </a:r>
            <a:endParaRPr lang="zh-CN" altLang="en-US" sz="28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932211" y="1198155"/>
            <a:ext cx="70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86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19414 0.1384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11016 -0.00208 " pathEditMode="relative" rAng="0" ptsTypes="AA">
                                      <p:cBhvr>
                                        <p:cTn id="24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14 0.13843 L -0.08294 0.37384 " pathEditMode="relative" rAng="0" ptsTypes="AA">
                                      <p:cBhvr>
                                        <p:cTn id="28" dur="8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16 -0.00208 L -0.30742 0.1384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94 0.37384 L -0.03333 0.62269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42 0.13843 L -0.19336 0.38449 " pathEditMode="relative" rAng="0" ptsTypes="AA">
                                      <p:cBhvr>
                                        <p:cTn id="40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151 0.67153 " pathEditMode="relative" rAng="0" ptsTypes="AA">
                                      <p:cBhvr>
                                        <p:cTn id="44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3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09" grpId="0"/>
      <p:bldP spid="109" grpId="1"/>
      <p:bldP spid="109" grpId="2"/>
      <p:bldP spid="109" grpId="3"/>
      <p:bldP spid="110" grpId="0"/>
      <p:bldP spid="110" grpId="1"/>
      <p:bldP spid="110" grpId="2"/>
      <p:bldP spid="110" grpId="3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58245" y="309765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递归结构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50223" y="1501425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868562" y="223625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613197" y="2236251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879591" y="392622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021323" y="3926227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547165" y="392622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9808255" y="392622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204432" y="5537743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351483" y="553774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466091" y="5537745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949636" y="553774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138612" y="553774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9210726" y="553774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0399702" y="5537742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23" idx="7"/>
          </p:cNvCxnSpPr>
          <p:nvPr/>
        </p:nvCxnSpPr>
        <p:spPr>
          <a:xfrm flipH="1">
            <a:off x="3378585" y="1800190"/>
            <a:ext cx="2471638" cy="523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6"/>
            <a:endCxn id="24" idx="1"/>
          </p:cNvCxnSpPr>
          <p:nvPr/>
        </p:nvCxnSpPr>
        <p:spPr>
          <a:xfrm>
            <a:off x="6447752" y="1800190"/>
            <a:ext cx="2252951" cy="523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6" idx="0"/>
          </p:cNvCxnSpPr>
          <p:nvPr/>
        </p:nvCxnSpPr>
        <p:spPr>
          <a:xfrm flipH="1">
            <a:off x="2178356" y="2746276"/>
            <a:ext cx="777712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5"/>
            <a:endCxn id="27" idx="0"/>
          </p:cNvCxnSpPr>
          <p:nvPr/>
        </p:nvCxnSpPr>
        <p:spPr>
          <a:xfrm>
            <a:off x="3378585" y="2746276"/>
            <a:ext cx="941503" cy="1179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4" idx="3"/>
            <a:endCxn id="28" idx="0"/>
          </p:cNvCxnSpPr>
          <p:nvPr/>
        </p:nvCxnSpPr>
        <p:spPr>
          <a:xfrm flipH="1">
            <a:off x="7845930" y="2746274"/>
            <a:ext cx="854773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5"/>
            <a:endCxn id="29" idx="0"/>
          </p:cNvCxnSpPr>
          <p:nvPr/>
        </p:nvCxnSpPr>
        <p:spPr>
          <a:xfrm>
            <a:off x="9123220" y="2746274"/>
            <a:ext cx="983800" cy="1179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  <a:endCxn id="32" idx="0"/>
          </p:cNvCxnSpPr>
          <p:nvPr/>
        </p:nvCxnSpPr>
        <p:spPr>
          <a:xfrm flipH="1">
            <a:off x="1503197" y="4436250"/>
            <a:ext cx="463900" cy="1101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6" idx="5"/>
            <a:endCxn id="33" idx="0"/>
          </p:cNvCxnSpPr>
          <p:nvPr/>
        </p:nvCxnSpPr>
        <p:spPr>
          <a:xfrm>
            <a:off x="2389614" y="4436250"/>
            <a:ext cx="260634" cy="110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7" idx="3"/>
            <a:endCxn id="34" idx="0"/>
          </p:cNvCxnSpPr>
          <p:nvPr/>
        </p:nvCxnSpPr>
        <p:spPr>
          <a:xfrm flipH="1">
            <a:off x="3764856" y="4436250"/>
            <a:ext cx="343973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7" idx="5"/>
          </p:cNvCxnSpPr>
          <p:nvPr/>
        </p:nvCxnSpPr>
        <p:spPr>
          <a:xfrm>
            <a:off x="4531346" y="4436250"/>
            <a:ext cx="431802" cy="117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3"/>
            <a:endCxn id="36" idx="0"/>
          </p:cNvCxnSpPr>
          <p:nvPr/>
        </p:nvCxnSpPr>
        <p:spPr>
          <a:xfrm flipH="1">
            <a:off x="7248401" y="4436247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8" idx="5"/>
            <a:endCxn id="37" idx="0"/>
          </p:cNvCxnSpPr>
          <p:nvPr/>
        </p:nvCxnSpPr>
        <p:spPr>
          <a:xfrm>
            <a:off x="8057188" y="4436247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9" idx="3"/>
            <a:endCxn id="38" idx="0"/>
          </p:cNvCxnSpPr>
          <p:nvPr/>
        </p:nvCxnSpPr>
        <p:spPr>
          <a:xfrm flipH="1">
            <a:off x="9509491" y="4436247"/>
            <a:ext cx="386270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9" idx="5"/>
            <a:endCxn id="39" idx="0"/>
          </p:cNvCxnSpPr>
          <p:nvPr/>
        </p:nvCxnSpPr>
        <p:spPr>
          <a:xfrm>
            <a:off x="10318278" y="4436247"/>
            <a:ext cx="380189" cy="110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51191" y="5574896"/>
            <a:ext cx="811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Null</a:t>
            </a:r>
          </a:p>
        </p:txBody>
      </p:sp>
      <p:sp>
        <p:nvSpPr>
          <p:cNvPr id="40" name="椭圆 39"/>
          <p:cNvSpPr/>
          <p:nvPr/>
        </p:nvSpPr>
        <p:spPr>
          <a:xfrm>
            <a:off x="4798336" y="1313094"/>
            <a:ext cx="597529" cy="59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4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056 0.62037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3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6151" y="144023"/>
            <a:ext cx="60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递归添加</a:t>
            </a:r>
            <a:r>
              <a:rPr lang="zh-CN" altLang="en-US" sz="5400" b="1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4" name="椭圆 3"/>
          <p:cNvSpPr/>
          <p:nvPr/>
        </p:nvSpPr>
        <p:spPr>
          <a:xfrm>
            <a:off x="9227740" y="1429883"/>
            <a:ext cx="632298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4" idx="3"/>
          </p:cNvCxnSpPr>
          <p:nvPr/>
        </p:nvCxnSpPr>
        <p:spPr>
          <a:xfrm flipH="1">
            <a:off x="8738925" y="1969583"/>
            <a:ext cx="581413" cy="5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</p:cNvCxnSpPr>
          <p:nvPr/>
        </p:nvCxnSpPr>
        <p:spPr>
          <a:xfrm>
            <a:off x="9767440" y="1969583"/>
            <a:ext cx="656803" cy="5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303983" y="2452536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071912" y="3454699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cxnSp>
        <p:nvCxnSpPr>
          <p:cNvPr id="18" name="直接连接符 17"/>
          <p:cNvCxnSpPr>
            <a:endCxn id="17" idx="5"/>
          </p:cNvCxnSpPr>
          <p:nvPr/>
        </p:nvCxnSpPr>
        <p:spPr>
          <a:xfrm flipH="1" flipV="1">
            <a:off x="8906913" y="2992236"/>
            <a:ext cx="413425" cy="5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0209863" y="2511116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686844" y="3454699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cxnSp>
        <p:nvCxnSpPr>
          <p:cNvPr id="28" name="直接连接符 27"/>
          <p:cNvCxnSpPr>
            <a:endCxn id="17" idx="3"/>
          </p:cNvCxnSpPr>
          <p:nvPr/>
        </p:nvCxnSpPr>
        <p:spPr>
          <a:xfrm flipV="1">
            <a:off x="8034608" y="2992236"/>
            <a:ext cx="425203" cy="57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3"/>
          </p:cNvCxnSpPr>
          <p:nvPr/>
        </p:nvCxnSpPr>
        <p:spPr>
          <a:xfrm flipH="1">
            <a:off x="8719470" y="4036177"/>
            <a:ext cx="438867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334103" y="4477352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646213" y="4488306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7" name="椭圆 16"/>
          <p:cNvSpPr/>
          <p:nvPr/>
        </p:nvSpPr>
        <p:spPr>
          <a:xfrm>
            <a:off x="8367213" y="2452536"/>
            <a:ext cx="632298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36" name="直接连接符 35"/>
          <p:cNvCxnSpPr>
            <a:stCxn id="24" idx="5"/>
          </p:cNvCxnSpPr>
          <p:nvPr/>
        </p:nvCxnSpPr>
        <p:spPr>
          <a:xfrm>
            <a:off x="9605439" y="4036177"/>
            <a:ext cx="386438" cy="53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065739" y="3496477"/>
            <a:ext cx="632298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40" name="椭圆 39"/>
          <p:cNvSpPr/>
          <p:nvPr/>
        </p:nvSpPr>
        <p:spPr>
          <a:xfrm>
            <a:off x="9677828" y="4513701"/>
            <a:ext cx="632298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8050138" y="1492409"/>
            <a:ext cx="1063487" cy="646331"/>
            <a:chOff x="5028712" y="3262642"/>
            <a:chExt cx="1063487" cy="646331"/>
          </a:xfrm>
        </p:grpSpPr>
        <p:sp>
          <p:nvSpPr>
            <p:cNvPr id="38" name="右箭头 37"/>
            <p:cNvSpPr/>
            <p:nvPr/>
          </p:nvSpPr>
          <p:spPr>
            <a:xfrm>
              <a:off x="5737609" y="3377370"/>
              <a:ext cx="354590" cy="230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028712" y="3262642"/>
              <a:ext cx="1012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root</a:t>
              </a:r>
            </a:p>
            <a:p>
              <a:r>
                <a:rPr lang="zh-CN" altLang="en-US" dirty="0" smtClean="0"/>
                <a:t>根结点</a:t>
              </a:r>
              <a:endParaRPr lang="zh-CN" altLang="en-US" dirty="0"/>
            </a:p>
          </p:txBody>
        </p:sp>
      </p:grpSp>
      <p:cxnSp>
        <p:nvCxnSpPr>
          <p:cNvPr id="44" name="直接连接符 43"/>
          <p:cNvCxnSpPr>
            <a:stCxn id="40" idx="3"/>
          </p:cNvCxnSpPr>
          <p:nvPr/>
        </p:nvCxnSpPr>
        <p:spPr>
          <a:xfrm flipH="1">
            <a:off x="9386006" y="5053401"/>
            <a:ext cx="384420" cy="56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9000638" y="5521293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cxnSp>
        <p:nvCxnSpPr>
          <p:cNvPr id="50" name="直接连接符 49"/>
          <p:cNvCxnSpPr>
            <a:stCxn id="40" idx="5"/>
          </p:cNvCxnSpPr>
          <p:nvPr/>
        </p:nvCxnSpPr>
        <p:spPr>
          <a:xfrm>
            <a:off x="10217528" y="5053401"/>
            <a:ext cx="340099" cy="56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209863" y="5520812"/>
            <a:ext cx="695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854670" y="190701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Add(4)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854670" y="1515599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root=Add(null,8)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854670" y="112418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Add(8)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854670" y="2298427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root=Add(8,4)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4854670" y="2689841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8.left=Add(null,4)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854670" y="308125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Add(6)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854670" y="3472669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root=Add(8,6)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854670" y="386408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8.left=Add(4,6)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854669" y="4255497"/>
            <a:ext cx="23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4.right=Add(null,6)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854670" y="4646911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Add(7)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4854670" y="5038325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root=Add(8,7)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854670" y="5429739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8.left=Add(4,7)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854669" y="5821153"/>
            <a:ext cx="237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4.right=Add(6,7)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854669" y="6212568"/>
            <a:ext cx="24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6.right=Add(null,7)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641574" y="1884931"/>
            <a:ext cx="2365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641574" y="3061186"/>
            <a:ext cx="2365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641574" y="4646911"/>
            <a:ext cx="2365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5713349" y="2565604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16287" y="4130252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5705306" y="3728804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901630" y="6078296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 flipV="1">
            <a:off x="5777430" y="5695908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5653230" y="5313520"/>
            <a:ext cx="8043" cy="2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5597086" y="2160126"/>
            <a:ext cx="56144" cy="222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 flipV="1">
            <a:off x="5602645" y="3301099"/>
            <a:ext cx="56144" cy="222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597086" y="4865579"/>
            <a:ext cx="56144" cy="222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5" y="1266043"/>
            <a:ext cx="4837313" cy="54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25" grpId="0"/>
      <p:bldP spid="26" grpId="0"/>
      <p:bldP spid="35" grpId="0"/>
      <p:bldP spid="39" grpId="0"/>
      <p:bldP spid="17" grpId="0" animBg="1"/>
      <p:bldP spid="24" grpId="0" animBg="1"/>
      <p:bldP spid="40" grpId="0" animBg="1"/>
      <p:bldP spid="45" grpId="0"/>
      <p:bldP spid="51" grpId="0"/>
      <p:bldP spid="19" grpId="0"/>
      <p:bldP spid="53" grpId="0"/>
      <p:bldP spid="54" grpId="0"/>
      <p:bldP spid="56" grpId="0"/>
      <p:bldP spid="57" grpId="0"/>
      <p:bldP spid="58" grpId="0"/>
      <p:bldP spid="60" grpId="0"/>
      <p:bldP spid="64" grpId="0"/>
      <p:bldP spid="66" grpId="0"/>
      <p:bldP spid="67" grpId="0"/>
      <p:bldP spid="68" grpId="0"/>
      <p:bldP spid="70" grpId="0"/>
      <p:bldP spid="71" grpId="0"/>
      <p:bldP spid="7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0884" y="2553641"/>
            <a:ext cx="907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</a:rPr>
              <a:t>二叉查找树的遍历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138347</TotalTime>
  <Words>7247</Words>
  <Application>Microsoft Office PowerPoint</Application>
  <PresentationFormat>宽屏</PresentationFormat>
  <Paragraphs>2523</Paragraphs>
  <Slides>180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180</vt:i4>
      </vt:variant>
    </vt:vector>
  </HeadingPairs>
  <TitlesOfParts>
    <vt:vector size="187" baseType="lpstr">
      <vt:lpstr>Adobe Gothic Std B</vt:lpstr>
      <vt:lpstr>宋体</vt:lpstr>
      <vt:lpstr>新宋体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yongwei huang</dc:creator>
  <cp:lastModifiedBy>huang yongwei</cp:lastModifiedBy>
  <cp:revision>834</cp:revision>
  <dcterms:created xsi:type="dcterms:W3CDTF">2019-10-24T10:36:15Z</dcterms:created>
  <dcterms:modified xsi:type="dcterms:W3CDTF">2020-03-12T02:44:36Z</dcterms:modified>
</cp:coreProperties>
</file>