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3" r:id="rId7"/>
    <p:sldId id="264" r:id="rId8"/>
    <p:sldId id="265" r:id="rId9"/>
    <p:sldId id="266" r:id="rId10"/>
    <p:sldId id="267" r:id="rId11"/>
    <p:sldId id="268" r:id="rId12"/>
    <p:sldId id="269" r:id="rId13"/>
    <p:sldId id="270" r:id="rId14"/>
    <p:sldId id="261"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6960-F887-404F-9046-AB023C5699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D8097-D1F2-40B6-AC24-E63AEA644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8EE3D7-C425-48D3-AF3D-7004B869B22A}"/>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E6FE787C-1728-4D8D-AC92-B441A79B21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1113D7-26D7-4F63-889F-FCEC9089BF47}"/>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326033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10016-6A19-42BC-967B-DFB596C2CE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3D0834-9C35-4C4C-AF5E-0265A43DDF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81AD97-B0D7-4066-BC18-644AC68004DF}"/>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61BF7010-1EDD-4402-85E9-4631F7A7A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6B51A-8A06-4A16-8492-83B56AB75A42}"/>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252457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280556-25B8-4AE4-BB2D-49E499972D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879F7B-E8F8-4F0B-812F-7F06559830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F72223-2018-44D4-A1BF-425122CE2C1D}"/>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2DF069A9-3EE8-4FED-A0ED-82163D082A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D7DEA7-301C-426B-8681-EBE4E342005F}"/>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119722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1E14A-8B82-4565-AFFD-DD67F92FC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4BEA7A-C7FA-4782-8A68-FA8C5A8952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580889-A0DE-4061-83EA-3918B1E47B80}"/>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547B9A96-4C68-48D9-B142-6DFF473F55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FCAEB-18A0-4C32-B4D8-3CE320652270}"/>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29194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745C1-B1BC-47A5-B3CB-DC267364C0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0AB8B0-0D0A-42D7-9789-7BF1B8039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FA5D38-F09C-48D4-B0B2-647FD226EA54}"/>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61148DA7-2C8B-48E8-BAC5-451108AF81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FECF17-9723-4EC7-A8C0-DD0B3E91820D}"/>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345229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734A1-0281-495F-9508-D2955A38AF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BD5A65-2A2D-459A-8411-C076AF71C0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65EC87-C4EA-4561-AA54-32C9CF9660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759DC5-91DA-410E-894A-B53E850367F9}"/>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59B0631E-9EA9-46F6-BADC-E0A6E5585D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065674-6EB0-4747-90B3-B303A22F01B8}"/>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260185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6071C-DD08-4EC6-A1E7-D2BA61B367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DEC870-8946-4C5F-8E6C-AE978BF4C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6363E4-D8A6-40CD-ACE1-0CEFAA40240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E23BD5-8AB7-4A7E-A2BC-6A3FE1902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AC4AE5-3438-44CA-8C81-F88AE626E2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A1402C-22C3-4F2A-94F3-792992801A12}"/>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8" name="页脚占位符 7">
            <a:extLst>
              <a:ext uri="{FF2B5EF4-FFF2-40B4-BE49-F238E27FC236}">
                <a16:creationId xmlns:a16="http://schemas.microsoft.com/office/drawing/2014/main" id="{8474154E-F244-4665-AE30-C352AC0263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4E5C20-AFEA-4BC8-B3A7-BC9B2E1006C2}"/>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152931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C182-5A3A-416C-9718-4F2F9539A5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FD9B5B-0AE0-4F44-8A50-F5691432BAAD}"/>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4" name="页脚占位符 3">
            <a:extLst>
              <a:ext uri="{FF2B5EF4-FFF2-40B4-BE49-F238E27FC236}">
                <a16:creationId xmlns:a16="http://schemas.microsoft.com/office/drawing/2014/main" id="{60C539D7-9FD0-4237-B1CE-3F19654EA4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7F5101-EB72-4FE5-AAEB-925137B5B588}"/>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232973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BD13B8-A374-4F16-A204-A9B7B9B957E6}"/>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3" name="页脚占位符 2">
            <a:extLst>
              <a:ext uri="{FF2B5EF4-FFF2-40B4-BE49-F238E27FC236}">
                <a16:creationId xmlns:a16="http://schemas.microsoft.com/office/drawing/2014/main" id="{F1238A57-515C-414F-B6FB-FD535C3B3A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3E1C18-BC16-4E16-9B5A-51467512D5EA}"/>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59779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2925B-61EB-480D-937A-0DED262506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5C4AE2-F115-4314-A413-1A267190E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3A7F1B-41A0-46DD-9CFC-5CFDAF780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A977CE-3D6E-4339-AD20-CC383F2E9A0E}"/>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FF3925ED-B604-418B-894B-7E3299575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7238C1-7E63-4F07-9CDB-C2DFA41B09E6}"/>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9034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CDD9F-C3B2-4394-A2FC-682B396DDF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00248F-4101-4DAE-84B7-946C393DA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957E9-D6B9-49C5-B572-0C0D66F2B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104F47-1C9B-47F3-BF6A-F41BB31AB7BB}"/>
              </a:ext>
            </a:extLst>
          </p:cNvPr>
          <p:cNvSpPr>
            <a:spLocks noGrp="1"/>
          </p:cNvSpPr>
          <p:nvPr>
            <p:ph type="dt" sz="half" idx="10"/>
          </p:nvPr>
        </p:nvSpPr>
        <p:spPr/>
        <p:txBody>
          <a:bodyPr/>
          <a:lstStyle/>
          <a:p>
            <a:fld id="{2D8D72DC-91D6-4D0F-9464-EA4BD381A27A}"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1A1DD44E-6DD9-42CA-B46F-7C77576C4C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CBFF9A-6709-43A3-B041-680FFC06EFF3}"/>
              </a:ext>
            </a:extLst>
          </p:cNvPr>
          <p:cNvSpPr>
            <a:spLocks noGrp="1"/>
          </p:cNvSpPr>
          <p:nvPr>
            <p:ph type="sldNum" sz="quarter" idx="12"/>
          </p:nvPr>
        </p:nvSpPr>
        <p:spPr/>
        <p:txBody>
          <a:body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323759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13A23D-3AEF-4428-B906-99DB3C23F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EC470B-76FE-48FC-AFC4-C1C1D9253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B8F5AB-EECF-4074-86EC-92B4569DC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D72DC-91D6-4D0F-9464-EA4BD381A27A}"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BECEA28D-A07B-4236-B2BC-FEC44CB61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B729D5-171B-4B53-A219-F749E8586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4AFC6-2A0F-4158-BA75-CE844408F148}" type="slidenum">
              <a:rPr lang="zh-CN" altLang="en-US" smtClean="0"/>
              <a:t>‹#›</a:t>
            </a:fld>
            <a:endParaRPr lang="zh-CN" altLang="en-US"/>
          </a:p>
        </p:txBody>
      </p:sp>
    </p:spTree>
    <p:extLst>
      <p:ext uri="{BB962C8B-B14F-4D97-AF65-F5344CB8AC3E}">
        <p14:creationId xmlns:p14="http://schemas.microsoft.com/office/powerpoint/2010/main" val="841956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93602-9AC4-4822-ACAD-A4D219C1028F}"/>
              </a:ext>
            </a:extLst>
          </p:cNvPr>
          <p:cNvSpPr>
            <a:spLocks noGrp="1"/>
          </p:cNvSpPr>
          <p:nvPr>
            <p:ph type="ctrTitle"/>
          </p:nvPr>
        </p:nvSpPr>
        <p:spPr>
          <a:xfrm>
            <a:off x="733424" y="178711"/>
            <a:ext cx="9592235" cy="2378028"/>
          </a:xfrm>
        </p:spPr>
        <p:txBody>
          <a:bodyPr>
            <a:noAutofit/>
          </a:bodyPr>
          <a:lstStyle/>
          <a:p>
            <a:pPr algn="l"/>
            <a:r>
              <a:rPr lang="en-US" altLang="zh-CN" sz="2000" b="1" dirty="0"/>
              <a:t> Step-1: read the data sets in JSON format</a:t>
            </a:r>
            <a:br>
              <a:rPr lang="en-US" altLang="zh-CN" sz="2000" dirty="0"/>
            </a:br>
            <a:br>
              <a:rPr lang="en-US" altLang="zh-CN" sz="2000" dirty="0"/>
            </a:br>
            <a:r>
              <a:rPr lang="en-US" altLang="zh-CN" sz="2000" dirty="0"/>
              <a:t>1. First find the  useful field that needs to be extracted, and create an extraction function.</a:t>
            </a:r>
            <a:br>
              <a:rPr lang="en-US" altLang="zh-CN" sz="2000" dirty="0"/>
            </a:br>
            <a:br>
              <a:rPr lang="en-US" altLang="zh-CN" sz="2000" dirty="0"/>
            </a:br>
            <a:r>
              <a:rPr lang="en-US" altLang="zh-CN" sz="2000" dirty="0"/>
              <a:t>2. files are too large, it cannot be extracted at once (memory error).</a:t>
            </a:r>
            <a:br>
              <a:rPr lang="en-US" altLang="zh-CN" sz="2000" dirty="0"/>
            </a:br>
            <a:br>
              <a:rPr lang="en-US" altLang="zh-CN" sz="2000" dirty="0"/>
            </a:br>
            <a:r>
              <a:rPr lang="en-US" altLang="zh-CN" sz="2000" dirty="0"/>
              <a:t>3. Save the extracted JSON data as a PKL file for easy reading next time.</a:t>
            </a:r>
            <a:endParaRPr lang="zh-CN" altLang="en-US" sz="2000" dirty="0"/>
          </a:p>
        </p:txBody>
      </p:sp>
      <p:pic>
        <p:nvPicPr>
          <p:cNvPr id="5" name="图片 4" descr="手机屏幕的截图&#10;&#10;描述已自动生成">
            <a:extLst>
              <a:ext uri="{FF2B5EF4-FFF2-40B4-BE49-F238E27FC236}">
                <a16:creationId xmlns:a16="http://schemas.microsoft.com/office/drawing/2014/main" id="{3E4EECA3-866A-437A-B9D2-60FDA8353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2864282"/>
            <a:ext cx="3895725" cy="1504950"/>
          </a:xfrm>
          <a:prstGeom prst="rect">
            <a:avLst/>
          </a:prstGeom>
        </p:spPr>
      </p:pic>
      <p:pic>
        <p:nvPicPr>
          <p:cNvPr id="7" name="图片 6" descr="手机屏幕截图&#10;&#10;描述已自动生成">
            <a:extLst>
              <a:ext uri="{FF2B5EF4-FFF2-40B4-BE49-F238E27FC236}">
                <a16:creationId xmlns:a16="http://schemas.microsoft.com/office/drawing/2014/main" id="{F62B121F-6DBD-49C5-BC53-CF2E25386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7" y="4676775"/>
            <a:ext cx="11249025" cy="1619250"/>
          </a:xfrm>
          <a:prstGeom prst="rect">
            <a:avLst/>
          </a:prstGeom>
        </p:spPr>
      </p:pic>
    </p:spTree>
    <p:extLst>
      <p:ext uri="{BB962C8B-B14F-4D97-AF65-F5344CB8AC3E}">
        <p14:creationId xmlns:p14="http://schemas.microsoft.com/office/powerpoint/2010/main" val="351362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9C0CA27-5124-4662-A9CC-3387B703E5E4}"/>
              </a:ext>
            </a:extLst>
          </p:cNvPr>
          <p:cNvPicPr>
            <a:picLocks noChangeAspect="1"/>
          </p:cNvPicPr>
          <p:nvPr/>
        </p:nvPicPr>
        <p:blipFill>
          <a:blip r:embed="rId2"/>
          <a:stretch>
            <a:fillRect/>
          </a:stretch>
        </p:blipFill>
        <p:spPr>
          <a:xfrm>
            <a:off x="13300" y="3649702"/>
            <a:ext cx="5502117" cy="3208298"/>
          </a:xfrm>
          <a:prstGeom prst="rect">
            <a:avLst/>
          </a:prstGeom>
        </p:spPr>
      </p:pic>
      <p:pic>
        <p:nvPicPr>
          <p:cNvPr id="5" name="图片 4">
            <a:extLst>
              <a:ext uri="{FF2B5EF4-FFF2-40B4-BE49-F238E27FC236}">
                <a16:creationId xmlns:a16="http://schemas.microsoft.com/office/drawing/2014/main" id="{227EC594-E6CE-4922-987A-C173C7283CF8}"/>
              </a:ext>
            </a:extLst>
          </p:cNvPr>
          <p:cNvPicPr>
            <a:picLocks noChangeAspect="1"/>
          </p:cNvPicPr>
          <p:nvPr/>
        </p:nvPicPr>
        <p:blipFill>
          <a:blip r:embed="rId3"/>
          <a:stretch>
            <a:fillRect/>
          </a:stretch>
        </p:blipFill>
        <p:spPr>
          <a:xfrm>
            <a:off x="1689846" y="1864425"/>
            <a:ext cx="2149026" cy="1188823"/>
          </a:xfrm>
          <a:prstGeom prst="rect">
            <a:avLst/>
          </a:prstGeom>
        </p:spPr>
      </p:pic>
      <p:sp>
        <p:nvSpPr>
          <p:cNvPr id="6" name="文本框 5">
            <a:extLst>
              <a:ext uri="{FF2B5EF4-FFF2-40B4-BE49-F238E27FC236}">
                <a16:creationId xmlns:a16="http://schemas.microsoft.com/office/drawing/2014/main" id="{F81C7FF4-3A16-4A43-A908-F03917CC0836}"/>
              </a:ext>
            </a:extLst>
          </p:cNvPr>
          <p:cNvSpPr txBox="1"/>
          <p:nvPr/>
        </p:nvSpPr>
        <p:spPr>
          <a:xfrm>
            <a:off x="590419" y="344641"/>
            <a:ext cx="4347882" cy="923330"/>
          </a:xfrm>
          <a:prstGeom prst="rect">
            <a:avLst/>
          </a:prstGeom>
          <a:noFill/>
        </p:spPr>
        <p:txBody>
          <a:bodyPr wrap="square" rtlCol="0">
            <a:spAutoFit/>
          </a:bodyPr>
          <a:lstStyle/>
          <a:p>
            <a:r>
              <a:rPr lang="en-US" altLang="zh-CN" dirty="0"/>
              <a:t>The number represents the emotion of the tweet, and the larger the number, the more negative</a:t>
            </a:r>
            <a:endParaRPr lang="zh-CN" altLang="en-US" dirty="0"/>
          </a:p>
        </p:txBody>
      </p:sp>
    </p:spTree>
    <p:extLst>
      <p:ext uri="{BB962C8B-B14F-4D97-AF65-F5344CB8AC3E}">
        <p14:creationId xmlns:p14="http://schemas.microsoft.com/office/powerpoint/2010/main" val="359331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25741A8-1AA1-46F2-B1BC-221F99FE8218}"/>
              </a:ext>
            </a:extLst>
          </p:cNvPr>
          <p:cNvPicPr>
            <a:picLocks noChangeAspect="1"/>
          </p:cNvPicPr>
          <p:nvPr/>
        </p:nvPicPr>
        <p:blipFill>
          <a:blip r:embed="rId2"/>
          <a:stretch>
            <a:fillRect/>
          </a:stretch>
        </p:blipFill>
        <p:spPr>
          <a:xfrm>
            <a:off x="609138" y="1971822"/>
            <a:ext cx="10668925" cy="4366638"/>
          </a:xfrm>
          <a:prstGeom prst="rect">
            <a:avLst/>
          </a:prstGeom>
        </p:spPr>
      </p:pic>
      <p:sp>
        <p:nvSpPr>
          <p:cNvPr id="2" name="矩形 1">
            <a:extLst>
              <a:ext uri="{FF2B5EF4-FFF2-40B4-BE49-F238E27FC236}">
                <a16:creationId xmlns:a16="http://schemas.microsoft.com/office/drawing/2014/main" id="{CD93D105-E04F-418A-B2FA-EBEF3BB3186B}"/>
              </a:ext>
            </a:extLst>
          </p:cNvPr>
          <p:cNvSpPr/>
          <p:nvPr/>
        </p:nvSpPr>
        <p:spPr>
          <a:xfrm>
            <a:off x="1656777" y="519540"/>
            <a:ext cx="3696846" cy="369332"/>
          </a:xfrm>
          <a:prstGeom prst="rect">
            <a:avLst/>
          </a:prstGeom>
        </p:spPr>
        <p:txBody>
          <a:bodyPr wrap="none">
            <a:spAutoFit/>
          </a:bodyPr>
          <a:lstStyle/>
          <a:p>
            <a:r>
              <a:rPr lang="zh-CN" altLang="en-US" dirty="0"/>
              <a:t>Here are the counts of swearwords</a:t>
            </a:r>
          </a:p>
        </p:txBody>
      </p:sp>
    </p:spTree>
    <p:extLst>
      <p:ext uri="{BB962C8B-B14F-4D97-AF65-F5344CB8AC3E}">
        <p14:creationId xmlns:p14="http://schemas.microsoft.com/office/powerpoint/2010/main" val="27636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F92DFC-75BE-4249-A9D9-6369E4B9B91E}"/>
              </a:ext>
            </a:extLst>
          </p:cNvPr>
          <p:cNvPicPr>
            <a:picLocks noChangeAspect="1"/>
          </p:cNvPicPr>
          <p:nvPr/>
        </p:nvPicPr>
        <p:blipFill>
          <a:blip r:embed="rId2"/>
          <a:stretch>
            <a:fillRect/>
          </a:stretch>
        </p:blipFill>
        <p:spPr>
          <a:xfrm>
            <a:off x="883468" y="1443099"/>
            <a:ext cx="10425063" cy="5029636"/>
          </a:xfrm>
          <a:prstGeom prst="rect">
            <a:avLst/>
          </a:prstGeom>
        </p:spPr>
      </p:pic>
      <p:sp>
        <p:nvSpPr>
          <p:cNvPr id="2" name="矩形 1">
            <a:extLst>
              <a:ext uri="{FF2B5EF4-FFF2-40B4-BE49-F238E27FC236}">
                <a16:creationId xmlns:a16="http://schemas.microsoft.com/office/drawing/2014/main" id="{9095EB7A-CF95-435C-B6E9-CD24EB573529}"/>
              </a:ext>
            </a:extLst>
          </p:cNvPr>
          <p:cNvSpPr/>
          <p:nvPr/>
        </p:nvSpPr>
        <p:spPr>
          <a:xfrm>
            <a:off x="1681939" y="501134"/>
            <a:ext cx="3191899" cy="369332"/>
          </a:xfrm>
          <a:prstGeom prst="rect">
            <a:avLst/>
          </a:prstGeom>
        </p:spPr>
        <p:txBody>
          <a:bodyPr wrap="none">
            <a:spAutoFit/>
          </a:bodyPr>
          <a:lstStyle/>
          <a:p>
            <a:r>
              <a:rPr lang="en-US" altLang="zh-CN" dirty="0"/>
              <a:t>Count of tweets sent by a user</a:t>
            </a:r>
            <a:endParaRPr lang="zh-CN" altLang="en-US" dirty="0"/>
          </a:p>
        </p:txBody>
      </p:sp>
    </p:spTree>
    <p:extLst>
      <p:ext uri="{BB962C8B-B14F-4D97-AF65-F5344CB8AC3E}">
        <p14:creationId xmlns:p14="http://schemas.microsoft.com/office/powerpoint/2010/main" val="146300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405C1D8-E0AF-4E25-AE4E-C2CFB4701027}"/>
              </a:ext>
            </a:extLst>
          </p:cNvPr>
          <p:cNvPicPr>
            <a:picLocks noChangeAspect="1"/>
          </p:cNvPicPr>
          <p:nvPr/>
        </p:nvPicPr>
        <p:blipFill>
          <a:blip r:embed="rId2"/>
          <a:stretch>
            <a:fillRect/>
          </a:stretch>
        </p:blipFill>
        <p:spPr>
          <a:xfrm>
            <a:off x="781156" y="1988398"/>
            <a:ext cx="10478408" cy="4869602"/>
          </a:xfrm>
          <a:prstGeom prst="rect">
            <a:avLst/>
          </a:prstGeom>
        </p:spPr>
      </p:pic>
      <p:pic>
        <p:nvPicPr>
          <p:cNvPr id="5" name="图片 4">
            <a:extLst>
              <a:ext uri="{FF2B5EF4-FFF2-40B4-BE49-F238E27FC236}">
                <a16:creationId xmlns:a16="http://schemas.microsoft.com/office/drawing/2014/main" id="{A23CFCFE-8F7D-4D80-B9ED-9A7060B33081}"/>
              </a:ext>
            </a:extLst>
          </p:cNvPr>
          <p:cNvPicPr>
            <a:picLocks noChangeAspect="1"/>
          </p:cNvPicPr>
          <p:nvPr/>
        </p:nvPicPr>
        <p:blipFill>
          <a:blip r:embed="rId3"/>
          <a:stretch>
            <a:fillRect/>
          </a:stretch>
        </p:blipFill>
        <p:spPr>
          <a:xfrm>
            <a:off x="4805102" y="143435"/>
            <a:ext cx="6454462" cy="1605391"/>
          </a:xfrm>
          <a:prstGeom prst="rect">
            <a:avLst/>
          </a:prstGeom>
        </p:spPr>
      </p:pic>
      <p:sp>
        <p:nvSpPr>
          <p:cNvPr id="2" name="矩形 1">
            <a:extLst>
              <a:ext uri="{FF2B5EF4-FFF2-40B4-BE49-F238E27FC236}">
                <a16:creationId xmlns:a16="http://schemas.microsoft.com/office/drawing/2014/main" id="{F315D52B-3E63-472F-A55F-2A2F1AB298AF}"/>
              </a:ext>
            </a:extLst>
          </p:cNvPr>
          <p:cNvSpPr/>
          <p:nvPr/>
        </p:nvSpPr>
        <p:spPr>
          <a:xfrm>
            <a:off x="466165" y="299799"/>
            <a:ext cx="3711388" cy="646331"/>
          </a:xfrm>
          <a:prstGeom prst="rect">
            <a:avLst/>
          </a:prstGeom>
        </p:spPr>
        <p:txBody>
          <a:bodyPr wrap="square">
            <a:spAutoFit/>
          </a:bodyPr>
          <a:lstStyle/>
          <a:p>
            <a:r>
              <a:rPr lang="zh-CN" altLang="en-US" dirty="0"/>
              <a:t>View tweet </a:t>
            </a:r>
            <a:r>
              <a:rPr lang="en-US" altLang="zh-CN" dirty="0"/>
              <a:t>text</a:t>
            </a:r>
            <a:r>
              <a:rPr lang="zh-CN" altLang="en-US" dirty="0"/>
              <a:t> posted by the </a:t>
            </a:r>
            <a:r>
              <a:rPr lang="en-US" altLang="zh-CN" dirty="0"/>
              <a:t>user that have the </a:t>
            </a:r>
            <a:r>
              <a:rPr lang="zh-CN" altLang="en-US" dirty="0"/>
              <a:t>most followers</a:t>
            </a:r>
          </a:p>
        </p:txBody>
      </p:sp>
    </p:spTree>
    <p:extLst>
      <p:ext uri="{BB962C8B-B14F-4D97-AF65-F5344CB8AC3E}">
        <p14:creationId xmlns:p14="http://schemas.microsoft.com/office/powerpoint/2010/main" val="406650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6BFBD9F-5916-4072-9644-0DB12E405A8F}"/>
              </a:ext>
            </a:extLst>
          </p:cNvPr>
          <p:cNvSpPr/>
          <p:nvPr/>
        </p:nvSpPr>
        <p:spPr>
          <a:xfrm>
            <a:off x="285750" y="251936"/>
            <a:ext cx="8343900" cy="2308324"/>
          </a:xfrm>
          <a:prstGeom prst="rect">
            <a:avLst/>
          </a:prstGeom>
        </p:spPr>
        <p:txBody>
          <a:bodyPr wrap="square">
            <a:spAutoFit/>
          </a:bodyPr>
          <a:lstStyle/>
          <a:p>
            <a:r>
              <a:rPr lang="en-US" altLang="zh-CN" b="1" i="0" dirty="0">
                <a:solidFill>
                  <a:srgbClr val="000000"/>
                </a:solidFill>
                <a:effectLst/>
                <a:latin typeface="Helvetica Neue"/>
              </a:rPr>
              <a:t>Step-4 Separate storage and processing of text data</a:t>
            </a:r>
          </a:p>
          <a:p>
            <a:r>
              <a:rPr lang="en-US" altLang="zh-CN" i="0" dirty="0">
                <a:solidFill>
                  <a:srgbClr val="000000"/>
                </a:solidFill>
                <a:effectLst/>
                <a:latin typeface="Helvetica Neue"/>
              </a:rPr>
              <a:t>1.Save the data after  Pre-processing as a file, and use the new file directory (to avoid errors in the previous process when it is run next time)</a:t>
            </a:r>
          </a:p>
          <a:p>
            <a:endParaRPr lang="en-US" altLang="zh-CN" i="0" dirty="0">
              <a:solidFill>
                <a:srgbClr val="000000"/>
              </a:solidFill>
              <a:effectLst/>
              <a:latin typeface="Helvetica Neue"/>
            </a:endParaRPr>
          </a:p>
          <a:p>
            <a:r>
              <a:rPr lang="en-US" altLang="zh-CN" i="0" dirty="0">
                <a:solidFill>
                  <a:srgbClr val="000000"/>
                </a:solidFill>
                <a:effectLst/>
                <a:latin typeface="Helvetica Neue"/>
              </a:rPr>
              <a:t>2.Text processing in pandas dataset</a:t>
            </a:r>
          </a:p>
          <a:p>
            <a:endParaRPr lang="en-US" altLang="zh-CN" i="0" dirty="0">
              <a:solidFill>
                <a:srgbClr val="000000"/>
              </a:solidFill>
              <a:effectLst/>
              <a:latin typeface="Helvetica Neue"/>
            </a:endParaRPr>
          </a:p>
          <a:p>
            <a:r>
              <a:rPr lang="en-US" altLang="zh-CN" i="0" dirty="0">
                <a:solidFill>
                  <a:srgbClr val="000000"/>
                </a:solidFill>
                <a:effectLst/>
                <a:latin typeface="Helvetica Neue"/>
              </a:rPr>
              <a:t>3.After processing, the old text data CSV file is overwritten</a:t>
            </a:r>
            <a:r>
              <a:rPr lang="zh-CN" altLang="en-US" i="0" dirty="0">
                <a:solidFill>
                  <a:srgbClr val="000000"/>
                </a:solidFill>
                <a:effectLst/>
                <a:latin typeface="Helvetica Neue"/>
              </a:rPr>
              <a:t>（</a:t>
            </a:r>
            <a:r>
              <a:rPr lang="en-US" altLang="zh-CN" i="0" dirty="0">
                <a:solidFill>
                  <a:srgbClr val="000000"/>
                </a:solidFill>
                <a:effectLst/>
                <a:latin typeface="Helvetica Neue"/>
              </a:rPr>
              <a:t>Avoid repeated operations when opening the file next time</a:t>
            </a:r>
            <a:r>
              <a:rPr lang="zh-CN" altLang="en-US" i="0" dirty="0">
                <a:solidFill>
                  <a:srgbClr val="000000"/>
                </a:solidFill>
                <a:effectLst/>
                <a:latin typeface="Helvetica Neue"/>
              </a:rPr>
              <a:t>）</a:t>
            </a:r>
            <a:endParaRPr lang="en-US" altLang="zh-CN" i="0" dirty="0">
              <a:solidFill>
                <a:srgbClr val="000000"/>
              </a:solidFill>
              <a:effectLst/>
              <a:latin typeface="Helvetica Neue"/>
            </a:endParaRPr>
          </a:p>
        </p:txBody>
      </p:sp>
      <p:pic>
        <p:nvPicPr>
          <p:cNvPr id="5" name="图片 4">
            <a:extLst>
              <a:ext uri="{FF2B5EF4-FFF2-40B4-BE49-F238E27FC236}">
                <a16:creationId xmlns:a16="http://schemas.microsoft.com/office/drawing/2014/main" id="{CC9FAD8C-506E-4735-9F53-9FDA2F888C7B}"/>
              </a:ext>
            </a:extLst>
          </p:cNvPr>
          <p:cNvPicPr>
            <a:picLocks noChangeAspect="1"/>
          </p:cNvPicPr>
          <p:nvPr/>
        </p:nvPicPr>
        <p:blipFill>
          <a:blip r:embed="rId2"/>
          <a:stretch>
            <a:fillRect/>
          </a:stretch>
        </p:blipFill>
        <p:spPr>
          <a:xfrm>
            <a:off x="687422" y="2924175"/>
            <a:ext cx="9142378" cy="2912332"/>
          </a:xfrm>
          <a:prstGeom prst="rect">
            <a:avLst/>
          </a:prstGeom>
        </p:spPr>
      </p:pic>
    </p:spTree>
    <p:extLst>
      <p:ext uri="{BB962C8B-B14F-4D97-AF65-F5344CB8AC3E}">
        <p14:creationId xmlns:p14="http://schemas.microsoft.com/office/powerpoint/2010/main" val="17781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4AF066-1538-4188-9060-807A24C917DA}"/>
              </a:ext>
            </a:extLst>
          </p:cNvPr>
          <p:cNvSpPr/>
          <p:nvPr/>
        </p:nvSpPr>
        <p:spPr>
          <a:xfrm>
            <a:off x="179294" y="230884"/>
            <a:ext cx="5405718" cy="3539430"/>
          </a:xfrm>
          <a:prstGeom prst="rect">
            <a:avLst/>
          </a:prstGeom>
        </p:spPr>
        <p:txBody>
          <a:bodyPr wrap="square">
            <a:spAutoFit/>
          </a:bodyPr>
          <a:lstStyle/>
          <a:p>
            <a:r>
              <a:rPr lang="en-US" altLang="zh-CN" sz="1600" b="1" i="0" dirty="0">
                <a:solidFill>
                  <a:srgbClr val="000000"/>
                </a:solidFill>
                <a:effectLst/>
                <a:latin typeface="Helvetica Neue"/>
              </a:rPr>
              <a:t>The processing of tweet text data includes</a:t>
            </a:r>
            <a:r>
              <a:rPr lang="zh-CN" altLang="en-US" sz="1600" b="1" i="0" dirty="0">
                <a:solidFill>
                  <a:srgbClr val="000000"/>
                </a:solidFill>
                <a:effectLst/>
                <a:latin typeface="Helvetica Neue"/>
              </a:rPr>
              <a:t>：</a:t>
            </a:r>
          </a:p>
          <a:p>
            <a:r>
              <a:rPr lang="en-US" altLang="zh-CN" sz="1600" b="0" i="0" dirty="0">
                <a:solidFill>
                  <a:srgbClr val="000000"/>
                </a:solidFill>
                <a:effectLst/>
                <a:latin typeface="Helvetica Neue"/>
              </a:rPr>
              <a:t>1.the conversion of lowercase letters</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2.deletion of @user and RT from each tweet</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3.deletion of words with a length of less than 3</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4.Delete punctuation</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5.removal of stop words</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6.The part of speech reduction</a:t>
            </a:r>
          </a:p>
          <a:p>
            <a:endParaRPr lang="en-US" altLang="zh-CN" sz="1600" b="0" i="0" dirty="0">
              <a:solidFill>
                <a:srgbClr val="000000"/>
              </a:solidFill>
              <a:effectLst/>
              <a:latin typeface="Helvetica Neue"/>
            </a:endParaRPr>
          </a:p>
          <a:p>
            <a:r>
              <a:rPr lang="en-US" altLang="zh-CN" sz="1600" b="0" i="0" dirty="0">
                <a:solidFill>
                  <a:srgbClr val="000000"/>
                </a:solidFill>
                <a:effectLst/>
                <a:latin typeface="Helvetica Neue"/>
              </a:rPr>
              <a:t>7. </a:t>
            </a:r>
            <a:r>
              <a:rPr lang="en-US" altLang="zh-CN" sz="1600" dirty="0">
                <a:solidFill>
                  <a:srgbClr val="000000"/>
                </a:solidFill>
                <a:latin typeface="Helvetica Neue"/>
              </a:rPr>
              <a:t>word segmentation and Part-of-speech tagging</a:t>
            </a:r>
            <a:endParaRPr lang="en-US" altLang="zh-CN" sz="1600" b="0" i="0" dirty="0">
              <a:solidFill>
                <a:srgbClr val="000000"/>
              </a:solidFill>
              <a:effectLst/>
              <a:latin typeface="Helvetica Neue"/>
            </a:endParaRPr>
          </a:p>
        </p:txBody>
      </p:sp>
      <p:pic>
        <p:nvPicPr>
          <p:cNvPr id="2" name="图片 1">
            <a:extLst>
              <a:ext uri="{FF2B5EF4-FFF2-40B4-BE49-F238E27FC236}">
                <a16:creationId xmlns:a16="http://schemas.microsoft.com/office/drawing/2014/main" id="{A2E57F1A-77E4-465F-9C26-542325B8F28E}"/>
              </a:ext>
            </a:extLst>
          </p:cNvPr>
          <p:cNvPicPr>
            <a:picLocks noChangeAspect="1"/>
          </p:cNvPicPr>
          <p:nvPr/>
        </p:nvPicPr>
        <p:blipFill>
          <a:blip r:embed="rId2"/>
          <a:stretch>
            <a:fillRect/>
          </a:stretch>
        </p:blipFill>
        <p:spPr>
          <a:xfrm>
            <a:off x="4858871" y="2675706"/>
            <a:ext cx="6868225" cy="3951410"/>
          </a:xfrm>
          <a:prstGeom prst="rect">
            <a:avLst/>
          </a:prstGeom>
        </p:spPr>
      </p:pic>
    </p:spTree>
    <p:extLst>
      <p:ext uri="{BB962C8B-B14F-4D97-AF65-F5344CB8AC3E}">
        <p14:creationId xmlns:p14="http://schemas.microsoft.com/office/powerpoint/2010/main" val="48630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手机屏幕截图&#10;&#10;描述已自动生成">
            <a:extLst>
              <a:ext uri="{FF2B5EF4-FFF2-40B4-BE49-F238E27FC236}">
                <a16:creationId xmlns:a16="http://schemas.microsoft.com/office/drawing/2014/main" id="{773F783A-6C82-44E2-A94A-D800974D9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9347"/>
            <a:ext cx="5793441" cy="5641403"/>
          </a:xfrm>
          <a:prstGeom prst="rect">
            <a:avLst/>
          </a:prstGeom>
        </p:spPr>
      </p:pic>
      <p:pic>
        <p:nvPicPr>
          <p:cNvPr id="10" name="图片 9" descr="手机屏幕截图&#10;&#10;描述已自动生成">
            <a:extLst>
              <a:ext uri="{FF2B5EF4-FFF2-40B4-BE49-F238E27FC236}">
                <a16:creationId xmlns:a16="http://schemas.microsoft.com/office/drawing/2014/main" id="{60C8044D-F3A3-42EA-9AD9-D9F3CFBE2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00125"/>
            <a:ext cx="5695950" cy="4724400"/>
          </a:xfrm>
          <a:prstGeom prst="rect">
            <a:avLst/>
          </a:prstGeom>
        </p:spPr>
      </p:pic>
    </p:spTree>
    <p:extLst>
      <p:ext uri="{BB962C8B-B14F-4D97-AF65-F5344CB8AC3E}">
        <p14:creationId xmlns:p14="http://schemas.microsoft.com/office/powerpoint/2010/main" val="120300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手机截图图社交软件的信息&#10;&#10;描述已自动生成">
            <a:extLst>
              <a:ext uri="{FF2B5EF4-FFF2-40B4-BE49-F238E27FC236}">
                <a16:creationId xmlns:a16="http://schemas.microsoft.com/office/drawing/2014/main" id="{DB3DC6D5-E5B0-44B5-85AF-CFFF0DFBD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87" y="243168"/>
            <a:ext cx="10868025" cy="4381500"/>
          </a:xfrm>
          <a:prstGeom prst="rect">
            <a:avLst/>
          </a:prstGeom>
        </p:spPr>
      </p:pic>
      <p:sp>
        <p:nvSpPr>
          <p:cNvPr id="6" name="矩形 5">
            <a:extLst>
              <a:ext uri="{FF2B5EF4-FFF2-40B4-BE49-F238E27FC236}">
                <a16:creationId xmlns:a16="http://schemas.microsoft.com/office/drawing/2014/main" id="{83452D92-F3A8-4ED1-8BBB-386201022801}"/>
              </a:ext>
            </a:extLst>
          </p:cNvPr>
          <p:cNvSpPr/>
          <p:nvPr/>
        </p:nvSpPr>
        <p:spPr>
          <a:xfrm>
            <a:off x="1217799" y="4853951"/>
            <a:ext cx="10176342" cy="646331"/>
          </a:xfrm>
          <a:prstGeom prst="rect">
            <a:avLst/>
          </a:prstGeom>
        </p:spPr>
        <p:txBody>
          <a:bodyPr wrap="square">
            <a:spAutoFit/>
          </a:bodyPr>
          <a:lstStyle/>
          <a:p>
            <a:r>
              <a:rPr lang="zh-CN" altLang="en-US" dirty="0"/>
              <a:t>Multiple files use two functions together to complete data extraction and </a:t>
            </a:r>
            <a:r>
              <a:rPr lang="en-US" altLang="zh-CN" dirty="0"/>
              <a:t>D</a:t>
            </a:r>
            <a:r>
              <a:rPr lang="zh-CN" altLang="en-US" dirty="0"/>
              <a:t>ata</a:t>
            </a:r>
            <a:r>
              <a:rPr lang="en-US" altLang="zh-CN" dirty="0"/>
              <a:t>F</a:t>
            </a:r>
            <a:r>
              <a:rPr lang="zh-CN" altLang="en-US" dirty="0"/>
              <a:t>rame reading </a:t>
            </a:r>
            <a:r>
              <a:rPr lang="en-US" altLang="zh-CN" dirty="0"/>
              <a:t>and</a:t>
            </a:r>
            <a:r>
              <a:rPr lang="zh-CN" altLang="en-US" dirty="0"/>
              <a:t> </a:t>
            </a:r>
            <a:r>
              <a:rPr lang="en-US" altLang="zh-CN" dirty="0"/>
              <a:t>save them as PKL files</a:t>
            </a:r>
            <a:r>
              <a:rPr lang="zh-CN" altLang="en-US" dirty="0"/>
              <a:t>.</a:t>
            </a:r>
          </a:p>
        </p:txBody>
      </p:sp>
    </p:spTree>
    <p:extLst>
      <p:ext uri="{BB962C8B-B14F-4D97-AF65-F5344CB8AC3E}">
        <p14:creationId xmlns:p14="http://schemas.microsoft.com/office/powerpoint/2010/main" val="271021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CEDCA9-984C-4475-B132-22FFEECA0A0A}"/>
              </a:ext>
            </a:extLst>
          </p:cNvPr>
          <p:cNvSpPr/>
          <p:nvPr/>
        </p:nvSpPr>
        <p:spPr>
          <a:xfrm>
            <a:off x="313764" y="256872"/>
            <a:ext cx="6096000" cy="1477328"/>
          </a:xfrm>
          <a:prstGeom prst="rect">
            <a:avLst/>
          </a:prstGeom>
        </p:spPr>
        <p:txBody>
          <a:bodyPr>
            <a:spAutoFit/>
          </a:bodyPr>
          <a:lstStyle/>
          <a:p>
            <a:r>
              <a:rPr lang="zh-CN" altLang="en-US" b="1" dirty="0"/>
              <a:t>Step-2 Data preprocessing and cleaning</a:t>
            </a:r>
          </a:p>
          <a:p>
            <a:endParaRPr lang="zh-CN" altLang="en-US" dirty="0"/>
          </a:p>
          <a:p>
            <a:r>
              <a:rPr lang="zh-CN" altLang="en-US" dirty="0"/>
              <a:t>1. Combine PKL data into a DataFrame.</a:t>
            </a:r>
          </a:p>
          <a:p>
            <a:endParaRPr lang="zh-CN" altLang="en-US" dirty="0"/>
          </a:p>
          <a:p>
            <a:r>
              <a:rPr lang="zh-CN" altLang="en-US" dirty="0"/>
              <a:t>2. Pre-process the data and some necessary cleaning.</a:t>
            </a:r>
          </a:p>
        </p:txBody>
      </p:sp>
      <p:pic>
        <p:nvPicPr>
          <p:cNvPr id="6" name="图片 5" descr="手机屏幕截图&#10;&#10;描述已自动生成">
            <a:extLst>
              <a:ext uri="{FF2B5EF4-FFF2-40B4-BE49-F238E27FC236}">
                <a16:creationId xmlns:a16="http://schemas.microsoft.com/office/drawing/2014/main" id="{E9E440F8-C6A0-4298-A46B-64BF43AA5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4" y="2538647"/>
            <a:ext cx="5172075" cy="3190875"/>
          </a:xfrm>
          <a:prstGeom prst="rect">
            <a:avLst/>
          </a:prstGeom>
        </p:spPr>
      </p:pic>
      <p:pic>
        <p:nvPicPr>
          <p:cNvPr id="7" name="图片 6">
            <a:extLst>
              <a:ext uri="{FF2B5EF4-FFF2-40B4-BE49-F238E27FC236}">
                <a16:creationId xmlns:a16="http://schemas.microsoft.com/office/drawing/2014/main" id="{E1722117-EA03-4B24-AFF4-952981363E4C}"/>
              </a:ext>
            </a:extLst>
          </p:cNvPr>
          <p:cNvPicPr>
            <a:picLocks noChangeAspect="1"/>
          </p:cNvPicPr>
          <p:nvPr/>
        </p:nvPicPr>
        <p:blipFill>
          <a:blip r:embed="rId3"/>
          <a:stretch>
            <a:fillRect/>
          </a:stretch>
        </p:blipFill>
        <p:spPr>
          <a:xfrm>
            <a:off x="6601388" y="1396442"/>
            <a:ext cx="4142812" cy="4661888"/>
          </a:xfrm>
          <a:prstGeom prst="rect">
            <a:avLst/>
          </a:prstGeom>
        </p:spPr>
      </p:pic>
    </p:spTree>
    <p:extLst>
      <p:ext uri="{BB962C8B-B14F-4D97-AF65-F5344CB8AC3E}">
        <p14:creationId xmlns:p14="http://schemas.microsoft.com/office/powerpoint/2010/main" val="7521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电脑软件截图&#10;&#10;描述已自动生成">
            <a:extLst>
              <a:ext uri="{FF2B5EF4-FFF2-40B4-BE49-F238E27FC236}">
                <a16:creationId xmlns:a16="http://schemas.microsoft.com/office/drawing/2014/main" id="{B284DA85-3CAF-47DA-902C-628138BB2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09197" cy="3065930"/>
          </a:xfrm>
          <a:prstGeom prst="rect">
            <a:avLst/>
          </a:prstGeom>
        </p:spPr>
      </p:pic>
      <p:pic>
        <p:nvPicPr>
          <p:cNvPr id="7" name="图片 6" descr="许多的截图&#10;&#10;描述已自动生成">
            <a:extLst>
              <a:ext uri="{FF2B5EF4-FFF2-40B4-BE49-F238E27FC236}">
                <a16:creationId xmlns:a16="http://schemas.microsoft.com/office/drawing/2014/main" id="{6BA33C46-9C34-4BEB-AD62-9661A0C1A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5930"/>
            <a:ext cx="8507505" cy="3423595"/>
          </a:xfrm>
          <a:prstGeom prst="rect">
            <a:avLst/>
          </a:prstGeom>
        </p:spPr>
      </p:pic>
      <p:pic>
        <p:nvPicPr>
          <p:cNvPr id="8" name="图片 7">
            <a:extLst>
              <a:ext uri="{FF2B5EF4-FFF2-40B4-BE49-F238E27FC236}">
                <a16:creationId xmlns:a16="http://schemas.microsoft.com/office/drawing/2014/main" id="{99E10E1E-5BDC-4425-B884-2701CBDF7FDE}"/>
              </a:ext>
            </a:extLst>
          </p:cNvPr>
          <p:cNvPicPr>
            <a:picLocks noChangeAspect="1"/>
          </p:cNvPicPr>
          <p:nvPr/>
        </p:nvPicPr>
        <p:blipFill>
          <a:blip r:embed="rId4"/>
          <a:stretch>
            <a:fillRect/>
          </a:stretch>
        </p:blipFill>
        <p:spPr>
          <a:xfrm>
            <a:off x="8901952" y="3429000"/>
            <a:ext cx="2598645" cy="853514"/>
          </a:xfrm>
          <a:prstGeom prst="rect">
            <a:avLst/>
          </a:prstGeom>
        </p:spPr>
      </p:pic>
      <p:sp>
        <p:nvSpPr>
          <p:cNvPr id="9" name="矩形 8">
            <a:extLst>
              <a:ext uri="{FF2B5EF4-FFF2-40B4-BE49-F238E27FC236}">
                <a16:creationId xmlns:a16="http://schemas.microsoft.com/office/drawing/2014/main" id="{CEC726A5-96C6-465B-B8EF-82AA259CEAF0}"/>
              </a:ext>
            </a:extLst>
          </p:cNvPr>
          <p:cNvSpPr/>
          <p:nvPr/>
        </p:nvSpPr>
        <p:spPr>
          <a:xfrm>
            <a:off x="8672512" y="4777727"/>
            <a:ext cx="2709864" cy="646331"/>
          </a:xfrm>
          <a:prstGeom prst="rect">
            <a:avLst/>
          </a:prstGeom>
        </p:spPr>
        <p:txBody>
          <a:bodyPr wrap="square">
            <a:spAutoFit/>
          </a:bodyPr>
          <a:lstStyle/>
          <a:p>
            <a:r>
              <a:rPr lang="zh-CN" altLang="en-US" dirty="0"/>
              <a:t>Convert paths to save cleaned dat</a:t>
            </a:r>
            <a:r>
              <a:rPr lang="en-US" altLang="zh-CN" dirty="0"/>
              <a:t>a</a:t>
            </a:r>
            <a:endParaRPr lang="zh-CN" altLang="en-US" dirty="0"/>
          </a:p>
        </p:txBody>
      </p:sp>
    </p:spTree>
    <p:extLst>
      <p:ext uri="{BB962C8B-B14F-4D97-AF65-F5344CB8AC3E}">
        <p14:creationId xmlns:p14="http://schemas.microsoft.com/office/powerpoint/2010/main" val="337199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B2BD08-4BE2-43CE-AEDD-2A904B5D21D8}"/>
              </a:ext>
            </a:extLst>
          </p:cNvPr>
          <p:cNvSpPr/>
          <p:nvPr/>
        </p:nvSpPr>
        <p:spPr>
          <a:xfrm>
            <a:off x="179294" y="247908"/>
            <a:ext cx="9825318" cy="1754326"/>
          </a:xfrm>
          <a:prstGeom prst="rect">
            <a:avLst/>
          </a:prstGeom>
        </p:spPr>
        <p:txBody>
          <a:bodyPr wrap="square">
            <a:spAutoFit/>
          </a:bodyPr>
          <a:lstStyle/>
          <a:p>
            <a:r>
              <a:rPr lang="en-US" altLang="zh-CN" b="1" i="0" dirty="0">
                <a:solidFill>
                  <a:srgbClr val="000000"/>
                </a:solidFill>
                <a:effectLst/>
                <a:latin typeface="Helvetica Neue"/>
              </a:rPr>
              <a:t>Step-3 Data Visualization of tweet information</a:t>
            </a:r>
          </a:p>
          <a:p>
            <a:r>
              <a:rPr lang="en-US" altLang="zh-CN" b="0" i="0" dirty="0">
                <a:solidFill>
                  <a:srgbClr val="000000"/>
                </a:solidFill>
                <a:effectLst/>
                <a:latin typeface="Helvetica Neue"/>
              </a:rPr>
              <a:t>1.Before more text mining, we will have a deeper understanding of tweet basic data.</a:t>
            </a:r>
          </a:p>
          <a:p>
            <a:endParaRPr lang="en-US" altLang="zh-CN" b="0" i="0" dirty="0">
              <a:solidFill>
                <a:srgbClr val="000000"/>
              </a:solidFill>
              <a:effectLst/>
              <a:latin typeface="Helvetica Neue"/>
            </a:endParaRPr>
          </a:p>
          <a:p>
            <a:r>
              <a:rPr lang="en-US" altLang="zh-CN" b="0" i="0" dirty="0">
                <a:solidFill>
                  <a:srgbClr val="000000"/>
                </a:solidFill>
                <a:effectLst/>
                <a:latin typeface="Helvetica Neue"/>
              </a:rPr>
              <a:t>2.Perform deeper cleaning for tweet data.</a:t>
            </a:r>
          </a:p>
          <a:p>
            <a:endParaRPr lang="en-US" altLang="zh-CN" b="0" i="0" dirty="0">
              <a:solidFill>
                <a:srgbClr val="000000"/>
              </a:solidFill>
              <a:effectLst/>
              <a:latin typeface="Helvetica Neue"/>
            </a:endParaRPr>
          </a:p>
          <a:p>
            <a:r>
              <a:rPr lang="en-US" altLang="zh-CN" b="0" i="0" dirty="0">
                <a:solidFill>
                  <a:srgbClr val="000000"/>
                </a:solidFill>
                <a:effectLst/>
                <a:latin typeface="Helvetica Neue"/>
              </a:rPr>
              <a:t>3.Extract more information through the visualization of tweet data.</a:t>
            </a:r>
          </a:p>
        </p:txBody>
      </p:sp>
      <p:pic>
        <p:nvPicPr>
          <p:cNvPr id="5" name="图片 4">
            <a:extLst>
              <a:ext uri="{FF2B5EF4-FFF2-40B4-BE49-F238E27FC236}">
                <a16:creationId xmlns:a16="http://schemas.microsoft.com/office/drawing/2014/main" id="{17B4A8EE-9EBA-45AE-9025-F200816FB8A1}"/>
              </a:ext>
            </a:extLst>
          </p:cNvPr>
          <p:cNvPicPr>
            <a:picLocks noChangeAspect="1"/>
          </p:cNvPicPr>
          <p:nvPr/>
        </p:nvPicPr>
        <p:blipFill>
          <a:blip r:embed="rId2"/>
          <a:stretch>
            <a:fillRect/>
          </a:stretch>
        </p:blipFill>
        <p:spPr>
          <a:xfrm>
            <a:off x="391753" y="2630539"/>
            <a:ext cx="10440305" cy="3551228"/>
          </a:xfrm>
          <a:prstGeom prst="rect">
            <a:avLst/>
          </a:prstGeom>
        </p:spPr>
      </p:pic>
    </p:spTree>
    <p:extLst>
      <p:ext uri="{BB962C8B-B14F-4D97-AF65-F5344CB8AC3E}">
        <p14:creationId xmlns:p14="http://schemas.microsoft.com/office/powerpoint/2010/main" val="342341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EB07E6-7C0F-43DF-BED2-7B3D33B5E824}"/>
              </a:ext>
            </a:extLst>
          </p:cNvPr>
          <p:cNvPicPr>
            <a:picLocks noChangeAspect="1"/>
          </p:cNvPicPr>
          <p:nvPr/>
        </p:nvPicPr>
        <p:blipFill>
          <a:blip r:embed="rId2"/>
          <a:stretch>
            <a:fillRect/>
          </a:stretch>
        </p:blipFill>
        <p:spPr>
          <a:xfrm>
            <a:off x="822503" y="857218"/>
            <a:ext cx="10546994" cy="5745978"/>
          </a:xfrm>
          <a:prstGeom prst="rect">
            <a:avLst/>
          </a:prstGeom>
        </p:spPr>
      </p:pic>
      <p:sp>
        <p:nvSpPr>
          <p:cNvPr id="2" name="矩形 1">
            <a:extLst>
              <a:ext uri="{FF2B5EF4-FFF2-40B4-BE49-F238E27FC236}">
                <a16:creationId xmlns:a16="http://schemas.microsoft.com/office/drawing/2014/main" id="{CE2C23A9-855A-4E9D-AA9C-FD1BC5EFEAE7}"/>
              </a:ext>
            </a:extLst>
          </p:cNvPr>
          <p:cNvSpPr/>
          <p:nvPr/>
        </p:nvSpPr>
        <p:spPr>
          <a:xfrm>
            <a:off x="1169900" y="254804"/>
            <a:ext cx="9036448" cy="369332"/>
          </a:xfrm>
          <a:prstGeom prst="rect">
            <a:avLst/>
          </a:prstGeom>
        </p:spPr>
        <p:txBody>
          <a:bodyPr wrap="none">
            <a:spAutoFit/>
          </a:bodyPr>
          <a:lstStyle/>
          <a:p>
            <a:r>
              <a:rPr lang="zh-CN" altLang="en-US" dirty="0"/>
              <a:t>Counting about user location</a:t>
            </a:r>
            <a:r>
              <a:rPr lang="en-US" altLang="zh-CN" dirty="0"/>
              <a:t>, Most users come from the United States, India, and the UK.</a:t>
            </a:r>
            <a:endParaRPr lang="zh-CN" altLang="en-US" dirty="0"/>
          </a:p>
        </p:txBody>
      </p:sp>
    </p:spTree>
    <p:extLst>
      <p:ext uri="{BB962C8B-B14F-4D97-AF65-F5344CB8AC3E}">
        <p14:creationId xmlns:p14="http://schemas.microsoft.com/office/powerpoint/2010/main" val="414451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0D445D-C3D8-44D6-8725-EC3E19CBDEF3}"/>
              </a:ext>
            </a:extLst>
          </p:cNvPr>
          <p:cNvPicPr>
            <a:picLocks noChangeAspect="1"/>
          </p:cNvPicPr>
          <p:nvPr/>
        </p:nvPicPr>
        <p:blipFill>
          <a:blip r:embed="rId2"/>
          <a:stretch>
            <a:fillRect/>
          </a:stretch>
        </p:blipFill>
        <p:spPr>
          <a:xfrm>
            <a:off x="705962" y="1103772"/>
            <a:ext cx="10546994" cy="5349704"/>
          </a:xfrm>
          <a:prstGeom prst="rect">
            <a:avLst/>
          </a:prstGeom>
        </p:spPr>
      </p:pic>
      <p:sp>
        <p:nvSpPr>
          <p:cNvPr id="2" name="矩形 1">
            <a:extLst>
              <a:ext uri="{FF2B5EF4-FFF2-40B4-BE49-F238E27FC236}">
                <a16:creationId xmlns:a16="http://schemas.microsoft.com/office/drawing/2014/main" id="{266EFAC1-E8E3-4315-B08F-5C02A0C4143A}"/>
              </a:ext>
            </a:extLst>
          </p:cNvPr>
          <p:cNvSpPr/>
          <p:nvPr/>
        </p:nvSpPr>
        <p:spPr>
          <a:xfrm>
            <a:off x="705962" y="251030"/>
            <a:ext cx="10313912" cy="646331"/>
          </a:xfrm>
          <a:prstGeom prst="rect">
            <a:avLst/>
          </a:prstGeom>
        </p:spPr>
        <p:txBody>
          <a:bodyPr wrap="square">
            <a:spAutoFit/>
          </a:bodyPr>
          <a:lstStyle/>
          <a:p>
            <a:r>
              <a:rPr lang="zh-CN" altLang="en-US" dirty="0"/>
              <a:t>Wednesday is the highest here, because there are two Wednesdays in the data, in fact it should be the most on weekends.</a:t>
            </a:r>
          </a:p>
        </p:txBody>
      </p:sp>
    </p:spTree>
    <p:extLst>
      <p:ext uri="{BB962C8B-B14F-4D97-AF65-F5344CB8AC3E}">
        <p14:creationId xmlns:p14="http://schemas.microsoft.com/office/powerpoint/2010/main" val="160197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014166F-4DB7-4871-BCC2-349F6736BDD6}"/>
              </a:ext>
            </a:extLst>
          </p:cNvPr>
          <p:cNvPicPr>
            <a:picLocks noChangeAspect="1"/>
          </p:cNvPicPr>
          <p:nvPr/>
        </p:nvPicPr>
        <p:blipFill>
          <a:blip r:embed="rId2"/>
          <a:stretch>
            <a:fillRect/>
          </a:stretch>
        </p:blipFill>
        <p:spPr>
          <a:xfrm>
            <a:off x="775891" y="1232422"/>
            <a:ext cx="10425063" cy="5182049"/>
          </a:xfrm>
          <a:prstGeom prst="rect">
            <a:avLst/>
          </a:prstGeom>
        </p:spPr>
      </p:pic>
      <p:sp>
        <p:nvSpPr>
          <p:cNvPr id="2" name="矩形 1">
            <a:extLst>
              <a:ext uri="{FF2B5EF4-FFF2-40B4-BE49-F238E27FC236}">
                <a16:creationId xmlns:a16="http://schemas.microsoft.com/office/drawing/2014/main" id="{CD7B2E1B-EBFD-4F2A-90A3-A63935B2B8D7}"/>
              </a:ext>
            </a:extLst>
          </p:cNvPr>
          <p:cNvSpPr/>
          <p:nvPr/>
        </p:nvSpPr>
        <p:spPr>
          <a:xfrm>
            <a:off x="1425904" y="258863"/>
            <a:ext cx="4794902" cy="369332"/>
          </a:xfrm>
          <a:prstGeom prst="rect">
            <a:avLst/>
          </a:prstGeom>
        </p:spPr>
        <p:txBody>
          <a:bodyPr wrap="none">
            <a:spAutoFit/>
          </a:bodyPr>
          <a:lstStyle/>
          <a:p>
            <a:r>
              <a:rPr lang="zh-CN" altLang="en-US" dirty="0"/>
              <a:t>When users posted tweets</a:t>
            </a:r>
            <a:r>
              <a:rPr lang="en-US" altLang="zh-CN" dirty="0"/>
              <a:t>,Mostly around 9pm</a:t>
            </a:r>
            <a:endParaRPr lang="zh-CN" altLang="en-US" dirty="0"/>
          </a:p>
        </p:txBody>
      </p:sp>
    </p:spTree>
    <p:extLst>
      <p:ext uri="{BB962C8B-B14F-4D97-AF65-F5344CB8AC3E}">
        <p14:creationId xmlns:p14="http://schemas.microsoft.com/office/powerpoint/2010/main" val="1345612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339</Words>
  <Application>Microsoft Office PowerPoint</Application>
  <PresentationFormat>宽屏</PresentationFormat>
  <Paragraphs>41</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Helvetica Neue</vt:lpstr>
      <vt:lpstr>等线</vt:lpstr>
      <vt:lpstr>等线 Light</vt:lpstr>
      <vt:lpstr>Arial</vt:lpstr>
      <vt:lpstr>Office 主题​​</vt:lpstr>
      <vt:lpstr> Step-1: read the data sets in JSON format  1. First find the  useful field that needs to be extracted, and create an extraction function.  2. files are too large, it cannot be extracted at once (memory error).  3. Save the extracted JSON data as a PKL file for easy reading next time.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Step-1: read the data sets in JSON format one by one  1. First find the  useful field that needs to be extracted, and create an extraction function.  2. It should be noted that because a single file is too large, it cannot be read at once (memory error), and can only be read separately and then merged.  3. Save the extracted JSON data as a PKL file for easy reading next time.</dc:title>
  <dc:creator>罗 洪浪</dc:creator>
  <cp:lastModifiedBy>罗 洪浪</cp:lastModifiedBy>
  <cp:revision>47</cp:revision>
  <dcterms:created xsi:type="dcterms:W3CDTF">2020-06-27T10:30:06Z</dcterms:created>
  <dcterms:modified xsi:type="dcterms:W3CDTF">2020-06-29T12:48:21Z</dcterms:modified>
</cp:coreProperties>
</file>