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5"/>
  </p:notesMasterIdLst>
  <p:sldIdLst>
    <p:sldId id="256" r:id="rId6"/>
    <p:sldId id="260" r:id="rId7"/>
    <p:sldId id="262" r:id="rId8"/>
    <p:sldId id="267" r:id="rId9"/>
    <p:sldId id="269" r:id="rId10"/>
    <p:sldId id="270" r:id="rId11"/>
    <p:sldId id="271" r:id="rId12"/>
    <p:sldId id="274" r:id="rId13"/>
    <p:sldId id="266" r:id="rId14"/>
    <p:sldId id="294" r:id="rId15"/>
    <p:sldId id="295" r:id="rId16"/>
    <p:sldId id="306" r:id="rId17"/>
    <p:sldId id="276" r:id="rId18"/>
    <p:sldId id="280" r:id="rId19"/>
    <p:sldId id="326" r:id="rId20"/>
    <p:sldId id="286" r:id="rId21"/>
    <p:sldId id="287" r:id="rId22"/>
    <p:sldId id="288" r:id="rId23"/>
    <p:sldId id="289" r:id="rId24"/>
    <p:sldId id="290" r:id="rId25"/>
    <p:sldId id="291" r:id="rId26"/>
    <p:sldId id="292" r:id="rId27"/>
    <p:sldId id="293" r:id="rId28"/>
    <p:sldId id="317" r:id="rId29"/>
    <p:sldId id="319" r:id="rId30"/>
    <p:sldId id="320" r:id="rId31"/>
    <p:sldId id="321" r:id="rId32"/>
    <p:sldId id="322" r:id="rId33"/>
    <p:sldId id="325" r:id="rId3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75" autoAdjust="0"/>
    <p:restoredTop sz="94660" autoAdjust="0"/>
  </p:normalViewPr>
  <p:slideViewPr>
    <p:cSldViewPr snapToGrid="0">
      <p:cViewPr varScale="1">
        <p:scale>
          <a:sx n="86" d="100"/>
          <a:sy n="86" d="100"/>
        </p:scale>
        <p:origin x="274" y="67"/>
      </p:cViewPr>
      <p:guideLst>
        <p:guide orient="horz" pos="2220"/>
        <p:guide pos="2964"/>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E6E560-ADEC-41E6-854E-DAC06D5AFE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image" Target="../media/image4.jpeg"/><Relationship Id="rId15" Type="http://schemas.openxmlformats.org/officeDocument/2006/relationships/image" Target="../media/image3.png"/><Relationship Id="rId14" Type="http://schemas.openxmlformats.org/officeDocument/2006/relationships/hyperlink" Target="https://wenku.baidu.com/p/cir201?from=wenku" TargetMode="External"/><Relationship Id="rId13" Type="http://schemas.openxmlformats.org/officeDocument/2006/relationships/hyperlink" Target="http://gzccidtr.yanj.cn/" TargetMode="External"/><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fld>
            <a:endParaRPr lang="zh-CN" altLang="en-US"/>
          </a:p>
        </p:txBody>
      </p:sp>
      <p:pic>
        <p:nvPicPr>
          <p:cNvPr id="10" name="图片 9" descr="图片包含 地图, 文字&#10;&#10;已生成极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3"/>
              </a:rPr>
              <a:t>http://gzccidtr.yanj.cn/</a:t>
            </a:r>
            <a:r>
              <a:rPr lang="en-US" altLang="zh-CN" sz="2400" dirty="0">
                <a:solidFill>
                  <a:schemeClr val="tx1"/>
                </a:solidFill>
              </a:rPr>
              <a:t>         </a:t>
            </a:r>
            <a:r>
              <a:rPr lang="en-US" altLang="zh-CN" sz="2400" dirty="0">
                <a:solidFill>
                  <a:schemeClr val="tx1"/>
                </a:solidFill>
                <a:hlinkClick r:id="rId14"/>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6">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slide" Target="slide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slide" Target="slide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slide" Target="sl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slide" Target="slide8.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 Target="slide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slide" Target="slide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slide" Target="slide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slide" Target="slide6.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slide" Target="slide25.xml"/><Relationship Id="rId4" Type="http://schemas.openxmlformats.org/officeDocument/2006/relationships/tags" Target="../tags/tag2.xml"/><Relationship Id="rId3" Type="http://schemas.openxmlformats.org/officeDocument/2006/relationships/slide" Target="slide16.xml"/><Relationship Id="rId2" Type="http://schemas.openxmlformats.org/officeDocument/2006/relationships/tags" Target="../tags/tag1.xml"/><Relationship Id="rId1" Type="http://schemas.openxmlformats.org/officeDocument/2006/relationships/slide" Target="slide2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slideLayout" Target="../slideLayouts/slideLayout7.xml"/><Relationship Id="rId13" Type="http://schemas.openxmlformats.org/officeDocument/2006/relationships/slide" Target="slide20.xml"/><Relationship Id="rId12" Type="http://schemas.openxmlformats.org/officeDocument/2006/relationships/slide" Target="slide19.xml"/><Relationship Id="rId11" Type="http://schemas.openxmlformats.org/officeDocument/2006/relationships/slide" Target="slide18.xml"/><Relationship Id="rId10" Type="http://schemas.openxmlformats.org/officeDocument/2006/relationships/slide" Target="slide1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3.xml"/><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1943735" y="2633980"/>
            <a:ext cx="87242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3000" dirty="0">
                <a:sym typeface="+mn-ea"/>
              </a:rPr>
              <a:t>FYP</a:t>
            </a:r>
            <a:r>
              <a:rPr lang="zh-CN" altLang="en-US" sz="3000" dirty="0">
                <a:sym typeface="+mn-ea"/>
              </a:rPr>
              <a:t>：</a:t>
            </a:r>
            <a:r>
              <a:rPr lang="en-US" altLang="zh-CN" sz="3000" dirty="0">
                <a:sym typeface="+mn-ea"/>
              </a:rPr>
              <a:t>Development of system to identify scam in online second-hand transactions</a:t>
            </a:r>
            <a:endParaRPr lang="zh-CN" altLang="en-US" sz="3000" b="1" dirty="0">
              <a:solidFill>
                <a:srgbClr val="4B649F"/>
              </a:solidFill>
            </a:endParaRPr>
          </a:p>
        </p:txBody>
      </p:sp>
      <p:grpSp>
        <p:nvGrpSpPr>
          <p:cNvPr id="26631" name="组合 1026"/>
          <p:cNvGrpSpPr/>
          <p:nvPr/>
        </p:nvGrpSpPr>
        <p:grpSpPr bwMode="auto">
          <a:xfrm>
            <a:off x="1582420" y="395605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6632" name="组合 1025"/>
          <p:cNvGrpSpPr/>
          <p:nvPr/>
        </p:nvGrpSpPr>
        <p:grpSpPr bwMode="auto">
          <a:xfrm>
            <a:off x="4614228" y="393827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6633" name="文本框 1027"/>
          <p:cNvSpPr txBox="1">
            <a:spLocks noChangeArrowheads="1"/>
          </p:cNvSpPr>
          <p:nvPr/>
        </p:nvSpPr>
        <p:spPr bwMode="auto">
          <a:xfrm>
            <a:off x="1935163" y="3930333"/>
            <a:ext cx="266382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400"/>
              <a:t>Researcher</a:t>
            </a:r>
            <a:r>
              <a:rPr lang="zh-CN" altLang="en-US" sz="1400"/>
              <a:t>：</a:t>
            </a:r>
            <a:r>
              <a:rPr lang="en-US" altLang="zh-CN" sz="1400"/>
              <a:t>HONGLANGLUO</a:t>
            </a:r>
            <a:endParaRPr lang="en-US" altLang="zh-CN" sz="1400"/>
          </a:p>
        </p:txBody>
      </p:sp>
      <p:sp>
        <p:nvSpPr>
          <p:cNvPr id="26634" name="文本框 112"/>
          <p:cNvSpPr txBox="1">
            <a:spLocks noChangeArrowheads="1"/>
          </p:cNvSpPr>
          <p:nvPr/>
        </p:nvSpPr>
        <p:spPr bwMode="auto">
          <a:xfrm>
            <a:off x="5027295" y="3912553"/>
            <a:ext cx="203073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1400" dirty="0">
                <a:sym typeface="+mn-ea"/>
              </a:rPr>
              <a:t>Supervisor: David Trigg </a:t>
            </a:r>
            <a:endParaRPr lang="zh-CN" altLang="en-US" sz="1400"/>
          </a:p>
        </p:txBody>
      </p:sp>
      <p:sp>
        <p:nvSpPr>
          <p:cNvPr id="26635" name="文本框 1066"/>
          <p:cNvSpPr txBox="1">
            <a:spLocks noChangeArrowheads="1"/>
          </p:cNvSpPr>
          <p:nvPr/>
        </p:nvSpPr>
        <p:spPr bwMode="auto">
          <a:xfrm>
            <a:off x="1723073" y="550228"/>
            <a:ext cx="262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中国*****大学</a:t>
            </a:r>
            <a:endParaRPr lang="zh-CN" altLang="en-US" sz="3200" b="1">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15" name="图片 1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 y="7620"/>
            <a:ext cx="3362960" cy="1813560"/>
          </a:xfrm>
          <a:prstGeom prst="rect">
            <a:avLst/>
          </a:prstGeom>
          <a:noFill/>
          <a:ln>
            <a:noFill/>
          </a:ln>
        </p:spPr>
      </p:pic>
      <p:grpSp>
        <p:nvGrpSpPr>
          <p:cNvPr id="2" name="组合 1025"/>
          <p:cNvGrpSpPr/>
          <p:nvPr/>
        </p:nvGrpSpPr>
        <p:grpSpPr bwMode="auto">
          <a:xfrm>
            <a:off x="7175818" y="3903345"/>
            <a:ext cx="315912" cy="317500"/>
            <a:chOff x="5253802" y="3856218"/>
            <a:chExt cx="317004" cy="317004"/>
          </a:xfrm>
        </p:grpSpPr>
        <p:sp>
          <p:nvSpPr>
            <p:cNvPr id="3" name="椭圆 2"/>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8" name="文本框 112"/>
          <p:cNvSpPr txBox="1">
            <a:spLocks noChangeArrowheads="1"/>
          </p:cNvSpPr>
          <p:nvPr/>
        </p:nvSpPr>
        <p:spPr bwMode="auto">
          <a:xfrm>
            <a:off x="7491730" y="3903345"/>
            <a:ext cx="432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1400" dirty="0">
                <a:sym typeface="+mn-ea"/>
              </a:rPr>
              <a:t>Assessorr: </a:t>
            </a:r>
            <a:r>
              <a:rPr lang="en-US" altLang="zh-CN" sz="1400" dirty="0">
                <a:sym typeface="+mn-ea"/>
              </a:rPr>
              <a:t>Uchitha</a:t>
            </a:r>
            <a:r>
              <a:rPr lang="en-US" altLang="zh-CN" sz="1400" dirty="0">
                <a:sym typeface="+mn-ea"/>
              </a:rPr>
              <a:t>,JAYAWICKRAMA</a:t>
            </a:r>
            <a:r>
              <a:rPr lang="en-US" altLang="zh-CN" sz="1800" dirty="0">
                <a:sym typeface="+mn-ea"/>
              </a:rPr>
              <a:t> </a:t>
            </a:r>
            <a:endParaRPr lang="en-US" altLang="zh-CN" sz="1800"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59050" y="4340860"/>
            <a:ext cx="6108700" cy="2287905"/>
          </a:xfrm>
          <a:prstGeom prst="rect">
            <a:avLst/>
          </a:prstGeom>
        </p:spPr>
      </p:pic>
      <p:pic>
        <p:nvPicPr>
          <p:cNvPr id="33" name="图片 33"/>
          <p:cNvPicPr/>
          <p:nvPr/>
        </p:nvPicPr>
        <p:blipFill>
          <a:blip r:embed="rId2">
            <a:extLst>
              <a:ext uri="{28A0092B-C50C-407E-A947-70E740481C1C}">
                <a14:useLocalDpi xmlns:a14="http://schemas.microsoft.com/office/drawing/2010/main" val="0"/>
              </a:ext>
            </a:extLst>
          </a:blip>
          <a:srcRect/>
          <a:stretch>
            <a:fillRect/>
          </a:stretch>
        </p:blipFill>
        <p:spPr bwMode="auto">
          <a:xfrm>
            <a:off x="1821180" y="2567305"/>
            <a:ext cx="7764780" cy="1565910"/>
          </a:xfrm>
          <a:prstGeom prst="rect">
            <a:avLst/>
          </a:prstGeom>
          <a:noFill/>
          <a:ln>
            <a:noFill/>
          </a:ln>
        </p:spPr>
      </p:pic>
      <p:pic>
        <p:nvPicPr>
          <p:cNvPr id="3" name="图片 2" descr="AERJ[I@IT3C2FF185O_Z_@8"/>
          <p:cNvPicPr>
            <a:picLocks noChangeAspect="1"/>
          </p:cNvPicPr>
          <p:nvPr/>
        </p:nvPicPr>
        <p:blipFill>
          <a:blip r:embed="rId3"/>
          <a:stretch>
            <a:fillRect/>
          </a:stretch>
        </p:blipFill>
        <p:spPr>
          <a:xfrm>
            <a:off x="911860" y="150495"/>
            <a:ext cx="8923655" cy="2346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6" descr="C:\Users\REGGIE\AppData\Roaming\Tencent\Users\819343713\QQ\WinTemp\RichOle\P%_2@D1GX]4G{2}2936}YQS.png"/>
          <p:cNvPicPr/>
          <p:nvPr/>
        </p:nvPicPr>
        <p:blipFill>
          <a:blip r:embed="rId1">
            <a:extLst>
              <a:ext uri="{28A0092B-C50C-407E-A947-70E740481C1C}">
                <a14:useLocalDpi xmlns:a14="http://schemas.microsoft.com/office/drawing/2010/main" val="0"/>
              </a:ext>
            </a:extLst>
          </a:blip>
          <a:srcRect/>
          <a:stretch>
            <a:fillRect/>
          </a:stretch>
        </p:blipFill>
        <p:spPr bwMode="auto">
          <a:xfrm>
            <a:off x="2313305" y="563245"/>
            <a:ext cx="7845425" cy="5471795"/>
          </a:xfrm>
          <a:prstGeom prst="rect">
            <a:avLst/>
          </a:prstGeom>
          <a:noFill/>
          <a:ln>
            <a:noFill/>
          </a:ln>
        </p:spPr>
      </p:pic>
      <p:sp>
        <p:nvSpPr>
          <p:cNvPr id="2" name="文本框 1"/>
          <p:cNvSpPr txBox="1"/>
          <p:nvPr/>
        </p:nvSpPr>
        <p:spPr>
          <a:xfrm>
            <a:off x="4067810" y="403860"/>
            <a:ext cx="1262380" cy="368300"/>
          </a:xfrm>
          <a:prstGeom prst="rect">
            <a:avLst/>
          </a:prstGeom>
          <a:noFill/>
        </p:spPr>
        <p:txBody>
          <a:bodyPr wrap="none" rtlCol="0" anchor="t">
            <a:spAutoFit/>
          </a:bodyPr>
          <a:p>
            <a:r>
              <a:rPr lang="en-US" altLang="zh-CN">
                <a:sym typeface="+mn-ea"/>
              </a:rPr>
              <a:t>user rating</a:t>
            </a:r>
            <a:endParaRPr lang="zh-CN" altLang="en-US"/>
          </a:p>
        </p:txBody>
      </p:sp>
      <p:sp>
        <p:nvSpPr>
          <p:cNvPr id="3" name="文本框 2"/>
          <p:cNvSpPr txBox="1"/>
          <p:nvPr/>
        </p:nvSpPr>
        <p:spPr>
          <a:xfrm>
            <a:off x="10158730" y="4612005"/>
            <a:ext cx="2062480" cy="368300"/>
          </a:xfrm>
          <a:prstGeom prst="rect">
            <a:avLst/>
          </a:prstGeom>
          <a:noFill/>
        </p:spPr>
        <p:txBody>
          <a:bodyPr wrap="none" rtlCol="0" anchor="t">
            <a:spAutoFit/>
          </a:bodyPr>
          <a:p>
            <a:r>
              <a:rPr lang="en-US" altLang="zh-CN" b="1">
                <a:solidFill>
                  <a:srgbClr val="FF0000"/>
                </a:solidFill>
                <a:sym typeface="+mn-ea"/>
              </a:rPr>
              <a:t>product conditon</a:t>
            </a:r>
            <a:endParaRPr lang="zh-CN" altLang="en-US"/>
          </a:p>
        </p:txBody>
      </p:sp>
      <p:sp>
        <p:nvSpPr>
          <p:cNvPr id="5" name="文本框 4"/>
          <p:cNvSpPr txBox="1"/>
          <p:nvPr/>
        </p:nvSpPr>
        <p:spPr>
          <a:xfrm>
            <a:off x="7032625" y="2686050"/>
            <a:ext cx="1262380" cy="368300"/>
          </a:xfrm>
          <a:prstGeom prst="rect">
            <a:avLst/>
          </a:prstGeom>
          <a:noFill/>
        </p:spPr>
        <p:txBody>
          <a:bodyPr wrap="none" rtlCol="0" anchor="t">
            <a:spAutoFit/>
          </a:bodyPr>
          <a:p>
            <a:r>
              <a:rPr lang="en-US" altLang="zh-CN">
                <a:sym typeface="+mn-ea"/>
              </a:rPr>
              <a:t>user rating</a:t>
            </a:r>
            <a:endParaRPr lang="zh-CN" altLang="en-US"/>
          </a:p>
        </p:txBody>
      </p:sp>
      <p:sp>
        <p:nvSpPr>
          <p:cNvPr id="6" name="文本框 5"/>
          <p:cNvSpPr txBox="1"/>
          <p:nvPr/>
        </p:nvSpPr>
        <p:spPr>
          <a:xfrm>
            <a:off x="465455" y="3674110"/>
            <a:ext cx="2062480" cy="368300"/>
          </a:xfrm>
          <a:prstGeom prst="rect">
            <a:avLst/>
          </a:prstGeom>
          <a:noFill/>
        </p:spPr>
        <p:txBody>
          <a:bodyPr wrap="none" rtlCol="0" anchor="t">
            <a:spAutoFit/>
          </a:bodyPr>
          <a:p>
            <a:r>
              <a:rPr lang="en-US" altLang="zh-CN" b="1">
                <a:solidFill>
                  <a:srgbClr val="FF0000"/>
                </a:solidFill>
                <a:sym typeface="+mn-ea"/>
              </a:rPr>
              <a:t>product conditon</a:t>
            </a:r>
            <a:endParaRPr lang="zh-CN" altLang="en-US"/>
          </a:p>
        </p:txBody>
      </p:sp>
      <p:sp>
        <p:nvSpPr>
          <p:cNvPr id="7" name="文本框 6"/>
          <p:cNvSpPr txBox="1"/>
          <p:nvPr/>
        </p:nvSpPr>
        <p:spPr>
          <a:xfrm>
            <a:off x="8562340" y="3674110"/>
            <a:ext cx="2989580" cy="368300"/>
          </a:xfrm>
          <a:prstGeom prst="rect">
            <a:avLst/>
          </a:prstGeom>
          <a:noFill/>
        </p:spPr>
        <p:txBody>
          <a:bodyPr wrap="none" rtlCol="0" anchor="t">
            <a:spAutoFit/>
          </a:bodyPr>
          <a:p>
            <a:r>
              <a:rPr lang="en-US" altLang="zh-CN" b="1">
                <a:solidFill>
                  <a:srgbClr val="FF0000"/>
                </a:solidFill>
                <a:sym typeface="+mn-ea"/>
              </a:rPr>
              <a:t>positive feedback percent</a:t>
            </a:r>
            <a:endParaRPr lang="zh-CN" altLang="en-US"/>
          </a:p>
        </p:txBody>
      </p:sp>
      <p:sp>
        <p:nvSpPr>
          <p:cNvPr id="9" name="文本框 8"/>
          <p:cNvSpPr txBox="1"/>
          <p:nvPr/>
        </p:nvSpPr>
        <p:spPr>
          <a:xfrm>
            <a:off x="6322060" y="1788795"/>
            <a:ext cx="2240280" cy="368300"/>
          </a:xfrm>
          <a:prstGeom prst="rect">
            <a:avLst/>
          </a:prstGeom>
          <a:noFill/>
        </p:spPr>
        <p:txBody>
          <a:bodyPr wrap="none" rtlCol="0" anchor="t">
            <a:spAutoFit/>
          </a:bodyPr>
          <a:p>
            <a:r>
              <a:rPr lang="en-US" altLang="zh-CN" b="1">
                <a:solidFill>
                  <a:srgbClr val="FF0000"/>
                </a:solidFill>
                <a:sym typeface="+mn-ea"/>
              </a:rPr>
              <a:t>sellerbusinesstype</a:t>
            </a:r>
            <a:endParaRPr lang="zh-CN" altLang="en-US"/>
          </a:p>
        </p:txBody>
      </p:sp>
      <p:sp>
        <p:nvSpPr>
          <p:cNvPr id="10" name="文本框 9"/>
          <p:cNvSpPr txBox="1"/>
          <p:nvPr/>
        </p:nvSpPr>
        <p:spPr>
          <a:xfrm>
            <a:off x="2637790" y="2775585"/>
            <a:ext cx="1109980" cy="368300"/>
          </a:xfrm>
          <a:prstGeom prst="rect">
            <a:avLst/>
          </a:prstGeom>
          <a:noFill/>
        </p:spPr>
        <p:txBody>
          <a:bodyPr wrap="none" rtlCol="0" anchor="t">
            <a:spAutoFit/>
          </a:bodyPr>
          <a:p>
            <a:r>
              <a:rPr lang="en-US" altLang="zh-CN">
                <a:sym typeface="+mn-ea"/>
              </a:rPr>
              <a:t>feedback</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15640" y="325120"/>
            <a:ext cx="4718685" cy="475615"/>
          </a:xfrm>
          <a:prstGeom prst="rect">
            <a:avLst/>
          </a:prstGeom>
          <a:noFill/>
        </p:spPr>
        <p:txBody>
          <a:bodyPr wrap="square" rtlCol="0">
            <a:spAutoFit/>
            <a:scene3d>
              <a:camera prst="orthographicFront"/>
              <a:lightRig rig="threePt" dir="t"/>
            </a:scene3d>
          </a:bodyPr>
          <a:p>
            <a:pPr algn="dist"/>
            <a:r>
              <a:rPr lang="en-US" altLang="zh-CN" sz="2500" b="1">
                <a:solidFill>
                  <a:schemeClr val="tx1"/>
                </a:solidFill>
                <a:effectLst>
                  <a:outerShdw blurRad="38100" dist="19050" dir="2700000" algn="tl" rotWithShape="0">
                    <a:schemeClr val="dk1">
                      <a:alpha val="40000"/>
                    </a:schemeClr>
                  </a:outerShdw>
                </a:effectLst>
              </a:rPr>
              <a:t>advice VS system</a:t>
            </a:r>
            <a:endParaRPr lang="en-US" altLang="zh-CN" sz="25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388620" y="2519045"/>
            <a:ext cx="3472180" cy="1198880"/>
          </a:xfrm>
          <a:prstGeom prst="rect">
            <a:avLst/>
          </a:prstGeom>
          <a:noFill/>
        </p:spPr>
        <p:txBody>
          <a:bodyPr wrap="square" rtlCol="0">
            <a:spAutoFit/>
          </a:bodyPr>
          <a:p>
            <a:r>
              <a:rPr lang="en-US" altLang="zh-CN"/>
              <a:t>user rating </a:t>
            </a:r>
            <a:endParaRPr lang="en-US" altLang="zh-CN"/>
          </a:p>
          <a:p>
            <a:r>
              <a:rPr lang="en-US" altLang="zh-CN"/>
              <a:t>feedback</a:t>
            </a:r>
            <a:endParaRPr lang="en-US" altLang="zh-CN"/>
          </a:p>
          <a:p>
            <a:r>
              <a:rPr lang="en-US" altLang="zh-CN"/>
              <a:t>product description</a:t>
            </a:r>
            <a:endParaRPr lang="en-US" altLang="zh-CN"/>
          </a:p>
          <a:p>
            <a:r>
              <a:rPr lang="en-US" altLang="zh-CN"/>
              <a:t>product picture</a:t>
            </a:r>
            <a:endParaRPr lang="en-US" altLang="zh-CN"/>
          </a:p>
        </p:txBody>
      </p:sp>
      <p:sp>
        <p:nvSpPr>
          <p:cNvPr id="4" name="文本框 3"/>
          <p:cNvSpPr txBox="1"/>
          <p:nvPr/>
        </p:nvSpPr>
        <p:spPr>
          <a:xfrm>
            <a:off x="6933565" y="2451100"/>
            <a:ext cx="4858385" cy="1753235"/>
          </a:xfrm>
          <a:prstGeom prst="rect">
            <a:avLst/>
          </a:prstGeom>
          <a:noFill/>
        </p:spPr>
        <p:txBody>
          <a:bodyPr wrap="square" rtlCol="0">
            <a:spAutoFit/>
          </a:bodyPr>
          <a:p>
            <a:r>
              <a:rPr lang="en-US" altLang="zh-CN"/>
              <a:t>user rating </a:t>
            </a:r>
            <a:endParaRPr lang="en-US" altLang="zh-CN"/>
          </a:p>
          <a:p>
            <a:r>
              <a:rPr lang="en-US" altLang="zh-CN"/>
              <a:t>feedback </a:t>
            </a:r>
            <a:endParaRPr lang="en-US" altLang="zh-CN"/>
          </a:p>
          <a:p>
            <a:r>
              <a:rPr lang="en-US" altLang="zh-CN" b="1">
                <a:solidFill>
                  <a:srgbClr val="FF0000"/>
                </a:solidFill>
              </a:rPr>
              <a:t>product conditon</a:t>
            </a:r>
            <a:endParaRPr lang="en-US" altLang="zh-CN" b="1">
              <a:solidFill>
                <a:srgbClr val="FF0000"/>
              </a:solidFill>
            </a:endParaRPr>
          </a:p>
          <a:p>
            <a:r>
              <a:rPr lang="en-US" altLang="zh-CN" b="1">
                <a:solidFill>
                  <a:srgbClr val="FF0000"/>
                </a:solidFill>
              </a:rPr>
              <a:t>positive feedback percent</a:t>
            </a:r>
            <a:endParaRPr lang="en-US" altLang="zh-CN" b="1">
              <a:solidFill>
                <a:srgbClr val="FF0000"/>
              </a:solidFill>
            </a:endParaRPr>
          </a:p>
          <a:p>
            <a:r>
              <a:rPr lang="en-US" altLang="zh-CN" b="1">
                <a:solidFill>
                  <a:srgbClr val="FF0000"/>
                </a:solidFill>
              </a:rPr>
              <a:t>sellerbusinesstype</a:t>
            </a:r>
            <a:endParaRPr lang="en-US" altLang="zh-CN" b="1">
              <a:solidFill>
                <a:srgbClr val="FF0000"/>
              </a:solidFill>
            </a:endParaRPr>
          </a:p>
          <a:p>
            <a:endParaRPr lang="en-US" altLang="zh-CN" b="1">
              <a:solidFill>
                <a:srgbClr val="FF0000"/>
              </a:solidFill>
            </a:endParaRPr>
          </a:p>
        </p:txBody>
      </p:sp>
      <p:sp>
        <p:nvSpPr>
          <p:cNvPr id="5" name="燕尾形箭头 4"/>
          <p:cNvSpPr/>
          <p:nvPr/>
        </p:nvSpPr>
        <p:spPr>
          <a:xfrm>
            <a:off x="3919855" y="2451100"/>
            <a:ext cx="2384425" cy="12668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338830" y="4460875"/>
            <a:ext cx="5327015" cy="860425"/>
          </a:xfrm>
          <a:prstGeom prst="rect">
            <a:avLst/>
          </a:prstGeom>
          <a:noFill/>
        </p:spPr>
        <p:txBody>
          <a:bodyPr wrap="square" rtlCol="0">
            <a:spAutoFit/>
            <a:scene3d>
              <a:camera prst="orthographicFront"/>
              <a:lightRig rig="threePt" dir="t"/>
            </a:scene3d>
          </a:bodyPr>
          <a:p>
            <a:r>
              <a:rPr lang="en-US" altLang="zh-CN" sz="5000" b="1">
                <a:solidFill>
                  <a:schemeClr val="bg2"/>
                </a:solidFill>
                <a:effectLst>
                  <a:innerShdw blurRad="63500" dist="50800" dir="13500000">
                    <a:srgbClr val="000000">
                      <a:alpha val="50000"/>
                    </a:srgbClr>
                  </a:innerShdw>
                </a:effectLst>
              </a:rPr>
              <a:t>improvement</a:t>
            </a:r>
            <a:endParaRPr lang="en-US" altLang="zh-CN" sz="5000" b="1">
              <a:solidFill>
                <a:schemeClr val="bg2"/>
              </a:solidFill>
              <a:effectLst>
                <a:innerShdw blurRad="63500" dist="50800" dir="13500000">
                  <a:srgbClr val="000000">
                    <a:alpha val="50000"/>
                  </a:srgbClr>
                </a:innerShdw>
              </a:effectLst>
            </a:endParaRPr>
          </a:p>
        </p:txBody>
      </p:sp>
      <p:sp>
        <p:nvSpPr>
          <p:cNvPr id="7" name="文本框 6"/>
          <p:cNvSpPr txBox="1"/>
          <p:nvPr/>
        </p:nvSpPr>
        <p:spPr>
          <a:xfrm>
            <a:off x="3215640" y="5501005"/>
            <a:ext cx="5572760" cy="922020"/>
          </a:xfrm>
          <a:prstGeom prst="rect">
            <a:avLst/>
          </a:prstGeom>
          <a:noFill/>
        </p:spPr>
        <p:txBody>
          <a:bodyPr wrap="square" rtlCol="0" anchor="t">
            <a:spAutoFit/>
          </a:bodyPr>
          <a:p>
            <a:r>
              <a:rPr lang="zh-CN" altLang="en-US"/>
              <a:t>so this is an improved scheme and research direction to identify the possibility of network shopping fraud.</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dirty="0">
                <a:sym typeface="+mn-ea"/>
              </a:rPr>
              <a:t>system limitations</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6086"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46087" name="Title 13"/>
          <p:cNvSpPr txBox="1">
            <a:spLocks noChangeArrowheads="1"/>
          </p:cNvSpPr>
          <p:nvPr/>
        </p:nvSpPr>
        <p:spPr bwMode="auto">
          <a:xfrm>
            <a:off x="1722438" y="131699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indent="0" algn="just">
              <a:buNone/>
            </a:pPr>
            <a:r>
              <a:rPr lang="en-US" altLang="zh-CN" sz="2400" dirty="0">
                <a:sym typeface="+mn-ea"/>
              </a:rPr>
              <a:t>Some of the selected attributes may be less important</a:t>
            </a:r>
            <a:endParaRPr lang="en-US" altLang="zh-CN" sz="2400" dirty="0">
              <a:sym typeface="+mn-ea"/>
            </a:endParaRPr>
          </a:p>
        </p:txBody>
      </p:sp>
      <p:grpSp>
        <p:nvGrpSpPr>
          <p:cNvPr id="11" name="Group 2"/>
          <p:cNvGrpSpPr/>
          <p:nvPr/>
        </p:nvGrpSpPr>
        <p:grpSpPr bwMode="auto">
          <a:xfrm>
            <a:off x="709930" y="1354773"/>
            <a:ext cx="633413" cy="633412"/>
            <a:chOff x="4875600" y="1521678"/>
            <a:chExt cx="475253" cy="475253"/>
          </a:xfrm>
        </p:grpSpPr>
        <p:sp>
          <p:nvSpPr>
            <p:cNvPr id="12" name="Oval 11"/>
            <p:cNvSpPr/>
            <p:nvPr/>
          </p:nvSpPr>
          <p:spPr>
            <a:xfrm>
              <a:off x="4875600" y="1521678"/>
              <a:ext cx="475253" cy="475253"/>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4" name="Freeform 6"/>
            <p:cNvSpPr>
              <a:spLocks noEditPoints="1" noChangeArrowheads="1"/>
            </p:cNvSpPr>
            <p:nvPr/>
          </p:nvSpPr>
          <p:spPr bwMode="auto">
            <a:xfrm>
              <a:off x="5049721" y="1651994"/>
              <a:ext cx="127010" cy="214619"/>
            </a:xfrm>
            <a:custGeom>
              <a:avLst/>
              <a:gdLst>
                <a:gd name="T0" fmla="*/ 2147483646 w 232"/>
                <a:gd name="T1" fmla="*/ 0 h 392"/>
                <a:gd name="T2" fmla="*/ 2147483646 w 232"/>
                <a:gd name="T3" fmla="*/ 0 h 392"/>
                <a:gd name="T4" fmla="*/ 0 w 232"/>
                <a:gd name="T5" fmla="*/ 2147483646 h 392"/>
                <a:gd name="T6" fmla="*/ 0 w 232"/>
                <a:gd name="T7" fmla="*/ 2147483646 h 392"/>
                <a:gd name="T8" fmla="*/ 2147483646 w 232"/>
                <a:gd name="T9" fmla="*/ 2147483646 h 392"/>
                <a:gd name="T10" fmla="*/ 2147483646 w 232"/>
                <a:gd name="T11" fmla="*/ 2147483646 h 392"/>
                <a:gd name="T12" fmla="*/ 2147483646 w 232"/>
                <a:gd name="T13" fmla="*/ 2147483646 h 392"/>
                <a:gd name="T14" fmla="*/ 2147483646 w 232"/>
                <a:gd name="T15" fmla="*/ 2147483646 h 392"/>
                <a:gd name="T16" fmla="*/ 2147483646 w 232"/>
                <a:gd name="T17" fmla="*/ 0 h 392"/>
                <a:gd name="T18" fmla="*/ 2147483646 w 232"/>
                <a:gd name="T19" fmla="*/ 2147483646 h 392"/>
                <a:gd name="T20" fmla="*/ 2147483646 w 232"/>
                <a:gd name="T21" fmla="*/ 2147483646 h 392"/>
                <a:gd name="T22" fmla="*/ 2147483646 w 232"/>
                <a:gd name="T23" fmla="*/ 2147483646 h 392"/>
                <a:gd name="T24" fmla="*/ 2147483646 w 232"/>
                <a:gd name="T25" fmla="*/ 2147483646 h 392"/>
                <a:gd name="T26" fmla="*/ 2147483646 w 232"/>
                <a:gd name="T27" fmla="*/ 2147483646 h 392"/>
                <a:gd name="T28" fmla="*/ 2147483646 w 232"/>
                <a:gd name="T29" fmla="*/ 2147483646 h 392"/>
                <a:gd name="T30" fmla="*/ 2147483646 w 232"/>
                <a:gd name="T31" fmla="*/ 2147483646 h 392"/>
                <a:gd name="T32" fmla="*/ 2147483646 w 232"/>
                <a:gd name="T33" fmla="*/ 2147483646 h 392"/>
                <a:gd name="T34" fmla="*/ 2147483646 w 232"/>
                <a:gd name="T35" fmla="*/ 2147483646 h 392"/>
                <a:gd name="T36" fmla="*/ 2147483646 w 232"/>
                <a:gd name="T37" fmla="*/ 2147483646 h 3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14" name="Group 3"/>
          <p:cNvGrpSpPr/>
          <p:nvPr/>
        </p:nvGrpSpPr>
        <p:grpSpPr bwMode="auto">
          <a:xfrm>
            <a:off x="6245225" y="1341438"/>
            <a:ext cx="633413" cy="633412"/>
            <a:chOff x="4875600" y="2536193"/>
            <a:chExt cx="475253" cy="475253"/>
          </a:xfrm>
        </p:grpSpPr>
        <p:sp>
          <p:nvSpPr>
            <p:cNvPr id="15" name="Oval 22"/>
            <p:cNvSpPr/>
            <p:nvPr/>
          </p:nvSpPr>
          <p:spPr>
            <a:xfrm>
              <a:off x="4875600" y="2536193"/>
              <a:ext cx="475253" cy="475253"/>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2" name="Freeform 11"/>
            <p:cNvSpPr>
              <a:spLocks noChangeArrowheads="1"/>
            </p:cNvSpPr>
            <p:nvPr/>
          </p:nvSpPr>
          <p:spPr bwMode="auto">
            <a:xfrm>
              <a:off x="5015568" y="2676392"/>
              <a:ext cx="195315" cy="194853"/>
            </a:xfrm>
            <a:custGeom>
              <a:avLst/>
              <a:gdLst>
                <a:gd name="T0" fmla="*/ 2147483646 w 358"/>
                <a:gd name="T1" fmla="*/ 2147483646 h 357"/>
                <a:gd name="T2" fmla="*/ 2147483646 w 358"/>
                <a:gd name="T3" fmla="*/ 2147483646 h 357"/>
                <a:gd name="T4" fmla="*/ 2147483646 w 358"/>
                <a:gd name="T5" fmla="*/ 2147483646 h 357"/>
                <a:gd name="T6" fmla="*/ 2147483646 w 358"/>
                <a:gd name="T7" fmla="*/ 2147483646 h 357"/>
                <a:gd name="T8" fmla="*/ 2147483646 w 358"/>
                <a:gd name="T9" fmla="*/ 2147483646 h 357"/>
                <a:gd name="T10" fmla="*/ 2147483646 w 358"/>
                <a:gd name="T11" fmla="*/ 2147483646 h 357"/>
                <a:gd name="T12" fmla="*/ 2147483646 w 358"/>
                <a:gd name="T13" fmla="*/ 2147483646 h 357"/>
                <a:gd name="T14" fmla="*/ 2147483646 w 358"/>
                <a:gd name="T15" fmla="*/ 2147483646 h 357"/>
                <a:gd name="T16" fmla="*/ 2147483646 w 358"/>
                <a:gd name="T17" fmla="*/ 2147483646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17" name="Group 4"/>
          <p:cNvGrpSpPr/>
          <p:nvPr/>
        </p:nvGrpSpPr>
        <p:grpSpPr bwMode="auto">
          <a:xfrm>
            <a:off x="6245225" y="3310255"/>
            <a:ext cx="633413" cy="633413"/>
            <a:chOff x="4875600" y="3563040"/>
            <a:chExt cx="475253" cy="475253"/>
          </a:xfrm>
        </p:grpSpPr>
        <p:sp>
          <p:nvSpPr>
            <p:cNvPr id="18"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0"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46091" name="Title 13"/>
          <p:cNvSpPr txBox="1">
            <a:spLocks noChangeArrowheads="1"/>
          </p:cNvSpPr>
          <p:nvPr/>
        </p:nvSpPr>
        <p:spPr bwMode="auto">
          <a:xfrm>
            <a:off x="7488873" y="135509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indent="0">
              <a:buNone/>
            </a:pPr>
            <a:r>
              <a:rPr lang="en-US" altLang="zh-CN" sz="2400" dirty="0">
                <a:sym typeface="+mn-ea"/>
              </a:rPr>
              <a:t>the imbalance of data</a:t>
            </a:r>
            <a:endParaRPr lang="en-US" altLang="en-US" sz="2400">
              <a:solidFill>
                <a:srgbClr val="595959"/>
              </a:solidFill>
              <a:sym typeface="Arial" panose="020B0604020202020204" pitchFamily="34" charset="0"/>
            </a:endParaRPr>
          </a:p>
        </p:txBody>
      </p:sp>
      <p:sp>
        <p:nvSpPr>
          <p:cNvPr id="46092" name="Title 13"/>
          <p:cNvSpPr txBox="1">
            <a:spLocks noChangeArrowheads="1"/>
          </p:cNvSpPr>
          <p:nvPr/>
        </p:nvSpPr>
        <p:spPr bwMode="auto">
          <a:xfrm>
            <a:off x="1722438" y="3438208"/>
            <a:ext cx="38465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dirty="0">
                <a:sym typeface="+mn-ea"/>
              </a:rPr>
              <a:t>the amount of sample data is not large enough</a:t>
            </a:r>
            <a:endParaRPr lang="en-US" altLang="en-US" sz="2400">
              <a:solidFill>
                <a:srgbClr val="595959"/>
              </a:solidFill>
              <a:sym typeface="Arial" panose="020B0604020202020204" pitchFamily="34" charset="0"/>
            </a:endParaRPr>
          </a:p>
        </p:txBody>
      </p:sp>
      <p:sp>
        <p:nvSpPr>
          <p:cNvPr id="46095" name="文本框 23"/>
          <p:cNvSpPr txBox="1">
            <a:spLocks noChangeArrowheads="1"/>
          </p:cNvSpPr>
          <p:nvPr/>
        </p:nvSpPr>
        <p:spPr bwMode="auto">
          <a:xfrm>
            <a:off x="7488873" y="3392170"/>
            <a:ext cx="38465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indent="0">
              <a:buNone/>
            </a:pPr>
            <a:r>
              <a:rPr lang="en-US" altLang="zh-CN" sz="2400" dirty="0">
                <a:sym typeface="+mn-ea"/>
              </a:rPr>
              <a:t>the instability of the training model</a:t>
            </a:r>
            <a:endParaRPr lang="zh-CN" altLang="en-US" sz="2400">
              <a:solidFill>
                <a:srgbClr val="808080"/>
              </a:solidFill>
              <a:sym typeface="Arial" panose="020B0604020202020204" pitchFamily="34" charset="0"/>
            </a:endParaRPr>
          </a:p>
        </p:txBody>
      </p:sp>
      <p:grpSp>
        <p:nvGrpSpPr>
          <p:cNvPr id="2" name="Group 4"/>
          <p:cNvGrpSpPr/>
          <p:nvPr/>
        </p:nvGrpSpPr>
        <p:grpSpPr bwMode="auto">
          <a:xfrm>
            <a:off x="622935" y="3322320"/>
            <a:ext cx="633413" cy="633413"/>
            <a:chOff x="4875600" y="3563040"/>
            <a:chExt cx="475253" cy="475253"/>
          </a:xfrm>
        </p:grpSpPr>
        <p:sp>
          <p:nvSpPr>
            <p:cNvPr id="3"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6"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10" name="Group 4"/>
          <p:cNvGrpSpPr/>
          <p:nvPr/>
        </p:nvGrpSpPr>
        <p:grpSpPr bwMode="auto">
          <a:xfrm>
            <a:off x="477520" y="5554980"/>
            <a:ext cx="633413" cy="633413"/>
            <a:chOff x="4875600" y="3563040"/>
            <a:chExt cx="475253" cy="475253"/>
          </a:xfrm>
        </p:grpSpPr>
        <p:sp>
          <p:nvSpPr>
            <p:cNvPr id="13"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16"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19" name="文本框 18"/>
          <p:cNvSpPr txBox="1"/>
          <p:nvPr/>
        </p:nvSpPr>
        <p:spPr>
          <a:xfrm>
            <a:off x="1479550" y="5554980"/>
            <a:ext cx="6414135" cy="829945"/>
          </a:xfrm>
          <a:prstGeom prst="rect">
            <a:avLst/>
          </a:prstGeom>
          <a:noFill/>
        </p:spPr>
        <p:txBody>
          <a:bodyPr wrap="square" rtlCol="0" anchor="t">
            <a:spAutoFit/>
          </a:bodyPr>
          <a:lstStyle/>
          <a:p>
            <a:pPr marL="0" indent="0">
              <a:buNone/>
            </a:pPr>
            <a:r>
              <a:rPr lang="en-US" altLang="zh-CN" sz="2400">
                <a:sym typeface="+mn-ea"/>
              </a:rPr>
              <a:t>it is a pity that there is not enough time to complete a web page focus on the system</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a:sym typeface="+mn-ea"/>
              </a:rPr>
              <a:t>What have </a:t>
            </a:r>
            <a:r>
              <a:rPr lang="en-US" altLang="zh-CN">
                <a:sym typeface="+mn-ea"/>
              </a:rPr>
              <a:t>I</a:t>
            </a:r>
            <a:r>
              <a:rPr lang="zh-CN" altLang="en-US">
                <a:sym typeface="+mn-ea"/>
              </a:rPr>
              <a:t> learned</a:t>
            </a: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9158"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49160" name="文本框 10"/>
          <p:cNvSpPr txBox="1">
            <a:spLocks noChangeArrowheads="1"/>
          </p:cNvSpPr>
          <p:nvPr/>
        </p:nvSpPr>
        <p:spPr bwMode="auto">
          <a:xfrm>
            <a:off x="8862695" y="2143125"/>
            <a:ext cx="315849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1600">
                <a:sym typeface="+mn-ea"/>
              </a:rPr>
              <a:t>Find the best one by comparing two different methods.</a:t>
            </a:r>
            <a:endParaRPr lang="zh-CN" altLang="en-US" sz="1600" b="1">
              <a:solidFill>
                <a:srgbClr val="4B649F"/>
              </a:solidFill>
              <a:sym typeface="Arial" panose="020B0604020202020204" pitchFamily="34" charset="0"/>
            </a:endParaRPr>
          </a:p>
        </p:txBody>
      </p:sp>
      <p:sp>
        <p:nvSpPr>
          <p:cNvPr id="49162" name="文本框 12"/>
          <p:cNvSpPr txBox="1">
            <a:spLocks noChangeArrowheads="1"/>
          </p:cNvSpPr>
          <p:nvPr/>
        </p:nvSpPr>
        <p:spPr bwMode="auto">
          <a:xfrm>
            <a:off x="8915400" y="3444875"/>
            <a:ext cx="289496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1600">
                <a:sym typeface="+mn-ea"/>
              </a:rPr>
              <a:t>Be patient when programming</a:t>
            </a:r>
            <a:endParaRPr lang="zh-CN" altLang="en-US" sz="1600"/>
          </a:p>
          <a:p>
            <a:pPr eaLnBrk="1" hangingPunct="1">
              <a:lnSpc>
                <a:spcPct val="100000"/>
              </a:lnSpc>
              <a:spcBef>
                <a:spcPct val="0"/>
              </a:spcBef>
              <a:buFontTx/>
              <a:buNone/>
            </a:pPr>
            <a:endParaRPr lang="zh-CN" altLang="en-US" sz="1600" b="1">
              <a:solidFill>
                <a:srgbClr val="4B649F"/>
              </a:solidFill>
              <a:sym typeface="Arial" panose="020B0604020202020204" pitchFamily="34" charset="0"/>
            </a:endParaRPr>
          </a:p>
        </p:txBody>
      </p:sp>
      <p:sp>
        <p:nvSpPr>
          <p:cNvPr id="49164" name="文本框 14"/>
          <p:cNvSpPr txBox="1">
            <a:spLocks noChangeArrowheads="1"/>
          </p:cNvSpPr>
          <p:nvPr/>
        </p:nvSpPr>
        <p:spPr bwMode="auto">
          <a:xfrm>
            <a:off x="8862695" y="4297680"/>
            <a:ext cx="335788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1600">
                <a:sym typeface="+mn-ea"/>
              </a:rPr>
              <a:t>By solving some practical problems in the real world,  can make the knowledge I have learned </a:t>
            </a:r>
            <a:r>
              <a:rPr lang="en-US" altLang="zh-CN" sz="1600">
                <a:sym typeface="+mn-ea"/>
              </a:rPr>
              <a:t>become </a:t>
            </a:r>
            <a:r>
              <a:rPr lang="zh-CN" altLang="en-US" sz="1600">
                <a:sym typeface="+mn-ea"/>
              </a:rPr>
              <a:t>useful</a:t>
            </a:r>
            <a:endParaRPr lang="zh-CN" altLang="en-US" sz="1600" b="1">
              <a:solidFill>
                <a:srgbClr val="4B649F"/>
              </a:solidFill>
              <a:sym typeface="Arial" panose="020B0604020202020204" pitchFamily="34" charset="0"/>
            </a:endParaRPr>
          </a:p>
        </p:txBody>
      </p:sp>
      <p:sp>
        <p:nvSpPr>
          <p:cNvPr id="49166" name="文本框 16"/>
          <p:cNvSpPr txBox="1">
            <a:spLocks noChangeArrowheads="1"/>
          </p:cNvSpPr>
          <p:nvPr/>
        </p:nvSpPr>
        <p:spPr bwMode="auto">
          <a:xfrm>
            <a:off x="110490" y="1773555"/>
            <a:ext cx="333565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1600">
                <a:sym typeface="+mn-ea"/>
              </a:rPr>
              <a:t>This is a very comprehensive and systematic project, which requires </a:t>
            </a:r>
            <a:r>
              <a:rPr lang="en-US" altLang="zh-CN" sz="1600">
                <a:sym typeface="+mn-ea"/>
              </a:rPr>
              <a:t>me</a:t>
            </a:r>
            <a:r>
              <a:rPr lang="zh-CN" altLang="en-US" sz="1600">
                <a:sym typeface="+mn-ea"/>
              </a:rPr>
              <a:t> to think from different perspectives.</a:t>
            </a:r>
            <a:endParaRPr lang="zh-CN" altLang="en-US" sz="1600"/>
          </a:p>
          <a:p>
            <a:pPr algn="l" eaLnBrk="1" hangingPunct="1">
              <a:lnSpc>
                <a:spcPct val="100000"/>
              </a:lnSpc>
              <a:spcBef>
                <a:spcPct val="0"/>
              </a:spcBef>
              <a:buFontTx/>
              <a:buNone/>
            </a:pPr>
            <a:endParaRPr lang="zh-CN" altLang="en-US" sz="1600" b="1">
              <a:solidFill>
                <a:srgbClr val="4B649F"/>
              </a:solidFill>
              <a:sym typeface="Arial" panose="020B0604020202020204" pitchFamily="34" charset="0"/>
            </a:endParaRPr>
          </a:p>
        </p:txBody>
      </p:sp>
      <p:sp>
        <p:nvSpPr>
          <p:cNvPr id="49168" name="文本框 18"/>
          <p:cNvSpPr txBox="1">
            <a:spLocks noChangeArrowheads="1"/>
          </p:cNvSpPr>
          <p:nvPr/>
        </p:nvSpPr>
        <p:spPr bwMode="auto">
          <a:xfrm>
            <a:off x="-111125" y="3095625"/>
            <a:ext cx="35572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1600">
                <a:sym typeface="+mn-ea"/>
              </a:rPr>
              <a:t> theoretical knowledge is important, but if there is no reasonable design and time arrangement can not be well completed.</a:t>
            </a:r>
            <a:endParaRPr lang="zh-CN" altLang="en-US" sz="1600" b="1">
              <a:solidFill>
                <a:srgbClr val="4B649F"/>
              </a:solidFill>
              <a:sym typeface="Arial" panose="020B0604020202020204" pitchFamily="34" charset="0"/>
            </a:endParaRPr>
          </a:p>
        </p:txBody>
      </p:sp>
      <p:sp>
        <p:nvSpPr>
          <p:cNvPr id="49170" name="文本框 20"/>
          <p:cNvSpPr txBox="1">
            <a:spLocks noChangeArrowheads="1"/>
          </p:cNvSpPr>
          <p:nvPr/>
        </p:nvSpPr>
        <p:spPr bwMode="auto">
          <a:xfrm>
            <a:off x="87313" y="4487863"/>
            <a:ext cx="335851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a:sym typeface="+mn-ea"/>
              </a:rPr>
              <a:t>Listen to the better advice of others</a:t>
            </a:r>
            <a:endParaRPr lang="zh-CN" altLang="en-US" sz="1600" b="1">
              <a:solidFill>
                <a:srgbClr val="4B649F"/>
              </a:solidFill>
              <a:sym typeface="Arial" panose="020B0604020202020204" pitchFamily="34" charset="0"/>
            </a:endParaRPr>
          </a:p>
        </p:txBody>
      </p:sp>
      <p:sp>
        <p:nvSpPr>
          <p:cNvPr id="22" name="KSO_Shape"/>
          <p:cNvSpPr/>
          <p:nvPr/>
        </p:nvSpPr>
        <p:spPr>
          <a:xfrm>
            <a:off x="3552825" y="2111375"/>
            <a:ext cx="515938" cy="5334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3" name="KSO_Shape"/>
          <p:cNvSpPr/>
          <p:nvPr/>
        </p:nvSpPr>
        <p:spPr>
          <a:xfrm>
            <a:off x="3552825" y="3325813"/>
            <a:ext cx="512763" cy="61595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4" name="KSO_Shape"/>
          <p:cNvSpPr/>
          <p:nvPr/>
        </p:nvSpPr>
        <p:spPr bwMode="auto">
          <a:xfrm>
            <a:off x="3552825" y="4438650"/>
            <a:ext cx="519113" cy="43656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4B649F"/>
              </a:solidFill>
              <a:latin typeface="+mn-lt"/>
              <a:ea typeface="+mn-ea"/>
              <a:cs typeface="+mn-ea"/>
              <a:sym typeface="+mn-lt"/>
            </a:endParaRPr>
          </a:p>
        </p:txBody>
      </p:sp>
      <p:sp>
        <p:nvSpPr>
          <p:cNvPr id="49174" name="KSO_Shape"/>
          <p:cNvSpPr>
            <a:spLocks noChangeArrowheads="1"/>
          </p:cNvSpPr>
          <p:nvPr/>
        </p:nvSpPr>
        <p:spPr bwMode="auto">
          <a:xfrm>
            <a:off x="8294688" y="2095500"/>
            <a:ext cx="466725" cy="48260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9175" name="KSO_Shape"/>
          <p:cNvSpPr>
            <a:spLocks noChangeArrowheads="1"/>
          </p:cNvSpPr>
          <p:nvPr/>
        </p:nvSpPr>
        <p:spPr bwMode="auto">
          <a:xfrm>
            <a:off x="8294688" y="3252788"/>
            <a:ext cx="504825" cy="542925"/>
          </a:xfrm>
          <a:custGeom>
            <a:avLst/>
            <a:gdLst>
              <a:gd name="T0" fmla="*/ 2147483646 w 2578"/>
              <a:gd name="T1" fmla="*/ 2147483646 h 2775"/>
              <a:gd name="T2" fmla="*/ 2147483646 w 2578"/>
              <a:gd name="T3" fmla="*/ 2147483646 h 2775"/>
              <a:gd name="T4" fmla="*/ 2147483646 w 2578"/>
              <a:gd name="T5" fmla="*/ 2147483646 h 2775"/>
              <a:gd name="T6" fmla="*/ 2147483646 w 2578"/>
              <a:gd name="T7" fmla="*/ 2147483646 h 2775"/>
              <a:gd name="T8" fmla="*/ 2147483646 w 2578"/>
              <a:gd name="T9" fmla="*/ 2147483646 h 2775"/>
              <a:gd name="T10" fmla="*/ 2147483646 w 2578"/>
              <a:gd name="T11" fmla="*/ 2147483646 h 2775"/>
              <a:gd name="T12" fmla="*/ 2147483646 w 2578"/>
              <a:gd name="T13" fmla="*/ 2147483646 h 2775"/>
              <a:gd name="T14" fmla="*/ 2147483646 w 2578"/>
              <a:gd name="T15" fmla="*/ 2147483646 h 2775"/>
              <a:gd name="T16" fmla="*/ 2147483646 w 2578"/>
              <a:gd name="T17" fmla="*/ 2147483646 h 2775"/>
              <a:gd name="T18" fmla="*/ 2147483646 w 2578"/>
              <a:gd name="T19" fmla="*/ 2147483646 h 2775"/>
              <a:gd name="T20" fmla="*/ 2147483646 w 2578"/>
              <a:gd name="T21" fmla="*/ 2147483646 h 2775"/>
              <a:gd name="T22" fmla="*/ 2147483646 w 2578"/>
              <a:gd name="T23" fmla="*/ 2147483646 h 2775"/>
              <a:gd name="T24" fmla="*/ 2147483646 w 2578"/>
              <a:gd name="T25" fmla="*/ 2147483646 h 2775"/>
              <a:gd name="T26" fmla="*/ 2147483646 w 2578"/>
              <a:gd name="T27" fmla="*/ 2147483646 h 2775"/>
              <a:gd name="T28" fmla="*/ 2147483646 w 2578"/>
              <a:gd name="T29" fmla="*/ 2147483646 h 2775"/>
              <a:gd name="T30" fmla="*/ 2147483646 w 2578"/>
              <a:gd name="T31" fmla="*/ 2147483646 h 2775"/>
              <a:gd name="T32" fmla="*/ 2147483646 w 2578"/>
              <a:gd name="T33" fmla="*/ 2147483646 h 2775"/>
              <a:gd name="T34" fmla="*/ 2147483646 w 2578"/>
              <a:gd name="T35" fmla="*/ 2147483646 h 2775"/>
              <a:gd name="T36" fmla="*/ 2147483646 w 2578"/>
              <a:gd name="T37" fmla="*/ 2147483646 h 2775"/>
              <a:gd name="T38" fmla="*/ 2147483646 w 2578"/>
              <a:gd name="T39" fmla="*/ 2147483646 h 2775"/>
              <a:gd name="T40" fmla="*/ 2147483646 w 2578"/>
              <a:gd name="T41" fmla="*/ 2147483646 h 2775"/>
              <a:gd name="T42" fmla="*/ 2147483646 w 2578"/>
              <a:gd name="T43" fmla="*/ 2147483646 h 2775"/>
              <a:gd name="T44" fmla="*/ 2147483646 w 2578"/>
              <a:gd name="T45" fmla="*/ 2147483646 h 2775"/>
              <a:gd name="T46" fmla="*/ 2147483646 w 2578"/>
              <a:gd name="T47" fmla="*/ 2147483646 h 2775"/>
              <a:gd name="T48" fmla="*/ 2147483646 w 2578"/>
              <a:gd name="T49" fmla="*/ 2147483646 h 2775"/>
              <a:gd name="T50" fmla="*/ 2147483646 w 2578"/>
              <a:gd name="T51" fmla="*/ 2147483646 h 2775"/>
              <a:gd name="T52" fmla="*/ 2147483646 w 2578"/>
              <a:gd name="T53" fmla="*/ 2147483646 h 2775"/>
              <a:gd name="T54" fmla="*/ 2147483646 w 2578"/>
              <a:gd name="T55" fmla="*/ 2147483646 h 2775"/>
              <a:gd name="T56" fmla="*/ 2147483646 w 2578"/>
              <a:gd name="T57" fmla="*/ 2147483646 h 2775"/>
              <a:gd name="T58" fmla="*/ 2147483646 w 2578"/>
              <a:gd name="T59" fmla="*/ 2147483646 h 2775"/>
              <a:gd name="T60" fmla="*/ 2147483646 w 2578"/>
              <a:gd name="T61" fmla="*/ 2147483646 h 2775"/>
              <a:gd name="T62" fmla="*/ 2147483646 w 2578"/>
              <a:gd name="T63" fmla="*/ 2147483646 h 2775"/>
              <a:gd name="T64" fmla="*/ 2147483646 w 2578"/>
              <a:gd name="T65" fmla="*/ 2147483646 h 2775"/>
              <a:gd name="T66" fmla="*/ 2147483646 w 2578"/>
              <a:gd name="T67" fmla="*/ 2147483646 h 2775"/>
              <a:gd name="T68" fmla="*/ 1246463055 w 2578"/>
              <a:gd name="T69" fmla="*/ 2147483646 h 2775"/>
              <a:gd name="T70" fmla="*/ 2147483646 w 2578"/>
              <a:gd name="T71" fmla="*/ 2147483646 h 2775"/>
              <a:gd name="T72" fmla="*/ 2147483646 w 2578"/>
              <a:gd name="T73" fmla="*/ 2147483646 h 2775"/>
              <a:gd name="T74" fmla="*/ 0 w 2578"/>
              <a:gd name="T75" fmla="*/ 2147483646 h 2775"/>
              <a:gd name="T76" fmla="*/ 2147483646 w 2578"/>
              <a:gd name="T77" fmla="*/ 2147483646 h 2775"/>
              <a:gd name="T78" fmla="*/ 2147483646 w 2578"/>
              <a:gd name="T79" fmla="*/ 2074497643 h 2775"/>
              <a:gd name="T80" fmla="*/ 2147483646 w 2578"/>
              <a:gd name="T81" fmla="*/ 2074497643 h 2775"/>
              <a:gd name="T82" fmla="*/ 2147483646 w 2578"/>
              <a:gd name="T83" fmla="*/ 2147483646 h 2775"/>
              <a:gd name="T84" fmla="*/ 2147483646 w 2578"/>
              <a:gd name="T85" fmla="*/ 2147483646 h 2775"/>
              <a:gd name="T86" fmla="*/ 2147483646 w 2578"/>
              <a:gd name="T87" fmla="*/ 2147483646 h 2775"/>
              <a:gd name="T88" fmla="*/ 2147483646 w 2578"/>
              <a:gd name="T89" fmla="*/ 1130858580 h 2775"/>
              <a:gd name="T90" fmla="*/ 2147483646 w 2578"/>
              <a:gd name="T91" fmla="*/ 2147483646 h 2775"/>
              <a:gd name="T92" fmla="*/ 2147483646 w 2578"/>
              <a:gd name="T93" fmla="*/ 1130858580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sp>
        <p:nvSpPr>
          <p:cNvPr id="49176" name="KSO_Shape"/>
          <p:cNvSpPr>
            <a:spLocks noChangeArrowheads="1"/>
          </p:cNvSpPr>
          <p:nvPr/>
        </p:nvSpPr>
        <p:spPr bwMode="auto">
          <a:xfrm>
            <a:off x="8294688" y="4371975"/>
            <a:ext cx="504825" cy="504825"/>
          </a:xfrm>
          <a:custGeom>
            <a:avLst/>
            <a:gdLst>
              <a:gd name="T0" fmla="*/ 2147483646 w 3279"/>
              <a:gd name="T1" fmla="*/ 2147483646 h 3279"/>
              <a:gd name="T2" fmla="*/ 2147483646 w 3279"/>
              <a:gd name="T3" fmla="*/ 2147483646 h 3279"/>
              <a:gd name="T4" fmla="*/ 0 w 3279"/>
              <a:gd name="T5" fmla="*/ 2147483646 h 3279"/>
              <a:gd name="T6" fmla="*/ 0 w 3279"/>
              <a:gd name="T7" fmla="*/ 0 h 3279"/>
              <a:gd name="T8" fmla="*/ 2147483646 w 3279"/>
              <a:gd name="T9" fmla="*/ 0 h 3279"/>
              <a:gd name="T10" fmla="*/ 2147483646 w 3279"/>
              <a:gd name="T11" fmla="*/ 715254350 h 3279"/>
              <a:gd name="T12" fmla="*/ 2147483646 w 3279"/>
              <a:gd name="T13" fmla="*/ 715254350 h 3279"/>
              <a:gd name="T14" fmla="*/ 2147483646 w 3279"/>
              <a:gd name="T15" fmla="*/ 715254350 h 3279"/>
              <a:gd name="T16" fmla="*/ 2147483646 w 3279"/>
              <a:gd name="T17" fmla="*/ 1430485145 h 3279"/>
              <a:gd name="T18" fmla="*/ 2147483646 w 3279"/>
              <a:gd name="T19" fmla="*/ 1430485145 h 3279"/>
              <a:gd name="T20" fmla="*/ 2147483646 w 3279"/>
              <a:gd name="T21" fmla="*/ 1430485145 h 3279"/>
              <a:gd name="T22" fmla="*/ 2147483646 w 3279"/>
              <a:gd name="T23" fmla="*/ 2147483646 h 3279"/>
              <a:gd name="T24" fmla="*/ 2147483646 w 3279"/>
              <a:gd name="T25" fmla="*/ 2147483646 h 3279"/>
              <a:gd name="T26" fmla="*/ 2147483646 w 3279"/>
              <a:gd name="T27" fmla="*/ 952447893 h 3279"/>
              <a:gd name="T28" fmla="*/ 956098059 w 3279"/>
              <a:gd name="T29" fmla="*/ 952447893 h 3279"/>
              <a:gd name="T30" fmla="*/ 956098059 w 3279"/>
              <a:gd name="T31" fmla="*/ 2147483646 h 3279"/>
              <a:gd name="T32" fmla="*/ 1758910526 w 3279"/>
              <a:gd name="T33" fmla="*/ 2147483646 h 3279"/>
              <a:gd name="T34" fmla="*/ 2147483646 w 3279"/>
              <a:gd name="T35" fmla="*/ 2147483646 h 3279"/>
              <a:gd name="T36" fmla="*/ 2147483646 w 3279"/>
              <a:gd name="T37" fmla="*/ 952447893 h 3279"/>
              <a:gd name="T38" fmla="*/ 2147483646 w 3279"/>
              <a:gd name="T39" fmla="*/ 2142089328 h 3279"/>
              <a:gd name="T40" fmla="*/ 2147483646 w 3279"/>
              <a:gd name="T41" fmla="*/ 2142089328 h 3279"/>
              <a:gd name="T42" fmla="*/ 2147483646 w 3279"/>
              <a:gd name="T43" fmla="*/ 2147483646 h 3279"/>
              <a:gd name="T44" fmla="*/ 2147483646 w 3279"/>
              <a:gd name="T45" fmla="*/ 2147483646 h 3279"/>
              <a:gd name="T46" fmla="*/ 2147483646 w 3279"/>
              <a:gd name="T47" fmla="*/ 2147483646 h 3279"/>
              <a:gd name="T48" fmla="*/ 2147483646 w 3279"/>
              <a:gd name="T49" fmla="*/ 1430485145 h 3279"/>
              <a:gd name="T50" fmla="*/ 2147483646 w 3279"/>
              <a:gd name="T51" fmla="*/ 1430485145 h 3279"/>
              <a:gd name="T52" fmla="*/ 2147483646 w 3279"/>
              <a:gd name="T53" fmla="*/ 2147483646 h 3279"/>
              <a:gd name="T54" fmla="*/ 2147483646 w 3279"/>
              <a:gd name="T55" fmla="*/ 2147483646 h 3279"/>
              <a:gd name="T56" fmla="*/ 2147483646 w 3279"/>
              <a:gd name="T57" fmla="*/ 2147483646 h 3279"/>
              <a:gd name="T58" fmla="*/ 2147483646 w 3279"/>
              <a:gd name="T59" fmla="*/ 2142089328 h 3279"/>
              <a:gd name="T60" fmla="*/ 2147483646 w 3279"/>
              <a:gd name="T61" fmla="*/ 2147483646 h 3279"/>
              <a:gd name="T62" fmla="*/ 2147483646 w 3279"/>
              <a:gd name="T63" fmla="*/ 2147483646 h 3279"/>
              <a:gd name="T64" fmla="*/ 2147483646 w 3279"/>
              <a:gd name="T65" fmla="*/ 2147483646 h 3279"/>
              <a:gd name="T66" fmla="*/ 2147483646 w 3279"/>
              <a:gd name="T67" fmla="*/ 2147483646 h 3279"/>
              <a:gd name="T68" fmla="*/ 2147483646 w 3279"/>
              <a:gd name="T69" fmla="*/ 2147483646 h 3279"/>
              <a:gd name="T70" fmla="*/ 2147483646 w 3279"/>
              <a:gd name="T71" fmla="*/ 2147483646 h 3279"/>
              <a:gd name="T72" fmla="*/ 2147483646 w 3279"/>
              <a:gd name="T73" fmla="*/ 2147483646 h 3279"/>
              <a:gd name="T74" fmla="*/ 2147483646 w 3279"/>
              <a:gd name="T75" fmla="*/ 2147483646 h 3279"/>
              <a:gd name="T76" fmla="*/ 2147483646 w 3279"/>
              <a:gd name="T77" fmla="*/ 2147483646 h 3279"/>
              <a:gd name="T78" fmla="*/ 2147483646 w 3279"/>
              <a:gd name="T79" fmla="*/ 2147483646 h 3279"/>
              <a:gd name="T80" fmla="*/ 2147483646 w 3279"/>
              <a:gd name="T81" fmla="*/ 2147483646 h 3279"/>
              <a:gd name="T82" fmla="*/ 2147483646 w 3279"/>
              <a:gd name="T83" fmla="*/ 2147483646 h 3279"/>
              <a:gd name="T84" fmla="*/ 2147483646 w 3279"/>
              <a:gd name="T85" fmla="*/ 2147483646 h 3279"/>
              <a:gd name="T86" fmla="*/ 2147483646 w 3279"/>
              <a:gd name="T87" fmla="*/ 2147483646 h 3279"/>
              <a:gd name="T88" fmla="*/ 2147483646 w 3279"/>
              <a:gd name="T89" fmla="*/ 2147483646 h 3279"/>
              <a:gd name="T90" fmla="*/ 2147483646 w 3279"/>
              <a:gd name="T91" fmla="*/ 2147483646 h 3279"/>
              <a:gd name="T92" fmla="*/ 2147483646 w 3279"/>
              <a:gd name="T93" fmla="*/ 2147483646 h 3279"/>
              <a:gd name="T94" fmla="*/ 2147483646 w 3279"/>
              <a:gd name="T95" fmla="*/ 2147483646 h 3279"/>
              <a:gd name="T96" fmla="*/ 2147483646 w 3279"/>
              <a:gd name="T97" fmla="*/ 2147483646 h 3279"/>
              <a:gd name="T98" fmla="*/ 2147483646 w 3279"/>
              <a:gd name="T99" fmla="*/ 2147483646 h 3279"/>
              <a:gd name="T100" fmla="*/ 2147483646 w 3279"/>
              <a:gd name="T101" fmla="*/ 2147483646 h 3279"/>
              <a:gd name="T102" fmla="*/ 2147483646 w 3279"/>
              <a:gd name="T103" fmla="*/ 2147483646 h 3279"/>
              <a:gd name="T104" fmla="*/ 2147483646 w 3279"/>
              <a:gd name="T105" fmla="*/ 2147483646 h 3279"/>
              <a:gd name="T106" fmla="*/ 2147483646 w 3279"/>
              <a:gd name="T107" fmla="*/ 2147483646 h 3279"/>
              <a:gd name="T108" fmla="*/ 2147483646 w 3279"/>
              <a:gd name="T109" fmla="*/ 2147483646 h 3279"/>
              <a:gd name="T110" fmla="*/ 2147483646 w 3279"/>
              <a:gd name="T111" fmla="*/ 2147483646 h 3279"/>
              <a:gd name="T112" fmla="*/ 2147483646 w 3279"/>
              <a:gd name="T113" fmla="*/ 2147483646 h 3279"/>
              <a:gd name="T114" fmla="*/ 2147483646 w 3279"/>
              <a:gd name="T115" fmla="*/ 2147483646 h 3279"/>
              <a:gd name="T116" fmla="*/ 2147483646 w 3279"/>
              <a:gd name="T117" fmla="*/ 2147483646 h 3279"/>
              <a:gd name="T118" fmla="*/ 2147483646 w 3279"/>
              <a:gd name="T119" fmla="*/ 2147483646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sp>
        <p:nvSpPr>
          <p:cNvPr id="28" name="椭圆 27"/>
          <p:cNvSpPr/>
          <p:nvPr/>
        </p:nvSpPr>
        <p:spPr>
          <a:xfrm>
            <a:off x="4540250" y="1998663"/>
            <a:ext cx="3128963" cy="3128962"/>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29" name="椭圆 28"/>
          <p:cNvSpPr/>
          <p:nvPr/>
        </p:nvSpPr>
        <p:spPr>
          <a:xfrm>
            <a:off x="4678363" y="2138363"/>
            <a:ext cx="2851150" cy="284956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30" name="KSO_Shape"/>
          <p:cNvSpPr/>
          <p:nvPr/>
        </p:nvSpPr>
        <p:spPr bwMode="auto">
          <a:xfrm>
            <a:off x="5588000" y="3187699"/>
            <a:ext cx="1046162" cy="892175"/>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50110" y="714375"/>
            <a:ext cx="7892415" cy="860425"/>
          </a:xfrm>
          <a:prstGeom prst="rect">
            <a:avLst/>
          </a:prstGeom>
          <a:noFill/>
        </p:spPr>
        <p:txBody>
          <a:bodyPr wrap="square" rtlCol="0">
            <a:spAutoFit/>
          </a:bodyPr>
          <a:p>
            <a:r>
              <a:rPr lang="en-US" altLang="zh-CN" sz="5000" b="1">
                <a:solidFill>
                  <a:srgbClr val="FF0000"/>
                </a:solidFill>
              </a:rPr>
              <a:t>Thanks for listening! </a:t>
            </a:r>
            <a:endParaRPr lang="en-US" altLang="zh-CN" sz="5000" b="1">
              <a:solidFill>
                <a:srgbClr val="FF0000"/>
              </a:solidFill>
            </a:endParaRPr>
          </a:p>
        </p:txBody>
      </p:sp>
      <p:sp>
        <p:nvSpPr>
          <p:cNvPr id="3" name="文本框 2"/>
          <p:cNvSpPr txBox="1"/>
          <p:nvPr/>
        </p:nvSpPr>
        <p:spPr>
          <a:xfrm>
            <a:off x="857250" y="2770505"/>
            <a:ext cx="9378315" cy="1630045"/>
          </a:xfrm>
          <a:prstGeom prst="rect">
            <a:avLst/>
          </a:prstGeom>
          <a:noFill/>
        </p:spPr>
        <p:txBody>
          <a:bodyPr wrap="square" rtlCol="0">
            <a:spAutoFit/>
          </a:bodyPr>
          <a:p>
            <a:pPr algn="ctr"/>
            <a:r>
              <a:rPr lang="en-US" altLang="zh-CN" sz="10000" b="1">
                <a:ln w="9525" cmpd="sng">
                  <a:solidFill>
                    <a:schemeClr val="accent1"/>
                  </a:solidFill>
                  <a:prstDash val="solid"/>
                </a:ln>
                <a:solidFill>
                  <a:srgbClr val="70AD47">
                    <a:tint val="1000"/>
                  </a:srgbClr>
                </a:solidFill>
                <a:effectLst>
                  <a:glow rad="38100">
                    <a:schemeClr val="accent1">
                      <a:alpha val="40000"/>
                    </a:schemeClr>
                  </a:glow>
                </a:effectLst>
              </a:rPr>
              <a:t>Question?</a:t>
            </a:r>
            <a:endParaRPr lang="en-US" altLang="zh-CN" sz="10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1" action="ppaction://hlinksldjump"/>
          </p:cNvPr>
          <p:cNvPicPr/>
          <p:nvPr/>
        </p:nvPicPr>
        <p:blipFill>
          <a:blip r:embed="rId2" cstate="print">
            <a:extLst>
              <a:ext uri="{28A0092B-C50C-407E-A947-70E740481C1C}">
                <a14:useLocalDpi xmlns:a14="http://schemas.microsoft.com/office/drawing/2010/main" val="0"/>
              </a:ext>
            </a:extLst>
          </a:blip>
          <a:stretch>
            <a:fillRect/>
          </a:stretch>
        </p:blipFill>
        <p:spPr>
          <a:xfrm>
            <a:off x="2020570" y="742950"/>
            <a:ext cx="7743190" cy="5505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7340" y="426720"/>
            <a:ext cx="8114030" cy="56667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802765" y="687705"/>
            <a:ext cx="8763635" cy="53320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hlinkClick r:id="rId1" action="ppaction://hlinksldjump"/>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3059430" y="920750"/>
            <a:ext cx="7383780" cy="51619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9905" y="1794510"/>
            <a:ext cx="5817235" cy="327914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p:cNvSpPr/>
          <p:nvPr/>
        </p:nvSpPr>
        <p:spPr>
          <a:xfrm rot="5400000">
            <a:off x="3020060" y="-2562225"/>
            <a:ext cx="914400" cy="695388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657350" y="612140"/>
            <a:ext cx="45961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3600" dirty="0">
                <a:sym typeface="+mn-ea"/>
              </a:rPr>
              <a:t>Problem definition</a:t>
            </a:r>
            <a:endParaRPr lang="en-US" altLang="zh-CN" sz="3600" dirty="0">
              <a:sym typeface="+mn-ea"/>
            </a:endParaRPr>
          </a:p>
        </p:txBody>
      </p:sp>
      <p:pic>
        <p:nvPicPr>
          <p:cNvPr id="28679"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823" y="5221605"/>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文本框 13"/>
          <p:cNvSpPr txBox="1">
            <a:spLocks noChangeArrowheads="1"/>
          </p:cNvSpPr>
          <p:nvPr/>
        </p:nvSpPr>
        <p:spPr bwMode="auto">
          <a:xfrm>
            <a:off x="701675" y="1896110"/>
            <a:ext cx="555180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indent="0" algn="just">
              <a:buNone/>
            </a:pPr>
            <a:r>
              <a:rPr lang="en-US" altLang="zh-CN" sz="2000" dirty="0">
                <a:sym typeface="+mn-ea"/>
              </a:rPr>
              <a:t>Shopping online is developed</a:t>
            </a:r>
            <a:r>
              <a:rPr lang="zh-CN" altLang="en-US" sz="2000" dirty="0">
                <a:sym typeface="+mn-ea"/>
              </a:rPr>
              <a:t>，</a:t>
            </a:r>
            <a:r>
              <a:rPr lang="en-US" altLang="zh-CN" sz="2000" dirty="0">
                <a:sym typeface="+mn-ea"/>
              </a:rPr>
              <a:t>usually more convenient than going to a physical store shopping,  the variety is more abundant and the price is cheaper. So most people like shopping on the Internet. But the actual situation of the goods buyers can not know. Many sellers directly sell second-hand goods with problems to consumers, and falsely claim that there is no problem with these goods. This is a fraud !</a:t>
            </a:r>
            <a:endParaRPr lang="en-US" altLang="zh-CN" sz="2000" dirty="0">
              <a:sym typeface="+mn-ea"/>
            </a:endParaRPr>
          </a:p>
        </p:txBody>
      </p:sp>
      <p:sp>
        <p:nvSpPr>
          <p:cNvPr id="28681" name="矩形 14"/>
          <p:cNvSpPr>
            <a:spLocks noChangeArrowheads="1"/>
          </p:cNvSpPr>
          <p:nvPr/>
        </p:nvSpPr>
        <p:spPr bwMode="auto">
          <a:xfrm>
            <a:off x="6760845" y="1896110"/>
            <a:ext cx="4512310" cy="333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indent="0" algn="just">
              <a:buNone/>
            </a:pPr>
            <a:r>
              <a:rPr lang="en-US" altLang="zh-CN" sz="1800" dirty="0">
                <a:sym typeface="+mn-ea"/>
              </a:rPr>
              <a:t> in the online shopping fraud, it is difficult to solve the problem. Many bad sellers will put the problem items with the normal items, even if they get bad feedback. Because most of it is good feedback from other buyers.Returns are difficult and incur additional costs. So I want to plan for a rainy day. Build a system to detect scams in the </a:t>
            </a:r>
            <a:r>
              <a:rPr lang="en-US" altLang="zh-CN" sz="1800" dirty="0">
                <a:sym typeface="+mn-ea"/>
              </a:rPr>
              <a:t>online</a:t>
            </a:r>
            <a:r>
              <a:rPr lang="en-US" altLang="zh-CN" sz="1800" dirty="0">
                <a:sym typeface="+mn-ea"/>
              </a:rPr>
              <a:t> shopping .</a:t>
            </a:r>
            <a:endParaRPr lang="en-US" altLang="zh-CN" sz="1800" dirty="0">
              <a:sym typeface="+mn-ea"/>
            </a:endParaRPr>
          </a:p>
          <a:p>
            <a:pPr marL="0" indent="0" algn="just">
              <a:buNone/>
            </a:pPr>
            <a:r>
              <a:rPr lang="en-US" altLang="zh-CN" sz="1800" dirty="0">
                <a:solidFill>
                  <a:srgbClr val="FF0000"/>
                </a:solidFill>
                <a:sym typeface="+mn-ea"/>
              </a:rPr>
              <a:t>problem : how to dectect online shopping fraud(or improvement this area)</a:t>
            </a:r>
            <a:endParaRPr lang="en-US" altLang="zh-CN" sz="1800" dirty="0">
              <a:solidFill>
                <a:srgbClr val="FF0000"/>
              </a:solidFill>
              <a:sym typeface="+mn-ea"/>
            </a:endParaRPr>
          </a:p>
          <a:p>
            <a:pPr marL="0" indent="0" algn="just">
              <a:buNone/>
            </a:pPr>
            <a:endParaRPr lang="en-US" altLang="zh-CN" sz="1800" dirty="0">
              <a:solidFill>
                <a:srgbClr val="FF0000"/>
              </a:solidFill>
              <a:latin typeface="微软雅黑" panose="020B0503020204020204" pitchFamily="34" charset="-122"/>
              <a:sym typeface="+mn-ea"/>
            </a:endParaRPr>
          </a:p>
        </p:txBody>
      </p:sp>
      <p:sp>
        <p:nvSpPr>
          <p:cNvPr id="17" name="矩形 16"/>
          <p:cNvSpPr/>
          <p:nvPr/>
        </p:nvSpPr>
        <p:spPr>
          <a:xfrm>
            <a:off x="6125210" y="1794510"/>
            <a:ext cx="5474970" cy="3314065"/>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925" y="426720"/>
            <a:ext cx="8724265" cy="609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Z(44(4OH{4}H{`WEKU9]0ZN">
            <a:hlinkClick r:id="rId1" action="ppaction://hlinksldjump"/>
          </p:cNvPr>
          <p:cNvPicPr>
            <a:picLocks noChangeAspect="1"/>
          </p:cNvPicPr>
          <p:nvPr/>
        </p:nvPicPr>
        <p:blipFill>
          <a:blip r:embed="rId2"/>
          <a:stretch>
            <a:fillRect/>
          </a:stretch>
        </p:blipFill>
        <p:spPr>
          <a:xfrm>
            <a:off x="2828925" y="374650"/>
            <a:ext cx="6534785" cy="5918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hlinkClick r:id="rId1" action="ppaction://hlinksldjump"/>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1353820" y="270510"/>
            <a:ext cx="8443595" cy="6316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hlinkClick r:id="rId1" action="ppaction://hlinksldjump"/>
          </p:cNvPr>
          <p:cNvPicPr>
            <a:picLocks noChangeAspect="1"/>
          </p:cNvPicPr>
          <p:nvPr/>
        </p:nvPicPr>
        <p:blipFill>
          <a:blip r:embed="rId2"/>
          <a:stretch>
            <a:fillRect/>
          </a:stretch>
        </p:blipFill>
        <p:spPr>
          <a:xfrm>
            <a:off x="436245" y="904240"/>
            <a:ext cx="11137265" cy="46805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图片 23">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5435" y="720090"/>
            <a:ext cx="8009255" cy="2134870"/>
          </a:xfrm>
          <a:prstGeom prst="rect">
            <a:avLst/>
          </a:prstGeom>
          <a:noFill/>
          <a:ln>
            <a:noFill/>
          </a:ln>
        </p:spPr>
      </p:pic>
      <p:pic>
        <p:nvPicPr>
          <p:cNvPr id="41" name="图片 41" descr="C:\Users\REGGIE\AppData\Roaming\Tencent\Users\819343713\QQ\WinTemp\RichOle\$ZL7]KR`FASP_C(T1T(R8GD.png">
            <a:hlinkClick r:id="rId1" action="ppaction://hlinksldjump"/>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6070" y="3500120"/>
            <a:ext cx="8088630" cy="237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7">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9685" y="553720"/>
            <a:ext cx="9311640" cy="557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图片 38">
            <a:hlinkClick r:id="rId1" action="ppaction://hlinksldjump"/>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9095" y="732790"/>
            <a:ext cx="8684260" cy="5184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 name="图片 40" descr="C:\Users\REGGIE\AppData\Roaming\Tencent\Users\819343713\QQ\WinTemp\RichOle\P0114BOBUN9QYDQTMXWKRRS.png">
            <a:hlinkClick r:id="rId1" action="ppaction://hlinksldjump"/>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9085" y="1011555"/>
            <a:ext cx="8705215" cy="4835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a:hlinkClick r:id="rId1" action="ppaction://hlinksldjump"/>
          </p:cNvPr>
          <p:cNvPicPr>
            <a:picLocks noChangeAspect="1"/>
          </p:cNvPicPr>
          <p:nvPr/>
        </p:nvPicPr>
        <p:blipFill>
          <a:blip r:embed="rId2"/>
          <a:stretch>
            <a:fillRect/>
          </a:stretch>
        </p:blipFill>
        <p:spPr>
          <a:xfrm>
            <a:off x="292735" y="712470"/>
            <a:ext cx="11292205" cy="50050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5420" y="424180"/>
            <a:ext cx="11821160" cy="1390015"/>
          </a:xfrm>
          <a:prstGeom prst="rect">
            <a:avLst/>
          </a:prstGeom>
        </p:spPr>
      </p:pic>
      <p:pic>
        <p:nvPicPr>
          <p:cNvPr id="3" name="图片 2">
            <a:hlinkClick r:id="rId2" action="ppaction://hlinksldjump"/>
          </p:cNvPr>
          <p:cNvPicPr>
            <a:picLocks noChangeAspect="1"/>
          </p:cNvPicPr>
          <p:nvPr/>
        </p:nvPicPr>
        <p:blipFill>
          <a:blip r:embed="rId3"/>
          <a:stretch>
            <a:fillRect/>
          </a:stretch>
        </p:blipFill>
        <p:spPr>
          <a:xfrm>
            <a:off x="75565" y="3138805"/>
            <a:ext cx="11662410" cy="285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3221990" y="-2764155"/>
            <a:ext cx="914400" cy="735774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30725" name="文本框 11"/>
          <p:cNvSpPr txBox="1">
            <a:spLocks noChangeArrowheads="1"/>
          </p:cNvSpPr>
          <p:nvPr/>
        </p:nvSpPr>
        <p:spPr bwMode="auto">
          <a:xfrm>
            <a:off x="1738313" y="588963"/>
            <a:ext cx="5237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zh-CN" altLang="en-US" sz="3600">
                <a:solidFill>
                  <a:schemeClr val="bg1"/>
                </a:solidFill>
              </a:rPr>
              <a:t>Major parts of the project</a:t>
            </a:r>
            <a:endParaRPr lang="zh-CN" altLang="en-US" sz="3600">
              <a:solidFill>
                <a:schemeClr val="bg1"/>
              </a:solidFill>
            </a:endParaRPr>
          </a:p>
        </p:txBody>
      </p:sp>
      <p:pic>
        <p:nvPicPr>
          <p:cNvPr id="30726"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组合 38"/>
          <p:cNvGrpSpPr/>
          <p:nvPr/>
        </p:nvGrpSpPr>
        <p:grpSpPr bwMode="auto">
          <a:xfrm>
            <a:off x="9617075" y="2025650"/>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30728" name="组合 36"/>
          <p:cNvGrpSpPr/>
          <p:nvPr/>
        </p:nvGrpSpPr>
        <p:grpSpPr bwMode="auto">
          <a:xfrm>
            <a:off x="5421313" y="2025650"/>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3"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29" name="组合 37"/>
          <p:cNvGrpSpPr/>
          <p:nvPr/>
        </p:nvGrpSpPr>
        <p:grpSpPr bwMode="auto">
          <a:xfrm>
            <a:off x="7500938" y="2025650"/>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0"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0" name="组合 34"/>
          <p:cNvGrpSpPr/>
          <p:nvPr/>
        </p:nvGrpSpPr>
        <p:grpSpPr bwMode="auto">
          <a:xfrm>
            <a:off x="1265238" y="2025650"/>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47"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30731" name="组合 35"/>
          <p:cNvGrpSpPr/>
          <p:nvPr/>
        </p:nvGrpSpPr>
        <p:grpSpPr bwMode="auto">
          <a:xfrm>
            <a:off x="3343275" y="2025650"/>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30732" name="文本框 39"/>
          <p:cNvSpPr txBox="1">
            <a:spLocks noChangeArrowheads="1"/>
          </p:cNvSpPr>
          <p:nvPr/>
        </p:nvSpPr>
        <p:spPr bwMode="auto">
          <a:xfrm>
            <a:off x="1091248" y="3392805"/>
            <a:ext cx="1503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2400" b="1">
                <a:solidFill>
                  <a:srgbClr val="4B649F"/>
                </a:solidFill>
                <a:sym typeface="+mn-ea"/>
              </a:rPr>
              <a:t>First part</a:t>
            </a:r>
            <a:endParaRPr lang="zh-CN" altLang="en-US" sz="2400" b="1">
              <a:solidFill>
                <a:srgbClr val="4B649F"/>
              </a:solidFill>
            </a:endParaRPr>
          </a:p>
        </p:txBody>
      </p:sp>
      <p:sp>
        <p:nvSpPr>
          <p:cNvPr id="30733" name="文本框 40"/>
          <p:cNvSpPr txBox="1">
            <a:spLocks noChangeArrowheads="1"/>
          </p:cNvSpPr>
          <p:nvPr/>
        </p:nvSpPr>
        <p:spPr bwMode="auto">
          <a:xfrm>
            <a:off x="3275013" y="3416300"/>
            <a:ext cx="19437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2400" b="1">
                <a:solidFill>
                  <a:srgbClr val="4B649F"/>
                </a:solidFill>
                <a:sym typeface="+mn-ea"/>
              </a:rPr>
              <a:t>Second part</a:t>
            </a:r>
            <a:endParaRPr lang="zh-CN" altLang="en-US" sz="2400" b="1">
              <a:solidFill>
                <a:srgbClr val="4B649F"/>
              </a:solidFill>
            </a:endParaRPr>
          </a:p>
          <a:p>
            <a:pPr eaLnBrk="1" hangingPunct="1">
              <a:lnSpc>
                <a:spcPct val="100000"/>
              </a:lnSpc>
              <a:spcBef>
                <a:spcPct val="0"/>
              </a:spcBef>
              <a:buFontTx/>
              <a:buNone/>
            </a:pPr>
            <a:endParaRPr lang="zh-CN" altLang="en-US" sz="2400" b="1">
              <a:solidFill>
                <a:srgbClr val="4B649F"/>
              </a:solidFill>
            </a:endParaRPr>
          </a:p>
        </p:txBody>
      </p:sp>
      <p:sp>
        <p:nvSpPr>
          <p:cNvPr id="30734" name="文本框 41"/>
          <p:cNvSpPr txBox="1">
            <a:spLocks noChangeArrowheads="1"/>
          </p:cNvSpPr>
          <p:nvPr/>
        </p:nvSpPr>
        <p:spPr bwMode="auto">
          <a:xfrm>
            <a:off x="5353050" y="3416300"/>
            <a:ext cx="16046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2400" b="1">
                <a:solidFill>
                  <a:srgbClr val="4B649F"/>
                </a:solidFill>
                <a:sym typeface="+mn-ea"/>
              </a:rPr>
              <a:t>Third part</a:t>
            </a:r>
            <a:endParaRPr lang="en-US" altLang="zh-CN" sz="2400" b="1">
              <a:solidFill>
                <a:srgbClr val="4B649F"/>
              </a:solidFill>
            </a:endParaRPr>
          </a:p>
          <a:p>
            <a:pPr eaLnBrk="1" hangingPunct="1">
              <a:lnSpc>
                <a:spcPct val="100000"/>
              </a:lnSpc>
              <a:spcBef>
                <a:spcPct val="0"/>
              </a:spcBef>
              <a:buFontTx/>
              <a:buNone/>
            </a:pPr>
            <a:endParaRPr lang="zh-CN" altLang="en-US" sz="2400" b="1">
              <a:solidFill>
                <a:srgbClr val="4B649F"/>
              </a:solidFill>
            </a:endParaRPr>
          </a:p>
        </p:txBody>
      </p:sp>
      <p:sp>
        <p:nvSpPr>
          <p:cNvPr id="30735" name="文本框 42"/>
          <p:cNvSpPr txBox="1">
            <a:spLocks noChangeArrowheads="1"/>
          </p:cNvSpPr>
          <p:nvPr/>
        </p:nvSpPr>
        <p:spPr bwMode="auto">
          <a:xfrm>
            <a:off x="7431088" y="3416300"/>
            <a:ext cx="18078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00000"/>
              </a:lnSpc>
              <a:spcBef>
                <a:spcPct val="0"/>
              </a:spcBef>
              <a:buFontTx/>
              <a:buNone/>
            </a:pPr>
            <a:r>
              <a:rPr lang="en-US" altLang="zh-CN" sz="2400" b="1">
                <a:solidFill>
                  <a:srgbClr val="4B649F"/>
                </a:solidFill>
                <a:sym typeface="+mn-ea"/>
              </a:rPr>
              <a:t>Fourth part</a:t>
            </a:r>
            <a:endParaRPr lang="zh-CN" altLang="en-US" sz="2400" b="1">
              <a:solidFill>
                <a:srgbClr val="4B649F"/>
              </a:solidFill>
            </a:endParaRPr>
          </a:p>
          <a:p>
            <a:pPr eaLnBrk="1" hangingPunct="1">
              <a:lnSpc>
                <a:spcPct val="100000"/>
              </a:lnSpc>
              <a:spcBef>
                <a:spcPct val="0"/>
              </a:spcBef>
              <a:buFontTx/>
              <a:buNone/>
            </a:pPr>
            <a:endParaRPr lang="zh-CN" altLang="en-US" sz="2400" b="1">
              <a:solidFill>
                <a:srgbClr val="4B649F"/>
              </a:solidFill>
            </a:endParaRPr>
          </a:p>
        </p:txBody>
      </p:sp>
      <p:sp>
        <p:nvSpPr>
          <p:cNvPr id="30736" name="文本框 43"/>
          <p:cNvSpPr txBox="1">
            <a:spLocks noChangeArrowheads="1"/>
          </p:cNvSpPr>
          <p:nvPr/>
        </p:nvSpPr>
        <p:spPr bwMode="auto">
          <a:xfrm>
            <a:off x="9510713" y="3416300"/>
            <a:ext cx="15030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b="1">
                <a:solidFill>
                  <a:srgbClr val="4B649F"/>
                </a:solidFill>
              </a:rPr>
              <a:t>Fifth part</a:t>
            </a:r>
            <a:endParaRPr lang="en-US" altLang="zh-CN" sz="2400" b="1">
              <a:solidFill>
                <a:srgbClr val="4B649F"/>
              </a:solidFill>
            </a:endParaRPr>
          </a:p>
        </p:txBody>
      </p:sp>
      <p:sp>
        <p:nvSpPr>
          <p:cNvPr id="30737" name="文本框 44"/>
          <p:cNvSpPr txBox="1">
            <a:spLocks noChangeArrowheads="1"/>
          </p:cNvSpPr>
          <p:nvPr/>
        </p:nvSpPr>
        <p:spPr bwMode="auto">
          <a:xfrm>
            <a:off x="196215" y="3853180"/>
            <a:ext cx="32950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2000" b="1" dirty="0">
                <a:sym typeface="+mn-ea"/>
              </a:rPr>
              <a:t>Related work</a:t>
            </a:r>
            <a:endParaRPr lang="zh-CN" altLang="en-US" sz="2000" dirty="0"/>
          </a:p>
          <a:p>
            <a:pPr algn="ctr" eaLnBrk="1" hangingPunct="1">
              <a:lnSpc>
                <a:spcPct val="150000"/>
              </a:lnSpc>
              <a:spcBef>
                <a:spcPct val="0"/>
              </a:spcBef>
              <a:buFontTx/>
              <a:buNone/>
            </a:pPr>
            <a:endParaRPr lang="zh-CN" altLang="en-US" sz="2000" b="1">
              <a:solidFill>
                <a:srgbClr val="404040"/>
              </a:solidFill>
            </a:endParaRPr>
          </a:p>
        </p:txBody>
      </p:sp>
      <p:sp>
        <p:nvSpPr>
          <p:cNvPr id="30738" name="文本框 45"/>
          <p:cNvSpPr txBox="1">
            <a:spLocks noChangeArrowheads="1"/>
          </p:cNvSpPr>
          <p:nvPr/>
        </p:nvSpPr>
        <p:spPr bwMode="auto">
          <a:xfrm>
            <a:off x="3074988" y="3852863"/>
            <a:ext cx="181451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2000" b="1" dirty="0">
                <a:sym typeface="+mn-ea"/>
              </a:rPr>
              <a:t>Project management</a:t>
            </a:r>
            <a:endParaRPr lang="zh-CN" altLang="en-US" sz="2000" b="1">
              <a:solidFill>
                <a:srgbClr val="404040"/>
              </a:solidFill>
            </a:endParaRPr>
          </a:p>
        </p:txBody>
      </p:sp>
      <p:sp>
        <p:nvSpPr>
          <p:cNvPr id="30739" name="文本框 46"/>
          <p:cNvSpPr txBox="1">
            <a:spLocks noChangeArrowheads="1"/>
          </p:cNvSpPr>
          <p:nvPr/>
        </p:nvSpPr>
        <p:spPr bwMode="auto">
          <a:xfrm>
            <a:off x="5165725" y="3852863"/>
            <a:ext cx="1811338"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2000" b="1" dirty="0">
                <a:sym typeface="+mn-ea"/>
              </a:rPr>
              <a:t>System Specification</a:t>
            </a:r>
            <a:endParaRPr lang="zh-CN" altLang="en-US" sz="2000" b="1">
              <a:solidFill>
                <a:srgbClr val="404040"/>
              </a:solidFill>
            </a:endParaRPr>
          </a:p>
        </p:txBody>
      </p:sp>
      <p:sp>
        <p:nvSpPr>
          <p:cNvPr id="30740" name="文本框 47"/>
          <p:cNvSpPr txBox="1">
            <a:spLocks noChangeArrowheads="1"/>
          </p:cNvSpPr>
          <p:nvPr/>
        </p:nvSpPr>
        <p:spPr bwMode="auto">
          <a:xfrm>
            <a:off x="7176770" y="3852863"/>
            <a:ext cx="19272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2000" b="1" dirty="0">
                <a:sym typeface="+mn-ea"/>
              </a:rPr>
              <a:t>System design</a:t>
            </a:r>
            <a:br>
              <a:rPr lang="zh-CN" altLang="zh-CN" sz="2000" b="1" dirty="0">
                <a:sym typeface="+mn-ea"/>
              </a:rPr>
            </a:br>
            <a:endParaRPr lang="zh-CN" altLang="en-US" sz="2000" b="1">
              <a:solidFill>
                <a:srgbClr val="404040"/>
              </a:solidFill>
            </a:endParaRPr>
          </a:p>
        </p:txBody>
      </p:sp>
      <p:sp>
        <p:nvSpPr>
          <p:cNvPr id="30741" name="文本框 48"/>
          <p:cNvSpPr txBox="1">
            <a:spLocks noChangeArrowheads="1"/>
          </p:cNvSpPr>
          <p:nvPr/>
        </p:nvSpPr>
        <p:spPr bwMode="auto">
          <a:xfrm>
            <a:off x="9307513" y="3852863"/>
            <a:ext cx="1909762"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2000" b="1">
                <a:solidFill>
                  <a:srgbClr val="404040"/>
                </a:solidFill>
              </a:rPr>
              <a:t>modeling</a:t>
            </a:r>
            <a:endParaRPr lang="en-US" altLang="zh-CN" sz="2000" b="1">
              <a:solidFill>
                <a:srgbClr val="40404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KSO_Shape"/>
          <p:cNvSpPr>
            <a:spLocks noChangeArrowheads="1"/>
          </p:cNvSpPr>
          <p:nvPr/>
        </p:nvSpPr>
        <p:spPr bwMode="auto">
          <a:xfrm>
            <a:off x="4872355" y="3161665"/>
            <a:ext cx="2446655" cy="2557145"/>
          </a:xfrm>
          <a:custGeom>
            <a:avLst/>
            <a:gdLst>
              <a:gd name="T0" fmla="*/ 2886072 w 2443615"/>
              <a:gd name="T1" fmla="*/ 1047069 h 2406492"/>
              <a:gd name="T2" fmla="*/ 1044000 w 2443615"/>
              <a:gd name="T3" fmla="*/ 2889531 h 2406492"/>
              <a:gd name="T4" fmla="*/ 2886072 w 2443615"/>
              <a:gd name="T5" fmla="*/ 4731994 h 2406492"/>
              <a:gd name="T6" fmla="*/ 4728144 w 2443615"/>
              <a:gd name="T7" fmla="*/ 2889531 h 2406492"/>
              <a:gd name="T8" fmla="*/ 2886072 w 2443615"/>
              <a:gd name="T9" fmla="*/ 1047069 h 2406492"/>
              <a:gd name="T10" fmla="*/ 2649716 w 2443615"/>
              <a:gd name="T11" fmla="*/ 0 h 2406492"/>
              <a:gd name="T12" fmla="*/ 3122430 w 2443615"/>
              <a:gd name="T13" fmla="*/ 0 h 2406492"/>
              <a:gd name="T14" fmla="*/ 3225168 w 2443615"/>
              <a:gd name="T15" fmla="*/ 582867 h 2406492"/>
              <a:gd name="T16" fmla="*/ 4108696 w 2443615"/>
              <a:gd name="T17" fmla="*/ 904510 h 2406492"/>
              <a:gd name="T18" fmla="*/ 4561977 w 2443615"/>
              <a:gd name="T19" fmla="*/ 524063 h 2406492"/>
              <a:gd name="T20" fmla="*/ 4924094 w 2443615"/>
              <a:gd name="T21" fmla="*/ 827984 h 2406492"/>
              <a:gd name="T22" fmla="*/ 4628216 w 2443615"/>
              <a:gd name="T23" fmla="*/ 1340535 h 2406492"/>
              <a:gd name="T24" fmla="*/ 5098328 w 2443615"/>
              <a:gd name="T25" fmla="*/ 2154968 h 2406492"/>
              <a:gd name="T26" fmla="*/ 5690060 w 2443615"/>
              <a:gd name="T27" fmla="*/ 2154955 h 2406492"/>
              <a:gd name="T28" fmla="*/ 5772145 w 2443615"/>
              <a:gd name="T29" fmla="*/ 2620586 h 2406492"/>
              <a:gd name="T30" fmla="*/ 5216096 w 2443615"/>
              <a:gd name="T31" fmla="*/ 2822997 h 2406492"/>
              <a:gd name="T32" fmla="*/ 5052827 w 2443615"/>
              <a:gd name="T33" fmla="*/ 3749138 h 2406492"/>
              <a:gd name="T34" fmla="*/ 5506129 w 2443615"/>
              <a:gd name="T35" fmla="*/ 4129566 h 2406492"/>
              <a:gd name="T36" fmla="*/ 5269774 w 2443615"/>
              <a:gd name="T37" fmla="*/ 4539036 h 2406492"/>
              <a:gd name="T38" fmla="*/ 4713734 w 2443615"/>
              <a:gd name="T39" fmla="*/ 4336594 h 2406492"/>
              <a:gd name="T40" fmla="*/ 3993477 w 2443615"/>
              <a:gd name="T41" fmla="*/ 4941088 h 2406492"/>
              <a:gd name="T42" fmla="*/ 4096247 w 2443615"/>
              <a:gd name="T43" fmla="*/ 5523950 h 2406492"/>
              <a:gd name="T44" fmla="*/ 3652040 w 2443615"/>
              <a:gd name="T45" fmla="*/ 5685663 h 2406492"/>
              <a:gd name="T46" fmla="*/ 3356185 w 2443615"/>
              <a:gd name="T47" fmla="*/ 5173094 h 2406492"/>
              <a:gd name="T48" fmla="*/ 2415956 w 2443615"/>
              <a:gd name="T49" fmla="*/ 5173094 h 2406492"/>
              <a:gd name="T50" fmla="*/ 2120107 w 2443615"/>
              <a:gd name="T51" fmla="*/ 5685663 h 2406492"/>
              <a:gd name="T52" fmla="*/ 1675900 w 2443615"/>
              <a:gd name="T53" fmla="*/ 5523950 h 2406492"/>
              <a:gd name="T54" fmla="*/ 1778670 w 2443615"/>
              <a:gd name="T55" fmla="*/ 4941088 h 2406492"/>
              <a:gd name="T56" fmla="*/ 1058415 w 2443615"/>
              <a:gd name="T57" fmla="*/ 4336594 h 2406492"/>
              <a:gd name="T58" fmla="*/ 502374 w 2443615"/>
              <a:gd name="T59" fmla="*/ 4539036 h 2406492"/>
              <a:gd name="T60" fmla="*/ 266016 w 2443615"/>
              <a:gd name="T61" fmla="*/ 4129566 h 2406492"/>
              <a:gd name="T62" fmla="*/ 719317 w 2443615"/>
              <a:gd name="T63" fmla="*/ 3749138 h 2406492"/>
              <a:gd name="T64" fmla="*/ 556049 w 2443615"/>
              <a:gd name="T65" fmla="*/ 2822997 h 2406492"/>
              <a:gd name="T66" fmla="*/ 0 w 2443615"/>
              <a:gd name="T67" fmla="*/ 2620586 h 2406492"/>
              <a:gd name="T68" fmla="*/ 82085 w 2443615"/>
              <a:gd name="T69" fmla="*/ 2154955 h 2406492"/>
              <a:gd name="T70" fmla="*/ 673816 w 2443615"/>
              <a:gd name="T71" fmla="*/ 2154968 h 2406492"/>
              <a:gd name="T72" fmla="*/ 1143929 w 2443615"/>
              <a:gd name="T73" fmla="*/ 1340535 h 2406492"/>
              <a:gd name="T74" fmla="*/ 848051 w 2443615"/>
              <a:gd name="T75" fmla="*/ 827984 h 2406492"/>
              <a:gd name="T76" fmla="*/ 1210171 w 2443615"/>
              <a:gd name="T77" fmla="*/ 524063 h 2406492"/>
              <a:gd name="T78" fmla="*/ 1663453 w 2443615"/>
              <a:gd name="T79" fmla="*/ 904510 h 2406492"/>
              <a:gd name="T80" fmla="*/ 2546976 w 2443615"/>
              <a:gd name="T81" fmla="*/ 582867 h 2406492"/>
              <a:gd name="T82" fmla="*/ 2649716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endParaRPr lang="zh-CN" altLang="en-US"/>
          </a:p>
        </p:txBody>
      </p:sp>
      <p:sp>
        <p:nvSpPr>
          <p:cNvPr id="32771" name="KSO_Shape"/>
          <p:cNvSpPr>
            <a:spLocks noChangeArrowheads="1"/>
          </p:cNvSpPr>
          <p:nvPr/>
        </p:nvSpPr>
        <p:spPr bwMode="auto">
          <a:xfrm>
            <a:off x="1383665" y="1230313"/>
            <a:ext cx="2206625" cy="2173287"/>
          </a:xfrm>
          <a:custGeom>
            <a:avLst/>
            <a:gdLst>
              <a:gd name="T0" fmla="*/ 899684 w 2443615"/>
              <a:gd name="T1" fmla="*/ 326419 h 2406492"/>
              <a:gd name="T2" fmla="*/ 325449 w 2443615"/>
              <a:gd name="T3" fmla="*/ 900800 h 2406492"/>
              <a:gd name="T4" fmla="*/ 899684 w 2443615"/>
              <a:gd name="T5" fmla="*/ 1475181 h 2406492"/>
              <a:gd name="T6" fmla="*/ 1473918 w 2443615"/>
              <a:gd name="T7" fmla="*/ 900800 h 2406492"/>
              <a:gd name="T8" fmla="*/ 899684 w 2443615"/>
              <a:gd name="T9" fmla="*/ 326419 h 2406492"/>
              <a:gd name="T10" fmla="*/ 826004 w 2443615"/>
              <a:gd name="T11" fmla="*/ 0 h 2406492"/>
              <a:gd name="T12" fmla="*/ 973364 w 2443615"/>
              <a:gd name="T13" fmla="*/ 0 h 2406492"/>
              <a:gd name="T14" fmla="*/ 1005392 w 2443615"/>
              <a:gd name="T15" fmla="*/ 181707 h 2406492"/>
              <a:gd name="T16" fmla="*/ 1280816 w 2443615"/>
              <a:gd name="T17" fmla="*/ 281978 h 2406492"/>
              <a:gd name="T18" fmla="*/ 1422119 w 2443615"/>
              <a:gd name="T19" fmla="*/ 163375 h 2406492"/>
              <a:gd name="T20" fmla="*/ 1535003 w 2443615"/>
              <a:gd name="T21" fmla="*/ 258120 h 2406492"/>
              <a:gd name="T22" fmla="*/ 1442768 w 2443615"/>
              <a:gd name="T23" fmla="*/ 417906 h 2406492"/>
              <a:gd name="T24" fmla="*/ 1589317 w 2443615"/>
              <a:gd name="T25" fmla="*/ 671804 h 2406492"/>
              <a:gd name="T26" fmla="*/ 1773779 w 2443615"/>
              <a:gd name="T27" fmla="*/ 671799 h 2406492"/>
              <a:gd name="T28" fmla="*/ 1799368 w 2443615"/>
              <a:gd name="T29" fmla="*/ 816957 h 2406492"/>
              <a:gd name="T30" fmla="*/ 1626030 w 2443615"/>
              <a:gd name="T31" fmla="*/ 880059 h 2406492"/>
              <a:gd name="T32" fmla="*/ 1575133 w 2443615"/>
              <a:gd name="T33" fmla="*/ 1168780 h 2406492"/>
              <a:gd name="T34" fmla="*/ 1716442 w 2443615"/>
              <a:gd name="T35" fmla="*/ 1287376 h 2406492"/>
              <a:gd name="T36" fmla="*/ 1642762 w 2443615"/>
              <a:gd name="T37" fmla="*/ 1415027 h 2406492"/>
              <a:gd name="T38" fmla="*/ 1469427 w 2443615"/>
              <a:gd name="T39" fmla="*/ 1351917 h 2406492"/>
              <a:gd name="T40" fmla="*/ 1244899 w 2443615"/>
              <a:gd name="T41" fmla="*/ 1540366 h 2406492"/>
              <a:gd name="T42" fmla="*/ 1276935 w 2443615"/>
              <a:gd name="T43" fmla="*/ 1722071 h 2406492"/>
              <a:gd name="T44" fmla="*/ 1138461 w 2443615"/>
              <a:gd name="T45" fmla="*/ 1772484 h 2406492"/>
              <a:gd name="T46" fmla="*/ 1046233 w 2443615"/>
              <a:gd name="T47" fmla="*/ 1612693 h 2406492"/>
              <a:gd name="T48" fmla="*/ 753134 w 2443615"/>
              <a:gd name="T49" fmla="*/ 1612693 h 2406492"/>
              <a:gd name="T50" fmla="*/ 660908 w 2443615"/>
              <a:gd name="T51" fmla="*/ 1772484 h 2406492"/>
              <a:gd name="T52" fmla="*/ 522434 w 2443615"/>
              <a:gd name="T53" fmla="*/ 1722071 h 2406492"/>
              <a:gd name="T54" fmla="*/ 554470 w 2443615"/>
              <a:gd name="T55" fmla="*/ 1540366 h 2406492"/>
              <a:gd name="T56" fmla="*/ 329943 w 2443615"/>
              <a:gd name="T57" fmla="*/ 1351917 h 2406492"/>
              <a:gd name="T58" fmla="*/ 156607 w 2443615"/>
              <a:gd name="T59" fmla="*/ 1415027 h 2406492"/>
              <a:gd name="T60" fmla="*/ 82926 w 2443615"/>
              <a:gd name="T61" fmla="*/ 1287376 h 2406492"/>
              <a:gd name="T62" fmla="*/ 224235 w 2443615"/>
              <a:gd name="T63" fmla="*/ 1168780 h 2406492"/>
              <a:gd name="T64" fmla="*/ 173339 w 2443615"/>
              <a:gd name="T65" fmla="*/ 880059 h 2406492"/>
              <a:gd name="T66" fmla="*/ 0 w 2443615"/>
              <a:gd name="T67" fmla="*/ 816957 h 2406492"/>
              <a:gd name="T68" fmla="*/ 25589 w 2443615"/>
              <a:gd name="T69" fmla="*/ 671799 h 2406492"/>
              <a:gd name="T70" fmla="*/ 210051 w 2443615"/>
              <a:gd name="T71" fmla="*/ 671804 h 2406492"/>
              <a:gd name="T72" fmla="*/ 356600 w 2443615"/>
              <a:gd name="T73" fmla="*/ 417906 h 2406492"/>
              <a:gd name="T74" fmla="*/ 264365 w 2443615"/>
              <a:gd name="T75" fmla="*/ 258120 h 2406492"/>
              <a:gd name="T76" fmla="*/ 377250 w 2443615"/>
              <a:gd name="T77" fmla="*/ 163375 h 2406492"/>
              <a:gd name="T78" fmla="*/ 518553 w 2443615"/>
              <a:gd name="T79" fmla="*/ 281978 h 2406492"/>
              <a:gd name="T80" fmla="*/ 793976 w 2443615"/>
              <a:gd name="T81" fmla="*/ 181707 h 2406492"/>
              <a:gd name="T82" fmla="*/ 826004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endParaRPr lang="zh-CN" altLang="en-US"/>
          </a:p>
        </p:txBody>
      </p:sp>
      <p:sp>
        <p:nvSpPr>
          <p:cNvPr id="32773" name="文本框 5"/>
          <p:cNvSpPr txBox="1">
            <a:spLocks noChangeArrowheads="1"/>
          </p:cNvSpPr>
          <p:nvPr/>
        </p:nvSpPr>
        <p:spPr bwMode="auto">
          <a:xfrm>
            <a:off x="7644130" y="3901440"/>
            <a:ext cx="3789680" cy="20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However, the fraud occurred in shopping is very difficult to solve, only some guidance about shopping is available on the Internet, such as the </a:t>
            </a:r>
            <a:r>
              <a:rPr lang="en-US" altLang="zh-CN" sz="1800" dirty="0" err="1">
                <a:sym typeface="+mn-ea"/>
              </a:rPr>
              <a:t>eBayhelp</a:t>
            </a:r>
            <a:r>
              <a:rPr lang="en-US" altLang="zh-CN" sz="1800" dirty="0">
                <a:sym typeface="+mn-ea"/>
              </a:rPr>
              <a:t> page.But there is no practical effect</a:t>
            </a:r>
            <a:endParaRPr lang="en-US" altLang="zh-CN" sz="1800" dirty="0">
              <a:sym typeface="+mn-ea"/>
            </a:endParaRPr>
          </a:p>
        </p:txBody>
      </p:sp>
      <p:sp>
        <p:nvSpPr>
          <p:cNvPr id="8" name="KSO_Shape"/>
          <p:cNvSpPr/>
          <p:nvPr/>
        </p:nvSpPr>
        <p:spPr bwMode="auto">
          <a:xfrm>
            <a:off x="5630228" y="3915410"/>
            <a:ext cx="1104900" cy="104933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sp>
        <p:nvSpPr>
          <p:cNvPr id="9" name="KSO_Shape"/>
          <p:cNvSpPr/>
          <p:nvPr/>
        </p:nvSpPr>
        <p:spPr bwMode="auto">
          <a:xfrm>
            <a:off x="2039303" y="2011363"/>
            <a:ext cx="895350" cy="611187"/>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sp>
        <p:nvSpPr>
          <p:cNvPr id="32777" name="文本框 9"/>
          <p:cNvSpPr txBox="1">
            <a:spLocks noChangeArrowheads="1"/>
          </p:cNvSpPr>
          <p:nvPr/>
        </p:nvSpPr>
        <p:spPr bwMode="auto">
          <a:xfrm>
            <a:off x="6501765" y="822960"/>
            <a:ext cx="505523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There are many types of online scams, including fake websites, malware, or computer virus attacks. At the same time, these methods of fraud also have solutions, some online software can help detect the malware. But these are not my areas of research in this project</a:t>
            </a:r>
            <a:endParaRPr lang="en-US" altLang="zh-CN" sz="1800" dirty="0">
              <a:sym typeface="+mn-ea"/>
            </a:endParaRPr>
          </a:p>
        </p:txBody>
      </p:sp>
      <p:sp>
        <p:nvSpPr>
          <p:cNvPr id="32780" name="文本框 13"/>
          <p:cNvSpPr txBox="1">
            <a:spLocks noChangeArrowheads="1"/>
          </p:cNvSpPr>
          <p:nvPr/>
        </p:nvSpPr>
        <p:spPr bwMode="auto">
          <a:xfrm>
            <a:off x="272415" y="3403600"/>
            <a:ext cx="4288155" cy="30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There are also some methods about solving online shopping fraud, among which the data mining method studied may be my research direction. With real data to tell consumers, through the analysis of real data to find the existence of the network may be fraudulent goods in the shopping website.</a:t>
            </a:r>
            <a:endParaRPr lang="zh-CN" altLang="en-US" sz="1800">
              <a:solidFill>
                <a:srgbClr val="808080"/>
              </a:solidFill>
            </a:endParaRPr>
          </a:p>
        </p:txBody>
      </p:sp>
      <p:pic>
        <p:nvPicPr>
          <p:cNvPr id="32784"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2786" name="文本框 22"/>
          <p:cNvSpPr txBox="1">
            <a:spLocks noChangeArrowheads="1"/>
          </p:cNvSpPr>
          <p:nvPr/>
        </p:nvSpPr>
        <p:spPr bwMode="auto">
          <a:xfrm>
            <a:off x="908368" y="125730"/>
            <a:ext cx="4541837"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dirty="0">
                <a:sym typeface="+mn-ea"/>
              </a:rPr>
              <a:t>Related work</a:t>
            </a:r>
            <a:endParaRPr lang="zh-CN" altLang="en-US" dirty="0"/>
          </a:p>
          <a:p>
            <a:pPr algn="ctr" eaLnBrk="1" hangingPunct="1">
              <a:lnSpc>
                <a:spcPct val="150000"/>
              </a:lnSpc>
              <a:spcBef>
                <a:spcPct val="0"/>
              </a:spcBef>
              <a:buFontTx/>
              <a:buNone/>
            </a:pPr>
            <a:endParaRPr lang="zh-CN" altLang="en-US" b="1">
              <a:solidFill>
                <a:srgbClr val="404040"/>
              </a:solidFill>
            </a:endParaRPr>
          </a:p>
          <a:p>
            <a:pPr eaLnBrk="1" hangingPunct="1">
              <a:lnSpc>
                <a:spcPct val="150000"/>
              </a:lnSpc>
              <a:spcBef>
                <a:spcPct val="0"/>
              </a:spcBef>
              <a:buFontTx/>
              <a:buNone/>
            </a:pPr>
            <a:endParaRPr lang="zh-CN" altLang="en-US" b="1">
              <a:solidFill>
                <a:srgbClr val="4B649F"/>
              </a:solidFill>
            </a:endParaRPr>
          </a:p>
        </p:txBody>
      </p:sp>
      <p:cxnSp>
        <p:nvCxnSpPr>
          <p:cNvPr id="24" name="直接连接符 2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1085850" y="2366963"/>
            <a:ext cx="10244138" cy="1162050"/>
          </a:xfrm>
          <a:prstGeom prst="rightArrow">
            <a:avLst>
              <a:gd name="adj1" fmla="val 50000"/>
              <a:gd name="adj2" fmla="val 8727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_1">
            <a:hlinkClick r:id="rId1" action="ppaction://hlinksldjump"/>
          </p:cNvPr>
          <p:cNvSpPr/>
          <p:nvPr>
            <p:custDataLst>
              <p:tags r:id="rId2"/>
            </p:custDataLst>
          </p:nvPr>
        </p:nvSpPr>
        <p:spPr>
          <a:xfrm>
            <a:off x="3963988" y="2116138"/>
            <a:ext cx="1646237" cy="1649412"/>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7" name="MH_Other_3">
            <a:hlinkClick r:id="rId3" action="ppaction://hlinksldjump"/>
          </p:cNvPr>
          <p:cNvSpPr/>
          <p:nvPr>
            <p:custDataLst>
              <p:tags r:id="rId4"/>
            </p:custDataLst>
          </p:nvPr>
        </p:nvSpPr>
        <p:spPr>
          <a:xfrm>
            <a:off x="1728788" y="2116138"/>
            <a:ext cx="1649412" cy="164941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8" name="MH_Other_6">
            <a:hlinkClick r:id="rId5" action="ppaction://hlinksldjump"/>
          </p:cNvPr>
          <p:cNvSpPr/>
          <p:nvPr>
            <p:custDataLst>
              <p:tags r:id="rId6"/>
            </p:custDataLst>
          </p:nvPr>
        </p:nvSpPr>
        <p:spPr>
          <a:xfrm>
            <a:off x="6208713" y="2116138"/>
            <a:ext cx="1646237" cy="1649412"/>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9" name="MH_Other_8"/>
          <p:cNvSpPr/>
          <p:nvPr>
            <p:custDataLst>
              <p:tags r:id="rId7"/>
            </p:custDataLst>
          </p:nvPr>
        </p:nvSpPr>
        <p:spPr>
          <a:xfrm>
            <a:off x="8453438" y="2116138"/>
            <a:ext cx="1647825" cy="16494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11" name="KSO_Shape"/>
          <p:cNvSpPr/>
          <p:nvPr/>
        </p:nvSpPr>
        <p:spPr bwMode="auto">
          <a:xfrm>
            <a:off x="2268538" y="2655888"/>
            <a:ext cx="571500" cy="569912"/>
          </a:xfrm>
          <a:custGeom>
            <a:avLst/>
            <a:gdLst>
              <a:gd name="T0" fmla="*/ 346433 w 5026"/>
              <a:gd name="T1" fmla="*/ 0 h 5027"/>
              <a:gd name="T2" fmla="*/ 293748 w 5026"/>
              <a:gd name="T3" fmla="*/ 4164 h 5027"/>
              <a:gd name="T4" fmla="*/ 243337 w 5026"/>
              <a:gd name="T5" fmla="*/ 15897 h 5027"/>
              <a:gd name="T6" fmla="*/ 196337 w 5026"/>
              <a:gd name="T7" fmla="*/ 34065 h 5027"/>
              <a:gd name="T8" fmla="*/ 153128 w 5026"/>
              <a:gd name="T9" fmla="*/ 59046 h 5027"/>
              <a:gd name="T10" fmla="*/ 113709 w 5026"/>
              <a:gd name="T11" fmla="*/ 90083 h 5027"/>
              <a:gd name="T12" fmla="*/ 79217 w 5026"/>
              <a:gd name="T13" fmla="*/ 126041 h 5027"/>
              <a:gd name="T14" fmla="*/ 50411 w 5026"/>
              <a:gd name="T15" fmla="*/ 166541 h 5027"/>
              <a:gd name="T16" fmla="*/ 27290 w 5026"/>
              <a:gd name="T17" fmla="*/ 211204 h 5027"/>
              <a:gd name="T18" fmla="*/ 10992 w 5026"/>
              <a:gd name="T19" fmla="*/ 259652 h 5027"/>
              <a:gd name="T20" fmla="*/ 1895 w 5026"/>
              <a:gd name="T21" fmla="*/ 310750 h 5027"/>
              <a:gd name="T22" fmla="*/ 0 w 5026"/>
              <a:gd name="T23" fmla="*/ 1556777 h 5027"/>
              <a:gd name="T24" fmla="*/ 1895 w 5026"/>
              <a:gd name="T25" fmla="*/ 1591978 h 5027"/>
              <a:gd name="T26" fmla="*/ 10992 w 5026"/>
              <a:gd name="T27" fmla="*/ 1643076 h 5027"/>
              <a:gd name="T28" fmla="*/ 27290 w 5026"/>
              <a:gd name="T29" fmla="*/ 1691524 h 5027"/>
              <a:gd name="T30" fmla="*/ 50411 w 5026"/>
              <a:gd name="T31" fmla="*/ 1736566 h 5027"/>
              <a:gd name="T32" fmla="*/ 79217 w 5026"/>
              <a:gd name="T33" fmla="*/ 1777065 h 5027"/>
              <a:gd name="T34" fmla="*/ 113709 w 5026"/>
              <a:gd name="T35" fmla="*/ 1812645 h 5027"/>
              <a:gd name="T36" fmla="*/ 153128 w 5026"/>
              <a:gd name="T37" fmla="*/ 1843682 h 5027"/>
              <a:gd name="T38" fmla="*/ 196337 w 5026"/>
              <a:gd name="T39" fmla="*/ 1868663 h 5027"/>
              <a:gd name="T40" fmla="*/ 243337 w 5026"/>
              <a:gd name="T41" fmla="*/ 1887209 h 5027"/>
              <a:gd name="T42" fmla="*/ 293748 w 5026"/>
              <a:gd name="T43" fmla="*/ 1898564 h 5027"/>
              <a:gd name="T44" fmla="*/ 346433 w 5026"/>
              <a:gd name="T45" fmla="*/ 1902728 h 5027"/>
              <a:gd name="T46" fmla="*/ 1576761 w 5026"/>
              <a:gd name="T47" fmla="*/ 1901971 h 5027"/>
              <a:gd name="T48" fmla="*/ 1628688 w 5026"/>
              <a:gd name="T49" fmla="*/ 1895536 h 5027"/>
              <a:gd name="T50" fmla="*/ 1677962 w 5026"/>
              <a:gd name="T51" fmla="*/ 1881532 h 5027"/>
              <a:gd name="T52" fmla="*/ 1723824 w 5026"/>
              <a:gd name="T53" fmla="*/ 1861093 h 5027"/>
              <a:gd name="T54" fmla="*/ 1766275 w 5026"/>
              <a:gd name="T55" fmla="*/ 1834219 h 5027"/>
              <a:gd name="T56" fmla="*/ 1803799 w 5026"/>
              <a:gd name="T57" fmla="*/ 1801290 h 5027"/>
              <a:gd name="T58" fmla="*/ 1836396 w 5026"/>
              <a:gd name="T59" fmla="*/ 1763818 h 5027"/>
              <a:gd name="T60" fmla="*/ 1863686 w 5026"/>
              <a:gd name="T61" fmla="*/ 1721426 h 5027"/>
              <a:gd name="T62" fmla="*/ 1884153 w 5026"/>
              <a:gd name="T63" fmla="*/ 1675627 h 5027"/>
              <a:gd name="T64" fmla="*/ 1898177 w 5026"/>
              <a:gd name="T65" fmla="*/ 1626422 h 5027"/>
              <a:gd name="T66" fmla="*/ 1904621 w 5026"/>
              <a:gd name="T67" fmla="*/ 1574567 h 5027"/>
              <a:gd name="T68" fmla="*/ 1905000 w 5026"/>
              <a:gd name="T69" fmla="*/ 345951 h 5027"/>
              <a:gd name="T70" fmla="*/ 1901210 w 5026"/>
              <a:gd name="T71" fmla="*/ 293339 h 5027"/>
              <a:gd name="T72" fmla="*/ 1889839 w 5026"/>
              <a:gd name="T73" fmla="*/ 242998 h 5027"/>
              <a:gd name="T74" fmla="*/ 1870887 w 5026"/>
              <a:gd name="T75" fmla="*/ 196064 h 5027"/>
              <a:gd name="T76" fmla="*/ 1846250 w 5026"/>
              <a:gd name="T77" fmla="*/ 152915 h 5027"/>
              <a:gd name="T78" fmla="*/ 1815170 w 5026"/>
              <a:gd name="T79" fmla="*/ 113551 h 5027"/>
              <a:gd name="T80" fmla="*/ 1779162 w 5026"/>
              <a:gd name="T81" fmla="*/ 79107 h 5027"/>
              <a:gd name="T82" fmla="*/ 1738606 w 5026"/>
              <a:gd name="T83" fmla="*/ 50341 h 5027"/>
              <a:gd name="T84" fmla="*/ 1693881 w 5026"/>
              <a:gd name="T85" fmla="*/ 27252 h 5027"/>
              <a:gd name="T86" fmla="*/ 1645744 w 5026"/>
              <a:gd name="T87" fmla="*/ 10977 h 5027"/>
              <a:gd name="T88" fmla="*/ 1594196 w 5026"/>
              <a:gd name="T89" fmla="*/ 1893 h 5027"/>
              <a:gd name="T90" fmla="*/ 1559326 w 5026"/>
              <a:gd name="T91" fmla="*/ 1124529 h 5027"/>
              <a:gd name="T92" fmla="*/ 779663 w 5026"/>
              <a:gd name="T93" fmla="*/ 1557156 h 5027"/>
              <a:gd name="T94" fmla="*/ 346433 w 5026"/>
              <a:gd name="T95" fmla="*/ 778578 h 5027"/>
              <a:gd name="T96" fmla="*/ 1126095 w 5026"/>
              <a:gd name="T97" fmla="*/ 345951 h 5027"/>
              <a:gd name="T98" fmla="*/ 1559326 w 5026"/>
              <a:gd name="T99" fmla="*/ 1124529 h 50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26" h="5027">
                <a:moveTo>
                  <a:pt x="4113" y="0"/>
                </a:moveTo>
                <a:lnTo>
                  <a:pt x="914" y="0"/>
                </a:lnTo>
                <a:lnTo>
                  <a:pt x="867" y="1"/>
                </a:lnTo>
                <a:lnTo>
                  <a:pt x="821" y="5"/>
                </a:lnTo>
                <a:lnTo>
                  <a:pt x="775" y="11"/>
                </a:lnTo>
                <a:lnTo>
                  <a:pt x="730" y="19"/>
                </a:lnTo>
                <a:lnTo>
                  <a:pt x="686" y="29"/>
                </a:lnTo>
                <a:lnTo>
                  <a:pt x="642" y="42"/>
                </a:lnTo>
                <a:lnTo>
                  <a:pt x="599" y="56"/>
                </a:lnTo>
                <a:lnTo>
                  <a:pt x="558" y="72"/>
                </a:lnTo>
                <a:lnTo>
                  <a:pt x="518" y="90"/>
                </a:lnTo>
                <a:lnTo>
                  <a:pt x="478" y="111"/>
                </a:lnTo>
                <a:lnTo>
                  <a:pt x="440" y="133"/>
                </a:lnTo>
                <a:lnTo>
                  <a:pt x="404" y="156"/>
                </a:lnTo>
                <a:lnTo>
                  <a:pt x="368" y="182"/>
                </a:lnTo>
                <a:lnTo>
                  <a:pt x="333" y="209"/>
                </a:lnTo>
                <a:lnTo>
                  <a:pt x="300" y="238"/>
                </a:lnTo>
                <a:lnTo>
                  <a:pt x="268" y="268"/>
                </a:lnTo>
                <a:lnTo>
                  <a:pt x="238" y="300"/>
                </a:lnTo>
                <a:lnTo>
                  <a:pt x="209" y="333"/>
                </a:lnTo>
                <a:lnTo>
                  <a:pt x="181" y="368"/>
                </a:lnTo>
                <a:lnTo>
                  <a:pt x="156" y="404"/>
                </a:lnTo>
                <a:lnTo>
                  <a:pt x="133" y="440"/>
                </a:lnTo>
                <a:lnTo>
                  <a:pt x="111" y="478"/>
                </a:lnTo>
                <a:lnTo>
                  <a:pt x="90" y="518"/>
                </a:lnTo>
                <a:lnTo>
                  <a:pt x="72" y="558"/>
                </a:lnTo>
                <a:lnTo>
                  <a:pt x="56" y="599"/>
                </a:lnTo>
                <a:lnTo>
                  <a:pt x="42" y="642"/>
                </a:lnTo>
                <a:lnTo>
                  <a:pt x="29" y="686"/>
                </a:lnTo>
                <a:lnTo>
                  <a:pt x="19" y="730"/>
                </a:lnTo>
                <a:lnTo>
                  <a:pt x="11" y="775"/>
                </a:lnTo>
                <a:lnTo>
                  <a:pt x="5" y="821"/>
                </a:lnTo>
                <a:lnTo>
                  <a:pt x="1" y="867"/>
                </a:lnTo>
                <a:lnTo>
                  <a:pt x="0" y="914"/>
                </a:lnTo>
                <a:lnTo>
                  <a:pt x="0" y="4113"/>
                </a:lnTo>
                <a:lnTo>
                  <a:pt x="1" y="4160"/>
                </a:lnTo>
                <a:lnTo>
                  <a:pt x="5" y="4206"/>
                </a:lnTo>
                <a:lnTo>
                  <a:pt x="11" y="4252"/>
                </a:lnTo>
                <a:lnTo>
                  <a:pt x="19" y="4297"/>
                </a:lnTo>
                <a:lnTo>
                  <a:pt x="29" y="4341"/>
                </a:lnTo>
                <a:lnTo>
                  <a:pt x="42" y="4385"/>
                </a:lnTo>
                <a:lnTo>
                  <a:pt x="56" y="4427"/>
                </a:lnTo>
                <a:lnTo>
                  <a:pt x="72" y="4469"/>
                </a:lnTo>
                <a:lnTo>
                  <a:pt x="90" y="4509"/>
                </a:lnTo>
                <a:lnTo>
                  <a:pt x="111" y="4548"/>
                </a:lnTo>
                <a:lnTo>
                  <a:pt x="133" y="4588"/>
                </a:lnTo>
                <a:lnTo>
                  <a:pt x="156" y="4624"/>
                </a:lnTo>
                <a:lnTo>
                  <a:pt x="181" y="4660"/>
                </a:lnTo>
                <a:lnTo>
                  <a:pt x="209" y="4695"/>
                </a:lnTo>
                <a:lnTo>
                  <a:pt x="238" y="4728"/>
                </a:lnTo>
                <a:lnTo>
                  <a:pt x="268" y="4759"/>
                </a:lnTo>
                <a:lnTo>
                  <a:pt x="300" y="4789"/>
                </a:lnTo>
                <a:lnTo>
                  <a:pt x="333" y="4818"/>
                </a:lnTo>
                <a:lnTo>
                  <a:pt x="368" y="4846"/>
                </a:lnTo>
                <a:lnTo>
                  <a:pt x="404" y="4871"/>
                </a:lnTo>
                <a:lnTo>
                  <a:pt x="440" y="4895"/>
                </a:lnTo>
                <a:lnTo>
                  <a:pt x="478" y="4917"/>
                </a:lnTo>
                <a:lnTo>
                  <a:pt x="518" y="4937"/>
                </a:lnTo>
                <a:lnTo>
                  <a:pt x="558" y="4955"/>
                </a:lnTo>
                <a:lnTo>
                  <a:pt x="599" y="4971"/>
                </a:lnTo>
                <a:lnTo>
                  <a:pt x="642" y="4986"/>
                </a:lnTo>
                <a:lnTo>
                  <a:pt x="686" y="4999"/>
                </a:lnTo>
                <a:lnTo>
                  <a:pt x="730" y="5008"/>
                </a:lnTo>
                <a:lnTo>
                  <a:pt x="775" y="5016"/>
                </a:lnTo>
                <a:lnTo>
                  <a:pt x="821" y="5022"/>
                </a:lnTo>
                <a:lnTo>
                  <a:pt x="867" y="5025"/>
                </a:lnTo>
                <a:lnTo>
                  <a:pt x="914" y="5027"/>
                </a:lnTo>
                <a:lnTo>
                  <a:pt x="4113" y="5027"/>
                </a:lnTo>
                <a:lnTo>
                  <a:pt x="4160" y="5025"/>
                </a:lnTo>
                <a:lnTo>
                  <a:pt x="4206" y="5022"/>
                </a:lnTo>
                <a:lnTo>
                  <a:pt x="4252" y="5016"/>
                </a:lnTo>
                <a:lnTo>
                  <a:pt x="4297" y="5008"/>
                </a:lnTo>
                <a:lnTo>
                  <a:pt x="4342" y="4999"/>
                </a:lnTo>
                <a:lnTo>
                  <a:pt x="4384" y="4986"/>
                </a:lnTo>
                <a:lnTo>
                  <a:pt x="4427" y="4971"/>
                </a:lnTo>
                <a:lnTo>
                  <a:pt x="4469" y="4955"/>
                </a:lnTo>
                <a:lnTo>
                  <a:pt x="4509" y="4937"/>
                </a:lnTo>
                <a:lnTo>
                  <a:pt x="4548" y="4917"/>
                </a:lnTo>
                <a:lnTo>
                  <a:pt x="4587" y="4895"/>
                </a:lnTo>
                <a:lnTo>
                  <a:pt x="4624" y="4871"/>
                </a:lnTo>
                <a:lnTo>
                  <a:pt x="4660" y="4846"/>
                </a:lnTo>
                <a:lnTo>
                  <a:pt x="4694" y="4818"/>
                </a:lnTo>
                <a:lnTo>
                  <a:pt x="4728" y="4789"/>
                </a:lnTo>
                <a:lnTo>
                  <a:pt x="4759" y="4759"/>
                </a:lnTo>
                <a:lnTo>
                  <a:pt x="4789" y="4728"/>
                </a:lnTo>
                <a:lnTo>
                  <a:pt x="4818" y="4695"/>
                </a:lnTo>
                <a:lnTo>
                  <a:pt x="4845" y="4660"/>
                </a:lnTo>
                <a:lnTo>
                  <a:pt x="4871" y="4624"/>
                </a:lnTo>
                <a:lnTo>
                  <a:pt x="4895" y="4588"/>
                </a:lnTo>
                <a:lnTo>
                  <a:pt x="4917" y="4548"/>
                </a:lnTo>
                <a:lnTo>
                  <a:pt x="4936" y="4509"/>
                </a:lnTo>
                <a:lnTo>
                  <a:pt x="4955" y="4469"/>
                </a:lnTo>
                <a:lnTo>
                  <a:pt x="4971" y="4427"/>
                </a:lnTo>
                <a:lnTo>
                  <a:pt x="4986" y="4385"/>
                </a:lnTo>
                <a:lnTo>
                  <a:pt x="4997" y="4341"/>
                </a:lnTo>
                <a:lnTo>
                  <a:pt x="5008" y="4297"/>
                </a:lnTo>
                <a:lnTo>
                  <a:pt x="5016" y="4252"/>
                </a:lnTo>
                <a:lnTo>
                  <a:pt x="5022" y="4206"/>
                </a:lnTo>
                <a:lnTo>
                  <a:pt x="5025" y="4160"/>
                </a:lnTo>
                <a:lnTo>
                  <a:pt x="5026" y="4113"/>
                </a:lnTo>
                <a:lnTo>
                  <a:pt x="5026" y="914"/>
                </a:lnTo>
                <a:lnTo>
                  <a:pt x="5025" y="867"/>
                </a:lnTo>
                <a:lnTo>
                  <a:pt x="5022" y="821"/>
                </a:lnTo>
                <a:lnTo>
                  <a:pt x="5016" y="775"/>
                </a:lnTo>
                <a:lnTo>
                  <a:pt x="5008" y="730"/>
                </a:lnTo>
                <a:lnTo>
                  <a:pt x="4997" y="686"/>
                </a:lnTo>
                <a:lnTo>
                  <a:pt x="4986" y="642"/>
                </a:lnTo>
                <a:lnTo>
                  <a:pt x="4971" y="599"/>
                </a:lnTo>
                <a:lnTo>
                  <a:pt x="4955" y="558"/>
                </a:lnTo>
                <a:lnTo>
                  <a:pt x="4936" y="518"/>
                </a:lnTo>
                <a:lnTo>
                  <a:pt x="4917" y="478"/>
                </a:lnTo>
                <a:lnTo>
                  <a:pt x="4895" y="440"/>
                </a:lnTo>
                <a:lnTo>
                  <a:pt x="4871" y="404"/>
                </a:lnTo>
                <a:lnTo>
                  <a:pt x="4845" y="368"/>
                </a:lnTo>
                <a:lnTo>
                  <a:pt x="4818" y="333"/>
                </a:lnTo>
                <a:lnTo>
                  <a:pt x="4789" y="300"/>
                </a:lnTo>
                <a:lnTo>
                  <a:pt x="4759" y="268"/>
                </a:lnTo>
                <a:lnTo>
                  <a:pt x="4728" y="238"/>
                </a:lnTo>
                <a:lnTo>
                  <a:pt x="4694" y="209"/>
                </a:lnTo>
                <a:lnTo>
                  <a:pt x="4660" y="182"/>
                </a:lnTo>
                <a:lnTo>
                  <a:pt x="4624" y="156"/>
                </a:lnTo>
                <a:lnTo>
                  <a:pt x="4587" y="133"/>
                </a:lnTo>
                <a:lnTo>
                  <a:pt x="4548" y="111"/>
                </a:lnTo>
                <a:lnTo>
                  <a:pt x="4509" y="90"/>
                </a:lnTo>
                <a:lnTo>
                  <a:pt x="4469" y="72"/>
                </a:lnTo>
                <a:lnTo>
                  <a:pt x="4427" y="56"/>
                </a:lnTo>
                <a:lnTo>
                  <a:pt x="4384" y="42"/>
                </a:lnTo>
                <a:lnTo>
                  <a:pt x="4342" y="29"/>
                </a:lnTo>
                <a:lnTo>
                  <a:pt x="4297" y="19"/>
                </a:lnTo>
                <a:lnTo>
                  <a:pt x="4252" y="11"/>
                </a:lnTo>
                <a:lnTo>
                  <a:pt x="4206" y="5"/>
                </a:lnTo>
                <a:lnTo>
                  <a:pt x="4160" y="1"/>
                </a:lnTo>
                <a:lnTo>
                  <a:pt x="4113" y="0"/>
                </a:lnTo>
                <a:close/>
                <a:moveTo>
                  <a:pt x="4114" y="2971"/>
                </a:moveTo>
                <a:lnTo>
                  <a:pt x="2971" y="2971"/>
                </a:lnTo>
                <a:lnTo>
                  <a:pt x="2971" y="4114"/>
                </a:lnTo>
                <a:lnTo>
                  <a:pt x="2057" y="4114"/>
                </a:lnTo>
                <a:lnTo>
                  <a:pt x="2057" y="2971"/>
                </a:lnTo>
                <a:lnTo>
                  <a:pt x="914" y="2971"/>
                </a:lnTo>
                <a:lnTo>
                  <a:pt x="914" y="2057"/>
                </a:lnTo>
                <a:lnTo>
                  <a:pt x="2057" y="2057"/>
                </a:lnTo>
                <a:lnTo>
                  <a:pt x="2057" y="914"/>
                </a:lnTo>
                <a:lnTo>
                  <a:pt x="2971" y="914"/>
                </a:lnTo>
                <a:lnTo>
                  <a:pt x="2971" y="2057"/>
                </a:lnTo>
                <a:lnTo>
                  <a:pt x="4114" y="2057"/>
                </a:lnTo>
                <a:lnTo>
                  <a:pt x="4114" y="297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34827" name="文本框 13"/>
          <p:cNvSpPr txBox="1">
            <a:spLocks noChangeArrowheads="1"/>
          </p:cNvSpPr>
          <p:nvPr/>
        </p:nvSpPr>
        <p:spPr bwMode="auto">
          <a:xfrm>
            <a:off x="1266825" y="4416425"/>
            <a:ext cx="228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1600">
                <a:solidFill>
                  <a:srgbClr val="595959"/>
                </a:solidFill>
                <a:sym typeface="Arial" panose="020B0604020202020204" pitchFamily="34" charset="0"/>
              </a:rPr>
              <a:t>crisp-dm</a:t>
            </a:r>
            <a:endParaRPr lang="en-US" altLang="zh-CN" sz="1600">
              <a:solidFill>
                <a:srgbClr val="595959"/>
              </a:solidFill>
              <a:sym typeface="Arial" panose="020B0604020202020204" pitchFamily="34" charset="0"/>
            </a:endParaRPr>
          </a:p>
        </p:txBody>
      </p:sp>
      <p:sp>
        <p:nvSpPr>
          <p:cNvPr id="34828" name="矩形 14"/>
          <p:cNvSpPr>
            <a:spLocks noChangeArrowheads="1"/>
          </p:cNvSpPr>
          <p:nvPr/>
        </p:nvSpPr>
        <p:spPr bwMode="auto">
          <a:xfrm>
            <a:off x="1203802" y="4016375"/>
            <a:ext cx="24104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dirty="0">
                <a:sym typeface="+mn-ea"/>
              </a:rPr>
              <a:t>project plan method</a:t>
            </a:r>
            <a:endParaRPr lang="zh-CN" altLang="en-US" sz="2000">
              <a:solidFill>
                <a:srgbClr val="4B649F"/>
              </a:solidFill>
              <a:sym typeface="Arial" panose="020B0604020202020204" pitchFamily="34" charset="0"/>
            </a:endParaRPr>
          </a:p>
        </p:txBody>
      </p:sp>
      <p:sp>
        <p:nvSpPr>
          <p:cNvPr id="34830" name="矩形 16"/>
          <p:cNvSpPr>
            <a:spLocks noChangeArrowheads="1"/>
          </p:cNvSpPr>
          <p:nvPr/>
        </p:nvSpPr>
        <p:spPr bwMode="auto">
          <a:xfrm>
            <a:off x="3552825" y="3956685"/>
            <a:ext cx="23660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dirty="0">
                <a:sym typeface="+mn-ea"/>
              </a:rPr>
              <a:t> management </a:t>
            </a:r>
            <a:r>
              <a:rPr lang="en-US" altLang="zh-CN" sz="2000" dirty="0">
                <a:sym typeface="+mn-ea"/>
              </a:rPr>
              <a:t>software-- Trello.</a:t>
            </a:r>
            <a:endParaRPr lang="zh-CN" altLang="en-US" sz="2000">
              <a:solidFill>
                <a:srgbClr val="7DB1CD"/>
              </a:solidFill>
              <a:sym typeface="Arial" panose="020B0604020202020204" pitchFamily="34" charset="0"/>
            </a:endParaRPr>
          </a:p>
        </p:txBody>
      </p:sp>
      <p:sp>
        <p:nvSpPr>
          <p:cNvPr id="34831" name="文本框 17"/>
          <p:cNvSpPr txBox="1">
            <a:spLocks noChangeArrowheads="1"/>
          </p:cNvSpPr>
          <p:nvPr/>
        </p:nvSpPr>
        <p:spPr bwMode="auto">
          <a:xfrm>
            <a:off x="5857875" y="4346575"/>
            <a:ext cx="249809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1400" dirty="0">
                <a:sym typeface="+mn-ea"/>
              </a:rPr>
              <a:t>David and me</a:t>
            </a:r>
            <a:r>
              <a:rPr lang="en-US" altLang="zh-CN" sz="1400" dirty="0">
                <a:sym typeface="+mn-ea"/>
              </a:rPr>
              <a:t> discussed the </a:t>
            </a:r>
            <a:r>
              <a:rPr lang="en-US" altLang="zh-CN" sz="1400" dirty="0" err="1">
                <a:sym typeface="+mn-ea"/>
              </a:rPr>
              <a:t>gantt</a:t>
            </a:r>
            <a:r>
              <a:rPr lang="en-US" altLang="zh-CN" sz="1400" dirty="0">
                <a:sym typeface="+mn-ea"/>
              </a:rPr>
              <a:t> chart several times and finally made three different versions of the </a:t>
            </a:r>
            <a:r>
              <a:rPr lang="en-US" altLang="zh-CN" sz="1400" dirty="0" err="1">
                <a:sym typeface="+mn-ea"/>
              </a:rPr>
              <a:t>gantt</a:t>
            </a:r>
            <a:r>
              <a:rPr lang="en-US" altLang="zh-CN" sz="1400" dirty="0">
                <a:sym typeface="+mn-ea"/>
              </a:rPr>
              <a:t> chart. Every change is an improvement</a:t>
            </a:r>
            <a:endParaRPr lang="zh-CN" altLang="en-US" sz="1400">
              <a:solidFill>
                <a:srgbClr val="595959"/>
              </a:solidFill>
              <a:sym typeface="Arial" panose="020B0604020202020204" pitchFamily="34" charset="0"/>
            </a:endParaRPr>
          </a:p>
        </p:txBody>
      </p:sp>
      <p:sp>
        <p:nvSpPr>
          <p:cNvPr id="34832" name="矩形 18"/>
          <p:cNvSpPr>
            <a:spLocks noChangeArrowheads="1"/>
          </p:cNvSpPr>
          <p:nvPr/>
        </p:nvSpPr>
        <p:spPr bwMode="auto">
          <a:xfrm>
            <a:off x="5990432" y="4016375"/>
            <a:ext cx="22129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dirty="0">
                <a:sym typeface="+mn-ea"/>
              </a:rPr>
              <a:t>project </a:t>
            </a:r>
            <a:r>
              <a:rPr lang="en-US" altLang="zh-CN" sz="2000" dirty="0" err="1">
                <a:sym typeface="+mn-ea"/>
              </a:rPr>
              <a:t>gantt</a:t>
            </a:r>
            <a:r>
              <a:rPr lang="en-US" altLang="zh-CN" sz="2000" dirty="0">
                <a:sym typeface="+mn-ea"/>
              </a:rPr>
              <a:t> chart</a:t>
            </a:r>
            <a:endParaRPr lang="zh-CN" altLang="en-US" sz="2000">
              <a:solidFill>
                <a:srgbClr val="5E80B0"/>
              </a:solidFill>
              <a:sym typeface="Arial" panose="020B0604020202020204" pitchFamily="34" charset="0"/>
            </a:endParaRPr>
          </a:p>
        </p:txBody>
      </p:sp>
      <p:sp>
        <p:nvSpPr>
          <p:cNvPr id="34833" name="文本框 19"/>
          <p:cNvSpPr txBox="1">
            <a:spLocks noChangeArrowheads="1"/>
          </p:cNvSpPr>
          <p:nvPr/>
        </p:nvSpPr>
        <p:spPr bwMode="auto">
          <a:xfrm>
            <a:off x="8264525" y="4416425"/>
            <a:ext cx="268414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en-US" altLang="zh-CN" sz="1600" dirty="0">
                <a:sym typeface="+mn-ea"/>
              </a:rPr>
              <a:t>There were 15 weeks of meetings in total. Because I used handwriting, I turned these logbook scans into pictures.</a:t>
            </a:r>
            <a:endParaRPr lang="zh-CN" altLang="en-US" sz="1600">
              <a:solidFill>
                <a:srgbClr val="595959"/>
              </a:solidFill>
              <a:sym typeface="Arial" panose="020B0604020202020204" pitchFamily="34" charset="0"/>
            </a:endParaRPr>
          </a:p>
        </p:txBody>
      </p:sp>
      <p:sp>
        <p:nvSpPr>
          <p:cNvPr id="21" name="矩形 20"/>
          <p:cNvSpPr/>
          <p:nvPr/>
        </p:nvSpPr>
        <p:spPr>
          <a:xfrm>
            <a:off x="8456772" y="4016375"/>
            <a:ext cx="1903095" cy="398780"/>
          </a:xfrm>
          <a:prstGeom prst="rect">
            <a:avLst/>
          </a:prstGeom>
        </p:spPr>
        <p:txBody>
          <a:bodyPr wrap="none">
            <a:spAutoFit/>
          </a:bodyPr>
          <a:lstStyle/>
          <a:p>
            <a:pPr algn="ctr" eaLnBrk="1" fontAlgn="auto" hangingPunct="1">
              <a:defRPr/>
            </a:pPr>
            <a:r>
              <a:rPr lang="en-US" altLang="zh-CN" sz="2000" dirty="0">
                <a:sym typeface="+mn-ea"/>
              </a:rPr>
              <a:t>project logbook</a:t>
            </a:r>
            <a:endParaRPr lang="zh-CN" altLang="en-US" sz="2000" noProof="1">
              <a:solidFill>
                <a:schemeClr val="accent6"/>
              </a:solidFill>
              <a:cs typeface="+mn-ea"/>
              <a:sym typeface="+mn-lt"/>
            </a:endParaRPr>
          </a:p>
        </p:txBody>
      </p:sp>
      <p:pic>
        <p:nvPicPr>
          <p:cNvPr id="34835" name="图片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842"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4837" name="文本框 27"/>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dirty="0">
                <a:sym typeface="+mn-ea"/>
              </a:rPr>
              <a:t>Project management</a:t>
            </a:r>
            <a:endParaRPr lang="zh-CN" altLang="en-US" b="1">
              <a:solidFill>
                <a:srgbClr val="4B649F"/>
              </a:solidFill>
            </a:endParaRPr>
          </a:p>
        </p:txBody>
      </p:sp>
      <p:cxnSp>
        <p:nvCxnSpPr>
          <p:cNvPr id="29" name="直接连接符 28"/>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4" name="组合 13"/>
          <p:cNvGrpSpPr/>
          <p:nvPr/>
        </p:nvGrpSpPr>
        <p:grpSpPr>
          <a:xfrm>
            <a:off x="4412298" y="2673488"/>
            <a:ext cx="748697" cy="535254"/>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eaLnBrk="1" fontAlgn="auto" hangingPunct="1">
                <a:defRPr/>
              </a:pPr>
              <a:endParaRPr lang="zh-CN" altLang="en-US" noProof="1"/>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eaLnBrk="1" fontAlgn="auto" hangingPunct="1">
                <a:defRPr/>
              </a:pPr>
              <a:endParaRPr lang="zh-CN" altLang="en-US" noProof="1"/>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eaLnBrk="1" fontAlgn="auto" hangingPunct="1">
                <a:defRPr/>
              </a:pPr>
              <a:endParaRPr lang="zh-CN" altLang="en-US" noProof="1"/>
            </a:p>
          </p:txBody>
        </p:sp>
      </p:grpSp>
      <p:sp>
        <p:nvSpPr>
          <p:cNvPr id="33802" name="Freeform 19"/>
          <p:cNvSpPr>
            <a:spLocks noEditPoints="1" noChangeArrowheads="1"/>
          </p:cNvSpPr>
          <p:nvPr/>
        </p:nvSpPr>
        <p:spPr bwMode="auto">
          <a:xfrm>
            <a:off x="6695123" y="2673033"/>
            <a:ext cx="673100" cy="623887"/>
          </a:xfrm>
          <a:custGeom>
            <a:avLst/>
            <a:gdLst>
              <a:gd name="T0" fmla="*/ 2147483646 w 144"/>
              <a:gd name="T1" fmla="*/ 0 h 132"/>
              <a:gd name="T2" fmla="*/ 2147483646 w 144"/>
              <a:gd name="T3" fmla="*/ 0 h 132"/>
              <a:gd name="T4" fmla="*/ 0 w 144"/>
              <a:gd name="T5" fmla="*/ 2147483646 h 132"/>
              <a:gd name="T6" fmla="*/ 0 w 144"/>
              <a:gd name="T7" fmla="*/ 2147483646 h 132"/>
              <a:gd name="T8" fmla="*/ 2147483646 w 144"/>
              <a:gd name="T9" fmla="*/ 2147483646 h 132"/>
              <a:gd name="T10" fmla="*/ 2147483646 w 144"/>
              <a:gd name="T11" fmla="*/ 2147483646 h 132"/>
              <a:gd name="T12" fmla="*/ 2147483646 w 144"/>
              <a:gd name="T13" fmla="*/ 2147483646 h 132"/>
              <a:gd name="T14" fmla="*/ 2147483646 w 144"/>
              <a:gd name="T15" fmla="*/ 2147483646 h 132"/>
              <a:gd name="T16" fmla="*/ 2147483646 w 144"/>
              <a:gd name="T17" fmla="*/ 2147483646 h 132"/>
              <a:gd name="T18" fmla="*/ 2147483646 w 144"/>
              <a:gd name="T19" fmla="*/ 2147483646 h 132"/>
              <a:gd name="T20" fmla="*/ 2147483646 w 144"/>
              <a:gd name="T21" fmla="*/ 2147483646 h 132"/>
              <a:gd name="T22" fmla="*/ 2147483646 w 144"/>
              <a:gd name="T23" fmla="*/ 0 h 132"/>
              <a:gd name="T24" fmla="*/ 2147483646 w 144"/>
              <a:gd name="T25" fmla="*/ 2147483646 h 132"/>
              <a:gd name="T26" fmla="*/ 2147483646 w 144"/>
              <a:gd name="T27" fmla="*/ 2147483646 h 132"/>
              <a:gd name="T28" fmla="*/ 2147483646 w 144"/>
              <a:gd name="T29" fmla="*/ 2147483646 h 132"/>
              <a:gd name="T30" fmla="*/ 2147483646 w 144"/>
              <a:gd name="T31" fmla="*/ 2147483646 h 132"/>
              <a:gd name="T32" fmla="*/ 2147483646 w 144"/>
              <a:gd name="T33" fmla="*/ 2147483646 h 132"/>
              <a:gd name="T34" fmla="*/ 2147483646 w 144"/>
              <a:gd name="T35" fmla="*/ 2147483646 h 132"/>
              <a:gd name="T36" fmla="*/ 2147483646 w 144"/>
              <a:gd name="T37" fmla="*/ 2147483646 h 132"/>
              <a:gd name="T38" fmla="*/ 2147483646 w 144"/>
              <a:gd name="T39" fmla="*/ 2147483646 h 132"/>
              <a:gd name="T40" fmla="*/ 2147483646 w 144"/>
              <a:gd name="T41" fmla="*/ 2147483646 h 132"/>
              <a:gd name="T42" fmla="*/ 2147483646 w 144"/>
              <a:gd name="T43" fmla="*/ 2147483646 h 132"/>
              <a:gd name="T44" fmla="*/ 2147483646 w 144"/>
              <a:gd name="T45" fmla="*/ 2147483646 h 132"/>
              <a:gd name="T46" fmla="*/ 2147483646 w 144"/>
              <a:gd name="T47" fmla="*/ 2147483646 h 132"/>
              <a:gd name="T48" fmla="*/ 2147483646 w 144"/>
              <a:gd name="T49" fmla="*/ 2147483646 h 132"/>
              <a:gd name="T50" fmla="*/ 2147483646 w 144"/>
              <a:gd name="T51" fmla="*/ 2147483646 h 132"/>
              <a:gd name="T52" fmla="*/ 2147483646 w 144"/>
              <a:gd name="T53" fmla="*/ 2147483646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3" name="Freeform 28"/>
          <p:cNvSpPr>
            <a:spLocks noEditPoints="1" noChangeArrowheads="1"/>
          </p:cNvSpPr>
          <p:nvPr/>
        </p:nvSpPr>
        <p:spPr bwMode="auto">
          <a:xfrm>
            <a:off x="8936990" y="2655888"/>
            <a:ext cx="681038" cy="676275"/>
          </a:xfrm>
          <a:custGeom>
            <a:avLst/>
            <a:gdLst>
              <a:gd name="T0" fmla="*/ 2147483646 w 144"/>
              <a:gd name="T1" fmla="*/ 2147483646 h 144"/>
              <a:gd name="T2" fmla="*/ 2147483646 w 144"/>
              <a:gd name="T3" fmla="*/ 2147483646 h 144"/>
              <a:gd name="T4" fmla="*/ 2147483646 w 144"/>
              <a:gd name="T5" fmla="*/ 2147483646 h 144"/>
              <a:gd name="T6" fmla="*/ 2147483646 w 144"/>
              <a:gd name="T7" fmla="*/ 2147483646 h 144"/>
              <a:gd name="T8" fmla="*/ 2147483646 w 144"/>
              <a:gd name="T9" fmla="*/ 2147483646 h 144"/>
              <a:gd name="T10" fmla="*/ 2147483646 w 144"/>
              <a:gd name="T11" fmla="*/ 2147483646 h 144"/>
              <a:gd name="T12" fmla="*/ 2147483646 w 144"/>
              <a:gd name="T13" fmla="*/ 2147483646 h 144"/>
              <a:gd name="T14" fmla="*/ 2147483646 w 144"/>
              <a:gd name="T15" fmla="*/ 0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2147483646 w 144"/>
              <a:gd name="T25" fmla="*/ 2147483646 h 144"/>
              <a:gd name="T26" fmla="*/ 2147483646 w 144"/>
              <a:gd name="T27" fmla="*/ 2147483646 h 144"/>
              <a:gd name="T28" fmla="*/ 2147483646 w 144"/>
              <a:gd name="T29" fmla="*/ 2147483646 h 144"/>
              <a:gd name="T30" fmla="*/ 0 w 144"/>
              <a:gd name="T31" fmla="*/ 2147483646 h 144"/>
              <a:gd name="T32" fmla="*/ 2147483646 w 144"/>
              <a:gd name="T33" fmla="*/ 2147483646 h 144"/>
              <a:gd name="T34" fmla="*/ 2147483646 w 144"/>
              <a:gd name="T35" fmla="*/ 2147483646 h 144"/>
              <a:gd name="T36" fmla="*/ 2147483646 w 144"/>
              <a:gd name="T37" fmla="*/ 2147483646 h 144"/>
              <a:gd name="T38" fmla="*/ 2147483646 w 144"/>
              <a:gd name="T39" fmla="*/ 2147483646 h 144"/>
              <a:gd name="T40" fmla="*/ 2147483646 w 144"/>
              <a:gd name="T41" fmla="*/ 2147483646 h 144"/>
              <a:gd name="T42" fmla="*/ 2147483646 w 144"/>
              <a:gd name="T43" fmla="*/ 2147483646 h 144"/>
              <a:gd name="T44" fmla="*/ 2147483646 w 144"/>
              <a:gd name="T45" fmla="*/ 2147483646 h 144"/>
              <a:gd name="T46" fmla="*/ 2147483646 w 144"/>
              <a:gd name="T47" fmla="*/ 2147483646 h 144"/>
              <a:gd name="T48" fmla="*/ 2147483646 w 144"/>
              <a:gd name="T49" fmla="*/ 2147483646 h 144"/>
              <a:gd name="T50" fmla="*/ 2147483646 w 144"/>
              <a:gd name="T51" fmla="*/ 2147483646 h 144"/>
              <a:gd name="T52" fmla="*/ 2147483646 w 144"/>
              <a:gd name="T53" fmla="*/ 2147483646 h 144"/>
              <a:gd name="T54" fmla="*/ 2147483646 w 144"/>
              <a:gd name="T55" fmla="*/ 2147483646 h 144"/>
              <a:gd name="T56" fmla="*/ 2147483646 w 144"/>
              <a:gd name="T57" fmla="*/ 2147483646 h 144"/>
              <a:gd name="T58" fmla="*/ 2147483646 w 144"/>
              <a:gd name="T59" fmla="*/ 2147483646 h 144"/>
              <a:gd name="T60" fmla="*/ 2147483646 w 144"/>
              <a:gd name="T61" fmla="*/ 2147483646 h 144"/>
              <a:gd name="T62" fmla="*/ 2147483646 w 144"/>
              <a:gd name="T63" fmla="*/ 2147483646 h 144"/>
              <a:gd name="T64" fmla="*/ 2147483646 w 144"/>
              <a:gd name="T65" fmla="*/ 2147483646 h 144"/>
              <a:gd name="T66" fmla="*/ 2147483646 w 144"/>
              <a:gd name="T67" fmla="*/ 2147483646 h 144"/>
              <a:gd name="T68" fmla="*/ 2147483646 w 144"/>
              <a:gd name="T69" fmla="*/ 2147483646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3" name="组合 2"/>
          <p:cNvGrpSpPr/>
          <p:nvPr/>
        </p:nvGrpSpPr>
        <p:grpSpPr bwMode="auto">
          <a:xfrm>
            <a:off x="133350" y="125413"/>
            <a:ext cx="639763" cy="638175"/>
            <a:chOff x="1131485" y="2234042"/>
            <a:chExt cx="1607262" cy="1607262"/>
          </a:xfrm>
        </p:grpSpPr>
        <p:sp>
          <p:nvSpPr>
            <p:cNvPr id="4" name="椭圆 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866"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5844" name="文本框 6"/>
          <p:cNvSpPr txBox="1">
            <a:spLocks noChangeArrowheads="1"/>
          </p:cNvSpPr>
          <p:nvPr/>
        </p:nvSpPr>
        <p:spPr bwMode="auto">
          <a:xfrm>
            <a:off x="868680" y="25400"/>
            <a:ext cx="750760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b="1" dirty="0">
                <a:sym typeface="+mn-ea"/>
              </a:rPr>
              <a:t>System Specification</a:t>
            </a:r>
            <a:r>
              <a:rPr lang="zh-CN" altLang="en-US" b="1" dirty="0">
                <a:sym typeface="+mn-ea"/>
              </a:rPr>
              <a:t>（Solution）</a:t>
            </a:r>
            <a:br>
              <a:rPr lang="zh-CN" altLang="zh-CN" b="1" dirty="0">
                <a:sym typeface="+mn-ea"/>
              </a:rPr>
            </a:br>
            <a:endParaRPr lang="zh-CN" altLang="en-US" b="1">
              <a:solidFill>
                <a:srgbClr val="4B649F"/>
              </a:solidFill>
            </a:endParaRPr>
          </a:p>
        </p:txBody>
      </p:sp>
      <p:cxnSp>
        <p:nvCxnSpPr>
          <p:cNvPr id="8" name="直接连接符 7"/>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847" name="文本框 9"/>
          <p:cNvSpPr txBox="1">
            <a:spLocks noChangeArrowheads="1"/>
          </p:cNvSpPr>
          <p:nvPr/>
        </p:nvSpPr>
        <p:spPr bwMode="auto">
          <a:xfrm>
            <a:off x="1339215" y="2584450"/>
            <a:ext cx="3292475" cy="104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System development method</a:t>
            </a:r>
            <a:endParaRPr lang="en-US" altLang="zh-CN" sz="1800" dirty="0"/>
          </a:p>
          <a:p>
            <a:pPr marL="0" indent="0">
              <a:buNone/>
            </a:pPr>
            <a:r>
              <a:rPr lang="en-US" altLang="zh-CN" sz="1800" dirty="0">
                <a:sym typeface="+mn-ea"/>
                <a:hlinkClick r:id="rId2" action="ppaction://hlinksldjump"/>
              </a:rPr>
              <a:t>extreme programming VS waterfall</a:t>
            </a:r>
            <a:endParaRPr lang="zh-CN" altLang="en-US" sz="1800">
              <a:solidFill>
                <a:srgbClr val="595959"/>
              </a:solidFill>
              <a:sym typeface="Arial" panose="020B0604020202020204" pitchFamily="34" charset="0"/>
            </a:endParaRPr>
          </a:p>
        </p:txBody>
      </p:sp>
      <p:sp>
        <p:nvSpPr>
          <p:cNvPr id="35848" name="文本框 10"/>
          <p:cNvSpPr txBox="1">
            <a:spLocks noChangeArrowheads="1"/>
          </p:cNvSpPr>
          <p:nvPr/>
        </p:nvSpPr>
        <p:spPr bwMode="auto">
          <a:xfrm>
            <a:off x="4809490" y="2736850"/>
            <a:ext cx="270065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The choice of Database</a:t>
            </a:r>
            <a:endParaRPr lang="en-US" altLang="zh-CN" sz="1800" dirty="0"/>
          </a:p>
          <a:p>
            <a:pPr marL="0" indent="0">
              <a:buNone/>
            </a:pPr>
            <a:r>
              <a:rPr lang="en-US" altLang="zh-CN" sz="1800" dirty="0">
                <a:sym typeface="+mn-ea"/>
                <a:hlinkClick r:id="rId2" action="ppaction://hlinksldjump"/>
              </a:rPr>
              <a:t>SQL VS NoSQL</a:t>
            </a:r>
            <a:endParaRPr lang="zh-CN" altLang="en-US" sz="1800">
              <a:solidFill>
                <a:srgbClr val="595959"/>
              </a:solidFill>
              <a:sym typeface="Arial" panose="020B0604020202020204" pitchFamily="34" charset="0"/>
            </a:endParaRPr>
          </a:p>
        </p:txBody>
      </p:sp>
      <p:sp>
        <p:nvSpPr>
          <p:cNvPr id="35849" name="文本框 11"/>
          <p:cNvSpPr txBox="1">
            <a:spLocks noChangeArrowheads="1"/>
          </p:cNvSpPr>
          <p:nvPr/>
        </p:nvSpPr>
        <p:spPr bwMode="auto">
          <a:xfrm>
            <a:off x="7834630" y="2833370"/>
            <a:ext cx="304673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Data Collection Approach</a:t>
            </a:r>
            <a:endParaRPr lang="en-US" altLang="zh-CN" sz="1800" dirty="0"/>
          </a:p>
          <a:p>
            <a:pPr marL="0" indent="0">
              <a:buNone/>
            </a:pPr>
            <a:r>
              <a:rPr lang="en-US" altLang="zh-CN" sz="1800" dirty="0">
                <a:sym typeface="+mn-ea"/>
                <a:hlinkClick r:id="rId3" action="ppaction://hlinksldjump"/>
              </a:rPr>
              <a:t>web crawler VS API</a:t>
            </a:r>
            <a:endParaRPr lang="zh-CN" altLang="en-US" sz="1800">
              <a:solidFill>
                <a:srgbClr val="595959"/>
              </a:solidFill>
              <a:sym typeface="Arial" panose="020B0604020202020204" pitchFamily="34" charset="0"/>
            </a:endParaRPr>
          </a:p>
        </p:txBody>
      </p:sp>
      <p:sp>
        <p:nvSpPr>
          <p:cNvPr id="35850" name="文本框 12"/>
          <p:cNvSpPr txBox="1">
            <a:spLocks noChangeArrowheads="1"/>
          </p:cNvSpPr>
          <p:nvPr/>
        </p:nvSpPr>
        <p:spPr bwMode="auto">
          <a:xfrm>
            <a:off x="773430" y="4799330"/>
            <a:ext cx="396748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rPr>
              <a:t>Some useful software for this project</a:t>
            </a:r>
            <a:endParaRPr lang="en-US" altLang="zh-CN" sz="1800" dirty="0">
              <a:sym typeface="+mn-ea"/>
            </a:endParaRPr>
          </a:p>
          <a:p>
            <a:pPr algn="just" eaLnBrk="1" hangingPunct="1">
              <a:lnSpc>
                <a:spcPct val="120000"/>
              </a:lnSpc>
              <a:spcBef>
                <a:spcPct val="0"/>
              </a:spcBef>
              <a:buFontTx/>
              <a:buNone/>
            </a:pPr>
            <a:r>
              <a:rPr lang="en-US" altLang="zh-CN" sz="1800">
                <a:solidFill>
                  <a:srgbClr val="595959"/>
                </a:solidFill>
                <a:sym typeface="Arial" panose="020B0604020202020204" pitchFamily="34" charset="0"/>
              </a:rPr>
              <a:t>(</a:t>
            </a:r>
            <a:r>
              <a:rPr lang="en-US" altLang="zh-CN" sz="1800" dirty="0">
                <a:sym typeface="+mn-ea"/>
              </a:rPr>
              <a:t>Excel. MySQL Database, </a:t>
            </a:r>
            <a:r>
              <a:rPr lang="en-US" altLang="zh-CN" sz="1800" dirty="0" err="1">
                <a:sym typeface="+mn-ea"/>
              </a:rPr>
              <a:t>Pychram</a:t>
            </a:r>
            <a:r>
              <a:rPr lang="en-US" altLang="zh-CN" sz="1800" dirty="0">
                <a:sym typeface="+mn-ea"/>
              </a:rPr>
              <a:t>, PPT, microsoft project, wards</a:t>
            </a:r>
            <a:r>
              <a:rPr lang="en-US" altLang="zh-CN" sz="1800">
                <a:solidFill>
                  <a:srgbClr val="595959"/>
                </a:solidFill>
                <a:sym typeface="Arial" panose="020B0604020202020204" pitchFamily="34" charset="0"/>
              </a:rPr>
              <a:t>)</a:t>
            </a:r>
            <a:endParaRPr lang="en-US" altLang="zh-CN" sz="1800">
              <a:solidFill>
                <a:srgbClr val="595959"/>
              </a:solidFill>
              <a:sym typeface="Arial" panose="020B0604020202020204" pitchFamily="34" charset="0"/>
            </a:endParaRPr>
          </a:p>
        </p:txBody>
      </p:sp>
      <p:sp>
        <p:nvSpPr>
          <p:cNvPr id="35851" name="文本框 13"/>
          <p:cNvSpPr txBox="1">
            <a:spLocks noChangeArrowheads="1"/>
          </p:cNvSpPr>
          <p:nvPr/>
        </p:nvSpPr>
        <p:spPr bwMode="auto">
          <a:xfrm>
            <a:off x="5069205" y="4799330"/>
            <a:ext cx="567753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b="1" dirty="0">
                <a:sym typeface="+mn-ea"/>
              </a:rPr>
              <a:t>The algorithm</a:t>
            </a:r>
            <a:endParaRPr lang="zh-CN" altLang="zh-CN" sz="1800" b="1" dirty="0"/>
          </a:p>
          <a:p>
            <a:pPr marL="0" indent="0">
              <a:buNone/>
            </a:pPr>
            <a:r>
              <a:rPr lang="en-US" altLang="zh-CN" sz="1800" i="1" dirty="0">
                <a:sym typeface="+mn-ea"/>
              </a:rPr>
              <a:t>K-means algorithm VS Decision tree algorithm</a:t>
            </a:r>
            <a:endParaRPr lang="zh-CN" altLang="en-US" sz="1800">
              <a:solidFill>
                <a:srgbClr val="595959"/>
              </a:solidFill>
              <a:sym typeface="Arial" panose="020B0604020202020204" pitchFamily="34" charset="0"/>
            </a:endParaRPr>
          </a:p>
        </p:txBody>
      </p:sp>
      <p:grpSp>
        <p:nvGrpSpPr>
          <p:cNvPr id="16" name="组合 15"/>
          <p:cNvGrpSpPr/>
          <p:nvPr/>
        </p:nvGrpSpPr>
        <p:grpSpPr>
          <a:xfrm>
            <a:off x="2624284" y="1642299"/>
            <a:ext cx="555189" cy="552266"/>
            <a:chOff x="922338" y="1316038"/>
            <a:chExt cx="301625" cy="300037"/>
          </a:xfrm>
          <a:solidFill>
            <a:srgbClr val="4B649F"/>
          </a:solidFill>
        </p:grpSpPr>
        <p:sp>
          <p:nvSpPr>
            <p:cNvPr id="17" name="Freeform 5"/>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18" name="Rectangle 6"/>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19" name="Rectangle 7"/>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0" name="Rectangle 8"/>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1" name="Rectangle 9"/>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grpSp>
      <p:sp>
        <p:nvSpPr>
          <p:cNvPr id="35854" name="Freeform 15"/>
          <p:cNvSpPr>
            <a:spLocks noEditPoints="1" noChangeArrowheads="1"/>
          </p:cNvSpPr>
          <p:nvPr/>
        </p:nvSpPr>
        <p:spPr bwMode="auto">
          <a:xfrm>
            <a:off x="5630863" y="1662113"/>
            <a:ext cx="552450" cy="555625"/>
          </a:xfrm>
          <a:custGeom>
            <a:avLst/>
            <a:gdLst>
              <a:gd name="T0" fmla="*/ 2147483646 w 132"/>
              <a:gd name="T1" fmla="*/ 0 h 132"/>
              <a:gd name="T2" fmla="*/ 2147483646 w 132"/>
              <a:gd name="T3" fmla="*/ 0 h 132"/>
              <a:gd name="T4" fmla="*/ 0 w 132"/>
              <a:gd name="T5" fmla="*/ 2147483646 h 132"/>
              <a:gd name="T6" fmla="*/ 0 w 132"/>
              <a:gd name="T7" fmla="*/ 2147483646 h 132"/>
              <a:gd name="T8" fmla="*/ 2147483646 w 132"/>
              <a:gd name="T9" fmla="*/ 2147483646 h 132"/>
              <a:gd name="T10" fmla="*/ 2147483646 w 132"/>
              <a:gd name="T11" fmla="*/ 2147483646 h 132"/>
              <a:gd name="T12" fmla="*/ 2147483646 w 132"/>
              <a:gd name="T13" fmla="*/ 2147483646 h 132"/>
              <a:gd name="T14" fmla="*/ 2147483646 w 132"/>
              <a:gd name="T15" fmla="*/ 2147483646 h 132"/>
              <a:gd name="T16" fmla="*/ 2147483646 w 132"/>
              <a:gd name="T17" fmla="*/ 0 h 132"/>
              <a:gd name="T18" fmla="*/ 2147483646 w 132"/>
              <a:gd name="T19" fmla="*/ 2147483646 h 132"/>
              <a:gd name="T20" fmla="*/ 2147483646 w 132"/>
              <a:gd name="T21" fmla="*/ 2147483646 h 132"/>
              <a:gd name="T22" fmla="*/ 2147483646 w 132"/>
              <a:gd name="T23" fmla="*/ 2147483646 h 132"/>
              <a:gd name="T24" fmla="*/ 2147483646 w 132"/>
              <a:gd name="T25" fmla="*/ 2147483646 h 132"/>
              <a:gd name="T26" fmla="*/ 2147483646 w 132"/>
              <a:gd name="T27" fmla="*/ 2147483646 h 132"/>
              <a:gd name="T28" fmla="*/ 2147483646 w 132"/>
              <a:gd name="T29" fmla="*/ 2147483646 h 132"/>
              <a:gd name="T30" fmla="*/ 2147483646 w 132"/>
              <a:gd name="T31" fmla="*/ 2147483646 h 132"/>
              <a:gd name="T32" fmla="*/ 2147483646 w 132"/>
              <a:gd name="T33" fmla="*/ 2147483646 h 132"/>
              <a:gd name="T34" fmla="*/ 2147483646 w 132"/>
              <a:gd name="T35" fmla="*/ 2147483646 h 132"/>
              <a:gd name="T36" fmla="*/ 2147483646 w 132"/>
              <a:gd name="T37" fmla="*/ 2147483646 h 132"/>
              <a:gd name="T38" fmla="*/ 2147483646 w 132"/>
              <a:gd name="T39" fmla="*/ 2147483646 h 132"/>
              <a:gd name="T40" fmla="*/ 2147483646 w 132"/>
              <a:gd name="T41" fmla="*/ 2147483646 h 132"/>
              <a:gd name="T42" fmla="*/ 2147483646 w 132"/>
              <a:gd name="T43" fmla="*/ 2147483646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5" name="Freeform 16"/>
          <p:cNvSpPr>
            <a:spLocks noEditPoints="1" noChangeArrowheads="1"/>
          </p:cNvSpPr>
          <p:nvPr/>
        </p:nvSpPr>
        <p:spPr bwMode="auto">
          <a:xfrm>
            <a:off x="8743950" y="1619250"/>
            <a:ext cx="604838" cy="598488"/>
          </a:xfrm>
          <a:custGeom>
            <a:avLst/>
            <a:gdLst>
              <a:gd name="T0" fmla="*/ 2147483646 w 145"/>
              <a:gd name="T1" fmla="*/ 2147483646 h 144"/>
              <a:gd name="T2" fmla="*/ 2147483646 w 145"/>
              <a:gd name="T3" fmla="*/ 2147483646 h 144"/>
              <a:gd name="T4" fmla="*/ 2147483646 w 145"/>
              <a:gd name="T5" fmla="*/ 2147483646 h 144"/>
              <a:gd name="T6" fmla="*/ 2147483646 w 145"/>
              <a:gd name="T7" fmla="*/ 2147483646 h 144"/>
              <a:gd name="T8" fmla="*/ 2147483646 w 145"/>
              <a:gd name="T9" fmla="*/ 0 h 144"/>
              <a:gd name="T10" fmla="*/ 0 w 145"/>
              <a:gd name="T11" fmla="*/ 2147483646 h 144"/>
              <a:gd name="T12" fmla="*/ 2147483646 w 145"/>
              <a:gd name="T13" fmla="*/ 2147483646 h 144"/>
              <a:gd name="T14" fmla="*/ 2147483646 w 145"/>
              <a:gd name="T15" fmla="*/ 2147483646 h 144"/>
              <a:gd name="T16" fmla="*/ 2147483646 w 145"/>
              <a:gd name="T17" fmla="*/ 2147483646 h 144"/>
              <a:gd name="T18" fmla="*/ 2147483646 w 145"/>
              <a:gd name="T19" fmla="*/ 2147483646 h 144"/>
              <a:gd name="T20" fmla="*/ 2147483646 w 145"/>
              <a:gd name="T21" fmla="*/ 2147483646 h 144"/>
              <a:gd name="T22" fmla="*/ 2147483646 w 145"/>
              <a:gd name="T23" fmla="*/ 2147483646 h 144"/>
              <a:gd name="T24" fmla="*/ 2147483646 w 145"/>
              <a:gd name="T25" fmla="*/ 2147483646 h 144"/>
              <a:gd name="T26" fmla="*/ 2147483646 w 145"/>
              <a:gd name="T27" fmla="*/ 2147483646 h 144"/>
              <a:gd name="T28" fmla="*/ 2147483646 w 145"/>
              <a:gd name="T29" fmla="*/ 2147483646 h 144"/>
              <a:gd name="T30" fmla="*/ 2147483646 w 145"/>
              <a:gd name="T31" fmla="*/ 2147483646 h 144"/>
              <a:gd name="T32" fmla="*/ 2147483646 w 145"/>
              <a:gd name="T33" fmla="*/ 2147483646 h 144"/>
              <a:gd name="T34" fmla="*/ 2147483646 w 145"/>
              <a:gd name="T35" fmla="*/ 2147483646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6" name="Freeform 33"/>
          <p:cNvSpPr>
            <a:spLocks noEditPoints="1" noChangeArrowheads="1"/>
          </p:cNvSpPr>
          <p:nvPr/>
        </p:nvSpPr>
        <p:spPr bwMode="auto">
          <a:xfrm>
            <a:off x="2692400" y="4062413"/>
            <a:ext cx="503238" cy="603250"/>
          </a:xfrm>
          <a:custGeom>
            <a:avLst/>
            <a:gdLst>
              <a:gd name="T0" fmla="*/ 2147483646 w 120"/>
              <a:gd name="T1" fmla="*/ 2147483646 h 144"/>
              <a:gd name="T2" fmla="*/ 2147483646 w 120"/>
              <a:gd name="T3" fmla="*/ 2147483646 h 144"/>
              <a:gd name="T4" fmla="*/ 2147483646 w 120"/>
              <a:gd name="T5" fmla="*/ 0 h 144"/>
              <a:gd name="T6" fmla="*/ 2147483646 w 120"/>
              <a:gd name="T7" fmla="*/ 2147483646 h 144"/>
              <a:gd name="T8" fmla="*/ 2147483646 w 120"/>
              <a:gd name="T9" fmla="*/ 2147483646 h 144"/>
              <a:gd name="T10" fmla="*/ 0 w 120"/>
              <a:gd name="T11" fmla="*/ 2147483646 h 144"/>
              <a:gd name="T12" fmla="*/ 0 w 120"/>
              <a:gd name="T13" fmla="*/ 2147483646 h 144"/>
              <a:gd name="T14" fmla="*/ 2147483646 w 120"/>
              <a:gd name="T15" fmla="*/ 2147483646 h 144"/>
              <a:gd name="T16" fmla="*/ 2147483646 w 120"/>
              <a:gd name="T17" fmla="*/ 2147483646 h 144"/>
              <a:gd name="T18" fmla="*/ 2147483646 w 120"/>
              <a:gd name="T19" fmla="*/ 2147483646 h 144"/>
              <a:gd name="T20" fmla="*/ 2147483646 w 120"/>
              <a:gd name="T21" fmla="*/ 2147483646 h 144"/>
              <a:gd name="T22" fmla="*/ 2147483646 w 120"/>
              <a:gd name="T23" fmla="*/ 2147483646 h 144"/>
              <a:gd name="T24" fmla="*/ 2147483646 w 120"/>
              <a:gd name="T25" fmla="*/ 2147483646 h 144"/>
              <a:gd name="T26" fmla="*/ 2147483646 w 120"/>
              <a:gd name="T27" fmla="*/ 2147483646 h 144"/>
              <a:gd name="T28" fmla="*/ 2147483646 w 120"/>
              <a:gd name="T29" fmla="*/ 2147483646 h 144"/>
              <a:gd name="T30" fmla="*/ 2147483646 w 120"/>
              <a:gd name="T31" fmla="*/ 2147483646 h 144"/>
              <a:gd name="T32" fmla="*/ 2147483646 w 120"/>
              <a:gd name="T33" fmla="*/ 2147483646 h 144"/>
              <a:gd name="T34" fmla="*/ 2147483646 w 120"/>
              <a:gd name="T35" fmla="*/ 2147483646 h 144"/>
              <a:gd name="T36" fmla="*/ 2147483646 w 120"/>
              <a:gd name="T37" fmla="*/ 2147483646 h 144"/>
              <a:gd name="T38" fmla="*/ 2147483646 w 120"/>
              <a:gd name="T39" fmla="*/ 2147483646 h 144"/>
              <a:gd name="T40" fmla="*/ 2147483646 w 120"/>
              <a:gd name="T41" fmla="*/ 2147483646 h 144"/>
              <a:gd name="T42" fmla="*/ 2147483646 w 120"/>
              <a:gd name="T43" fmla="*/ 2147483646 h 144"/>
              <a:gd name="T44" fmla="*/ 2147483646 w 120"/>
              <a:gd name="T45" fmla="*/ 2147483646 h 144"/>
              <a:gd name="T46" fmla="*/ 2147483646 w 120"/>
              <a:gd name="T47" fmla="*/ 2147483646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5" name="组合 24"/>
          <p:cNvGrpSpPr/>
          <p:nvPr/>
        </p:nvGrpSpPr>
        <p:grpSpPr>
          <a:xfrm>
            <a:off x="5631535" y="3998829"/>
            <a:ext cx="753888" cy="631162"/>
            <a:chOff x="2197100" y="1916113"/>
            <a:chExt cx="409575" cy="342900"/>
          </a:xfrm>
          <a:solidFill>
            <a:srgbClr val="4B649F"/>
          </a:solidFill>
        </p:grpSpPr>
        <p:sp>
          <p:nvSpPr>
            <p:cNvPr id="26" name="Freeform 35"/>
            <p:cNvSpPr/>
            <p:nvPr/>
          </p:nvSpPr>
          <p:spPr>
            <a:xfrm>
              <a:off x="2197100" y="2006600"/>
              <a:ext cx="314325" cy="252413"/>
            </a:xfrm>
            <a:custGeom>
              <a:avLst/>
              <a:gdLst/>
              <a:ahLst/>
              <a:cxnLst>
                <a:cxn ang="0">
                  <a:pos x="279444" y="188314"/>
                </a:cxn>
                <a:cxn ang="0">
                  <a:pos x="202199" y="211002"/>
                </a:cxn>
                <a:cxn ang="0">
                  <a:pos x="193111" y="211002"/>
                </a:cxn>
                <a:cxn ang="0">
                  <a:pos x="188568" y="208733"/>
                </a:cxn>
                <a:cxn ang="0">
                  <a:pos x="179480" y="208733"/>
                </a:cxn>
                <a:cxn ang="0">
                  <a:pos x="174936" y="206464"/>
                </a:cxn>
                <a:cxn ang="0">
                  <a:pos x="168120" y="206464"/>
                </a:cxn>
                <a:cxn ang="0">
                  <a:pos x="163577" y="204195"/>
                </a:cxn>
                <a:cxn ang="0">
                  <a:pos x="154489" y="201927"/>
                </a:cxn>
                <a:cxn ang="0">
                  <a:pos x="152217" y="199658"/>
                </a:cxn>
                <a:cxn ang="0">
                  <a:pos x="143130" y="195120"/>
                </a:cxn>
                <a:cxn ang="0">
                  <a:pos x="143130" y="195120"/>
                </a:cxn>
                <a:cxn ang="0">
                  <a:pos x="113595" y="172432"/>
                </a:cxn>
                <a:cxn ang="0">
                  <a:pos x="113595" y="172432"/>
                </a:cxn>
                <a:cxn ang="0">
                  <a:pos x="104507" y="163356"/>
                </a:cxn>
                <a:cxn ang="0">
                  <a:pos x="102235" y="161087"/>
                </a:cxn>
                <a:cxn ang="0">
                  <a:pos x="74973" y="81678"/>
                </a:cxn>
                <a:cxn ang="0">
                  <a:pos x="109051" y="81678"/>
                </a:cxn>
                <a:cxn ang="0">
                  <a:pos x="54526" y="0"/>
                </a:cxn>
                <a:cxn ang="0">
                  <a:pos x="0" y="81678"/>
                </a:cxn>
                <a:cxn ang="0">
                  <a:pos x="34078" y="81678"/>
                </a:cxn>
                <a:cxn ang="0">
                  <a:pos x="63613" y="176969"/>
                </a:cxn>
                <a:cxn ang="0">
                  <a:pos x="65885" y="179238"/>
                </a:cxn>
                <a:cxn ang="0">
                  <a:pos x="70429" y="188314"/>
                </a:cxn>
                <a:cxn ang="0">
                  <a:pos x="72701" y="190582"/>
                </a:cxn>
                <a:cxn ang="0">
                  <a:pos x="84060" y="201927"/>
                </a:cxn>
                <a:cxn ang="0">
                  <a:pos x="84060" y="201927"/>
                </a:cxn>
                <a:cxn ang="0">
                  <a:pos x="122683" y="231421"/>
                </a:cxn>
                <a:cxn ang="0">
                  <a:pos x="122683" y="231421"/>
                </a:cxn>
                <a:cxn ang="0">
                  <a:pos x="136314" y="238228"/>
                </a:cxn>
                <a:cxn ang="0">
                  <a:pos x="138586" y="238228"/>
                </a:cxn>
                <a:cxn ang="0">
                  <a:pos x="149945" y="242766"/>
                </a:cxn>
                <a:cxn ang="0">
                  <a:pos x="154489" y="245034"/>
                </a:cxn>
                <a:cxn ang="0">
                  <a:pos x="165849" y="247303"/>
                </a:cxn>
                <a:cxn ang="0">
                  <a:pos x="172664" y="249572"/>
                </a:cxn>
                <a:cxn ang="0">
                  <a:pos x="174936" y="249572"/>
                </a:cxn>
                <a:cxn ang="0">
                  <a:pos x="184024" y="249572"/>
                </a:cxn>
                <a:cxn ang="0">
                  <a:pos x="188568" y="251841"/>
                </a:cxn>
                <a:cxn ang="0">
                  <a:pos x="204471" y="251841"/>
                </a:cxn>
                <a:cxn ang="0">
                  <a:pos x="302163" y="220077"/>
                </a:cxn>
                <a:cxn ang="0">
                  <a:pos x="306706" y="192851"/>
                </a:cxn>
                <a:cxn ang="0">
                  <a:pos x="279444" y="188314"/>
                </a:cxn>
              </a:cxnLst>
              <a:rect l="0" t="0" r="0" b="0"/>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27" name="Freeform 36"/>
            <p:cNvSpPr/>
            <p:nvPr/>
          </p:nvSpPr>
          <p:spPr>
            <a:xfrm>
              <a:off x="2292350" y="1916113"/>
              <a:ext cx="314325" cy="255587"/>
            </a:xfrm>
            <a:custGeom>
              <a:avLst/>
              <a:gdLst/>
              <a:ahLst/>
              <a:cxnLst>
                <a:cxn ang="0">
                  <a:pos x="279444" y="171899"/>
                </a:cxn>
                <a:cxn ang="0">
                  <a:pos x="249909" y="75636"/>
                </a:cxn>
                <a:cxn ang="0">
                  <a:pos x="247637" y="73344"/>
                </a:cxn>
                <a:cxn ang="0">
                  <a:pos x="240821" y="64176"/>
                </a:cxn>
                <a:cxn ang="0">
                  <a:pos x="240821" y="61884"/>
                </a:cxn>
                <a:cxn ang="0">
                  <a:pos x="177208" y="13752"/>
                </a:cxn>
                <a:cxn ang="0">
                  <a:pos x="174936" y="13752"/>
                </a:cxn>
                <a:cxn ang="0">
                  <a:pos x="163577" y="9168"/>
                </a:cxn>
                <a:cxn ang="0">
                  <a:pos x="159033" y="6876"/>
                </a:cxn>
                <a:cxn ang="0">
                  <a:pos x="147673" y="4584"/>
                </a:cxn>
                <a:cxn ang="0">
                  <a:pos x="140858" y="2292"/>
                </a:cxn>
                <a:cxn ang="0">
                  <a:pos x="138586" y="2292"/>
                </a:cxn>
                <a:cxn ang="0">
                  <a:pos x="129498" y="2292"/>
                </a:cxn>
                <a:cxn ang="0">
                  <a:pos x="124954" y="0"/>
                </a:cxn>
                <a:cxn ang="0">
                  <a:pos x="111323" y="0"/>
                </a:cxn>
                <a:cxn ang="0">
                  <a:pos x="109051" y="0"/>
                </a:cxn>
                <a:cxn ang="0">
                  <a:pos x="109051" y="0"/>
                </a:cxn>
                <a:cxn ang="0">
                  <a:pos x="11359" y="32088"/>
                </a:cxn>
                <a:cxn ang="0">
                  <a:pos x="6816" y="59592"/>
                </a:cxn>
                <a:cxn ang="0">
                  <a:pos x="34078" y="64176"/>
                </a:cxn>
                <a:cxn ang="0">
                  <a:pos x="109051" y="41256"/>
                </a:cxn>
                <a:cxn ang="0">
                  <a:pos x="120411" y="41256"/>
                </a:cxn>
                <a:cxn ang="0">
                  <a:pos x="124954" y="41256"/>
                </a:cxn>
                <a:cxn ang="0">
                  <a:pos x="134042" y="43548"/>
                </a:cxn>
                <a:cxn ang="0">
                  <a:pos x="138586" y="43548"/>
                </a:cxn>
                <a:cxn ang="0">
                  <a:pos x="147673" y="45840"/>
                </a:cxn>
                <a:cxn ang="0">
                  <a:pos x="149945" y="48132"/>
                </a:cxn>
                <a:cxn ang="0">
                  <a:pos x="159033" y="50424"/>
                </a:cxn>
                <a:cxn ang="0">
                  <a:pos x="159033" y="52716"/>
                </a:cxn>
                <a:cxn ang="0">
                  <a:pos x="209015" y="89388"/>
                </a:cxn>
                <a:cxn ang="0">
                  <a:pos x="209015" y="89388"/>
                </a:cxn>
                <a:cxn ang="0">
                  <a:pos x="238549" y="171899"/>
                </a:cxn>
                <a:cxn ang="0">
                  <a:pos x="204471" y="171899"/>
                </a:cxn>
                <a:cxn ang="0">
                  <a:pos x="258996" y="254411"/>
                </a:cxn>
                <a:cxn ang="0">
                  <a:pos x="313522" y="171899"/>
                </a:cxn>
                <a:cxn ang="0">
                  <a:pos x="279444" y="171899"/>
                </a:cxn>
              </a:cxnLst>
              <a:rect l="0" t="0" r="0" b="0"/>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grpSp>
      <p:cxnSp>
        <p:nvCxnSpPr>
          <p:cNvPr id="29" name="直接连接符 28"/>
          <p:cNvCxnSpPr/>
          <p:nvPr/>
        </p:nvCxnSpPr>
        <p:spPr>
          <a:xfrm>
            <a:off x="1843088" y="3695700"/>
            <a:ext cx="2284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688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803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0"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33" name="任意多边形 32"/>
          <p:cNvSpPr/>
          <p:nvPr/>
        </p:nvSpPr>
        <p:spPr>
          <a:xfrm flipH="1">
            <a:off x="11345863"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p:cNvSpPr txBox="1">
            <a:spLocks noChangeArrowheads="1"/>
          </p:cNvSpPr>
          <p:nvPr/>
        </p:nvSpPr>
        <p:spPr bwMode="auto">
          <a:xfrm>
            <a:off x="868363" y="25400"/>
            <a:ext cx="4541837"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dirty="0">
                <a:sym typeface="+mn-ea"/>
              </a:rPr>
              <a:t>System design</a:t>
            </a:r>
            <a:br>
              <a:rPr lang="zh-CN" altLang="zh-CN" b="1" dirty="0">
                <a:sym typeface="+mn-ea"/>
              </a:rPr>
            </a:br>
            <a:endParaRPr lang="zh-CN" altLang="en-US" b="1">
              <a:solidFill>
                <a:srgbClr val="4B649F"/>
              </a:solidFill>
            </a:endParaRPr>
          </a:p>
        </p:txBody>
      </p:sp>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MH_SubTitle_1"/>
          <p:cNvSpPr/>
          <p:nvPr>
            <p:custDataLst>
              <p:tags r:id="rId2"/>
            </p:custDataLst>
          </p:nvPr>
        </p:nvSpPr>
        <p:spPr bwMode="auto">
          <a:xfrm>
            <a:off x="1668463" y="1870075"/>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1" name="MH_SubTitle_2"/>
          <p:cNvSpPr/>
          <p:nvPr>
            <p:custDataLst>
              <p:tags r:id="rId3"/>
            </p:custDataLst>
          </p:nvPr>
        </p:nvSpPr>
        <p:spPr bwMode="auto">
          <a:xfrm>
            <a:off x="4705350" y="1870075"/>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2" name="MH_SubTitle_3"/>
          <p:cNvSpPr/>
          <p:nvPr>
            <p:custDataLst>
              <p:tags r:id="rId4"/>
            </p:custDataLst>
          </p:nvPr>
        </p:nvSpPr>
        <p:spPr bwMode="auto">
          <a:xfrm>
            <a:off x="7729538" y="1870075"/>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3" name="MH_SubTitle_4"/>
          <p:cNvSpPr/>
          <p:nvPr>
            <p:custDataLst>
              <p:tags r:id="rId5"/>
            </p:custDataLst>
          </p:nvPr>
        </p:nvSpPr>
        <p:spPr bwMode="auto">
          <a:xfrm>
            <a:off x="1681163" y="4062413"/>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6" name="MH_Other_1"/>
          <p:cNvSpPr/>
          <p:nvPr>
            <p:custDataLst>
              <p:tags r:id="rId6"/>
            </p:custDataLst>
          </p:nvPr>
        </p:nvSpPr>
        <p:spPr>
          <a:xfrm>
            <a:off x="3567113" y="169545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p:cNvSpPr/>
          <p:nvPr>
            <p:custDataLst>
              <p:tags r:id="rId7"/>
            </p:custDataLst>
          </p:nvPr>
        </p:nvSpPr>
        <p:spPr>
          <a:xfrm>
            <a:off x="6592888" y="1695450"/>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18" name="MH_Other_3"/>
          <p:cNvSpPr/>
          <p:nvPr>
            <p:custDataLst>
              <p:tags r:id="rId8"/>
            </p:custDataLst>
          </p:nvPr>
        </p:nvSpPr>
        <p:spPr>
          <a:xfrm>
            <a:off x="9617075" y="1695450"/>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03</a:t>
            </a:r>
            <a:endParaRPr lang="zh-CN" altLang="en-US" sz="2000" noProof="1">
              <a:solidFill>
                <a:schemeClr val="bg1"/>
              </a:solidFill>
              <a:cs typeface="+mn-ea"/>
              <a:sym typeface="+mn-lt"/>
            </a:endParaRPr>
          </a:p>
        </p:txBody>
      </p:sp>
      <p:sp>
        <p:nvSpPr>
          <p:cNvPr id="19" name="MH_Other_4"/>
          <p:cNvSpPr/>
          <p:nvPr>
            <p:custDataLst>
              <p:tags r:id="rId9"/>
            </p:custDataLst>
          </p:nvPr>
        </p:nvSpPr>
        <p:spPr>
          <a:xfrm>
            <a:off x="3567113" y="3889375"/>
            <a:ext cx="598487" cy="538163"/>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04</a:t>
            </a:r>
            <a:endParaRPr lang="zh-CN" altLang="en-US" sz="2000" noProof="1">
              <a:solidFill>
                <a:schemeClr val="bg1"/>
              </a:solidFill>
              <a:cs typeface="+mn-ea"/>
              <a:sym typeface="+mn-lt"/>
            </a:endParaRPr>
          </a:p>
        </p:txBody>
      </p:sp>
      <p:sp>
        <p:nvSpPr>
          <p:cNvPr id="37907" name="文本框 21"/>
          <p:cNvSpPr txBox="1">
            <a:spLocks noChangeArrowheads="1"/>
          </p:cNvSpPr>
          <p:nvPr/>
        </p:nvSpPr>
        <p:spPr bwMode="auto">
          <a:xfrm>
            <a:off x="1881505" y="2034540"/>
            <a:ext cx="2184400" cy="156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20000"/>
              </a:lnSpc>
              <a:spcBef>
                <a:spcPct val="0"/>
              </a:spcBef>
              <a:buFontTx/>
              <a:buNone/>
            </a:pPr>
            <a:r>
              <a:rPr lang="en-US" altLang="zh-CN" sz="1600" dirty="0">
                <a:sym typeface="+mn-ea"/>
                <a:hlinkClick r:id="rId10" action="ppaction://hlinksldjump"/>
              </a:rPr>
              <a:t>use UML to show System structure((system component diagram)</a:t>
            </a:r>
            <a:endParaRPr lang="zh-CN" altLang="en-US" sz="1600" dirty="0">
              <a:hlinkClick r:id="rId10" action="ppaction://hlinksldjump"/>
            </a:endParaRPr>
          </a:p>
          <a:p>
            <a:pPr algn="l" eaLnBrk="1" hangingPunct="1">
              <a:lnSpc>
                <a:spcPct val="120000"/>
              </a:lnSpc>
              <a:spcBef>
                <a:spcPct val="0"/>
              </a:spcBef>
              <a:buFontTx/>
              <a:buNone/>
            </a:pPr>
            <a:endParaRPr lang="zh-CN" altLang="en-US" sz="1600">
              <a:solidFill>
                <a:srgbClr val="595959"/>
              </a:solidFill>
              <a:sym typeface="Arial" panose="020B0604020202020204" pitchFamily="34" charset="0"/>
            </a:endParaRPr>
          </a:p>
        </p:txBody>
      </p:sp>
      <p:sp>
        <p:nvSpPr>
          <p:cNvPr id="37908" name="文本框 22"/>
          <p:cNvSpPr txBox="1">
            <a:spLocks noChangeArrowheads="1"/>
          </p:cNvSpPr>
          <p:nvPr/>
        </p:nvSpPr>
        <p:spPr bwMode="auto">
          <a:xfrm>
            <a:off x="5056823" y="2234883"/>
            <a:ext cx="2282825"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l" eaLnBrk="1" hangingPunct="1">
              <a:lnSpc>
                <a:spcPct val="120000"/>
              </a:lnSpc>
              <a:spcBef>
                <a:spcPct val="0"/>
              </a:spcBef>
              <a:buFontTx/>
              <a:buNone/>
            </a:pPr>
            <a:r>
              <a:rPr lang="en-US" altLang="zh-CN" sz="1800" dirty="0">
                <a:sym typeface="+mn-ea"/>
                <a:hlinkClick r:id="rId11" action="ppaction://hlinksldjump"/>
              </a:rPr>
              <a:t>System process(workflow diagram)</a:t>
            </a:r>
            <a:endParaRPr lang="zh-CN" altLang="en-US" sz="1800">
              <a:solidFill>
                <a:srgbClr val="595959"/>
              </a:solidFill>
              <a:sym typeface="Arial" panose="020B0604020202020204" pitchFamily="34" charset="0"/>
            </a:endParaRPr>
          </a:p>
        </p:txBody>
      </p:sp>
      <p:sp>
        <p:nvSpPr>
          <p:cNvPr id="37909" name="文本框 23"/>
          <p:cNvSpPr txBox="1">
            <a:spLocks noChangeArrowheads="1"/>
          </p:cNvSpPr>
          <p:nvPr/>
        </p:nvSpPr>
        <p:spPr bwMode="auto">
          <a:xfrm>
            <a:off x="7942263" y="2332038"/>
            <a:ext cx="22844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hlinkClick r:id="rId12" action="ppaction://hlinksldjump"/>
              </a:rPr>
              <a:t>Fraud detection (use care diagram)</a:t>
            </a:r>
            <a:endParaRPr lang="zh-CN" altLang="en-US" sz="1800">
              <a:solidFill>
                <a:srgbClr val="595959"/>
              </a:solidFill>
              <a:sym typeface="Arial" panose="020B0604020202020204" pitchFamily="34" charset="0"/>
            </a:endParaRPr>
          </a:p>
        </p:txBody>
      </p:sp>
      <p:sp>
        <p:nvSpPr>
          <p:cNvPr id="37910" name="文本框 24"/>
          <p:cNvSpPr txBox="1">
            <a:spLocks noChangeArrowheads="1"/>
          </p:cNvSpPr>
          <p:nvPr/>
        </p:nvSpPr>
        <p:spPr bwMode="auto">
          <a:xfrm>
            <a:off x="1881188" y="4459288"/>
            <a:ext cx="2284412"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en-US" altLang="zh-CN" sz="1800" dirty="0">
                <a:sym typeface="+mn-ea"/>
                <a:hlinkClick r:id="rId13" action="ppaction://hlinksldjump"/>
              </a:rPr>
              <a:t>Data flow diagram</a:t>
            </a:r>
            <a:endParaRPr lang="zh-CN" altLang="en-US" sz="1800">
              <a:solidFill>
                <a:srgbClr val="595959"/>
              </a:solidFill>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1990"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016"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10" name="任意多边形 9"/>
          <p:cNvSpPr/>
          <p:nvPr/>
        </p:nvSpPr>
        <p:spPr>
          <a:xfrm>
            <a:off x="1168400" y="3292475"/>
            <a:ext cx="2836863" cy="935038"/>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en-US" altLang="zh-CN" sz="2000" dirty="0">
                <a:solidFill>
                  <a:srgbClr val="FF0000"/>
                </a:solidFill>
                <a:sym typeface="+mn-ea"/>
                <a:hlinkClick r:id="rId2" action="ppaction://hlinksldjump"/>
              </a:rPr>
              <a:t>The primary attribute </a:t>
            </a:r>
            <a:endParaRPr lang="en-US" altLang="zh-CN" sz="2000" b="1" noProof="1" dirty="0">
              <a:solidFill>
                <a:srgbClr val="FF0000"/>
              </a:solidFill>
              <a:cs typeface="+mn-ea"/>
              <a:sym typeface="+mn-ea"/>
              <a:hlinkClick r:id="rId2" action="ppaction://hlinksldjump"/>
            </a:endParaRPr>
          </a:p>
        </p:txBody>
      </p:sp>
      <p:sp>
        <p:nvSpPr>
          <p:cNvPr id="11" name="椭圆 10"/>
          <p:cNvSpPr/>
          <p:nvPr/>
        </p:nvSpPr>
        <p:spPr>
          <a:xfrm>
            <a:off x="1165225" y="3008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322388" y="2692400"/>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701800" y="27559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2017713" y="2408238"/>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428875" y="2281238"/>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935288" y="250348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251200" y="2660650"/>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692525" y="3008313"/>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883025" y="3355975"/>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239963" y="2692400"/>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1006475" y="38941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1196975" y="4178300"/>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670050" y="4430713"/>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333625" y="4841875"/>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460625" y="4430713"/>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776538" y="4873625"/>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3060700" y="4367213"/>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756025" y="42418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4111625" y="2755900"/>
            <a:ext cx="1041400" cy="198755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任意多边形 29"/>
          <p:cNvSpPr/>
          <p:nvPr/>
        </p:nvSpPr>
        <p:spPr>
          <a:xfrm>
            <a:off x="5153025" y="2755900"/>
            <a:ext cx="2841625" cy="1989138"/>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en-US" altLang="zh-CN" sz="2000" dirty="0">
                <a:sym typeface="+mn-ea"/>
                <a:hlinkClick r:id="rId3" action="ppaction://hlinksldjump"/>
              </a:rPr>
              <a:t>Data collection</a:t>
            </a:r>
            <a:endParaRPr lang="en-US" sz="2000" b="1" noProof="1">
              <a:solidFill>
                <a:schemeClr val="bg1">
                  <a:lumMod val="65000"/>
                </a:schemeClr>
              </a:solidFill>
              <a:cs typeface="+mn-ea"/>
              <a:sym typeface="+mn-lt"/>
            </a:endParaRPr>
          </a:p>
        </p:txBody>
      </p:sp>
      <p:sp>
        <p:nvSpPr>
          <p:cNvPr id="31" name="燕尾形 30"/>
          <p:cNvSpPr/>
          <p:nvPr/>
        </p:nvSpPr>
        <p:spPr>
          <a:xfrm>
            <a:off x="7994650"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任意多边形 31"/>
          <p:cNvSpPr/>
          <p:nvPr/>
        </p:nvSpPr>
        <p:spPr>
          <a:xfrm>
            <a:off x="9150350" y="2590800"/>
            <a:ext cx="2414588" cy="2414588"/>
          </a:xfrm>
          <a:custGeom>
            <a:avLst/>
            <a:gdLst>
              <a:gd name="connsiteX0" fmla="*/ 0 w 2415104"/>
              <a:gd name="connsiteY0" fmla="*/ 1207552 h 2415104"/>
              <a:gd name="connsiteX1" fmla="*/ 1207552 w 2415104"/>
              <a:gd name="connsiteY1" fmla="*/ 0 h 2415104"/>
              <a:gd name="connsiteX2" fmla="*/ 2415104 w 2415104"/>
              <a:gd name="connsiteY2" fmla="*/ 1207552 h 2415104"/>
              <a:gd name="connsiteX3" fmla="*/ 1207552 w 2415104"/>
              <a:gd name="connsiteY3" fmla="*/ 2415104 h 2415104"/>
              <a:gd name="connsiteX4" fmla="*/ 0 w 2415104"/>
              <a:gd name="connsiteY4" fmla="*/ 1207552 h 241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104" h="2415104">
                <a:moveTo>
                  <a:pt x="0" y="1207552"/>
                </a:moveTo>
                <a:cubicBezTo>
                  <a:pt x="0" y="540639"/>
                  <a:pt x="540639" y="0"/>
                  <a:pt x="1207552" y="0"/>
                </a:cubicBezTo>
                <a:cubicBezTo>
                  <a:pt x="1874465" y="0"/>
                  <a:pt x="2415104" y="540639"/>
                  <a:pt x="2415104" y="1207552"/>
                </a:cubicBezTo>
                <a:cubicBezTo>
                  <a:pt x="2415104" y="1874465"/>
                  <a:pt x="1874465" y="2415104"/>
                  <a:pt x="1207552" y="2415104"/>
                </a:cubicBezTo>
                <a:cubicBezTo>
                  <a:pt x="540639" y="2415104"/>
                  <a:pt x="0" y="1874465"/>
                  <a:pt x="0" y="1207552"/>
                </a:cubicBezTo>
                <a:close/>
              </a:path>
            </a:pathLst>
          </a:cu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53684" tIns="353684" rIns="353684" bIns="353684" spcCol="1270" anchor="ctr"/>
          <a:lstStyle/>
          <a:p>
            <a:pPr algn="ctr" defTabSz="889000" eaLnBrk="1" fontAlgn="auto" hangingPunct="1">
              <a:lnSpc>
                <a:spcPct val="90000"/>
              </a:lnSpc>
              <a:spcAft>
                <a:spcPct val="35000"/>
              </a:spcAft>
              <a:defRPr/>
            </a:pPr>
            <a:r>
              <a:rPr lang="en-US" altLang="zh-CN" sz="2000" dirty="0">
                <a:sym typeface="+mn-ea"/>
                <a:hlinkClick r:id="rId4" action="ppaction://hlinksldjump"/>
              </a:rPr>
              <a:t>Data preprocessing</a:t>
            </a:r>
            <a:endParaRPr lang="en-US" sz="2000" b="1" noProof="1">
              <a:solidFill>
                <a:schemeClr val="bg1"/>
              </a:solidFill>
              <a:cs typeface="+mn-ea"/>
              <a:sym typeface="+mn-lt"/>
            </a:endParaRPr>
          </a:p>
        </p:txBody>
      </p:sp>
      <p:sp>
        <p:nvSpPr>
          <p:cNvPr id="2" name="文本框 1"/>
          <p:cNvSpPr txBox="1"/>
          <p:nvPr/>
        </p:nvSpPr>
        <p:spPr>
          <a:xfrm>
            <a:off x="1225868" y="92710"/>
            <a:ext cx="1593215" cy="668020"/>
          </a:xfrm>
          <a:prstGeom prst="rect">
            <a:avLst/>
          </a:prstGeom>
          <a:noFill/>
        </p:spPr>
        <p:txBody>
          <a:bodyPr wrap="none" rtlCol="0" anchor="t">
            <a:spAutoFit/>
          </a:bodyPr>
          <a:lstStyle/>
          <a:p>
            <a:pPr algn="ctr" eaLnBrk="1" hangingPunct="1">
              <a:lnSpc>
                <a:spcPct val="150000"/>
              </a:lnSpc>
              <a:spcBef>
                <a:spcPct val="0"/>
              </a:spcBef>
              <a:buFontTx/>
              <a:buNone/>
            </a:pPr>
            <a:r>
              <a:rPr lang="en-US" altLang="zh-CN" sz="2500" b="1">
                <a:solidFill>
                  <a:srgbClr val="404040"/>
                </a:solidFill>
                <a:sym typeface="+mn-ea"/>
              </a:rPr>
              <a:t>modeling</a:t>
            </a:r>
            <a:endParaRPr lang="zh-CN" altLang="en-US"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59" name="文本框 2"/>
          <p:cNvSpPr txBox="1">
            <a:spLocks noChangeArrowheads="1"/>
          </p:cNvSpPr>
          <p:nvPr/>
        </p:nvSpPr>
        <p:spPr bwMode="auto">
          <a:xfrm>
            <a:off x="5845175" y="2616200"/>
            <a:ext cx="57086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en-US" altLang="zh-CN" sz="3600" dirty="0">
                <a:sym typeface="+mn-ea"/>
              </a:rPr>
              <a:t>Output results and system limitations</a:t>
            </a:r>
            <a:r>
              <a:rPr lang="zh-CN" altLang="en-US" sz="3600" dirty="0">
                <a:sym typeface="+mn-ea"/>
              </a:rPr>
              <a:t>（Evaluation）</a:t>
            </a:r>
            <a:endParaRPr lang="zh-CN" altLang="en-US" sz="3600" dirty="0"/>
          </a:p>
          <a:p>
            <a:pPr eaLnBrk="1" hangingPunct="1">
              <a:lnSpc>
                <a:spcPct val="150000"/>
              </a:lnSpc>
              <a:spcBef>
                <a:spcPct val="0"/>
              </a:spcBef>
              <a:buFontTx/>
              <a:buNone/>
            </a:pPr>
            <a:endParaRPr lang="zh-CN" altLang="en-US" sz="3600" b="1">
              <a:solidFill>
                <a:srgbClr val="4B649F"/>
              </a:solidFill>
            </a:endParaRPr>
          </a:p>
        </p:txBody>
      </p:sp>
      <p:pic>
        <p:nvPicPr>
          <p:cNvPr id="45061"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66"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Tree>
  </p:cSld>
  <p:clrMapOvr>
    <a:masterClrMapping/>
  </p:clrMapOvr>
</p:sld>
</file>

<file path=ppt/tags/tag1.xml><?xml version="1.0" encoding="utf-8"?>
<p:tagLst xmlns:p="http://schemas.openxmlformats.org/presentationml/2006/main">
  <p:tag name="MH" val="20160104115313"/>
  <p:tag name="MH_LIBRARY" val="GRAPHIC"/>
  <p:tag name="MH_TYPE" val="Other"/>
  <p:tag name="MH_ORDER" val="1"/>
</p:tagLst>
</file>

<file path=ppt/tags/tag10.xml><?xml version="1.0" encoding="utf-8"?>
<p:tagLst xmlns:p="http://schemas.openxmlformats.org/presentationml/2006/main">
  <p:tag name="MH" val="20151228104613"/>
  <p:tag name="MH_LIBRARY" val="GRAPHIC"/>
  <p:tag name="MH_TYPE" val="Other"/>
  <p:tag name="MH_ORDER" val="2"/>
</p:tagLst>
</file>

<file path=ppt/tags/tag11.xml><?xml version="1.0" encoding="utf-8"?>
<p:tagLst xmlns:p="http://schemas.openxmlformats.org/presentationml/2006/main">
  <p:tag name="MH" val="20151228104613"/>
  <p:tag name="MH_LIBRARY" val="GRAPHIC"/>
  <p:tag name="MH_TYPE" val="Other"/>
  <p:tag name="MH_ORDER" val="3"/>
</p:tagLst>
</file>

<file path=ppt/tags/tag12.xml><?xml version="1.0" encoding="utf-8"?>
<p:tagLst xmlns:p="http://schemas.openxmlformats.org/presentationml/2006/main">
  <p:tag name="MH" val="20151228104613"/>
  <p:tag name="MH_LIBRARY" val="GRAPHIC"/>
  <p:tag name="MH_TYPE" val="Other"/>
  <p:tag name="MH_ORDER" val="4"/>
</p:tagLst>
</file>

<file path=ppt/tags/tag2.xml><?xml version="1.0" encoding="utf-8"?>
<p:tagLst xmlns:p="http://schemas.openxmlformats.org/presentationml/2006/main">
  <p:tag name="MH" val="20160104115313"/>
  <p:tag name="MH_LIBRARY" val="GRAPHIC"/>
  <p:tag name="MH_TYPE" val="Other"/>
  <p:tag name="MH_ORDER" val="3"/>
</p:tagLst>
</file>

<file path=ppt/tags/tag3.xml><?xml version="1.0" encoding="utf-8"?>
<p:tagLst xmlns:p="http://schemas.openxmlformats.org/presentationml/2006/main">
  <p:tag name="MH" val="20160104115313"/>
  <p:tag name="MH_LIBRARY" val="GRAPHIC"/>
  <p:tag name="MH_TYPE" val="Other"/>
  <p:tag name="MH_ORDER" val="6"/>
</p:tagLst>
</file>

<file path=ppt/tags/tag4.xml><?xml version="1.0" encoding="utf-8"?>
<p:tagLst xmlns:p="http://schemas.openxmlformats.org/presentationml/2006/main">
  <p:tag name="MH" val="20160104115313"/>
  <p:tag name="MH_LIBRARY" val="GRAPHIC"/>
  <p:tag name="MH_TYPE" val="Other"/>
  <p:tag name="MH_ORDER" val="8"/>
</p:tagLst>
</file>

<file path=ppt/tags/tag5.xml><?xml version="1.0" encoding="utf-8"?>
<p:tagLst xmlns:p="http://schemas.openxmlformats.org/presentationml/2006/main">
  <p:tag name="MH" val="20151228104613"/>
  <p:tag name="MH_LIBRARY" val="GRAPHIC"/>
  <p:tag name="MH_TYPE" val="SubTitle"/>
  <p:tag name="MH_ORDER" val="1"/>
</p:tagLst>
</file>

<file path=ppt/tags/tag6.xml><?xml version="1.0" encoding="utf-8"?>
<p:tagLst xmlns:p="http://schemas.openxmlformats.org/presentationml/2006/main">
  <p:tag name="MH" val="20151228104613"/>
  <p:tag name="MH_LIBRARY" val="GRAPHIC"/>
  <p:tag name="MH_TYPE" val="SubTitle"/>
  <p:tag name="MH_ORDER" val="2"/>
</p:tagLst>
</file>

<file path=ppt/tags/tag7.xml><?xml version="1.0" encoding="utf-8"?>
<p:tagLst xmlns:p="http://schemas.openxmlformats.org/presentationml/2006/main">
  <p:tag name="MH" val="20151228104613"/>
  <p:tag name="MH_LIBRARY" val="GRAPHIC"/>
  <p:tag name="MH_TYPE" val="SubTitle"/>
  <p:tag name="MH_ORDER" val="3"/>
</p:tagLst>
</file>

<file path=ppt/tags/tag8.xml><?xml version="1.0" encoding="utf-8"?>
<p:tagLst xmlns:p="http://schemas.openxmlformats.org/presentationml/2006/main">
  <p:tag name="MH" val="20151228104613"/>
  <p:tag name="MH_LIBRARY" val="GRAPHIC"/>
  <p:tag name="MH_TYPE" val="SubTitle"/>
  <p:tag name="MH_ORDER" val="4"/>
</p:tagLst>
</file>

<file path=ppt/tags/tag9.xml><?xml version="1.0" encoding="utf-8"?>
<p:tagLst xmlns:p="http://schemas.openxmlformats.org/presentationml/2006/main">
  <p:tag name="MH" val="20151228104613"/>
  <p:tag name="MH_LIBRARY" val="GRAPHIC"/>
  <p:tag name="MH_TYPE" val="Other"/>
  <p:tag name="MH_ORDER" val="1"/>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4027</Words>
  <Application>WPS 演示</Application>
  <PresentationFormat>宽屏</PresentationFormat>
  <Paragraphs>181</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29</vt:i4>
      </vt:variant>
    </vt:vector>
  </HeadingPairs>
  <TitlesOfParts>
    <vt:vector size="40" baseType="lpstr">
      <vt:lpstr>Arial</vt:lpstr>
      <vt:lpstr>宋体</vt:lpstr>
      <vt:lpstr>Wingdings</vt:lpstr>
      <vt:lpstr>微软雅黑</vt:lpstr>
      <vt:lpstr>Calibri</vt:lpstr>
      <vt:lpstr>Arial Unicode MS</vt:lpstr>
      <vt:lpstr>等线</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REGGIE</cp:lastModifiedBy>
  <cp:revision>127</cp:revision>
  <dcterms:created xsi:type="dcterms:W3CDTF">2016-01-15T03:19:00Z</dcterms:created>
  <dcterms:modified xsi:type="dcterms:W3CDTF">2019-05-13T08:09:14Z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