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Fira Mon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Mono-regular.fntdata"/><Relationship Id="rId50" Type="http://schemas.openxmlformats.org/officeDocument/2006/relationships/slide" Target="slides/slide45.xml"/><Relationship Id="rId52" Type="http://schemas.openxmlformats.org/officeDocument/2006/relationships/font" Target="fonts/FiraMon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0a46217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0a46217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ab0e67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ab0e67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0f02364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0f02364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0a46217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a46217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0a46217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a46217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0a462171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a462171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0a462171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a462171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0a46217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a46217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0a462171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a462171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0a462171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0a462171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0a46217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0a46217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0a462171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0a462171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0a462171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a462171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0a46217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0a46217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0a462171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0a462171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247bcc3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247bcc3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0f02364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0f02364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0f02364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0f02364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247bcc3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247bcc3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247bcc3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247bcc3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247bcc3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247bcc3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0a46217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0a46217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247bcc3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247bcc3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247bcc3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4247bcc3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0f02364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0f02364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0f02364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0f02364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0f02364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0f02364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0f02364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0f02364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0f023643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0f023643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0f02364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0f02364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0f023643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0f02364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0a46217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0a46217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60a46217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a46217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0a462171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0a462171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0f02364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0f02364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0f02364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0f02364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023ad0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023ad0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247bcc3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247bcc3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ab0e673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ab0e673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0a46217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0a46217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0a46217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0a46217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0a46217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0a46217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0a462171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0a4621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a46217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a4621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
        <p:nvSpPr>
          <p:cNvPr id="9" name="Google Shape;9;p1"/>
          <p:cNvSpPr txBox="1"/>
          <p:nvPr/>
        </p:nvSpPr>
        <p:spPr>
          <a:xfrm>
            <a:off x="6969125" y="69150"/>
            <a:ext cx="11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7B7B7"/>
                </a:solidFill>
                <a:latin typeface="Gentium Book Basic"/>
                <a:ea typeface="Gentium Book Basic"/>
                <a:cs typeface="Gentium Book Basic"/>
                <a:sym typeface="Gentium Book Basic"/>
              </a:rPr>
              <a:t>Introducción a</a:t>
            </a:r>
            <a:endParaRPr sz="1200">
              <a:solidFill>
                <a:srgbClr val="B7B7B7"/>
              </a:solidFill>
              <a:latin typeface="Gentium Book Basic"/>
              <a:ea typeface="Gentium Book Basic"/>
              <a:cs typeface="Gentium Book Basic"/>
              <a:sym typeface="Gentium Book Basic"/>
            </a:endParaRPr>
          </a:p>
        </p:txBody>
      </p:sp>
      <p:pic>
        <p:nvPicPr>
          <p:cNvPr id="10" name="Google Shape;10;p1"/>
          <p:cNvPicPr preferRelativeResize="0"/>
          <p:nvPr/>
        </p:nvPicPr>
        <p:blipFill>
          <a:blip r:embed="rId1">
            <a:alphaModFix amt="21000"/>
          </a:blip>
          <a:stretch>
            <a:fillRect/>
          </a:stretch>
        </p:blipFill>
        <p:spPr>
          <a:xfrm>
            <a:off x="8098325" y="120350"/>
            <a:ext cx="638550" cy="2668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hyperlink" Target="https://blog.git-init.com/how-to-undo-changes-in-git-using-reset-revert-and-resto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scm.com/downloads" TargetMode="External"/><Relationship Id="rId4" Type="http://schemas.openxmlformats.org/officeDocument/2006/relationships/hyperlink" Target="https://git-scm.com/downloads/gu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 TargetMode="External"/><Relationship Id="rId4" Type="http://schemas.openxmlformats.org/officeDocument/2006/relationships/hyperlink" Target="https://itsfoss.com/github-alternativ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django/djang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github.com/es/repositories/managing-your-repositorys-settings-and-features/customizing-your-repository/licensing-a-repositor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markdownguide.org/basic-syntax/" TargetMode="External"/><Relationship Id="rId4" Type="http://schemas.openxmlformats.org/officeDocument/2006/relationships/hyperlink" Target="https://www.sphinx-doc.org/en/master/usage/restructuredtext/basic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gitignore.io" TargetMode="External"/><Relationship Id="rId4" Type="http://schemas.openxmlformats.org/officeDocument/2006/relationships/hyperlink" Target="https://www.freecodecamp.org/news/what-is-gitkee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github.com/es/authentication/connecting-to-github-with-ssh/generating-a-new-ssh-key-and-adding-it-to-the-ssh-agent#generating-a-new-ssh-key" TargetMode="External"/><Relationship Id="rId4" Type="http://schemas.openxmlformats.org/officeDocument/2006/relationships/hyperlink" Target="https://docs.github.com/es/authentication/connecting-to-github-with-ssh/adding-a-new-ssh-key-to-your-github-accou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youtube.com/playlist?list=PLg7s6cbtAD165JTRsXh8ofwRw0PqUnkVH" TargetMode="External"/><Relationship Id="rId4" Type="http://schemas.openxmlformats.org/officeDocument/2006/relationships/hyperlink" Target="https://www.youtube.com/watch?v=RGOj5yH7evk" TargetMode="External"/><Relationship Id="rId5" Type="http://schemas.openxmlformats.org/officeDocument/2006/relationships/hyperlink" Target="https://www.youtube.com/watch?v=mJ-qvsxPHpY" TargetMode="External"/><Relationship Id="rId6" Type="http://schemas.openxmlformats.org/officeDocument/2006/relationships/hyperlink" Target="https://www.youtube.com/watch?v=8Dd7KRpKeaE" TargetMode="External"/></Relationships>
</file>

<file path=ppt/slides/_rels/slide45.xml.rels><?xml version="1.0" encoding="UTF-8" standalone="yes"?><Relationships xmlns="http://schemas.openxmlformats.org/package/2006/relationships"><Relationship Id="rId10" Type="http://schemas.openxmlformats.org/officeDocument/2006/relationships/hyperlink" Target="https://docs.github.com/es/get-started/writing-on-github/getting-started-with-writing-and-formatting-on-github/basic-writing-and-formatting-syntax" TargetMode="External"/><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scm.com/about" TargetMode="External"/><Relationship Id="rId4" Type="http://schemas.openxmlformats.org/officeDocument/2006/relationships/hyperlink" Target="https://education.github.com/git-cheat-sheet-education.pdf" TargetMode="External"/><Relationship Id="rId9" Type="http://schemas.openxmlformats.org/officeDocument/2006/relationships/hyperlink" Target="https://ohmygit.org/" TargetMode="External"/><Relationship Id="rId5" Type="http://schemas.openxmlformats.org/officeDocument/2006/relationships/hyperlink" Target="https://learngitbranching.js.org/?locale=es_AR" TargetMode="External"/><Relationship Id="rId6" Type="http://schemas.openxmlformats.org/officeDocument/2006/relationships/hyperlink" Target="https://ohshitgit.com/" TargetMode="External"/><Relationship Id="rId7" Type="http://schemas.openxmlformats.org/officeDocument/2006/relationships/hyperlink" Target="https://github.com/dictcp/awesome-git" TargetMode="External"/><Relationship Id="rId8" Type="http://schemas.openxmlformats.org/officeDocument/2006/relationships/hyperlink" Target="https://richstone.github.io/blog/git-simple-tutorial-explanation-LEVEL-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2928925" y="1884999"/>
            <a:ext cx="3286150" cy="1373500"/>
          </a:xfrm>
          <a:prstGeom prst="rect">
            <a:avLst/>
          </a:prstGeom>
          <a:noFill/>
          <a:ln>
            <a:noFill/>
          </a:ln>
        </p:spPr>
      </p:pic>
      <p:sp>
        <p:nvSpPr>
          <p:cNvPr id="57" name="Google Shape;57;p13"/>
          <p:cNvSpPr txBox="1"/>
          <p:nvPr/>
        </p:nvSpPr>
        <p:spPr>
          <a:xfrm>
            <a:off x="2250150" y="960675"/>
            <a:ext cx="4643700" cy="73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3600">
                <a:latin typeface="Gentium Book Basic"/>
                <a:ea typeface="Gentium Book Basic"/>
                <a:cs typeface="Gentium Book Basic"/>
                <a:sym typeface="Gentium Book Basic"/>
              </a:rPr>
              <a:t>Introducción a</a:t>
            </a:r>
            <a:endParaRPr sz="3600">
              <a:latin typeface="Gentium Book Basic"/>
              <a:ea typeface="Gentium Book Basic"/>
              <a:cs typeface="Gentium Book Basic"/>
              <a:sym typeface="Gentium Book Basic"/>
            </a:endParaRPr>
          </a:p>
        </p:txBody>
      </p:sp>
      <p:sp>
        <p:nvSpPr>
          <p:cNvPr id="58" name="Google Shape;58;p13"/>
          <p:cNvSpPr/>
          <p:nvPr/>
        </p:nvSpPr>
        <p:spPr>
          <a:xfrm>
            <a:off x="6663725" y="0"/>
            <a:ext cx="2480400" cy="69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a:latin typeface="Gentium Book Basic"/>
              <a:ea typeface="Gentium Book Basic"/>
              <a:cs typeface="Gentium Book Basic"/>
              <a:sym typeface="Gentium Book Basic"/>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2000">
                <a:latin typeface="Gentium Book Basic"/>
                <a:ea typeface="Gentium Book Basic"/>
                <a:cs typeface="Gentium Book Basic"/>
                <a:sym typeface="Gentium Book Basic"/>
              </a:rPr>
              <a:t>Staging area o Index: </a:t>
            </a:r>
            <a:r>
              <a:rPr lang="es-419" sz="2000">
                <a:latin typeface="Gentium Book Basic"/>
                <a:ea typeface="Gentium Book Basic"/>
                <a:cs typeface="Gentium Book Basic"/>
                <a:sym typeface="Gentium Book Basic"/>
              </a:rPr>
              <a:t>Es un área intermedia donde residen nuestros cambios. Podemos deshacer o modificar estos cambios y tener mayor control sobre lo que queremos compartir o simplemente publicar todo en un repositorio.</a:t>
            </a:r>
            <a:endParaRPr sz="2000">
              <a:latin typeface="Gentium Book Basic"/>
              <a:ea typeface="Gentium Book Basic"/>
              <a:cs typeface="Gentium Book Basic"/>
              <a:sym typeface="Gentium Book Basic"/>
            </a:endParaRPr>
          </a:p>
        </p:txBody>
      </p:sp>
      <p:pic>
        <p:nvPicPr>
          <p:cNvPr id="118" name="Google Shape;118;p22"/>
          <p:cNvPicPr preferRelativeResize="0"/>
          <p:nvPr/>
        </p:nvPicPr>
        <p:blipFill>
          <a:blip r:embed="rId3">
            <a:alphaModFix/>
          </a:blip>
          <a:stretch>
            <a:fillRect/>
          </a:stretch>
        </p:blipFill>
        <p:spPr>
          <a:xfrm>
            <a:off x="1040975" y="2986448"/>
            <a:ext cx="3014025" cy="1739927"/>
          </a:xfrm>
          <a:prstGeom prst="rect">
            <a:avLst/>
          </a:prstGeom>
          <a:noFill/>
          <a:ln>
            <a:noFill/>
          </a:ln>
        </p:spPr>
      </p:pic>
      <p:pic>
        <p:nvPicPr>
          <p:cNvPr id="119" name="Google Shape;119;p22"/>
          <p:cNvPicPr preferRelativeResize="0"/>
          <p:nvPr/>
        </p:nvPicPr>
        <p:blipFill>
          <a:blip r:embed="rId4">
            <a:alphaModFix/>
          </a:blip>
          <a:stretch>
            <a:fillRect/>
          </a:stretch>
        </p:blipFill>
        <p:spPr>
          <a:xfrm>
            <a:off x="4572009" y="2986450"/>
            <a:ext cx="3178915" cy="173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a:latin typeface="Gentium Book Basic"/>
              <a:ea typeface="Gentium Book Basic"/>
              <a:cs typeface="Gentium Book Basic"/>
              <a:sym typeface="Gentium Book Basic"/>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2000">
                <a:latin typeface="Gentium Book Basic"/>
                <a:ea typeface="Gentium Book Basic"/>
                <a:cs typeface="Gentium Book Basic"/>
                <a:sym typeface="Gentium Book Basic"/>
              </a:rPr>
              <a:t>Estados de los archivos:</a:t>
            </a:r>
            <a:endParaRPr sz="2000">
              <a:latin typeface="Gentium Book Basic"/>
              <a:ea typeface="Gentium Book Basic"/>
              <a:cs typeface="Gentium Book Basic"/>
              <a:sym typeface="Gentium Book Basic"/>
            </a:endParaRPr>
          </a:p>
        </p:txBody>
      </p:sp>
      <p:pic>
        <p:nvPicPr>
          <p:cNvPr id="126" name="Google Shape;126;p23"/>
          <p:cNvPicPr preferRelativeResize="0"/>
          <p:nvPr/>
        </p:nvPicPr>
        <p:blipFill>
          <a:blip r:embed="rId3">
            <a:alphaModFix/>
          </a:blip>
          <a:stretch>
            <a:fillRect/>
          </a:stretch>
        </p:blipFill>
        <p:spPr>
          <a:xfrm>
            <a:off x="862525" y="1789125"/>
            <a:ext cx="7418951" cy="294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a:latin typeface="Gentium Book Basic"/>
              <a:ea typeface="Gentium Book Basic"/>
              <a:cs typeface="Gentium Book Basic"/>
              <a:sym typeface="Gentium Book Basic"/>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2000">
                <a:latin typeface="Gentium Book Basic"/>
                <a:ea typeface="Gentium Book Basic"/>
                <a:cs typeface="Gentium Book Basic"/>
                <a:sym typeface="Gentium Book Basic"/>
              </a:rPr>
              <a:t>Estados de los archivos:</a:t>
            </a:r>
            <a:endParaRPr sz="2000">
              <a:latin typeface="Gentium Book Basic"/>
              <a:ea typeface="Gentium Book Basic"/>
              <a:cs typeface="Gentium Book Basic"/>
              <a:sym typeface="Gentium Book Basic"/>
            </a:endParaRPr>
          </a:p>
        </p:txBody>
      </p:sp>
      <p:pic>
        <p:nvPicPr>
          <p:cNvPr id="133" name="Google Shape;133;p24"/>
          <p:cNvPicPr preferRelativeResize="0"/>
          <p:nvPr/>
        </p:nvPicPr>
        <p:blipFill>
          <a:blip r:embed="rId3">
            <a:alphaModFix/>
          </a:blip>
          <a:stretch>
            <a:fillRect/>
          </a:stretch>
        </p:blipFill>
        <p:spPr>
          <a:xfrm>
            <a:off x="862525" y="1789125"/>
            <a:ext cx="7418951" cy="2942600"/>
          </a:xfrm>
          <a:prstGeom prst="rect">
            <a:avLst/>
          </a:prstGeom>
          <a:noFill/>
          <a:ln>
            <a:noFill/>
          </a:ln>
        </p:spPr>
      </p:pic>
      <p:sp>
        <p:nvSpPr>
          <p:cNvPr id="134" name="Google Shape;134;p24"/>
          <p:cNvSpPr txBox="1"/>
          <p:nvPr/>
        </p:nvSpPr>
        <p:spPr>
          <a:xfrm>
            <a:off x="3730150" y="827625"/>
            <a:ext cx="38916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latin typeface="Gentium Book Basic"/>
                <a:ea typeface="Gentium Book Basic"/>
                <a:cs typeface="Gentium Book Basic"/>
                <a:sym typeface="Gentium Book Basic"/>
                <a:hlinkClick r:id="rId4"/>
              </a:rPr>
              <a:t>Existen otras formas de revertir cambios con git reset, git revert y git restore</a:t>
            </a:r>
            <a:endParaRPr>
              <a:latin typeface="Gentium Book Basic"/>
              <a:ea typeface="Gentium Book Basic"/>
              <a:cs typeface="Gentium Book Basic"/>
              <a:sym typeface="Gentium Book Basic"/>
            </a:endParaRPr>
          </a:p>
        </p:txBody>
      </p:sp>
      <p:cxnSp>
        <p:nvCxnSpPr>
          <p:cNvPr id="135" name="Google Shape;135;p24"/>
          <p:cNvCxnSpPr>
            <a:stCxn id="134" idx="1"/>
          </p:cNvCxnSpPr>
          <p:nvPr/>
        </p:nvCxnSpPr>
        <p:spPr>
          <a:xfrm flipH="1">
            <a:off x="3394450" y="1308375"/>
            <a:ext cx="335700" cy="1647300"/>
          </a:xfrm>
          <a:prstGeom prst="straightConnector1">
            <a:avLst/>
          </a:prstGeom>
          <a:noFill/>
          <a:ln cap="flat" cmpd="sng" w="28575">
            <a:solidFill>
              <a:srgbClr val="9FC5E8"/>
            </a:solidFill>
            <a:prstDash val="solid"/>
            <a:round/>
            <a:headEnd len="med" w="med" type="none"/>
            <a:tailEnd len="med" w="med" type="triangle"/>
          </a:ln>
        </p:spPr>
      </p:cxnSp>
      <p:cxnSp>
        <p:nvCxnSpPr>
          <p:cNvPr id="136" name="Google Shape;136;p24"/>
          <p:cNvCxnSpPr/>
          <p:nvPr/>
        </p:nvCxnSpPr>
        <p:spPr>
          <a:xfrm flipH="1">
            <a:off x="5124025" y="1452050"/>
            <a:ext cx="71100" cy="1439100"/>
          </a:xfrm>
          <a:prstGeom prst="straightConnector1">
            <a:avLst/>
          </a:prstGeom>
          <a:noFill/>
          <a:ln cap="flat" cmpd="sng" w="28575">
            <a:solidFill>
              <a:srgbClr val="9FC5E8"/>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¿Cómo se usa?</a:t>
            </a:r>
            <a:endParaRPr>
              <a:latin typeface="Gentium Book Basic"/>
              <a:ea typeface="Gentium Book Basic"/>
              <a:cs typeface="Gentium Book Basic"/>
              <a:sym typeface="Gentium Book Basic"/>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Debemos descargar una versión de </a:t>
            </a:r>
            <a:r>
              <a:rPr lang="es-419" sz="2000" u="sng">
                <a:solidFill>
                  <a:schemeClr val="hlink"/>
                </a:solidFill>
                <a:latin typeface="Gentium Book Basic"/>
                <a:ea typeface="Gentium Book Basic"/>
                <a:cs typeface="Gentium Book Basic"/>
                <a:sym typeface="Gentium Book Basic"/>
                <a:hlinkClick r:id="rId3"/>
              </a:rPr>
              <a:t>git</a:t>
            </a:r>
            <a:r>
              <a:rPr lang="es-419" sz="2000">
                <a:latin typeface="Gentium Book Basic"/>
                <a:ea typeface="Gentium Book Basic"/>
                <a:cs typeface="Gentium Book Basic"/>
                <a:sym typeface="Gentium Book Basic"/>
              </a:rPr>
              <a:t> para nuestro sistema operativo. </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Se trata de una herramienta CLI (</a:t>
            </a:r>
            <a:r>
              <a:rPr i="1" lang="es-419" sz="2000">
                <a:latin typeface="Gentium Book Basic"/>
                <a:ea typeface="Gentium Book Basic"/>
                <a:cs typeface="Gentium Book Basic"/>
                <a:sym typeface="Gentium Book Basic"/>
              </a:rPr>
              <a:t>Command Line Interface</a:t>
            </a:r>
            <a:r>
              <a:rPr lang="es-419" sz="2000">
                <a:latin typeface="Gentium Book Basic"/>
                <a:ea typeface="Gentium Book Basic"/>
                <a:cs typeface="Gentium Book Basic"/>
                <a:sym typeface="Gentium Book Basic"/>
              </a:rPr>
              <a:t>) aunque también existen las </a:t>
            </a:r>
            <a:r>
              <a:rPr lang="es-419" sz="2000" u="sng">
                <a:solidFill>
                  <a:schemeClr val="hlink"/>
                </a:solidFill>
                <a:latin typeface="Gentium Book Basic"/>
                <a:ea typeface="Gentium Book Basic"/>
                <a:cs typeface="Gentium Book Basic"/>
                <a:sym typeface="Gentium Book Basic"/>
                <a:hlinkClick r:id="rId4"/>
              </a:rPr>
              <a:t>GUI</a:t>
            </a:r>
            <a:r>
              <a:rPr lang="es-419" sz="2000">
                <a:latin typeface="Gentium Book Basic"/>
                <a:ea typeface="Gentium Book Basic"/>
                <a:cs typeface="Gentium Book Basic"/>
                <a:sym typeface="Gentium Book Basic"/>
              </a:rPr>
              <a:t>. </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Una vez instalado, la forma de usarlo es a través de una terminal es ejecutando:</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b="1" lang="es-419" sz="2000">
                <a:latin typeface="Fira Mono"/>
                <a:ea typeface="Fira Mono"/>
                <a:cs typeface="Fira Mono"/>
                <a:sym typeface="Fira Mono"/>
              </a:rPr>
              <a:t>$ git &lt;comando&gt; &lt;opciones&gt;</a:t>
            </a:r>
            <a:endParaRPr b="1" sz="2000">
              <a:latin typeface="Fira Mono"/>
              <a:ea typeface="Fira Mono"/>
              <a:cs typeface="Fira Mono"/>
              <a:sym typeface="Fira Mono"/>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O ejecutando la versión GUI correspondiente.</a:t>
            </a:r>
            <a:endParaRPr sz="2000">
              <a:latin typeface="Gentium Book Basic"/>
              <a:ea typeface="Gentium Book Basic"/>
              <a:cs typeface="Gentium Book Basic"/>
              <a:sym typeface="Gentium Book Bas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a:t>
            </a:r>
            <a:r>
              <a:rPr b="1" lang="es-419" sz="2000">
                <a:latin typeface="Fira Mono"/>
                <a:ea typeface="Fira Mono"/>
                <a:cs typeface="Fira Mono"/>
                <a:sym typeface="Fira Mono"/>
              </a:rPr>
              <a:t> git init</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Crea un repositorio local en el directorio indicado.</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clone</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Clona un repositorio remoto en el directorio indicado.</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fetch</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descarga objetos y referencias de otro repositorio.</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merge</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Une o intenta unir 2 o más “ramas” (con sus respectivos objetos y referencias)</a:t>
            </a:r>
            <a:endParaRPr sz="2000">
              <a:latin typeface="Gentium Book Basic"/>
              <a:ea typeface="Gentium Book Basic"/>
              <a:cs typeface="Gentium Book Basic"/>
              <a:sym typeface="Gentium Book Basic"/>
            </a:endParaRPr>
          </a:p>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 </a:t>
            </a:r>
            <a:r>
              <a:rPr b="1" lang="es-419" sz="2000">
                <a:latin typeface="Fira Mono"/>
                <a:ea typeface="Fira Mono"/>
                <a:cs typeface="Fira Mono"/>
                <a:sym typeface="Fira Mono"/>
              </a:rPr>
              <a:t>git pull</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es la combinación de dos comandos,</a:t>
            </a:r>
            <a:r>
              <a:rPr lang="es-419" sz="2000"/>
              <a:t> </a:t>
            </a:r>
            <a:r>
              <a:rPr b="1" lang="es-419" sz="2000">
                <a:latin typeface="Fira Mono"/>
                <a:ea typeface="Fira Mono"/>
                <a:cs typeface="Fira Mono"/>
                <a:sym typeface="Fira Mono"/>
              </a:rPr>
              <a:t>git fetch</a:t>
            </a:r>
            <a:r>
              <a:rPr lang="es-419" sz="2000"/>
              <a:t> y </a:t>
            </a:r>
            <a:r>
              <a:rPr b="1" lang="es-419" sz="2000">
                <a:latin typeface="Fira Mono"/>
                <a:ea typeface="Fira Mono"/>
                <a:cs typeface="Fira Mono"/>
                <a:sym typeface="Fira Mono"/>
              </a:rPr>
              <a:t>git merge</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Típicamente lo usamos para sincronizar el repositorio local con uno remoto y así contar con los últimos cambios.</a:t>
            </a:r>
            <a:endParaRPr sz="2000">
              <a:latin typeface="Gentium Book Basic"/>
              <a:ea typeface="Gentium Book Basic"/>
              <a:cs typeface="Gentium Book Basic"/>
              <a:sym typeface="Gentium Book Basic"/>
            </a:endParaRPr>
          </a:p>
        </p:txBody>
      </p:sp>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comandos existen?</a:t>
            </a:r>
            <a:endParaRPr>
              <a:latin typeface="Gentium Book Basic"/>
              <a:ea typeface="Gentium Book Basic"/>
              <a:cs typeface="Gentium Book Basic"/>
              <a:sym typeface="Gentium Book Bas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 </a:t>
            </a:r>
            <a:r>
              <a:rPr b="1" lang="es-419" sz="2000">
                <a:latin typeface="Fira Mono"/>
                <a:ea typeface="Fira Mono"/>
                <a:cs typeface="Fira Mono"/>
                <a:sym typeface="Fira Mono"/>
              </a:rPr>
              <a:t>git status</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nos muestra el estado actual de nuestro</a:t>
            </a:r>
            <a:r>
              <a:rPr lang="es-419" sz="2000"/>
              <a:t> </a:t>
            </a:r>
            <a:r>
              <a:rPr b="1" lang="es-419" sz="2000">
                <a:latin typeface="Fira Mono"/>
                <a:ea typeface="Fira Mono"/>
                <a:cs typeface="Fira Mono"/>
                <a:sym typeface="Fira Mono"/>
              </a:rPr>
              <a:t>working tree</a:t>
            </a:r>
            <a:r>
              <a:rPr lang="es-419" sz="2000"/>
              <a:t>. </a:t>
            </a:r>
            <a:r>
              <a:rPr lang="es-419" sz="2000">
                <a:latin typeface="Gentium Book Basic"/>
                <a:ea typeface="Gentium Book Basic"/>
                <a:cs typeface="Gentium Book Basic"/>
                <a:sym typeface="Gentium Book Basic"/>
              </a:rPr>
              <a:t>Cuales archivos en nuestro index han sido modificados/borrados o que archivos se han creado y no han sido agregados al </a:t>
            </a:r>
            <a:r>
              <a:rPr b="1" lang="es-419" sz="2000">
                <a:latin typeface="Fira Mono"/>
                <a:ea typeface="Fira Mono"/>
                <a:cs typeface="Fira Mono"/>
                <a:sym typeface="Fira Mono"/>
              </a:rPr>
              <a:t>index</a:t>
            </a:r>
            <a:r>
              <a:rPr lang="es-419" sz="2000"/>
              <a:t>.</a:t>
            </a:r>
            <a:endParaRPr sz="2000"/>
          </a:p>
          <a:p>
            <a:pPr indent="0" lvl="0" marL="0" rtl="0" algn="l">
              <a:spcBef>
                <a:spcPts val="0"/>
              </a:spcBef>
              <a:spcAft>
                <a:spcPts val="0"/>
              </a:spcAft>
              <a:buNone/>
            </a:pPr>
            <a:r>
              <a:rPr lang="es-419" sz="2000">
                <a:latin typeface="Fira Mono"/>
                <a:ea typeface="Fira Mono"/>
                <a:cs typeface="Fira Mono"/>
                <a:sym typeface="Fira Mono"/>
              </a:rPr>
              <a:t>$</a:t>
            </a:r>
            <a:r>
              <a:rPr b="1" lang="es-419" sz="2000">
                <a:latin typeface="Fira Mono"/>
                <a:ea typeface="Fira Mono"/>
                <a:cs typeface="Fira Mono"/>
                <a:sym typeface="Fira Mono"/>
              </a:rPr>
              <a:t> git add</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Agrega los archivos o directorios indicados al</a:t>
            </a:r>
            <a:r>
              <a:rPr lang="es-419" sz="2000">
                <a:latin typeface="Gentium Book Basic"/>
                <a:ea typeface="Gentium Book Basic"/>
                <a:cs typeface="Gentium Book Basic"/>
                <a:sym typeface="Gentium Book Basic"/>
              </a:rPr>
              <a:t> </a:t>
            </a:r>
            <a:r>
              <a:rPr b="1" lang="es-419" sz="2000">
                <a:latin typeface="Fira Mono"/>
                <a:ea typeface="Fira Mono"/>
                <a:cs typeface="Fira Mono"/>
                <a:sym typeface="Fira Mono"/>
              </a:rPr>
              <a:t>index</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o</a:t>
            </a:r>
            <a:r>
              <a:rPr lang="es-419" sz="2000">
                <a:latin typeface="Fira Mono"/>
                <a:ea typeface="Fira Mono"/>
                <a:cs typeface="Fira Mono"/>
                <a:sym typeface="Fira Mono"/>
              </a:rPr>
              <a:t> </a:t>
            </a:r>
            <a:r>
              <a:rPr b="1" lang="es-419" sz="2000">
                <a:latin typeface="Fira Mono"/>
                <a:ea typeface="Fira Mono"/>
                <a:cs typeface="Fira Mono"/>
                <a:sym typeface="Fira Mono"/>
              </a:rPr>
              <a:t>staging area</a:t>
            </a:r>
            <a:r>
              <a:rPr lang="es-419" sz="2000">
                <a:latin typeface="Gentium Book Basic"/>
                <a:ea typeface="Gentium Book Basic"/>
                <a:cs typeface="Gentium Book Basic"/>
                <a:sym typeface="Gentium Book Basic"/>
              </a:rPr>
              <a:t>.</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commit</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guarda los cambios del</a:t>
            </a:r>
            <a:r>
              <a:rPr lang="es-419" sz="2000">
                <a:latin typeface="Gentium Book Basic"/>
                <a:ea typeface="Gentium Book Basic"/>
                <a:cs typeface="Gentium Book Basic"/>
                <a:sym typeface="Gentium Book Basic"/>
              </a:rPr>
              <a:t> </a:t>
            </a:r>
            <a:r>
              <a:rPr b="1" lang="es-419" sz="2000">
                <a:latin typeface="Fira Mono"/>
                <a:ea typeface="Fira Mono"/>
                <a:cs typeface="Fira Mono"/>
                <a:sym typeface="Fira Mono"/>
              </a:rPr>
              <a:t>index</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en el repositorio. Usualmente es acompañado de un mensaje o comentario que explique los cambios realizados.</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Por ejemplo:</a:t>
            </a:r>
            <a:r>
              <a:rPr lang="es-419" sz="2000"/>
              <a:t> </a:t>
            </a:r>
            <a:r>
              <a:rPr b="1" lang="es-419" sz="2000">
                <a:latin typeface="Fira Mono"/>
                <a:ea typeface="Fira Mono"/>
                <a:cs typeface="Fira Mono"/>
                <a:sym typeface="Fira Mono"/>
              </a:rPr>
              <a:t>git commit -m “usando ‘-m’ para mensajes cortos”</a:t>
            </a:r>
            <a:endParaRPr b="1" sz="2000">
              <a:latin typeface="Fira Mono"/>
              <a:ea typeface="Fira Mono"/>
              <a:cs typeface="Fira Mono"/>
              <a:sym typeface="Fira Mono"/>
            </a:endParaRPr>
          </a:p>
        </p:txBody>
      </p:sp>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comandos existen?</a:t>
            </a:r>
            <a:endParaRPr>
              <a:latin typeface="Gentium Book Basic"/>
              <a:ea typeface="Gentium Book Basic"/>
              <a:cs typeface="Gentium Book Basic"/>
              <a:sym typeface="Gentium Book Bas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comandos existen?</a:t>
            </a:r>
            <a:endParaRPr>
              <a:latin typeface="Gentium Book Basic"/>
              <a:ea typeface="Gentium Book Basic"/>
              <a:cs typeface="Gentium Book Basic"/>
              <a:sym typeface="Gentium Book Basic"/>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 </a:t>
            </a:r>
            <a:r>
              <a:rPr b="1" lang="es-419" sz="2000">
                <a:latin typeface="Fira Mono"/>
                <a:ea typeface="Fira Mono"/>
                <a:cs typeface="Fira Mono"/>
                <a:sym typeface="Fira Mono"/>
              </a:rPr>
              <a:t>git push</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Empuja los cambios del repositorio local en el repositorio remoto, actualizando referencias y objetos.</a:t>
            </a:r>
            <a:endParaRPr sz="2000">
              <a:latin typeface="Gentium Book Basic"/>
              <a:ea typeface="Gentium Book Basic"/>
              <a:cs typeface="Gentium Book Basic"/>
              <a:sym typeface="Gentium Book Basic"/>
            </a:endParaRPr>
          </a:p>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 </a:t>
            </a:r>
            <a:r>
              <a:rPr b="1" lang="es-419" sz="2000">
                <a:latin typeface="Fira Mono"/>
                <a:ea typeface="Fira Mono"/>
                <a:cs typeface="Fira Mono"/>
                <a:sym typeface="Fira Mono"/>
              </a:rPr>
              <a:t>git checkout</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Permite movernos entre “ramas” y restaurar el estado de nuestro </a:t>
            </a:r>
            <a:r>
              <a:rPr lang="es-419" sz="2000">
                <a:latin typeface="Fira Mono"/>
                <a:ea typeface="Fira Mono"/>
                <a:cs typeface="Fira Mono"/>
                <a:sym typeface="Fira Mono"/>
              </a:rPr>
              <a:t>working tree.</a:t>
            </a:r>
            <a:endParaRPr sz="2000">
              <a:latin typeface="Fira Mono"/>
              <a:ea typeface="Fira Mono"/>
              <a:cs typeface="Fira Mono"/>
              <a:sym typeface="Fira Mono"/>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branch</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Lista, crea o elimina “ramas”.</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t/>
            </a:r>
            <a:endParaRPr sz="2000">
              <a:latin typeface="Fira Mono"/>
              <a:ea typeface="Fira Mono"/>
              <a:cs typeface="Fira Mono"/>
              <a:sym typeface="Fira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comandos existen?</a:t>
            </a:r>
            <a:endParaRPr>
              <a:latin typeface="Gentium Book Basic"/>
              <a:ea typeface="Gentium Book Basic"/>
              <a:cs typeface="Gentium Book Basic"/>
              <a:sym typeface="Gentium Book Basic"/>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000">
                <a:latin typeface="Fira Mono"/>
                <a:ea typeface="Fira Mono"/>
                <a:cs typeface="Fira Mono"/>
                <a:sym typeface="Fira Mono"/>
              </a:rPr>
              <a:t>$ </a:t>
            </a:r>
            <a:r>
              <a:rPr b="1" lang="es-419" sz="2000">
                <a:latin typeface="Fira Mono"/>
                <a:ea typeface="Fira Mono"/>
                <a:cs typeface="Fira Mono"/>
                <a:sym typeface="Fira Mono"/>
              </a:rPr>
              <a:t>git reset:</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Tiene varios usos. Por ejemplo: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Reiniciar el puntero</a:t>
            </a:r>
            <a:r>
              <a:rPr lang="es-419" sz="2000"/>
              <a:t> </a:t>
            </a:r>
            <a:r>
              <a:rPr b="1" lang="es-419" sz="2000">
                <a:latin typeface="Fira Mono"/>
                <a:ea typeface="Fira Mono"/>
                <a:cs typeface="Fira Mono"/>
                <a:sym typeface="Fira Mono"/>
              </a:rPr>
              <a:t>HEAD</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a un estado/commit específico. Donde</a:t>
            </a:r>
            <a:r>
              <a:rPr lang="es-419" sz="2000"/>
              <a:t> </a:t>
            </a:r>
            <a:r>
              <a:rPr b="1" lang="es-419" sz="2000">
                <a:latin typeface="Fira Mono"/>
                <a:ea typeface="Fira Mono"/>
                <a:cs typeface="Fira Mono"/>
                <a:sym typeface="Fira Mono"/>
              </a:rPr>
              <a:t>HEAD</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es una referencia al commit más reciente de la rama.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Quitar archivos del </a:t>
            </a:r>
            <a:r>
              <a:rPr b="1" lang="es-419" sz="2000">
                <a:latin typeface="Fira Mono"/>
                <a:ea typeface="Fira Mono"/>
                <a:cs typeface="Fira Mono"/>
                <a:sym typeface="Fira Mono"/>
              </a:rPr>
              <a:t>staging area</a:t>
            </a:r>
            <a:r>
              <a:rPr b="1" lang="es-419" sz="2000">
                <a:latin typeface="Gentium Book Basic"/>
                <a:ea typeface="Gentium Book Basic"/>
                <a:cs typeface="Gentium Book Basic"/>
                <a:sym typeface="Gentium Book Basic"/>
              </a:rPr>
              <a:t> </a:t>
            </a:r>
            <a:r>
              <a:rPr lang="es-419" sz="2000">
                <a:latin typeface="Gentium Book Basic"/>
                <a:ea typeface="Gentium Book Basic"/>
                <a:cs typeface="Gentium Book Basic"/>
                <a:sym typeface="Gentium Book Basic"/>
              </a:rPr>
              <a:t>con</a:t>
            </a:r>
            <a:r>
              <a:rPr b="1" lang="es-419" sz="2000">
                <a:latin typeface="Gentium Book Basic"/>
                <a:ea typeface="Gentium Book Basic"/>
                <a:cs typeface="Gentium Book Basic"/>
                <a:sym typeface="Gentium Book Basic"/>
              </a:rPr>
              <a:t> </a:t>
            </a:r>
            <a:r>
              <a:rPr b="1" lang="es-419" sz="2000">
                <a:latin typeface="Fira Mono"/>
                <a:ea typeface="Fira Mono"/>
                <a:cs typeface="Fira Mono"/>
                <a:sym typeface="Fira Mono"/>
              </a:rPr>
              <a:t>git reset &lt;archivos&gt;. </a:t>
            </a:r>
            <a:endParaRPr sz="2000">
              <a:latin typeface="Fira Mono"/>
              <a:ea typeface="Fira Mono"/>
              <a:cs typeface="Fira Mono"/>
              <a:sym typeface="Fira Mono"/>
            </a:endParaRPr>
          </a:p>
          <a:p>
            <a:pPr indent="0" lvl="0" marL="0" rtl="0" algn="l">
              <a:spcBef>
                <a:spcPts val="0"/>
              </a:spcBef>
              <a:spcAft>
                <a:spcPts val="0"/>
              </a:spcAft>
              <a:buNone/>
            </a:pPr>
            <a:r>
              <a:rPr lang="es-419" sz="2000">
                <a:latin typeface="Fira Mono"/>
                <a:ea typeface="Fira Mono"/>
                <a:cs typeface="Fira Mono"/>
                <a:sym typeface="Fira Mono"/>
              </a:rPr>
              <a:t>$ </a:t>
            </a:r>
            <a:r>
              <a:rPr b="1" lang="es-419" sz="2000">
                <a:latin typeface="Fira Mono"/>
                <a:ea typeface="Fira Mono"/>
                <a:cs typeface="Fira Mono"/>
                <a:sym typeface="Fira Mono"/>
              </a:rPr>
              <a:t>git log: </a:t>
            </a:r>
            <a:r>
              <a:rPr lang="es-419" sz="2000">
                <a:latin typeface="Gentium Book Basic"/>
                <a:ea typeface="Gentium Book Basic"/>
                <a:cs typeface="Gentium Book Basic"/>
                <a:sym typeface="Gentium Book Basic"/>
              </a:rPr>
              <a:t>Muestra los mensajes de los commits, incluyendo autor, e-mail de contacto, fecha y hora.</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Manual:</a:t>
            </a:r>
            <a:r>
              <a:rPr lang="es-419" sz="2000">
                <a:latin typeface="Gentium Book Basic"/>
                <a:ea typeface="Gentium Book Basic"/>
                <a:cs typeface="Gentium Book Basic"/>
                <a:sym typeface="Gentium Book Basic"/>
              </a:rPr>
              <a:t> </a:t>
            </a:r>
            <a:r>
              <a:rPr b="1" lang="es-419" sz="2000">
                <a:latin typeface="Fira Mono"/>
                <a:ea typeface="Fira Mono"/>
                <a:cs typeface="Fira Mono"/>
                <a:sym typeface="Fira Mono"/>
              </a:rPr>
              <a:t>git --help</a:t>
            </a:r>
            <a:r>
              <a:rPr lang="es-419" sz="2000"/>
              <a:t> </a:t>
            </a:r>
            <a:r>
              <a:rPr lang="es-419" sz="2000">
                <a:latin typeface="Gentium Book Basic"/>
                <a:ea typeface="Gentium Book Basic"/>
                <a:cs typeface="Gentium Book Basic"/>
                <a:sym typeface="Gentium Book Basic"/>
              </a:rPr>
              <a:t>o</a:t>
            </a:r>
            <a:r>
              <a:rPr lang="es-419" sz="2000"/>
              <a:t> </a:t>
            </a:r>
            <a:r>
              <a:rPr b="1" lang="es-419" sz="2000">
                <a:latin typeface="Fira Mono"/>
                <a:ea typeface="Fira Mono"/>
                <a:cs typeface="Fira Mono"/>
                <a:sym typeface="Fira Mono"/>
              </a:rPr>
              <a:t>man git</a:t>
            </a:r>
            <a:endParaRPr sz="2000">
              <a:latin typeface="Gentium Book Basic"/>
              <a:ea typeface="Gentium Book Basic"/>
              <a:cs typeface="Gentium Book Basic"/>
              <a:sym typeface="Gentium Book Bas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¿Cómo comparto mis cambios?</a:t>
            </a:r>
            <a:endParaRPr>
              <a:latin typeface="Gentium Book Basic"/>
              <a:ea typeface="Gentium Book Basic"/>
              <a:cs typeface="Gentium Book Basic"/>
              <a:sym typeface="Gentium Book Basic"/>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Existen sitios como </a:t>
            </a:r>
            <a:r>
              <a:rPr lang="es-419" sz="2000" u="sng">
                <a:solidFill>
                  <a:schemeClr val="hlink"/>
                </a:solidFill>
                <a:latin typeface="Gentium Book Basic"/>
                <a:ea typeface="Gentium Book Basic"/>
                <a:cs typeface="Gentium Book Basic"/>
                <a:sym typeface="Gentium Book Basic"/>
                <a:hlinkClick r:id="rId3"/>
              </a:rPr>
              <a:t>GitHub</a:t>
            </a:r>
            <a:r>
              <a:rPr lang="es-419" sz="2000">
                <a:latin typeface="Gentium Book Basic"/>
                <a:ea typeface="Gentium Book Basic"/>
                <a:cs typeface="Gentium Book Basic"/>
                <a:sym typeface="Gentium Book Basic"/>
              </a:rPr>
              <a:t> (</a:t>
            </a:r>
            <a:r>
              <a:rPr lang="es-419" sz="2000" u="sng">
                <a:solidFill>
                  <a:schemeClr val="hlink"/>
                </a:solidFill>
                <a:latin typeface="Gentium Book Basic"/>
                <a:ea typeface="Gentium Book Basic"/>
                <a:cs typeface="Gentium Book Basic"/>
                <a:sym typeface="Gentium Book Basic"/>
                <a:hlinkClick r:id="rId4"/>
              </a:rPr>
              <a:t>entre otros</a:t>
            </a:r>
            <a:r>
              <a:rPr lang="es-419" sz="2000">
                <a:latin typeface="Gentium Book Basic"/>
                <a:ea typeface="Gentium Book Basic"/>
                <a:cs typeface="Gentium Book Basic"/>
                <a:sym typeface="Gentium Book Basic"/>
              </a:rPr>
              <a:t>) que ofrecen el servicio de almacenamiento en la nube para repositorios que utilicen </a:t>
            </a:r>
            <a:r>
              <a:rPr lang="es-419" sz="2000">
                <a:latin typeface="Gentium Book Basic"/>
                <a:ea typeface="Gentium Book Basic"/>
                <a:cs typeface="Gentium Book Basic"/>
                <a:sym typeface="Gentium Book Basic"/>
              </a:rPr>
              <a:t>git</a:t>
            </a:r>
            <a:r>
              <a:rPr lang="es-419" sz="2000">
                <a:latin typeface="Gentium Book Basic"/>
                <a:ea typeface="Gentium Book Basic"/>
                <a:cs typeface="Gentium Book Basic"/>
                <a:sym typeface="Gentium Book Basic"/>
              </a:rPr>
              <a:t> como sistema de control de versiones.</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Para publicar/compartir nuestros cambios, necesitamos crearnos una cuenta y un repositorio público o privado en la plataforma que elijamos.</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Veremos un ejemplo utilizando </a:t>
            </a:r>
            <a:r>
              <a:rPr b="1" lang="es-419" sz="2000">
                <a:latin typeface="Gentium Book Basic"/>
                <a:ea typeface="Gentium Book Basic"/>
                <a:cs typeface="Gentium Book Basic"/>
                <a:sym typeface="Gentium Book Basic"/>
              </a:rPr>
              <a:t>GitHub.</a:t>
            </a:r>
            <a:endParaRPr b="1" sz="2000">
              <a:latin typeface="Gentium Book Basic"/>
              <a:ea typeface="Gentium Book Basic"/>
              <a:cs typeface="Gentium Book Basic"/>
              <a:sym typeface="Gentium Book Bas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Creando un repositorio remoto</a:t>
            </a:r>
            <a:endParaRPr>
              <a:latin typeface="Gentium Book Basic"/>
              <a:ea typeface="Gentium Book Basic"/>
              <a:cs typeface="Gentium Book Basic"/>
              <a:sym typeface="Gentium Book Basic"/>
            </a:endParaRPr>
          </a:p>
        </p:txBody>
      </p:sp>
      <p:pic>
        <p:nvPicPr>
          <p:cNvPr id="178" name="Google Shape;178;p31"/>
          <p:cNvPicPr preferRelativeResize="0"/>
          <p:nvPr/>
        </p:nvPicPr>
        <p:blipFill>
          <a:blip r:embed="rId3">
            <a:alphaModFix/>
          </a:blip>
          <a:stretch>
            <a:fillRect/>
          </a:stretch>
        </p:blipFill>
        <p:spPr>
          <a:xfrm>
            <a:off x="2559597" y="1241631"/>
            <a:ext cx="4024800" cy="266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es el control de versiones?</a:t>
            </a:r>
            <a:endParaRPr>
              <a:latin typeface="Gentium Book Basic"/>
              <a:ea typeface="Gentium Book Basic"/>
              <a:cs typeface="Gentium Book Basic"/>
              <a:sym typeface="Gentium Book Basic"/>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E</a:t>
            </a:r>
            <a:r>
              <a:rPr lang="es-419" sz="2000">
                <a:latin typeface="Gentium Book Basic"/>
                <a:ea typeface="Gentium Book Basic"/>
                <a:cs typeface="Gentium Book Basic"/>
                <a:sym typeface="Gentium Book Basic"/>
              </a:rPr>
              <a:t>s un sistema que nos permite registrar los cambios realizados sobre un archivo o conjunto de archivos a lo largo del tiempo.</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Cualquier tipo de archivo que encuentres en una computadora puede ponerse bajo control de versiones.</a:t>
            </a:r>
            <a:endParaRPr sz="2000">
              <a:latin typeface="Gentium Book Basic"/>
              <a:ea typeface="Gentium Book Basic"/>
              <a:cs typeface="Gentium Book Basic"/>
              <a:sym typeface="Gentium Book Bas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Creando un repositorio remoto</a:t>
            </a:r>
            <a:endParaRPr>
              <a:latin typeface="Gentium Book Basic"/>
              <a:ea typeface="Gentium Book Basic"/>
              <a:cs typeface="Gentium Book Basic"/>
              <a:sym typeface="Gentium Book Basic"/>
            </a:endParaRPr>
          </a:p>
        </p:txBody>
      </p:sp>
      <p:pic>
        <p:nvPicPr>
          <p:cNvPr id="184" name="Google Shape;184;p32"/>
          <p:cNvPicPr preferRelativeResize="0"/>
          <p:nvPr/>
        </p:nvPicPr>
        <p:blipFill>
          <a:blip r:embed="rId3">
            <a:alphaModFix/>
          </a:blip>
          <a:stretch>
            <a:fillRect/>
          </a:stretch>
        </p:blipFill>
        <p:spPr>
          <a:xfrm>
            <a:off x="2676963" y="1162825"/>
            <a:ext cx="3790078"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Creando un repositorio remoto</a:t>
            </a:r>
            <a:endParaRPr>
              <a:latin typeface="Gentium Book Basic"/>
              <a:ea typeface="Gentium Book Basic"/>
              <a:cs typeface="Gentium Book Basic"/>
              <a:sym typeface="Gentium Book Basic"/>
            </a:endParaRPr>
          </a:p>
        </p:txBody>
      </p:sp>
      <p:pic>
        <p:nvPicPr>
          <p:cNvPr id="190" name="Google Shape;190;p33"/>
          <p:cNvPicPr preferRelativeResize="0"/>
          <p:nvPr/>
        </p:nvPicPr>
        <p:blipFill>
          <a:blip r:embed="rId3">
            <a:alphaModFix/>
          </a:blip>
          <a:stretch>
            <a:fillRect/>
          </a:stretch>
        </p:blipFill>
        <p:spPr>
          <a:xfrm>
            <a:off x="1224425" y="1017725"/>
            <a:ext cx="6695149" cy="3825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000">
                <a:latin typeface="Gentium Book Basic"/>
                <a:ea typeface="Gentium Book Basic"/>
                <a:cs typeface="Gentium Book Basic"/>
                <a:sym typeface="Gentium Book Basic"/>
              </a:rPr>
              <a:t>Habiendo creado un repositorio a nivel local, solo tenemos que “pushearlo” a su versión remota.</a:t>
            </a:r>
            <a:endParaRPr sz="2000">
              <a:latin typeface="Gentium Book Basic"/>
              <a:ea typeface="Gentium Book Basic"/>
              <a:cs typeface="Gentium Book Basic"/>
              <a:sym typeface="Gentium Book Basic"/>
            </a:endParaRPr>
          </a:p>
        </p:txBody>
      </p:sp>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Creando un repositorio remoto</a:t>
            </a:r>
            <a:endParaRPr>
              <a:latin typeface="Gentium Book Basic"/>
              <a:ea typeface="Gentium Book Basic"/>
              <a:cs typeface="Gentium Book Basic"/>
              <a:sym typeface="Gentium Book Basic"/>
            </a:endParaRPr>
          </a:p>
        </p:txBody>
      </p:sp>
      <p:pic>
        <p:nvPicPr>
          <p:cNvPr id="197" name="Google Shape;197;p34"/>
          <p:cNvPicPr preferRelativeResize="0"/>
          <p:nvPr/>
        </p:nvPicPr>
        <p:blipFill>
          <a:blip r:embed="rId3">
            <a:alphaModFix/>
          </a:blip>
          <a:stretch>
            <a:fillRect/>
          </a:stretch>
        </p:blipFill>
        <p:spPr>
          <a:xfrm>
            <a:off x="1842950" y="2139150"/>
            <a:ext cx="5458125" cy="144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Creando un repositorio remoto</a:t>
            </a:r>
            <a:endParaRPr>
              <a:latin typeface="Gentium Book Basic"/>
              <a:ea typeface="Gentium Book Basic"/>
              <a:cs typeface="Gentium Book Basic"/>
              <a:sym typeface="Gentium Book Basic"/>
            </a:endParaRPr>
          </a:p>
        </p:txBody>
      </p:sp>
      <p:pic>
        <p:nvPicPr>
          <p:cNvPr id="203" name="Google Shape;203;p35"/>
          <p:cNvPicPr preferRelativeResize="0"/>
          <p:nvPr/>
        </p:nvPicPr>
        <p:blipFill>
          <a:blip r:embed="rId3">
            <a:alphaModFix/>
          </a:blip>
          <a:stretch>
            <a:fillRect/>
          </a:stretch>
        </p:blipFill>
        <p:spPr>
          <a:xfrm>
            <a:off x="704137" y="1185100"/>
            <a:ext cx="7735725" cy="2773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Para trabajar de manera colaborativa, podemos:</a:t>
            </a:r>
            <a:endParaRPr sz="2000">
              <a:latin typeface="Gentium Book Basic"/>
              <a:ea typeface="Gentium Book Basic"/>
              <a:cs typeface="Gentium Book Basic"/>
              <a:sym typeface="Gentium Book Basic"/>
            </a:endParaRPr>
          </a:p>
          <a:p>
            <a:pPr indent="-355600" lvl="0" marL="457200" rtl="0" algn="l">
              <a:spcBef>
                <a:spcPts val="1600"/>
              </a:spcBef>
              <a:spcAft>
                <a:spcPts val="0"/>
              </a:spcAft>
              <a:buSzPts val="2000"/>
              <a:buFont typeface="Gentium Book Basic"/>
              <a:buAutoNum type="arabicPeriod"/>
            </a:pPr>
            <a:r>
              <a:rPr lang="es-419" sz="2000">
                <a:latin typeface="Gentium Book Basic"/>
                <a:ea typeface="Gentium Book Basic"/>
                <a:cs typeface="Gentium Book Basic"/>
                <a:sym typeface="Gentium Book Basic"/>
              </a:rPr>
              <a:t>pedir al dueño del repositorio que nos añada como </a:t>
            </a:r>
            <a:r>
              <a:rPr i="1" lang="es-419" sz="2000">
                <a:latin typeface="Gentium Book Basic"/>
                <a:ea typeface="Gentium Book Basic"/>
                <a:cs typeface="Gentium Book Basic"/>
                <a:sym typeface="Gentium Book Basic"/>
              </a:rPr>
              <a:t>colaboradores</a:t>
            </a:r>
            <a:r>
              <a:rPr lang="es-419" sz="2000">
                <a:latin typeface="Gentium Book Basic"/>
                <a:ea typeface="Gentium Book Basic"/>
                <a:cs typeface="Gentium Book Basic"/>
                <a:sym typeface="Gentium Book Basic"/>
              </a:rPr>
              <a:t> 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AutoNum type="arabicPeriod"/>
            </a:pPr>
            <a:r>
              <a:rPr lang="es-419" sz="2000">
                <a:latin typeface="Gentium Book Basic"/>
                <a:ea typeface="Gentium Book Basic"/>
                <a:cs typeface="Gentium Book Basic"/>
                <a:sym typeface="Gentium Book Basic"/>
              </a:rPr>
              <a:t>clonar el repositorio remoto localmente y contribuir por medio de Pull Requests (PRs)</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Veremos un ejemplo para el caso 1, asumiendo que el repositorio remoto es nuestro o bien ya fuimos añadidos como colaboradores.</a:t>
            </a:r>
            <a:endParaRPr sz="2000">
              <a:latin typeface="Gentium Book Basic"/>
              <a:ea typeface="Gentium Book Basic"/>
              <a:cs typeface="Gentium Book Basic"/>
              <a:sym typeface="Gentium Book Basic"/>
            </a:endParaRPr>
          </a:p>
        </p:txBody>
      </p:sp>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¿Y ahora?</a:t>
            </a:r>
            <a:endParaRPr>
              <a:latin typeface="Gentium Book Basic"/>
              <a:ea typeface="Gentium Book Basic"/>
              <a:cs typeface="Gentium Book Basic"/>
              <a:sym typeface="Gentium Book Bas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C</a:t>
            </a:r>
            <a:r>
              <a:rPr lang="es-419" sz="2000">
                <a:latin typeface="Gentium Book Basic"/>
                <a:ea typeface="Gentium Book Basic"/>
                <a:cs typeface="Gentium Book Basic"/>
                <a:sym typeface="Gentium Book Basic"/>
              </a:rPr>
              <a:t>lonamos localmente un repositorio remoto:</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b="1" lang="es-419" sz="2000">
                <a:latin typeface="Fira Mono"/>
                <a:ea typeface="Fira Mono"/>
                <a:cs typeface="Fira Mono"/>
                <a:sym typeface="Fira Mono"/>
              </a:rPr>
              <a:t>git clone &lt;url de repositorio&gt;</a:t>
            </a:r>
            <a:endParaRPr b="1" sz="2000">
              <a:latin typeface="Fira Mono"/>
              <a:ea typeface="Fira Mono"/>
              <a:cs typeface="Fira Mono"/>
              <a:sym typeface="Fira Mono"/>
            </a:endParaRPr>
          </a:p>
          <a:p>
            <a:pPr indent="0" lvl="0" marL="0" rtl="0" algn="l">
              <a:spcBef>
                <a:spcPts val="1600"/>
              </a:spcBef>
              <a:spcAft>
                <a:spcPts val="0"/>
              </a:spcAft>
              <a:buNone/>
            </a:pPr>
            <a:r>
              <a:rPr lang="es-419" sz="2000">
                <a:latin typeface="Gentium Book Basic"/>
                <a:ea typeface="Gentium Book Basic"/>
                <a:cs typeface="Gentium Book Basic"/>
                <a:sym typeface="Gentium Book Basic"/>
              </a:rPr>
              <a:t>O bien, s</a:t>
            </a:r>
            <a:r>
              <a:rPr lang="es-419" sz="2000">
                <a:latin typeface="Gentium Book Basic"/>
                <a:ea typeface="Gentium Book Basic"/>
                <a:cs typeface="Gentium Book Basic"/>
                <a:sym typeface="Gentium Book Basic"/>
              </a:rPr>
              <a:t>i ya lo tenemos y queremos traernos los cambios:</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b="1" lang="es-419" sz="2000">
                <a:latin typeface="Fira Mono"/>
                <a:ea typeface="Fira Mono"/>
                <a:cs typeface="Fira Mono"/>
                <a:sym typeface="Fira Mono"/>
              </a:rPr>
              <a:t>git pull</a:t>
            </a:r>
            <a:endParaRPr b="1" sz="2000">
              <a:latin typeface="Fira Mono"/>
              <a:ea typeface="Fira Mono"/>
              <a:cs typeface="Fira Mono"/>
              <a:sym typeface="Fira Mono"/>
            </a:endParaRPr>
          </a:p>
          <a:p>
            <a:pPr indent="0" lvl="0" marL="0" rtl="0" algn="l">
              <a:spcBef>
                <a:spcPts val="1600"/>
              </a:spcBef>
              <a:spcAft>
                <a:spcPts val="0"/>
              </a:spcAft>
              <a:buNone/>
            </a:pPr>
            <a:r>
              <a:rPr lang="es-419" sz="2000">
                <a:latin typeface="Gentium Book Basic"/>
                <a:ea typeface="Gentium Book Basic"/>
                <a:cs typeface="Gentium Book Basic"/>
                <a:sym typeface="Gentium Book Basic"/>
              </a:rPr>
              <a:t>Haremos nuestros cambios en el repositorio con los comandos vistos anteriormente y los publicaremos mediante el comando:</a:t>
            </a:r>
            <a:r>
              <a:rPr b="1" lang="es-419" sz="2000">
                <a:latin typeface="Fira Mono"/>
                <a:ea typeface="Fira Mono"/>
                <a:cs typeface="Fira Mono"/>
                <a:sym typeface="Fira Mono"/>
              </a:rPr>
              <a:t> git push</a:t>
            </a:r>
            <a:endParaRPr b="1" sz="2000">
              <a:latin typeface="Fira Mono"/>
              <a:ea typeface="Fira Mono"/>
              <a:cs typeface="Fira Mono"/>
              <a:sym typeface="Fira Mono"/>
            </a:endParaRPr>
          </a:p>
          <a:p>
            <a:pPr indent="0" lvl="0" marL="0" rtl="0" algn="l">
              <a:spcBef>
                <a:spcPts val="1600"/>
              </a:spcBef>
              <a:spcAft>
                <a:spcPts val="1600"/>
              </a:spcAft>
              <a:buNone/>
            </a:pPr>
            <a:r>
              <a:t/>
            </a:r>
            <a:endParaRPr sz="2000">
              <a:latin typeface="Gentium Book Basic"/>
              <a:ea typeface="Gentium Book Basic"/>
              <a:cs typeface="Gentium Book Basic"/>
              <a:sym typeface="Gentium Book Basic"/>
            </a:endParaRPr>
          </a:p>
        </p:txBody>
      </p:sp>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¿Y ahora?</a:t>
            </a:r>
            <a:endParaRPr>
              <a:latin typeface="Gentium Book Basic"/>
              <a:ea typeface="Gentium Book Basic"/>
              <a:cs typeface="Gentium Book Basic"/>
              <a:sym typeface="Gentium Book Bas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Otros proyectos (típicamente open source), aceptan colaboraciones adoptando el modelo del caso 2, es decir, mediante </a:t>
            </a:r>
            <a:r>
              <a:rPr i="1" lang="es-419">
                <a:latin typeface="Gentium Book Basic"/>
                <a:ea typeface="Gentium Book Basic"/>
                <a:cs typeface="Gentium Book Basic"/>
                <a:sym typeface="Gentium Book Basic"/>
              </a:rPr>
              <a:t>Pull Requests</a:t>
            </a:r>
            <a:r>
              <a:rPr lang="es-419">
                <a:latin typeface="Gentium Book Basic"/>
                <a:ea typeface="Gentium Book Basic"/>
                <a:cs typeface="Gentium Book Basic"/>
                <a:sym typeface="Gentium Book Basic"/>
              </a:rPr>
              <a:t> (PR).</a:t>
            </a:r>
            <a:endParaRPr>
              <a:latin typeface="Gentium Book Basic"/>
              <a:ea typeface="Gentium Book Basic"/>
              <a:cs typeface="Gentium Book Basic"/>
              <a:sym typeface="Gentium Book Basic"/>
            </a:endParaRPr>
          </a:p>
          <a:p>
            <a:pPr indent="0" lvl="0" marL="0" rtl="0" algn="l">
              <a:spcBef>
                <a:spcPts val="1600"/>
              </a:spcBef>
              <a:spcAft>
                <a:spcPts val="0"/>
              </a:spcAft>
              <a:buNone/>
            </a:pPr>
            <a:r>
              <a:rPr lang="es-419">
                <a:latin typeface="Gentium Book Basic"/>
                <a:ea typeface="Gentium Book Basic"/>
                <a:cs typeface="Gentium Book Basic"/>
                <a:sym typeface="Gentium Book Basic"/>
              </a:rPr>
              <a:t>Esto permite que se genere cierta “discusión” para determinar si vale la pena o no incluir los cambios del PR en la rama especificada. Esto implica:</a:t>
            </a:r>
            <a:endParaRPr>
              <a:latin typeface="Gentium Book Basic"/>
              <a:ea typeface="Gentium Book Basic"/>
              <a:cs typeface="Gentium Book Basic"/>
              <a:sym typeface="Gentium Book Basic"/>
            </a:endParaRPr>
          </a:p>
          <a:p>
            <a:pPr indent="-342900" lvl="0" marL="457200" rtl="0" algn="l">
              <a:spcBef>
                <a:spcPts val="1600"/>
              </a:spcBef>
              <a:spcAft>
                <a:spcPts val="0"/>
              </a:spcAft>
              <a:buSzPts val="1800"/>
              <a:buFont typeface="Gentium Book Basic"/>
              <a:buChar char="●"/>
            </a:pPr>
            <a:r>
              <a:rPr lang="es-419">
                <a:latin typeface="Gentium Book Basic"/>
                <a:ea typeface="Gentium Book Basic"/>
                <a:cs typeface="Gentium Book Basic"/>
                <a:sym typeface="Gentium Book Basic"/>
              </a:rPr>
              <a:t>evaluar los cambios la contribución </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a:latin typeface="Gentium Book Basic"/>
                <a:ea typeface="Gentium Book Basic"/>
                <a:cs typeface="Gentium Book Basic"/>
                <a:sym typeface="Gentium Book Basic"/>
              </a:rPr>
              <a:t>verificar que cumple con los parámetros de contribución establecidos. </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Char char="●"/>
            </a:pPr>
            <a:r>
              <a:rPr lang="es-419">
                <a:latin typeface="Gentium Book Basic"/>
                <a:ea typeface="Gentium Book Basic"/>
                <a:cs typeface="Gentium Book Basic"/>
                <a:sym typeface="Gentium Book Basic"/>
              </a:rPr>
              <a:t>solucionar los potenciales problemas en la versión del autor del PR antes de realizar el merge en el proyecto.</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Char char="●"/>
            </a:pPr>
            <a:r>
              <a:rPr lang="es-419">
                <a:latin typeface="Gentium Book Basic"/>
                <a:ea typeface="Gentium Book Basic"/>
                <a:cs typeface="Gentium Book Basic"/>
                <a:sym typeface="Gentium Book Basic"/>
              </a:rPr>
              <a:t>entre otros.</a:t>
            </a:r>
            <a:r>
              <a:rPr lang="es-419"/>
              <a:t> </a:t>
            </a:r>
            <a:endParaRPr/>
          </a:p>
          <a:p>
            <a:pPr indent="0" lvl="0" marL="0" rtl="0" algn="l">
              <a:spcBef>
                <a:spcPts val="1600"/>
              </a:spcBef>
              <a:spcAft>
                <a:spcPts val="0"/>
              </a:spcAft>
              <a:buNone/>
            </a:pPr>
            <a:r>
              <a:rPr lang="es-419" sz="2000" u="sng">
                <a:solidFill>
                  <a:schemeClr val="hlink"/>
                </a:solidFill>
                <a:latin typeface="Gentium Book Basic"/>
                <a:ea typeface="Gentium Book Basic"/>
                <a:cs typeface="Gentium Book Basic"/>
                <a:sym typeface="Gentium Book Basic"/>
                <a:hlinkClick r:id="rId3"/>
              </a:rPr>
              <a:t>Ejemplo del caso 2</a:t>
            </a:r>
            <a:endParaRPr b="1" sz="2000">
              <a:latin typeface="Fira Mono"/>
              <a:ea typeface="Fira Mono"/>
              <a:cs typeface="Fira Mono"/>
              <a:sym typeface="Fira Mono"/>
            </a:endParaRPr>
          </a:p>
          <a:p>
            <a:pPr indent="0" lvl="0" marL="0" rtl="0" algn="l">
              <a:spcBef>
                <a:spcPts val="1600"/>
              </a:spcBef>
              <a:spcAft>
                <a:spcPts val="1600"/>
              </a:spcAft>
              <a:buNone/>
            </a:pPr>
            <a:r>
              <a:t/>
            </a:r>
            <a:endParaRPr sz="2000">
              <a:latin typeface="Gentium Book Basic"/>
              <a:ea typeface="Gentium Book Basic"/>
              <a:cs typeface="Gentium Book Basic"/>
              <a:sym typeface="Gentium Book Basic"/>
            </a:endParaRPr>
          </a:p>
        </p:txBody>
      </p:sp>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¿Y ahora?</a:t>
            </a:r>
            <a:endParaRPr>
              <a:latin typeface="Gentium Book Basic"/>
              <a:ea typeface="Gentium Book Basic"/>
              <a:cs typeface="Gentium Book Basic"/>
              <a:sym typeface="Gentium Book Bas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latin typeface="Gentium Book Basic"/>
                <a:ea typeface="Gentium Book Basic"/>
                <a:cs typeface="Gentium Book Basic"/>
                <a:sym typeface="Gentium Book Basic"/>
              </a:rPr>
              <a:t>git</a:t>
            </a:r>
            <a:r>
              <a:rPr lang="es-419" sz="2000">
                <a:latin typeface="Gentium Book Basic"/>
                <a:ea typeface="Gentium Book Basic"/>
                <a:cs typeface="Gentium Book Basic"/>
                <a:sym typeface="Gentium Book Basic"/>
              </a:rPr>
              <a:t> intentará combinar los cambios remotos y locales (commiteados) de manera automática. Al fallar, se crea un </a:t>
            </a:r>
            <a:r>
              <a:rPr b="1" lang="es-419" sz="2000">
                <a:latin typeface="Gentium Book Basic"/>
                <a:ea typeface="Gentium Book Basic"/>
                <a:cs typeface="Gentium Book Basic"/>
                <a:sym typeface="Gentium Book Basic"/>
              </a:rPr>
              <a:t>conflicto</a:t>
            </a:r>
            <a:r>
              <a:rPr lang="es-419" sz="2000">
                <a:latin typeface="Gentium Book Basic"/>
                <a:ea typeface="Gentium Book Basic"/>
                <a:cs typeface="Gentium Book Basic"/>
                <a:sym typeface="Gentium Book Basic"/>
              </a:rPr>
              <a:t>.</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lang="es-419" sz="2000">
                <a:latin typeface="Gentium Book Basic"/>
                <a:ea typeface="Gentium Book Basic"/>
                <a:cs typeface="Gentium Book Basic"/>
                <a:sym typeface="Gentium Book Basic"/>
              </a:rPr>
              <a:t>¿Qué es un conflicto?</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El texto en una línea o conjunto de líneas particulares de un archivo cambia drásticamente y no se trata de una simple modificación o bien un archivo fue eliminado por un colaborador pero modificado por otro.</a:t>
            </a:r>
            <a:endParaRPr sz="2000">
              <a:latin typeface="Gentium Book Basic"/>
              <a:ea typeface="Gentium Book Basic"/>
              <a:cs typeface="Gentium Book Basic"/>
              <a:sym typeface="Gentium Book Basic"/>
            </a:endParaRPr>
          </a:p>
        </p:txBody>
      </p:sp>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Resolviendo conflictos</a:t>
            </a:r>
            <a:endParaRPr>
              <a:latin typeface="Gentium Book Basic"/>
              <a:ea typeface="Gentium Book Basic"/>
              <a:cs typeface="Gentium Book Basic"/>
              <a:sym typeface="Gentium Book Bas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Resolviendo conflictos</a:t>
            </a:r>
            <a:endParaRPr>
              <a:latin typeface="Gentium Book Basic"/>
              <a:ea typeface="Gentium Book Basic"/>
              <a:cs typeface="Gentium Book Basic"/>
              <a:sym typeface="Gentium Book Basic"/>
            </a:endParaRPr>
          </a:p>
        </p:txBody>
      </p:sp>
      <p:pic>
        <p:nvPicPr>
          <p:cNvPr id="233" name="Google Shape;233;p40"/>
          <p:cNvPicPr preferRelativeResize="0"/>
          <p:nvPr/>
        </p:nvPicPr>
        <p:blipFill>
          <a:blip r:embed="rId3">
            <a:alphaModFix/>
          </a:blip>
          <a:stretch>
            <a:fillRect/>
          </a:stretch>
        </p:blipFill>
        <p:spPr>
          <a:xfrm>
            <a:off x="2252663" y="2093900"/>
            <a:ext cx="4638675" cy="1533525"/>
          </a:xfrm>
          <a:prstGeom prst="rect">
            <a:avLst/>
          </a:prstGeom>
          <a:noFill/>
          <a:ln>
            <a:noFill/>
          </a:ln>
        </p:spPr>
      </p:pic>
      <p:sp>
        <p:nvSpPr>
          <p:cNvPr id="234" name="Google Shape;23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000">
                <a:latin typeface="Gentium Book Basic"/>
                <a:ea typeface="Gentium Book Basic"/>
                <a:cs typeface="Gentium Book Basic"/>
                <a:sym typeface="Gentium Book Basic"/>
              </a:rPr>
              <a:t>¿Cómo se manifiesta un conflicto en la CLI?</a:t>
            </a:r>
            <a:endParaRPr sz="2000">
              <a:latin typeface="Gentium Book Basic"/>
              <a:ea typeface="Gentium Book Basic"/>
              <a:cs typeface="Gentium Book Basic"/>
              <a:sym typeface="Gentium Book Bas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Resolviendo conflictos</a:t>
            </a:r>
            <a:endParaRPr>
              <a:latin typeface="Gentium Book Basic"/>
              <a:ea typeface="Gentium Book Basic"/>
              <a:cs typeface="Gentium Book Basic"/>
              <a:sym typeface="Gentium Book Basic"/>
            </a:endParaRPr>
          </a:p>
        </p:txBody>
      </p:sp>
      <p:pic>
        <p:nvPicPr>
          <p:cNvPr id="240" name="Google Shape;240;p41"/>
          <p:cNvPicPr preferRelativeResize="0"/>
          <p:nvPr/>
        </p:nvPicPr>
        <p:blipFill>
          <a:blip r:embed="rId3">
            <a:alphaModFix/>
          </a:blip>
          <a:stretch>
            <a:fillRect/>
          </a:stretch>
        </p:blipFill>
        <p:spPr>
          <a:xfrm>
            <a:off x="3717375" y="1005450"/>
            <a:ext cx="4566700" cy="3710450"/>
          </a:xfrm>
          <a:prstGeom prst="rect">
            <a:avLst/>
          </a:prstGeom>
          <a:noFill/>
          <a:ln>
            <a:noFill/>
          </a:ln>
        </p:spPr>
      </p:pic>
      <p:sp>
        <p:nvSpPr>
          <p:cNvPr id="241" name="Google Shape;241;p41"/>
          <p:cNvSpPr txBox="1"/>
          <p:nvPr>
            <p:ph idx="1" type="body"/>
          </p:nvPr>
        </p:nvSpPr>
        <p:spPr>
          <a:xfrm>
            <a:off x="311700" y="1152475"/>
            <a:ext cx="289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000">
                <a:latin typeface="Gentium Book Basic"/>
                <a:ea typeface="Gentium Book Basic"/>
                <a:cs typeface="Gentium Book Basic"/>
                <a:sym typeface="Gentium Book Basic"/>
              </a:rPr>
              <a:t>¿Cómo se manifiesta un conflicto en los archivos?</a:t>
            </a:r>
            <a:endParaRPr sz="2000">
              <a:latin typeface="Gentium Book Basic"/>
              <a:ea typeface="Gentium Book Basic"/>
              <a:cs typeface="Gentium Book Basic"/>
              <a:sym typeface="Gentium Book Bas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¿Por qué usar control de versiones?</a:t>
            </a:r>
            <a:endParaRPr>
              <a:latin typeface="Gentium Book Basic"/>
              <a:ea typeface="Gentium Book Basic"/>
              <a:cs typeface="Gentium Book Basic"/>
              <a:sym typeface="Gentium Book Basic"/>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Trabajar en proyectos (software) de manera colaborativa</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Almacenar distintas versiones de lo que se esté construyendo, de manera adecuada.</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Poder revertir archivos de un proyecto o </a:t>
            </a:r>
            <a:r>
              <a:rPr lang="es-419" sz="2000">
                <a:latin typeface="Gentium Book Basic"/>
                <a:ea typeface="Gentium Book Basic"/>
                <a:cs typeface="Gentium Book Basic"/>
                <a:sym typeface="Gentium Book Basic"/>
              </a:rPr>
              <a:t>el proyecto entero</a:t>
            </a:r>
            <a:r>
              <a:rPr lang="es-419" sz="2000">
                <a:latin typeface="Gentium Book Basic"/>
                <a:ea typeface="Gentium Book Basic"/>
                <a:cs typeface="Gentium Book Basic"/>
                <a:sym typeface="Gentium Book Basic"/>
              </a:rPr>
              <a:t> a un estado anterior.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Comparar cambios a lo largo del tiempo.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Entender qué cambio o conjunto de cambios introdujo un error.</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Conocer quiénes son los autores de los cambios.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Tener backup de lo que se está construyendo.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Entre otras.</a:t>
            </a:r>
            <a:endParaRPr sz="2000">
              <a:latin typeface="Gentium Book Basic"/>
              <a:ea typeface="Gentium Book Basic"/>
              <a:cs typeface="Gentium Book Basic"/>
              <a:sym typeface="Gentium Book Bas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Resolviendo conflictos</a:t>
            </a:r>
            <a:endParaRPr>
              <a:latin typeface="Gentium Book Basic"/>
              <a:ea typeface="Gentium Book Basic"/>
              <a:cs typeface="Gentium Book Basic"/>
              <a:sym typeface="Gentium Book Basic"/>
            </a:endParaRPr>
          </a:p>
        </p:txBody>
      </p:sp>
      <p:sp>
        <p:nvSpPr>
          <p:cNvPr id="247" name="Google Shape;24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Los conflictos de </a:t>
            </a:r>
            <a:r>
              <a:rPr b="1" lang="es-419" sz="2000">
                <a:latin typeface="Gentium Book Basic"/>
                <a:ea typeface="Gentium Book Basic"/>
                <a:cs typeface="Gentium Book Basic"/>
                <a:sym typeface="Gentium Book Basic"/>
              </a:rPr>
              <a:t>git </a:t>
            </a:r>
            <a:r>
              <a:rPr lang="es-419" sz="2000">
                <a:latin typeface="Gentium Book Basic"/>
                <a:ea typeface="Gentium Book Basic"/>
                <a:cs typeface="Gentium Book Basic"/>
                <a:sym typeface="Gentium Book Basic"/>
              </a:rPr>
              <a:t>no son más que marcas particulares (símbolos y texto) que sirven para delimitar las porciones de contenido de un archivo que corresponden a cambios locales y aquellas porciones que corresponden a los cambios remotos.</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b="1" lang="es-419" sz="1600">
                <a:latin typeface="Fira Mono"/>
                <a:ea typeface="Fira Mono"/>
                <a:cs typeface="Fira Mono"/>
                <a:sym typeface="Fira Mono"/>
              </a:rPr>
              <a:t>&lt;&lt;&lt;&lt;&lt;&lt;&lt; HEAD</a:t>
            </a:r>
            <a:endParaRPr b="1" sz="1600">
              <a:latin typeface="Fira Mono"/>
              <a:ea typeface="Fira Mono"/>
              <a:cs typeface="Fira Mono"/>
              <a:sym typeface="Fira Mono"/>
            </a:endParaRPr>
          </a:p>
          <a:p>
            <a:pPr indent="0" lvl="0" marL="0" rtl="0" algn="l">
              <a:spcBef>
                <a:spcPts val="0"/>
              </a:spcBef>
              <a:spcAft>
                <a:spcPts val="0"/>
              </a:spcAft>
              <a:buNone/>
            </a:pPr>
            <a:r>
              <a:rPr lang="es-419" sz="1600">
                <a:solidFill>
                  <a:srgbClr val="999999"/>
                </a:solidFill>
                <a:latin typeface="Fira Mono"/>
                <a:ea typeface="Fira Mono"/>
                <a:cs typeface="Fira Mono"/>
                <a:sym typeface="Fira Mono"/>
              </a:rPr>
              <a:t>// contenido local</a:t>
            </a:r>
            <a:endParaRPr sz="1600">
              <a:solidFill>
                <a:srgbClr val="999999"/>
              </a:solidFill>
              <a:latin typeface="Fira Mono"/>
              <a:ea typeface="Fira Mono"/>
              <a:cs typeface="Fira Mono"/>
              <a:sym typeface="Fira Mono"/>
            </a:endParaRPr>
          </a:p>
          <a:p>
            <a:pPr indent="0" lvl="0" marL="0" rtl="0" algn="l">
              <a:spcBef>
                <a:spcPts val="0"/>
              </a:spcBef>
              <a:spcAft>
                <a:spcPts val="0"/>
              </a:spcAft>
              <a:buNone/>
            </a:pPr>
            <a:r>
              <a:rPr b="1" lang="es-419" sz="1600">
                <a:latin typeface="Fira Mono"/>
                <a:ea typeface="Fira Mono"/>
                <a:cs typeface="Fira Mono"/>
                <a:sym typeface="Fira Mono"/>
              </a:rPr>
              <a:t>============</a:t>
            </a:r>
            <a:endParaRPr b="1" sz="1600">
              <a:latin typeface="Fira Mono"/>
              <a:ea typeface="Fira Mono"/>
              <a:cs typeface="Fira Mono"/>
              <a:sym typeface="Fira Mono"/>
            </a:endParaRPr>
          </a:p>
          <a:p>
            <a:pPr indent="0" lvl="0" marL="0" rtl="0" algn="l">
              <a:spcBef>
                <a:spcPts val="0"/>
              </a:spcBef>
              <a:spcAft>
                <a:spcPts val="0"/>
              </a:spcAft>
              <a:buNone/>
            </a:pPr>
            <a:r>
              <a:rPr lang="es-419" sz="1600">
                <a:solidFill>
                  <a:srgbClr val="999999"/>
                </a:solidFill>
                <a:latin typeface="Fira Mono"/>
                <a:ea typeface="Fira Mono"/>
                <a:cs typeface="Fira Mono"/>
                <a:sym typeface="Fira Mono"/>
              </a:rPr>
              <a:t>// contenido remoto</a:t>
            </a:r>
            <a:endParaRPr sz="1600">
              <a:solidFill>
                <a:srgbClr val="999999"/>
              </a:solidFill>
              <a:latin typeface="Fira Mono"/>
              <a:ea typeface="Fira Mono"/>
              <a:cs typeface="Fira Mono"/>
              <a:sym typeface="Fira Mono"/>
            </a:endParaRPr>
          </a:p>
          <a:p>
            <a:pPr indent="0" lvl="0" marL="0" rtl="0" algn="l">
              <a:spcBef>
                <a:spcPts val="0"/>
              </a:spcBef>
              <a:spcAft>
                <a:spcPts val="0"/>
              </a:spcAft>
              <a:buNone/>
            </a:pPr>
            <a:r>
              <a:rPr b="1" lang="es-419" sz="1600">
                <a:latin typeface="Fira Mono"/>
                <a:ea typeface="Fira Mono"/>
                <a:cs typeface="Fira Mono"/>
                <a:sym typeface="Fira Mono"/>
              </a:rPr>
              <a:t>&gt;&gt;&gt;&gt;&gt;&gt;&gt; &lt;hash o nombre de rama&gt;</a:t>
            </a:r>
            <a:endParaRPr b="1" sz="1600">
              <a:latin typeface="Fira Mono"/>
              <a:ea typeface="Fira Mono"/>
              <a:cs typeface="Fira Mono"/>
              <a:sym typeface="Fira Mono"/>
            </a:endParaRPr>
          </a:p>
          <a:p>
            <a:pPr indent="0" lvl="0" marL="0" rtl="0" algn="l">
              <a:spcBef>
                <a:spcPts val="0"/>
              </a:spcBef>
              <a:spcAft>
                <a:spcPts val="0"/>
              </a:spcAft>
              <a:buNone/>
            </a:pPr>
            <a:r>
              <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t/>
            </a:r>
            <a:endParaRPr sz="2000">
              <a:latin typeface="Gentium Book Basic"/>
              <a:ea typeface="Gentium Book Basic"/>
              <a:cs typeface="Gentium Book Basic"/>
              <a:sym typeface="Gentium Book Bas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Otros sistemas de control de versiones</a:t>
            </a:r>
            <a:endParaRPr>
              <a:latin typeface="Gentium Book Basic"/>
              <a:ea typeface="Gentium Book Basic"/>
              <a:cs typeface="Gentium Book Basic"/>
              <a:sym typeface="Gentium Book Basic"/>
            </a:endParaRPr>
          </a:p>
        </p:txBody>
      </p:sp>
      <p:sp>
        <p:nvSpPr>
          <p:cNvPr id="253" name="Google Shape;25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Mercurial (</a:t>
            </a:r>
            <a:r>
              <a:rPr lang="es-419" sz="2000" u="sng">
                <a:solidFill>
                  <a:schemeClr val="hlink"/>
                </a:solidFill>
                <a:latin typeface="Gentium Book Basic"/>
                <a:ea typeface="Gentium Book Basic"/>
                <a:cs typeface="Gentium Book Basic"/>
                <a:sym typeface="Gentium Book Basic"/>
                <a:hlinkClick r:id="rId3"/>
              </a:rPr>
              <a:t>Hg</a:t>
            </a:r>
            <a:r>
              <a:rPr lang="es-419" sz="2000">
                <a:latin typeface="Gentium Book Basic"/>
                <a:ea typeface="Gentium Book Basic"/>
                <a:cs typeface="Gentium Book Basic"/>
                <a:sym typeface="Gentium Book Basic"/>
              </a:rPr>
              <a:t>): similar a git pero escrito en python.</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Subversion (</a:t>
            </a:r>
            <a:r>
              <a:rPr lang="es-419" sz="2000" u="sng">
                <a:solidFill>
                  <a:schemeClr val="accent5"/>
                </a:solidFill>
                <a:latin typeface="Gentium Book Basic"/>
                <a:ea typeface="Gentium Book Basic"/>
                <a:cs typeface="Gentium Book Basic"/>
                <a:sym typeface="Gentium Book Basic"/>
                <a:hlinkClick r:id="rId4">
                  <a:extLst>
                    <a:ext uri="{A12FA001-AC4F-418D-AE19-62706E023703}">
                      <ahyp:hlinkClr val="tx"/>
                    </a:ext>
                  </a:extLst>
                </a:hlinkClick>
              </a:rPr>
              <a:t>SVN</a:t>
            </a:r>
            <a:r>
              <a:rPr lang="es-419" sz="2000">
                <a:latin typeface="Gentium Book Basic"/>
                <a:ea typeface="Gentium Book Basic"/>
                <a:cs typeface="Gentium Book Basic"/>
                <a:sym typeface="Gentium Book Basic"/>
              </a:rPr>
              <a:t>): a diferencia de git y mercurial, no es distribuido sino centralizado.</a:t>
            </a:r>
            <a:endParaRPr sz="2000">
              <a:latin typeface="Gentium Book Basic"/>
              <a:ea typeface="Gentium Book Basic"/>
              <a:cs typeface="Gentium Book Basic"/>
              <a:sym typeface="Gentium Book Bas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Términos comúnmente utilizados</a:t>
            </a:r>
            <a:endParaRPr>
              <a:latin typeface="Gentium Book Basic"/>
              <a:ea typeface="Gentium Book Basic"/>
              <a:cs typeface="Gentium Book Basic"/>
              <a:sym typeface="Gentium Book Basic"/>
            </a:endParaRPr>
          </a:p>
        </p:txBody>
      </p:sp>
      <p:sp>
        <p:nvSpPr>
          <p:cNvPr id="259" name="Google Shape;25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Repo</a:t>
            </a:r>
            <a:r>
              <a:rPr i="1" lang="es-419" sz="2000">
                <a:latin typeface="Gentium Book Basic"/>
                <a:ea typeface="Gentium Book Basic"/>
                <a:cs typeface="Gentium Book Basic"/>
                <a:sym typeface="Gentium Book Basic"/>
              </a:rPr>
              <a:t>: </a:t>
            </a:r>
            <a:r>
              <a:rPr lang="es-419" sz="2000">
                <a:latin typeface="Gentium Book Basic"/>
                <a:ea typeface="Gentium Book Basic"/>
                <a:cs typeface="Gentium Book Basic"/>
                <a:sym typeface="Gentium Book Basic"/>
              </a:rPr>
              <a:t>repositorio.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Clonar</a:t>
            </a:r>
            <a:r>
              <a:rPr lang="es-419" sz="2000">
                <a:latin typeface="Gentium Book Basic"/>
                <a:ea typeface="Gentium Book Basic"/>
                <a:cs typeface="Gentium Book Basic"/>
                <a:sym typeface="Gentium Book Basic"/>
              </a:rPr>
              <a:t>: crear una copia local de un repositorio remoto.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Commitear</a:t>
            </a:r>
            <a:r>
              <a:rPr lang="es-419" sz="2000">
                <a:latin typeface="Gentium Book Basic"/>
                <a:ea typeface="Gentium Book Basic"/>
                <a:cs typeface="Gentium Book Basic"/>
                <a:sym typeface="Gentium Book Basic"/>
              </a:rPr>
              <a:t>: habiendo añadido archivos al staging area cuyos cambios queremos seguir, emitir un </a:t>
            </a:r>
            <a:r>
              <a:rPr b="1" lang="es-419" sz="2000">
                <a:latin typeface="Fira Mono"/>
                <a:ea typeface="Fira Mono"/>
                <a:cs typeface="Fira Mono"/>
                <a:sym typeface="Fira Mono"/>
              </a:rPr>
              <a:t>git commit</a:t>
            </a:r>
            <a:r>
              <a:rPr lang="es-419" sz="2000">
                <a:latin typeface="Gentium Book Basic"/>
                <a:ea typeface="Gentium Book Basic"/>
                <a:cs typeface="Gentium Book Basic"/>
                <a:sym typeface="Gentium Book Basic"/>
              </a:rPr>
              <a:t> con un mensaje adecuado que represente los cambios realizados.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Pushear</a:t>
            </a:r>
            <a:r>
              <a:rPr lang="es-419" sz="2000">
                <a:latin typeface="Gentium Book Basic"/>
                <a:ea typeface="Gentium Book Basic"/>
                <a:cs typeface="Gentium Book Basic"/>
                <a:sym typeface="Gentium Book Basic"/>
              </a:rPr>
              <a:t>: habiendo commiteado los cambios de manera local, publicarlos en un repositorio remoto mediante: </a:t>
            </a:r>
            <a:r>
              <a:rPr b="1" lang="es-419" sz="2000">
                <a:latin typeface="Fira Mono"/>
                <a:ea typeface="Fira Mono"/>
                <a:cs typeface="Fira Mono"/>
                <a:sym typeface="Fira Mono"/>
              </a:rPr>
              <a:t>git push</a:t>
            </a:r>
            <a:endParaRPr b="1" sz="2000">
              <a:latin typeface="Fira Mono"/>
              <a:ea typeface="Fira Mono"/>
              <a:cs typeface="Fira Mono"/>
              <a:sym typeface="Fira Mono"/>
            </a:endParaRPr>
          </a:p>
          <a:p>
            <a:pPr indent="-355600" lvl="0" marL="457200" rtl="0" algn="l">
              <a:spcBef>
                <a:spcPts val="0"/>
              </a:spcBef>
              <a:spcAft>
                <a:spcPts val="0"/>
              </a:spcAft>
              <a:buSzPts val="2000"/>
              <a:buFont typeface="Fira Mono"/>
              <a:buChar char="●"/>
            </a:pPr>
            <a:r>
              <a:rPr b="1" lang="es-419" sz="2000">
                <a:latin typeface="Fira Mono"/>
                <a:ea typeface="Fira Mono"/>
                <a:cs typeface="Fira Mono"/>
                <a:sym typeface="Fira Mono"/>
              </a:rPr>
              <a:t>HEAD</a:t>
            </a:r>
            <a:r>
              <a:rPr lang="es-419" sz="2000">
                <a:latin typeface="Gentium Book Basic"/>
                <a:ea typeface="Gentium Book Basic"/>
                <a:cs typeface="Gentium Book Basic"/>
                <a:sym typeface="Gentium Book Basic"/>
              </a:rPr>
              <a:t>: es un puntero hacia el “último” commit en la historia de una rama. No necesariamente es el commit más reciente.</a:t>
            </a:r>
            <a:endParaRPr sz="2000">
              <a:latin typeface="Gentium Book Basic"/>
              <a:ea typeface="Gentium Book Basic"/>
              <a:cs typeface="Gentium Book Basic"/>
              <a:sym typeface="Gentium Book Bas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Términos comúnmente utilizados</a:t>
            </a:r>
            <a:endParaRPr>
              <a:latin typeface="Gentium Book Basic"/>
              <a:ea typeface="Gentium Book Basic"/>
              <a:cs typeface="Gentium Book Basic"/>
              <a:sym typeface="Gentium Book Basic"/>
            </a:endParaRPr>
          </a:p>
        </p:txBody>
      </p:sp>
      <p:pic>
        <p:nvPicPr>
          <p:cNvPr descr="https://www.git-tower.com/learn/media/pages/git/faq/undo-last-commit/15afbcad2b-1690385124/02-reset-concept.png" id="265" name="Google Shape;265;p45"/>
          <p:cNvPicPr preferRelativeResize="0"/>
          <p:nvPr/>
        </p:nvPicPr>
        <p:blipFill>
          <a:blip r:embed="rId3">
            <a:alphaModFix/>
          </a:blip>
          <a:stretch>
            <a:fillRect/>
          </a:stretch>
        </p:blipFill>
        <p:spPr>
          <a:xfrm>
            <a:off x="809575" y="1493975"/>
            <a:ext cx="7524850" cy="2155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Términos comúnmente utilizados</a:t>
            </a:r>
            <a:endParaRPr>
              <a:latin typeface="Gentium Book Basic"/>
              <a:ea typeface="Gentium Book Basic"/>
              <a:cs typeface="Gentium Book Basic"/>
              <a:sym typeface="Gentium Book Basic"/>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Fork/Forkear</a:t>
            </a:r>
            <a:r>
              <a:rPr lang="es-419" sz="2000">
                <a:latin typeface="Gentium Book Basic"/>
                <a:ea typeface="Gentium Book Basic"/>
                <a:cs typeface="Gentium Book Basic"/>
                <a:sym typeface="Gentium Book Basic"/>
              </a:rPr>
              <a:t>: crear una copia remota de un repositorio remoto. En otras palabras, similar a clonar un repositorio pero se crea una copia de otro repositorio en nuestra cuenta (GitHub), incluyendo commits, PRs, branches y todos los demás archivos del repositorio original. Sirve para colaborar mediante PRs.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b="1" i="1" lang="es-419" sz="2000">
                <a:latin typeface="Gentium Book Basic"/>
                <a:ea typeface="Gentium Book Basic"/>
                <a:cs typeface="Gentium Book Basic"/>
                <a:sym typeface="Gentium Book Basic"/>
              </a:rPr>
              <a:t>Pull Request (PR)</a:t>
            </a:r>
            <a:r>
              <a:rPr lang="es-419" sz="2000">
                <a:latin typeface="Gentium Book Basic"/>
                <a:ea typeface="Gentium Book Basic"/>
                <a:cs typeface="Gentium Book Basic"/>
                <a:sym typeface="Gentium Book Basic"/>
              </a:rPr>
              <a:t>: cuando queremos compartir los cambios de nuestro “fork” de un proyecto con el autor del repositorio original, creamos un PR, indicando qué ramas deben compararse, una pertenece a nuestro fork y la otra al repositorio original. git comparará los cambios en </a:t>
            </a:r>
            <a:r>
              <a:rPr b="1" lang="es-419" sz="2000">
                <a:latin typeface="Fira Mono"/>
                <a:ea typeface="Fira Mono"/>
                <a:cs typeface="Fira Mono"/>
                <a:sym typeface="Fira Mono"/>
              </a:rPr>
              <a:t>HEAD</a:t>
            </a:r>
            <a:r>
              <a:rPr lang="es-419" sz="2000">
                <a:latin typeface="Gentium Book Basic"/>
                <a:ea typeface="Gentium Book Basic"/>
                <a:cs typeface="Gentium Book Basic"/>
                <a:sym typeface="Gentium Book Basic"/>
              </a:rPr>
              <a:t> en ambas ramas</a:t>
            </a:r>
            <a:endParaRPr sz="2000">
              <a:latin typeface="Gentium Book Basic"/>
              <a:ea typeface="Gentium Book Basic"/>
              <a:cs typeface="Gentium Book Basic"/>
              <a:sym typeface="Gentium Book Bas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Documentos importantes</a:t>
            </a:r>
            <a:endParaRPr>
              <a:latin typeface="Gentium Book Basic"/>
              <a:ea typeface="Gentium Book Basic"/>
              <a:cs typeface="Gentium Book Basic"/>
              <a:sym typeface="Gentium Book Basic"/>
            </a:endParaRPr>
          </a:p>
        </p:txBody>
      </p:sp>
      <p:sp>
        <p:nvSpPr>
          <p:cNvPr id="277" name="Google Shape;27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Archivo </a:t>
            </a:r>
            <a:r>
              <a:rPr b="1" lang="es-419" sz="2000">
                <a:latin typeface="Gentium Book Basic"/>
                <a:ea typeface="Gentium Book Basic"/>
                <a:cs typeface="Gentium Book Basic"/>
                <a:sym typeface="Gentium Book Basic"/>
              </a:rPr>
              <a:t>README.md</a:t>
            </a:r>
            <a:r>
              <a:rPr lang="es-419" sz="2000">
                <a:latin typeface="Gentium Book Basic"/>
                <a:ea typeface="Gentium Book Basic"/>
                <a:cs typeface="Gentium Book Basic"/>
                <a:sym typeface="Gentium Book Basic"/>
              </a:rPr>
              <a:t>: Se acostumbra crear este archivo como punto de entrada en la documentación de nuestro proyecto. Es buena práctica contar con un README actualizado que explique brevemente de qué se trata el proyecto, cómo se ejecuta, cómo se puede configurar, etc.</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Archivo </a:t>
            </a:r>
            <a:r>
              <a:rPr b="1" lang="es-419" sz="2000">
                <a:latin typeface="Gentium Book Basic"/>
                <a:ea typeface="Gentium Book Basic"/>
                <a:cs typeface="Gentium Book Basic"/>
                <a:sym typeface="Gentium Book Basic"/>
              </a:rPr>
              <a:t>CONTRIBUTING.md</a:t>
            </a:r>
            <a:r>
              <a:rPr lang="es-419" sz="2000">
                <a:latin typeface="Gentium Book Basic"/>
                <a:ea typeface="Gentium Book Basic"/>
                <a:cs typeface="Gentium Book Basic"/>
                <a:sym typeface="Gentium Book Basic"/>
              </a:rPr>
              <a:t>: Archivo que contiene lineamientos generales para contribuir a un proyecto, códigos de conducta, entre otros.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Archivo </a:t>
            </a:r>
            <a:r>
              <a:rPr b="1" lang="es-419" sz="2000">
                <a:latin typeface="Gentium Book Basic"/>
                <a:ea typeface="Gentium Book Basic"/>
                <a:cs typeface="Gentium Book Basic"/>
                <a:sym typeface="Gentium Book Basic"/>
              </a:rPr>
              <a:t>LICENSE</a:t>
            </a:r>
            <a:r>
              <a:rPr lang="es-419" sz="2000">
                <a:latin typeface="Gentium Book Basic"/>
                <a:ea typeface="Gentium Book Basic"/>
                <a:cs typeface="Gentium Book Basic"/>
                <a:sym typeface="Gentium Book Basic"/>
              </a:rPr>
              <a:t>: contiene el texto explicativo de la licencia elegida para el proyecto. No es obligatorio pero suele usarse en proyectos grandes y públicos (ver </a:t>
            </a:r>
            <a:r>
              <a:rPr lang="es-419" sz="2000" u="sng">
                <a:solidFill>
                  <a:schemeClr val="hlink"/>
                </a:solidFill>
                <a:latin typeface="Gentium Book Basic"/>
                <a:ea typeface="Gentium Book Basic"/>
                <a:cs typeface="Gentium Book Basic"/>
                <a:sym typeface="Gentium Book Basic"/>
                <a:hlinkClick r:id="rId3"/>
              </a:rPr>
              <a:t>LICENSES</a:t>
            </a:r>
            <a:r>
              <a:rPr lang="es-419" sz="2000">
                <a:latin typeface="Gentium Book Basic"/>
                <a:ea typeface="Gentium Book Basic"/>
                <a:cs typeface="Gentium Book Basic"/>
                <a:sym typeface="Gentium Book Basic"/>
              </a:rPr>
              <a:t>)  </a:t>
            </a:r>
            <a:endParaRPr sz="2000">
              <a:latin typeface="Gentium Book Basic"/>
              <a:ea typeface="Gentium Book Basic"/>
              <a:cs typeface="Gentium Book Basic"/>
              <a:sym typeface="Gentium Book Bas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Documentos importantes</a:t>
            </a:r>
            <a:endParaRPr>
              <a:latin typeface="Gentium Book Basic"/>
              <a:ea typeface="Gentium Book Basic"/>
              <a:cs typeface="Gentium Book Basic"/>
              <a:sym typeface="Gentium Book Basic"/>
            </a:endParaRPr>
          </a:p>
        </p:txBody>
      </p:sp>
      <p:sp>
        <p:nvSpPr>
          <p:cNvPr id="283" name="Google Shape;28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Los archivos mencionados anteriormente típicamente tienen extensión </a:t>
            </a:r>
            <a:r>
              <a:rPr b="1" lang="es-419" sz="2000">
                <a:latin typeface="Fira Mono"/>
                <a:ea typeface="Fira Mono"/>
                <a:cs typeface="Fira Mono"/>
                <a:sym typeface="Fira Mono"/>
              </a:rPr>
              <a:t>.md</a:t>
            </a:r>
            <a:r>
              <a:rPr lang="es-419" sz="2000">
                <a:latin typeface="Gentium Book Basic"/>
                <a:ea typeface="Gentium Book Basic"/>
                <a:cs typeface="Gentium Book Basic"/>
                <a:sym typeface="Gentium Book Basic"/>
              </a:rPr>
              <a:t> o </a:t>
            </a:r>
            <a:r>
              <a:rPr b="1" lang="es-419">
                <a:latin typeface="Fira Mono"/>
                <a:ea typeface="Fira Mono"/>
                <a:cs typeface="Fira Mono"/>
                <a:sym typeface="Fira Mono"/>
              </a:rPr>
              <a:t>.rst</a:t>
            </a:r>
            <a:r>
              <a:rPr lang="es-419" sz="2000">
                <a:latin typeface="Gentium Book Basic"/>
                <a:ea typeface="Gentium Book Basic"/>
                <a:cs typeface="Gentium Book Basic"/>
                <a:sym typeface="Gentium Book Basic"/>
              </a:rPr>
              <a:t> y están construidos utilizando una sintaxis particular,  </a:t>
            </a:r>
            <a:r>
              <a:rPr lang="es-419" sz="2000" u="sng">
                <a:solidFill>
                  <a:schemeClr val="hlink"/>
                </a:solidFill>
                <a:latin typeface="Gentium Book Basic"/>
                <a:ea typeface="Gentium Book Basic"/>
                <a:cs typeface="Gentium Book Basic"/>
                <a:sym typeface="Gentium Book Basic"/>
                <a:hlinkClick r:id="rId3"/>
              </a:rPr>
              <a:t>Markdown</a:t>
            </a:r>
            <a:r>
              <a:rPr lang="es-419" sz="2000">
                <a:latin typeface="Gentium Book Basic"/>
                <a:ea typeface="Gentium Book Basic"/>
                <a:cs typeface="Gentium Book Basic"/>
                <a:sym typeface="Gentium Book Basic"/>
              </a:rPr>
              <a:t> o </a:t>
            </a:r>
            <a:r>
              <a:rPr lang="es-419" sz="2000" u="sng">
                <a:solidFill>
                  <a:schemeClr val="hlink"/>
                </a:solidFill>
                <a:latin typeface="Gentium Book Basic"/>
                <a:ea typeface="Gentium Book Basic"/>
                <a:cs typeface="Gentium Book Basic"/>
                <a:sym typeface="Gentium Book Basic"/>
                <a:hlinkClick r:id="rId4"/>
              </a:rPr>
              <a:t>ReStructured Text</a:t>
            </a:r>
            <a:r>
              <a:rPr lang="es-419" sz="2000">
                <a:latin typeface="Gentium Book Basic"/>
                <a:ea typeface="Gentium Book Basic"/>
                <a:cs typeface="Gentium Book Basic"/>
                <a:sym typeface="Gentium Book Basic"/>
              </a:rPr>
              <a:t>, respectivamente.</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Al ser procesados, el contenido se renderiza con ciertas reglas de estilo que hacen más amena la lectura para las personas.</a:t>
            </a:r>
            <a:endParaRPr sz="2000">
              <a:latin typeface="Gentium Book Basic"/>
              <a:ea typeface="Gentium Book Basic"/>
              <a:cs typeface="Gentium Book Basic"/>
              <a:sym typeface="Gentium Book Bas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Documentos importantes</a:t>
            </a:r>
            <a:endParaRPr>
              <a:latin typeface="Gentium Book Basic"/>
              <a:ea typeface="Gentium Book Basic"/>
              <a:cs typeface="Gentium Book Basic"/>
              <a:sym typeface="Gentium Book Basic"/>
            </a:endParaRPr>
          </a:p>
        </p:txBody>
      </p:sp>
      <p:sp>
        <p:nvSpPr>
          <p:cNvPr id="289" name="Google Shape;28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latin typeface="Fira Mono"/>
                <a:ea typeface="Fira Mono"/>
                <a:cs typeface="Fira Mono"/>
                <a:sym typeface="Fira Mono"/>
              </a:rPr>
              <a:t>.gitignore</a:t>
            </a:r>
            <a:r>
              <a:rPr lang="es-419" sz="2000">
                <a:latin typeface="Gentium Book Basic"/>
                <a:ea typeface="Gentium Book Basic"/>
                <a:cs typeface="Gentium Book Basic"/>
                <a:sym typeface="Gentium Book Basic"/>
              </a:rPr>
              <a:t>:</a:t>
            </a:r>
            <a:r>
              <a:rPr lang="es-419" sz="2000">
                <a:latin typeface="Gentium Book Basic"/>
                <a:ea typeface="Gentium Book Basic"/>
                <a:cs typeface="Gentium Book Basic"/>
                <a:sym typeface="Gentium Book Basic"/>
              </a:rPr>
              <a:t> contiene una lista de archivos que git debe ignorar al momento de elegir qué archivos “trackear”, para agregarlos al staging area y posteriormente, pushearlos.</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lang="es-419" sz="2000">
                <a:latin typeface="Gentium Book Basic"/>
                <a:ea typeface="Gentium Book Basic"/>
                <a:cs typeface="Gentium Book Basic"/>
                <a:sym typeface="Gentium Book Basic"/>
              </a:rPr>
              <a:t>Por cuestiones de seguridad o performance, ciertos archivos no son necesarios en la versión pública de un repo. </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Dependiendo del proyecto, ciertos archivos o directorios serán sobreescritos durante la ejecución del mismo o en otro caso, algunos archivos pueden contener API_KEYs o Passwords u otro tipo de información sensible que no queremos compartir o hacer pública.</a:t>
            </a:r>
            <a:endParaRPr sz="2000">
              <a:latin typeface="Gentium Book Basic"/>
              <a:ea typeface="Gentium Book Basic"/>
              <a:cs typeface="Gentium Book Basic"/>
              <a:sym typeface="Gentium Book Bas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Documentos importantes</a:t>
            </a:r>
            <a:endParaRPr>
              <a:latin typeface="Gentium Book Basic"/>
              <a:ea typeface="Gentium Book Basic"/>
              <a:cs typeface="Gentium Book Basic"/>
              <a:sym typeface="Gentium Book Basic"/>
            </a:endParaRPr>
          </a:p>
        </p:txBody>
      </p:sp>
      <p:sp>
        <p:nvSpPr>
          <p:cNvPr id="295" name="Google Shape;29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Es</a:t>
            </a:r>
            <a:r>
              <a:rPr lang="es-419" sz="2000">
                <a:latin typeface="Gentium Book Basic"/>
                <a:ea typeface="Gentium Book Basic"/>
                <a:cs typeface="Gentium Book Basic"/>
                <a:sym typeface="Gentium Book Basic"/>
              </a:rPr>
              <a:t> recomendable utilizar servicios como </a:t>
            </a:r>
            <a:r>
              <a:rPr lang="es-419" sz="2000" u="sng">
                <a:solidFill>
                  <a:schemeClr val="hlink"/>
                </a:solidFill>
                <a:latin typeface="Gentium Book Basic"/>
                <a:ea typeface="Gentium Book Basic"/>
                <a:cs typeface="Gentium Book Basic"/>
                <a:sym typeface="Gentium Book Basic"/>
                <a:hlinkClick r:id="rId3"/>
              </a:rPr>
              <a:t>gitignore.io</a:t>
            </a:r>
            <a:r>
              <a:rPr lang="es-419" sz="2000">
                <a:latin typeface="Gentium Book Basic"/>
                <a:ea typeface="Gentium Book Basic"/>
                <a:cs typeface="Gentium Book Basic"/>
                <a:sym typeface="Gentium Book Basic"/>
              </a:rPr>
              <a:t> para generar un archivo </a:t>
            </a:r>
            <a:r>
              <a:rPr b="1" lang="es-419">
                <a:latin typeface="Fira Mono"/>
                <a:ea typeface="Fira Mono"/>
                <a:cs typeface="Fira Mono"/>
                <a:sym typeface="Fira Mono"/>
              </a:rPr>
              <a:t>.gitignore</a:t>
            </a:r>
            <a:r>
              <a:rPr lang="es-419" sz="2000">
                <a:latin typeface="Gentium Book Basic"/>
                <a:ea typeface="Gentium Book Basic"/>
                <a:cs typeface="Gentium Book Basic"/>
                <a:sym typeface="Gentium Book Basic"/>
              </a:rPr>
              <a:t> que se ajuste al tipo de proyecto en el que queremos trabajar. Posteriormente, podremos personalizarlo añadiendo o quitando nuevos archivos o directorios que no queremos compartir.</a:t>
            </a:r>
            <a:endParaRPr sz="2000">
              <a:latin typeface="Gentium Book Basic"/>
              <a:ea typeface="Gentium Book Basic"/>
              <a:cs typeface="Gentium Book Basic"/>
              <a:sym typeface="Gentium Book Basic"/>
            </a:endParaRPr>
          </a:p>
          <a:p>
            <a:pPr indent="-342900" lvl="0" marL="457200" rtl="0" algn="l">
              <a:spcBef>
                <a:spcPts val="1600"/>
              </a:spcBef>
              <a:spcAft>
                <a:spcPts val="0"/>
              </a:spcAft>
              <a:buSzPts val="1800"/>
              <a:buChar char="●"/>
            </a:pPr>
            <a:r>
              <a:rPr b="1" lang="es-419">
                <a:latin typeface="Fira Mono"/>
                <a:ea typeface="Fira Mono"/>
                <a:cs typeface="Fira Mono"/>
                <a:sym typeface="Fira Mono"/>
              </a:rPr>
              <a:t>.gitkeep</a:t>
            </a:r>
            <a:r>
              <a:rPr lang="es-419">
                <a:latin typeface="Fira Mono"/>
                <a:ea typeface="Fira Mono"/>
                <a:cs typeface="Fira Mono"/>
                <a:sym typeface="Fira Mono"/>
              </a:rPr>
              <a:t>: </a:t>
            </a:r>
            <a:r>
              <a:rPr lang="es-419" sz="2000">
                <a:latin typeface="Gentium Book Basic"/>
                <a:ea typeface="Gentium Book Basic"/>
                <a:cs typeface="Gentium Book Basic"/>
                <a:sym typeface="Gentium Book Basic"/>
              </a:rPr>
              <a:t>en esencia y por convención, este documento sirve para “notificar” a git para que trackee de ciertos directorios vacíos que nos resultan de importancia. </a:t>
            </a:r>
            <a:r>
              <a:rPr lang="es-419" sz="2000" u="sng">
                <a:solidFill>
                  <a:schemeClr val="accent5"/>
                </a:solidFill>
                <a:latin typeface="Gentium Book Basic"/>
                <a:ea typeface="Gentium Book Basic"/>
                <a:cs typeface="Gentium Book Basic"/>
                <a:sym typeface="Gentium Book Basic"/>
                <a:hlinkClick r:id="rId4">
                  <a:extLst>
                    <a:ext uri="{A12FA001-AC4F-418D-AE19-62706E023703}">
                      <ahyp:hlinkClr val="tx"/>
                    </a:ext>
                  </a:extLst>
                </a:hlinkClick>
              </a:rPr>
              <a:t>más info</a:t>
            </a:r>
            <a:r>
              <a:rPr lang="es-419" sz="2000">
                <a:latin typeface="Gentium Book Basic"/>
                <a:ea typeface="Gentium Book Basic"/>
                <a:cs typeface="Gentium Book Basic"/>
                <a:sym typeface="Gentium Book Basic"/>
              </a:rPr>
              <a:t>.</a:t>
            </a:r>
            <a:endParaRPr sz="2000">
              <a:latin typeface="Gentium Book Basic"/>
              <a:ea typeface="Gentium Book Basic"/>
              <a:cs typeface="Gentium Book Basic"/>
              <a:sym typeface="Gentium Book Bas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Ejercicio (</a:t>
            </a:r>
            <a:r>
              <a:rPr lang="es-419">
                <a:latin typeface="Gentium Book Basic"/>
                <a:ea typeface="Gentium Book Basic"/>
                <a:cs typeface="Gentium Book Basic"/>
                <a:sym typeface="Gentium Book Basic"/>
              </a:rPr>
              <a:t>1/3</a:t>
            </a:r>
            <a:r>
              <a:rPr lang="es-419">
                <a:latin typeface="Gentium Book Basic"/>
                <a:ea typeface="Gentium Book Basic"/>
                <a:cs typeface="Gentium Book Basic"/>
                <a:sym typeface="Gentium Book Basic"/>
              </a:rPr>
              <a:t>)</a:t>
            </a:r>
            <a:endParaRPr>
              <a:latin typeface="Gentium Book Basic"/>
              <a:ea typeface="Gentium Book Basic"/>
              <a:cs typeface="Gentium Book Basic"/>
              <a:sym typeface="Gentium Book Basic"/>
            </a:endParaRPr>
          </a:p>
        </p:txBody>
      </p:sp>
      <p:sp>
        <p:nvSpPr>
          <p:cNvPr id="301" name="Google Shape;301;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Crear una carpeta que se llame “aprendiendo_git”</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Navegar a la ubicación de la carpeta usando el comando </a:t>
            </a:r>
            <a:r>
              <a:rPr b="1" lang="es-419">
                <a:latin typeface="Fira Mono"/>
                <a:ea typeface="Fira Mono"/>
                <a:cs typeface="Fira Mono"/>
                <a:sym typeface="Fira Mono"/>
              </a:rPr>
              <a:t>cd</a:t>
            </a:r>
            <a:r>
              <a:rPr lang="es-419">
                <a:latin typeface="Fira Mono"/>
                <a:ea typeface="Fira Mono"/>
                <a:cs typeface="Fira Mono"/>
                <a:sym typeface="Fira Mono"/>
              </a:rPr>
              <a:t> </a:t>
            </a:r>
            <a:r>
              <a:rPr lang="es-419" sz="2000">
                <a:latin typeface="Gentium Book Basic"/>
                <a:ea typeface="Gentium Book Basic"/>
                <a:cs typeface="Gentium Book Basic"/>
                <a:sym typeface="Gentium Book Basic"/>
              </a:rPr>
              <a:t>(change directory).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Estando situado en la carpeta, ejecutar: </a:t>
            </a:r>
            <a:r>
              <a:rPr b="1" lang="es-419" sz="2000">
                <a:latin typeface="Fira Mono"/>
                <a:ea typeface="Fira Mono"/>
                <a:cs typeface="Fira Mono"/>
                <a:sym typeface="Fira Mono"/>
              </a:rPr>
              <a:t>git init .</a:t>
            </a:r>
            <a:r>
              <a:rPr lang="es-419" sz="2000">
                <a:latin typeface="Gentium Book Basic"/>
                <a:ea typeface="Gentium Book Basic"/>
                <a:cs typeface="Gentium Book Basic"/>
                <a:sym typeface="Gentium Book Basic"/>
              </a:rPr>
              <a:t> </a:t>
            </a:r>
            <a:r>
              <a:rPr lang="es-419" sz="2000">
                <a:latin typeface="Gentium Book Basic"/>
                <a:ea typeface="Gentium Book Basic"/>
                <a:cs typeface="Gentium Book Basic"/>
                <a:sym typeface="Gentium Book Basic"/>
              </a:rPr>
              <a:t>(El “.” es parte del comando)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Añadir un archivo que se llame “README.md” y cuyo contenido sea “este es un repo de prueba.”</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Ejecutar </a:t>
            </a:r>
            <a:r>
              <a:rPr b="1" lang="es-419" sz="2000">
                <a:latin typeface="Fira Mono"/>
                <a:ea typeface="Fira Mono"/>
                <a:cs typeface="Fira Mono"/>
                <a:sym typeface="Fira Mono"/>
              </a:rPr>
              <a:t>git status</a:t>
            </a:r>
            <a:r>
              <a:rPr lang="es-419" sz="2000">
                <a:latin typeface="Gentium Book Basic"/>
                <a:ea typeface="Gentium Book Basic"/>
                <a:cs typeface="Gentium Book Basic"/>
                <a:sym typeface="Gentium Book Basic"/>
              </a:rPr>
              <a:t> para ver el estado de nuestro repo.</a:t>
            </a:r>
            <a:endParaRPr sz="2000">
              <a:latin typeface="Gentium Book Basic"/>
              <a:ea typeface="Gentium Book Basic"/>
              <a:cs typeface="Gentium Book Basic"/>
              <a:sym typeface="Gentium Book Bas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¿Por qué usar control de versiones?</a:t>
            </a:r>
            <a:endParaRPr>
              <a:latin typeface="Gentium Book Basic"/>
              <a:ea typeface="Gentium Book Basic"/>
              <a:cs typeface="Gentium Book Basic"/>
              <a:sym typeface="Gentium Book Basic"/>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a:latin typeface="Gentium Book Basic"/>
                <a:ea typeface="Gentium Book Basic"/>
                <a:cs typeface="Gentium Book Basic"/>
                <a:sym typeface="Gentium Book Basic"/>
              </a:rPr>
              <a:t>Para tener una forma más eficiente de trabajar</a:t>
            </a:r>
            <a:endParaRPr>
              <a:latin typeface="Gentium Book Basic"/>
              <a:ea typeface="Gentium Book Basic"/>
              <a:cs typeface="Gentium Book Basic"/>
              <a:sym typeface="Gentium Book Basic"/>
            </a:endParaRPr>
          </a:p>
        </p:txBody>
      </p:sp>
      <p:pic>
        <p:nvPicPr>
          <p:cNvPr id="77" name="Google Shape;77;p16"/>
          <p:cNvPicPr preferRelativeResize="0"/>
          <p:nvPr/>
        </p:nvPicPr>
        <p:blipFill>
          <a:blip r:embed="rId3">
            <a:alphaModFix/>
          </a:blip>
          <a:stretch>
            <a:fillRect/>
          </a:stretch>
        </p:blipFill>
        <p:spPr>
          <a:xfrm>
            <a:off x="1995966" y="1645400"/>
            <a:ext cx="5152069" cy="3143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Ejercicio (2/3)</a:t>
            </a:r>
            <a:endParaRPr>
              <a:latin typeface="Gentium Book Basic"/>
              <a:ea typeface="Gentium Book Basic"/>
              <a:cs typeface="Gentium Book Basic"/>
              <a:sym typeface="Gentium Book Basic"/>
            </a:endParaRPr>
          </a:p>
        </p:txBody>
      </p:sp>
      <p:sp>
        <p:nvSpPr>
          <p:cNvPr id="307" name="Google Shape;30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Añadir los cambios al index usando: </a:t>
            </a:r>
            <a:r>
              <a:rPr b="1" lang="es-419" sz="2000">
                <a:latin typeface="Fira Mono"/>
                <a:ea typeface="Fira Mono"/>
                <a:cs typeface="Fira Mono"/>
                <a:sym typeface="Fira Mono"/>
              </a:rPr>
              <a:t>git add &lt;archivos&gt;</a:t>
            </a:r>
            <a:endParaRPr b="1" sz="2000">
              <a:latin typeface="Fira Mono"/>
              <a:ea typeface="Fira Mono"/>
              <a:cs typeface="Fira Mono"/>
              <a:sym typeface="Fira Mono"/>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Volver a ejecutar </a:t>
            </a:r>
            <a:r>
              <a:rPr b="1" lang="es-419" sz="2000">
                <a:latin typeface="Fira Mono"/>
                <a:ea typeface="Fira Mono"/>
                <a:cs typeface="Fira Mono"/>
                <a:sym typeface="Fira Mono"/>
              </a:rPr>
              <a:t>git status</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para observar los cambios.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Ejecutar: </a:t>
            </a:r>
            <a:r>
              <a:rPr b="1" lang="es-419" sz="2000">
                <a:latin typeface="Fira Mono"/>
                <a:ea typeface="Fira Mono"/>
                <a:cs typeface="Fira Mono"/>
                <a:sym typeface="Fira Mono"/>
              </a:rPr>
              <a:t>git commit -m “agrego README.md”</a:t>
            </a:r>
            <a:r>
              <a:rPr lang="es-419" sz="2000">
                <a:latin typeface="Fira Mono"/>
                <a:ea typeface="Fira Mono"/>
                <a:cs typeface="Fira Mono"/>
                <a:sym typeface="Fira Mono"/>
              </a:rPr>
              <a:t> </a:t>
            </a:r>
            <a:r>
              <a:rPr lang="es-419" sz="2000">
                <a:latin typeface="Gentium Book Basic"/>
                <a:ea typeface="Gentium Book Basic"/>
                <a:cs typeface="Gentium Book Basic"/>
                <a:sym typeface="Gentium Book Basic"/>
              </a:rPr>
              <a:t>(la opción -m sirve para pasar un mensaje corto).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Por último, ejecutar </a:t>
            </a:r>
            <a:r>
              <a:rPr b="1" lang="es-419" sz="2000">
                <a:latin typeface="Fira Mono"/>
                <a:ea typeface="Fira Mono"/>
                <a:cs typeface="Fira Mono"/>
                <a:sym typeface="Fira Mono"/>
              </a:rPr>
              <a:t>git status</a:t>
            </a:r>
            <a:r>
              <a:rPr lang="es-419" sz="2000">
                <a:latin typeface="Gentium Book Basic"/>
                <a:ea typeface="Gentium Book Basic"/>
                <a:cs typeface="Gentium Book Basic"/>
                <a:sym typeface="Gentium Book Basic"/>
              </a:rPr>
              <a:t> para observar los cambios una vez más.</a:t>
            </a:r>
            <a:endParaRPr sz="2000">
              <a:latin typeface="Gentium Book Basic"/>
              <a:ea typeface="Gentium Book Basic"/>
              <a:cs typeface="Gentium Book Basic"/>
              <a:sym typeface="Gentium Book Bas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Ejercicio (3/3)</a:t>
            </a:r>
            <a:endParaRPr>
              <a:latin typeface="Gentium Book Basic"/>
              <a:ea typeface="Gentium Book Basic"/>
              <a:cs typeface="Gentium Book Basic"/>
              <a:sym typeface="Gentium Book Basic"/>
            </a:endParaRPr>
          </a:p>
        </p:txBody>
      </p:sp>
      <p:sp>
        <p:nvSpPr>
          <p:cNvPr id="313" name="Google Shape;31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Añadir al menos un colaborador a un repositorio público en GitHub.</a:t>
            </a:r>
            <a:endParaRPr b="1" sz="2000">
              <a:latin typeface="Fira Mono"/>
              <a:ea typeface="Fira Mono"/>
              <a:cs typeface="Fira Mono"/>
              <a:sym typeface="Fira Mono"/>
            </a:endParaRPr>
          </a:p>
          <a:p>
            <a:pPr indent="-355600" lvl="0" marL="457200" rtl="0" algn="l">
              <a:spcBef>
                <a:spcPts val="0"/>
              </a:spcBef>
              <a:spcAft>
                <a:spcPts val="0"/>
              </a:spcAft>
              <a:buSzPts val="2000"/>
              <a:buFont typeface="Fira Mono"/>
              <a:buChar char="●"/>
            </a:pPr>
            <a:r>
              <a:rPr lang="es-419" sz="2000">
                <a:latin typeface="Gentium Book Basic"/>
                <a:ea typeface="Gentium Book Basic"/>
                <a:cs typeface="Gentium Book Basic"/>
                <a:sym typeface="Gentium Book Basic"/>
              </a:rPr>
              <a:t>Vamos a generar y resolver un conflicto:</a:t>
            </a:r>
            <a:endParaRPr sz="2000">
              <a:latin typeface="Fira Mono"/>
              <a:ea typeface="Fira Mono"/>
              <a:cs typeface="Fira Mono"/>
              <a:sym typeface="Fira Mono"/>
            </a:endParaRPr>
          </a:p>
          <a:p>
            <a:pPr indent="-342900" lvl="1" marL="914400" rtl="0" algn="l">
              <a:spcBef>
                <a:spcPts val="0"/>
              </a:spcBef>
              <a:spcAft>
                <a:spcPts val="0"/>
              </a:spcAft>
              <a:buSzPts val="1800"/>
              <a:buFont typeface="Gentium Book Basic"/>
              <a:buChar char="○"/>
            </a:pPr>
            <a:r>
              <a:rPr lang="es-419" sz="1800">
                <a:latin typeface="Gentium Book Basic"/>
                <a:ea typeface="Gentium Book Basic"/>
                <a:cs typeface="Gentium Book Basic"/>
                <a:sym typeface="Gentium Book Basic"/>
              </a:rPr>
              <a:t>Ambos usuarios ejecutarán </a:t>
            </a:r>
            <a:r>
              <a:rPr b="1" lang="es-419" sz="1800">
                <a:latin typeface="Fira Mono"/>
                <a:ea typeface="Fira Mono"/>
                <a:cs typeface="Fira Mono"/>
                <a:sym typeface="Fira Mono"/>
              </a:rPr>
              <a:t>git pull</a:t>
            </a:r>
            <a:r>
              <a:rPr lang="es-419" sz="1800">
                <a:latin typeface="Gentium Book Basic"/>
                <a:ea typeface="Gentium Book Basic"/>
                <a:cs typeface="Gentium Book Basic"/>
                <a:sym typeface="Gentium Book Basic"/>
              </a:rPr>
              <a:t> para tener los últimos cambios de manera local.</a:t>
            </a:r>
            <a:endParaRPr sz="1800">
              <a:latin typeface="Gentium Book Basic"/>
              <a:ea typeface="Gentium Book Basic"/>
              <a:cs typeface="Gentium Book Basic"/>
              <a:sym typeface="Gentium Book Basic"/>
            </a:endParaRPr>
          </a:p>
          <a:p>
            <a:pPr indent="-342900" lvl="1" marL="914400" rtl="0" algn="l">
              <a:spcBef>
                <a:spcPts val="0"/>
              </a:spcBef>
              <a:spcAft>
                <a:spcPts val="0"/>
              </a:spcAft>
              <a:buSzPts val="1800"/>
              <a:buFont typeface="Gentium Book Basic"/>
              <a:buChar char="○"/>
            </a:pPr>
            <a:r>
              <a:rPr lang="es-419" sz="1800">
                <a:latin typeface="Gentium Book Basic"/>
                <a:ea typeface="Gentium Book Basic"/>
                <a:cs typeface="Gentium Book Basic"/>
                <a:sym typeface="Gentium Book Basic"/>
              </a:rPr>
              <a:t>Uno de los autores debe introducir un cambio en el archivo </a:t>
            </a:r>
            <a:r>
              <a:rPr b="1" lang="es-419" sz="1800">
                <a:latin typeface="Fira Mono"/>
                <a:ea typeface="Fira Mono"/>
                <a:cs typeface="Fira Mono"/>
                <a:sym typeface="Fira Mono"/>
              </a:rPr>
              <a:t>README.md</a:t>
            </a:r>
            <a:r>
              <a:rPr lang="es-419" sz="1800">
                <a:latin typeface="Gentium Book Basic"/>
                <a:ea typeface="Gentium Book Basic"/>
                <a:cs typeface="Gentium Book Basic"/>
                <a:sym typeface="Gentium Book Basic"/>
              </a:rPr>
              <a:t> y pushearlo.</a:t>
            </a:r>
            <a:endParaRPr sz="1800">
              <a:latin typeface="Gentium Book Basic"/>
              <a:ea typeface="Gentium Book Basic"/>
              <a:cs typeface="Gentium Book Basic"/>
              <a:sym typeface="Gentium Book Basic"/>
            </a:endParaRPr>
          </a:p>
          <a:p>
            <a:pPr indent="-355600" lvl="1" marL="914400" rtl="0" algn="l">
              <a:spcBef>
                <a:spcPts val="0"/>
              </a:spcBef>
              <a:spcAft>
                <a:spcPts val="0"/>
              </a:spcAft>
              <a:buSzPts val="2000"/>
              <a:buFont typeface="Fira Mono"/>
              <a:buChar char="○"/>
            </a:pPr>
            <a:r>
              <a:rPr lang="es-419" sz="1800">
                <a:latin typeface="Gentium Book Basic"/>
                <a:ea typeface="Gentium Book Basic"/>
                <a:cs typeface="Gentium Book Basic"/>
                <a:sym typeface="Gentium Book Basic"/>
              </a:rPr>
              <a:t>Otro de los autores, evitará hacer nuevamente </a:t>
            </a:r>
            <a:r>
              <a:rPr b="1" lang="es-419" sz="1800">
                <a:latin typeface="Fira Mono"/>
                <a:ea typeface="Fira Mono"/>
                <a:cs typeface="Fira Mono"/>
                <a:sym typeface="Fira Mono"/>
              </a:rPr>
              <a:t>git pull</a:t>
            </a:r>
            <a:r>
              <a:rPr lang="es-419" sz="1800">
                <a:latin typeface="Gentium Book Basic"/>
                <a:ea typeface="Gentium Book Basic"/>
                <a:cs typeface="Gentium Book Basic"/>
                <a:sym typeface="Gentium Book Basic"/>
              </a:rPr>
              <a:t> antes de introducir un cambio. Intencionalmente pisará/reemplazará las líneas modificadas por el autor anterior e intentará publicar sus cambios con </a:t>
            </a:r>
            <a:r>
              <a:rPr b="1" lang="es-419" sz="1800">
                <a:latin typeface="Fira Mono"/>
                <a:ea typeface="Fira Mono"/>
                <a:cs typeface="Fira Mono"/>
                <a:sym typeface="Fira Mono"/>
              </a:rPr>
              <a:t>git push</a:t>
            </a:r>
            <a:r>
              <a:rPr lang="es-419" sz="1800">
                <a:latin typeface="Gentium Book Basic"/>
                <a:ea typeface="Gentium Book Basic"/>
                <a:cs typeface="Gentium Book Basic"/>
                <a:sym typeface="Gentium Book Basic"/>
              </a:rPr>
              <a:t>. </a:t>
            </a:r>
            <a:endParaRPr sz="1800">
              <a:latin typeface="Gentium Book Basic"/>
              <a:ea typeface="Gentium Book Basic"/>
              <a:cs typeface="Gentium Book Basic"/>
              <a:sym typeface="Gentium Book Bas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Ejercicio (3/3)</a:t>
            </a:r>
            <a:endParaRPr>
              <a:latin typeface="Gentium Book Basic"/>
              <a:ea typeface="Gentium Book Basic"/>
              <a:cs typeface="Gentium Book Basic"/>
              <a:sym typeface="Gentium Book Basic"/>
            </a:endParaRPr>
          </a:p>
        </p:txBody>
      </p:sp>
      <p:sp>
        <p:nvSpPr>
          <p:cNvPr id="319" name="Google Shape;31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git advertirá que hay cambios en el repo remoto que no existen localmente y que se debe ejecutar </a:t>
            </a:r>
            <a:r>
              <a:rPr b="1" lang="es-419">
                <a:latin typeface="Fira Mono"/>
                <a:ea typeface="Fira Mono"/>
                <a:cs typeface="Fira Mono"/>
                <a:sym typeface="Fira Mono"/>
              </a:rPr>
              <a:t>git pull</a:t>
            </a:r>
            <a:r>
              <a:rPr lang="es-419">
                <a:latin typeface="Gentium Book Basic"/>
                <a:ea typeface="Gentium Book Basic"/>
                <a:cs typeface="Gentium Book Basic"/>
                <a:sym typeface="Gentium Book Basic"/>
              </a:rPr>
              <a:t> antes de </a:t>
            </a:r>
            <a:r>
              <a:rPr b="1" lang="es-419">
                <a:latin typeface="Fira Mono"/>
                <a:ea typeface="Fira Mono"/>
                <a:cs typeface="Fira Mono"/>
                <a:sym typeface="Fira Mono"/>
              </a:rPr>
              <a:t>git push</a:t>
            </a:r>
            <a:r>
              <a:rPr lang="es-419">
                <a:latin typeface="Gentium Book Basic"/>
                <a:ea typeface="Gentium Book Basic"/>
                <a:cs typeface="Gentium Book Basic"/>
                <a:sym typeface="Gentium Book Basic"/>
              </a:rPr>
              <a:t> para resolver los potenciales conflictos.</a:t>
            </a:r>
            <a:endParaRPr>
              <a:latin typeface="Gentium Book Basic"/>
              <a:ea typeface="Gentium Book Basic"/>
              <a:cs typeface="Gentium Book Basic"/>
              <a:sym typeface="Gentium Book Basic"/>
            </a:endParaRPr>
          </a:p>
          <a:p>
            <a:pPr indent="0" lvl="0" marL="0" rtl="0" algn="l">
              <a:spcBef>
                <a:spcPts val="1600"/>
              </a:spcBef>
              <a:spcAft>
                <a:spcPts val="0"/>
              </a:spcAft>
              <a:buNone/>
            </a:pPr>
            <a:r>
              <a:rPr lang="es-419">
                <a:latin typeface="Gentium Book Basic"/>
                <a:ea typeface="Gentium Book Basic"/>
                <a:cs typeface="Gentium Book Basic"/>
                <a:sym typeface="Gentium Book Basic"/>
              </a:rPr>
              <a:t>Al realizar </a:t>
            </a:r>
            <a:r>
              <a:rPr b="1" lang="es-419">
                <a:latin typeface="Fira Mono"/>
                <a:ea typeface="Fira Mono"/>
                <a:cs typeface="Fira Mono"/>
                <a:sym typeface="Fira Mono"/>
              </a:rPr>
              <a:t>git pull</a:t>
            </a:r>
            <a:r>
              <a:rPr lang="es-419">
                <a:latin typeface="Gentium Book Basic"/>
                <a:ea typeface="Gentium Book Basic"/>
                <a:cs typeface="Gentium Book Basic"/>
                <a:sym typeface="Gentium Book Basic"/>
              </a:rPr>
              <a:t>, los conflictos aparecerán y deberán resolverlos. Para esto, se puede:</a:t>
            </a:r>
            <a:endParaRPr>
              <a:latin typeface="Gentium Book Basic"/>
              <a:ea typeface="Gentium Book Basic"/>
              <a:cs typeface="Gentium Book Basic"/>
              <a:sym typeface="Gentium Book Basic"/>
            </a:endParaRPr>
          </a:p>
          <a:p>
            <a:pPr indent="-342900" lvl="0" marL="457200" rtl="0" algn="l">
              <a:spcBef>
                <a:spcPts val="1600"/>
              </a:spcBef>
              <a:spcAft>
                <a:spcPts val="0"/>
              </a:spcAft>
              <a:buSzPts val="1800"/>
              <a:buFont typeface="Gentium Book Basic"/>
              <a:buChar char="●"/>
            </a:pPr>
            <a:r>
              <a:rPr lang="es-419">
                <a:latin typeface="Gentium Book Basic"/>
                <a:ea typeface="Gentium Book Basic"/>
                <a:cs typeface="Gentium Book Basic"/>
                <a:sym typeface="Gentium Book Basic"/>
              </a:rPr>
              <a:t>Aceptar los cambios remotos</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a:latin typeface="Gentium Book Basic"/>
                <a:ea typeface="Gentium Book Basic"/>
                <a:cs typeface="Gentium Book Basic"/>
                <a:sym typeface="Gentium Book Basic"/>
              </a:rPr>
              <a:t>Reemplazar los cambios remotos con los cambios locales</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a:latin typeface="Gentium Book Basic"/>
                <a:ea typeface="Gentium Book Basic"/>
                <a:cs typeface="Gentium Book Basic"/>
                <a:sym typeface="Gentium Book Basic"/>
              </a:rPr>
              <a:t>Combinar los cambios remotos con los locales</a:t>
            </a:r>
            <a:endParaRPr>
              <a:latin typeface="Gentium Book Basic"/>
              <a:ea typeface="Gentium Book Basic"/>
              <a:cs typeface="Gentium Book Basic"/>
              <a:sym typeface="Gentium Book Basic"/>
            </a:endParaRPr>
          </a:p>
          <a:p>
            <a:pPr indent="0" lvl="0" marL="0" rtl="0" algn="l">
              <a:spcBef>
                <a:spcPts val="1600"/>
              </a:spcBef>
              <a:spcAft>
                <a:spcPts val="1600"/>
              </a:spcAft>
              <a:buNone/>
            </a:pPr>
            <a:r>
              <a:rPr lang="es-419">
                <a:latin typeface="Gentium Book Basic"/>
                <a:ea typeface="Gentium Book Basic"/>
                <a:cs typeface="Gentium Book Basic"/>
                <a:sym typeface="Gentium Book Basic"/>
              </a:rPr>
              <a:t>Por último, añadir, commitear y pushear los cambios finales.</a:t>
            </a:r>
            <a:endParaRPr>
              <a:latin typeface="Gentium Book Basic"/>
              <a:ea typeface="Gentium Book Basic"/>
              <a:cs typeface="Gentium Book Basic"/>
              <a:sym typeface="Gentium Book Bas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Llaves SSH para interactuar con GitHub</a:t>
            </a:r>
            <a:endParaRPr>
              <a:latin typeface="Gentium Book Basic"/>
              <a:ea typeface="Gentium Book Basic"/>
              <a:cs typeface="Gentium Book Basic"/>
              <a:sym typeface="Gentium Book Basic"/>
            </a:endParaRPr>
          </a:p>
        </p:txBody>
      </p:sp>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Para utilizar GitHub debemos generar una llave SSH y agregarla a nuestra cuenta en la sección de Settings -&gt; SSH &amp; GPG Keys</a:t>
            </a:r>
            <a:r>
              <a:rPr lang="es-419">
                <a:latin typeface="Gentium Book Basic"/>
                <a:ea typeface="Gentium Book Basic"/>
                <a:cs typeface="Gentium Book Basic"/>
                <a:sym typeface="Gentium Book Basic"/>
              </a:rPr>
              <a:t>.</a:t>
            </a:r>
            <a:endParaRPr>
              <a:latin typeface="Gentium Book Basic"/>
              <a:ea typeface="Gentium Book Basic"/>
              <a:cs typeface="Gentium Book Basic"/>
              <a:sym typeface="Gentium Book Basic"/>
            </a:endParaRPr>
          </a:p>
          <a:p>
            <a:pPr indent="-342900" lvl="0" marL="457200" rtl="0" algn="l">
              <a:spcBef>
                <a:spcPts val="1600"/>
              </a:spcBef>
              <a:spcAft>
                <a:spcPts val="0"/>
              </a:spcAft>
              <a:buSzPts val="1800"/>
              <a:buFont typeface="Gentium Book Basic"/>
              <a:buChar char="●"/>
            </a:pPr>
            <a:r>
              <a:rPr lang="es-419">
                <a:latin typeface="Gentium Book Basic"/>
                <a:ea typeface="Gentium Book Basic"/>
                <a:cs typeface="Gentium Book Basic"/>
                <a:sym typeface="Gentium Book Basic"/>
              </a:rPr>
              <a:t>Guía para crear llaves SSH para GitHub (seleccionar SO adecuado): </a:t>
            </a:r>
            <a:r>
              <a:rPr lang="es-419" u="sng">
                <a:solidFill>
                  <a:schemeClr val="hlink"/>
                </a:solidFill>
                <a:latin typeface="Gentium Book Basic"/>
                <a:ea typeface="Gentium Book Basic"/>
                <a:cs typeface="Gentium Book Basic"/>
                <a:sym typeface="Gentium Book Basic"/>
                <a:hlinkClick r:id="rId3"/>
              </a:rPr>
              <a:t>https://docs.github.com/es/authentication/connecting-to-github-with-ssh/generating-a-new-ssh-key-and-adding-it-to-the-ssh-agent#generating-a-new-ssh-key</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a:latin typeface="Gentium Book Basic"/>
                <a:ea typeface="Gentium Book Basic"/>
                <a:cs typeface="Gentium Book Basic"/>
                <a:sym typeface="Gentium Book Basic"/>
              </a:rPr>
              <a:t>Guía para añadir la llave SSH a GitHub: </a:t>
            </a:r>
            <a:r>
              <a:rPr lang="es-419" u="sng">
                <a:solidFill>
                  <a:schemeClr val="hlink"/>
                </a:solidFill>
                <a:latin typeface="Gentium Book Basic"/>
                <a:ea typeface="Gentium Book Basic"/>
                <a:cs typeface="Gentium Book Basic"/>
                <a:sym typeface="Gentium Book Basic"/>
                <a:hlinkClick r:id="rId4"/>
              </a:rPr>
              <a:t>https://docs.github.com/es/authentication/connecting-to-github-with-ssh/adding-a-new-ssh-key-to-your-github-account</a:t>
            </a:r>
            <a:endParaRPr>
              <a:latin typeface="Gentium Book Basic"/>
              <a:ea typeface="Gentium Book Basic"/>
              <a:cs typeface="Gentium Book Basic"/>
              <a:sym typeface="Gentium Book Bas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Tutoriales en YouTube</a:t>
            </a:r>
            <a:endParaRPr>
              <a:latin typeface="Gentium Book Basic"/>
              <a:ea typeface="Gentium Book Basic"/>
              <a:cs typeface="Gentium Book Basic"/>
              <a:sym typeface="Gentium Book Basic"/>
            </a:endParaRPr>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ntium Book Basic"/>
              <a:buChar char="●"/>
            </a:pPr>
            <a:r>
              <a:rPr lang="es-419" u="sng">
                <a:solidFill>
                  <a:schemeClr val="hlink"/>
                </a:solidFill>
                <a:latin typeface="Gentium Book Basic"/>
                <a:ea typeface="Gentium Book Basic"/>
                <a:cs typeface="Gentium Book Basic"/>
                <a:sym typeface="Gentium Book Basic"/>
                <a:hlinkClick r:id="rId3"/>
              </a:rPr>
              <a:t>Git Basics - Training (5 videos: 2013 a 2018)</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u="sng">
                <a:solidFill>
                  <a:schemeClr val="accent5"/>
                </a:solidFill>
                <a:latin typeface="Gentium Book Basic"/>
                <a:ea typeface="Gentium Book Basic"/>
                <a:cs typeface="Gentium Book Basic"/>
                <a:sym typeface="Gentium Book Basic"/>
                <a:hlinkClick r:id="rId4">
                  <a:extLst>
                    <a:ext uri="{A12FA001-AC4F-418D-AE19-62706E023703}">
                      <ahyp:hlinkClr val="tx"/>
                    </a:ext>
                  </a:extLst>
                </a:hlinkClick>
              </a:rPr>
              <a:t>Git and GitHub for Beginners - Crash Course (2020)</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u="sng">
                <a:solidFill>
                  <a:schemeClr val="accent5"/>
                </a:solidFill>
                <a:latin typeface="Gentium Book Basic"/>
                <a:ea typeface="Gentium Book Basic"/>
                <a:cs typeface="Gentium Book Basic"/>
                <a:sym typeface="Gentium Book Basic"/>
                <a:hlinkClick r:id="rId5">
                  <a:extLst>
                    <a:ext uri="{A12FA001-AC4F-418D-AE19-62706E023703}">
                      <ahyp:hlinkClr val="tx"/>
                    </a:ext>
                  </a:extLst>
                </a:hlinkClick>
              </a:rPr>
              <a:t>Git tutorial for dummies (2021)</a:t>
            </a:r>
            <a:endParaRPr>
              <a:latin typeface="Gentium Book Basic"/>
              <a:ea typeface="Gentium Book Basic"/>
              <a:cs typeface="Gentium Book Basic"/>
              <a:sym typeface="Gentium Book Basic"/>
            </a:endParaRPr>
          </a:p>
          <a:p>
            <a:pPr indent="-342900" lvl="0" marL="457200" rtl="0" algn="l">
              <a:spcBef>
                <a:spcPts val="0"/>
              </a:spcBef>
              <a:spcAft>
                <a:spcPts val="0"/>
              </a:spcAft>
              <a:buSzPts val="1800"/>
              <a:buFont typeface="Gentium Book Basic"/>
              <a:buChar char="●"/>
            </a:pPr>
            <a:r>
              <a:rPr lang="es-419" u="sng">
                <a:solidFill>
                  <a:schemeClr val="hlink"/>
                </a:solidFill>
                <a:latin typeface="Gentium Book Basic"/>
                <a:ea typeface="Gentium Book Basic"/>
                <a:cs typeface="Gentium Book Basic"/>
                <a:sym typeface="Gentium Book Basic"/>
                <a:hlinkClick r:id="rId6"/>
              </a:rPr>
              <a:t>Git, GitHub, &amp; GitHub Desktop for beginners (2022)</a:t>
            </a:r>
            <a:endParaRPr>
              <a:latin typeface="Gentium Book Basic"/>
              <a:ea typeface="Gentium Book Basic"/>
              <a:cs typeface="Gentium Book Basic"/>
              <a:sym typeface="Gentium Book Bas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Bibliografía</a:t>
            </a:r>
            <a:endParaRPr>
              <a:latin typeface="Gentium Book Basic"/>
              <a:ea typeface="Gentium Book Basic"/>
              <a:cs typeface="Gentium Book Basic"/>
              <a:sym typeface="Gentium Book Basic"/>
            </a:endParaRPr>
          </a:p>
        </p:txBody>
      </p:sp>
      <p:sp>
        <p:nvSpPr>
          <p:cNvPr id="337" name="Google Shape;3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ntium Book Basic"/>
              <a:buChar char="●"/>
            </a:pPr>
            <a:r>
              <a:rPr lang="es-419" sz="2000" u="sng">
                <a:solidFill>
                  <a:schemeClr val="accent5"/>
                </a:solidFill>
                <a:latin typeface="Gentium Book Basic"/>
                <a:ea typeface="Gentium Book Basic"/>
                <a:cs typeface="Gentium Book Basic"/>
                <a:sym typeface="Gentium Book Basic"/>
                <a:hlinkClick r:id="rId3">
                  <a:extLst>
                    <a:ext uri="{A12FA001-AC4F-418D-AE19-62706E023703}">
                      <ahyp:hlinkClr val="tx"/>
                    </a:ext>
                  </a:extLst>
                </a:hlinkClick>
              </a:rPr>
              <a:t>Git SCM</a:t>
            </a:r>
            <a:r>
              <a:rPr lang="es-419" sz="2000">
                <a:latin typeface="Gentium Book Basic"/>
                <a:ea typeface="Gentium Book Basic"/>
                <a:cs typeface="Gentium Book Basic"/>
                <a:sym typeface="Gentium Book Basic"/>
              </a:rPr>
              <a:t>: documentación oficial.</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accent5"/>
                </a:solidFill>
                <a:latin typeface="Gentium Book Basic"/>
                <a:ea typeface="Gentium Book Basic"/>
                <a:cs typeface="Gentium Book Basic"/>
                <a:sym typeface="Gentium Book Basic"/>
                <a:hlinkClick r:id="rId4">
                  <a:extLst>
                    <a:ext uri="{A12FA001-AC4F-418D-AE19-62706E023703}">
                      <ahyp:hlinkClr val="tx"/>
                    </a:ext>
                  </a:extLst>
                </a:hlinkClick>
              </a:rPr>
              <a:t>Git cheatsheet</a:t>
            </a:r>
            <a:r>
              <a:rPr lang="es-419" sz="2000">
                <a:latin typeface="Gentium Book Basic"/>
                <a:ea typeface="Gentium Book Basic"/>
                <a:cs typeface="Gentium Book Basic"/>
                <a:sym typeface="Gentium Book Basic"/>
              </a:rPr>
              <a:t>: machete de comandos.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accent5"/>
                </a:solidFill>
                <a:latin typeface="Gentium Book Basic"/>
                <a:ea typeface="Gentium Book Basic"/>
                <a:cs typeface="Gentium Book Basic"/>
                <a:sym typeface="Gentium Book Basic"/>
                <a:hlinkClick r:id="rId5">
                  <a:extLst>
                    <a:ext uri="{A12FA001-AC4F-418D-AE19-62706E023703}">
                      <ahyp:hlinkClr val="tx"/>
                    </a:ext>
                  </a:extLst>
                </a:hlinkClick>
              </a:rPr>
              <a:t>Learn git branching</a:t>
            </a:r>
            <a:r>
              <a:rPr lang="es-419" sz="2000">
                <a:latin typeface="Gentium Book Basic"/>
                <a:ea typeface="Gentium Book Basic"/>
                <a:cs typeface="Gentium Book Basic"/>
                <a:sym typeface="Gentium Book Basic"/>
              </a:rPr>
              <a:t>: juego online para aprender cosas de git, en particular manejo de ramas.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accent5"/>
                </a:solidFill>
                <a:latin typeface="Gentium Book Basic"/>
                <a:ea typeface="Gentium Book Basic"/>
                <a:cs typeface="Gentium Book Basic"/>
                <a:sym typeface="Gentium Book Basic"/>
                <a:hlinkClick r:id="rId6">
                  <a:extLst>
                    <a:ext uri="{A12FA001-AC4F-418D-AE19-62706E023703}">
                      <ahyp:hlinkClr val="tx"/>
                    </a:ext>
                  </a:extLst>
                </a:hlinkClick>
              </a:rPr>
              <a:t>OhShitGit!</a:t>
            </a:r>
            <a:r>
              <a:rPr lang="es-419" sz="2000">
                <a:latin typeface="Gentium Book Basic"/>
                <a:ea typeface="Gentium Book Basic"/>
                <a:cs typeface="Gentium Book Basic"/>
                <a:sym typeface="Gentium Book Basic"/>
              </a:rPr>
              <a:t>: “recetas” para </a:t>
            </a:r>
            <a:r>
              <a:rPr lang="es-419" sz="2000" strike="sngStrike">
                <a:latin typeface="Gentium Book Basic"/>
                <a:ea typeface="Gentium Book Basic"/>
                <a:cs typeface="Gentium Book Basic"/>
                <a:sym typeface="Gentium Book Basic"/>
              </a:rPr>
              <a:t>arreglar macanas</a:t>
            </a:r>
            <a:r>
              <a:rPr lang="es-419" sz="2000">
                <a:latin typeface="Gentium Book Basic"/>
                <a:ea typeface="Gentium Book Basic"/>
                <a:cs typeface="Gentium Book Basic"/>
                <a:sym typeface="Gentium Book Basic"/>
              </a:rPr>
              <a:t> recuperar el estado de un repo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accent5"/>
                </a:solidFill>
                <a:latin typeface="Gentium Book Basic"/>
                <a:ea typeface="Gentium Book Basic"/>
                <a:cs typeface="Gentium Book Basic"/>
                <a:sym typeface="Gentium Book Basic"/>
                <a:hlinkClick r:id="rId7">
                  <a:extLst>
                    <a:ext uri="{A12FA001-AC4F-418D-AE19-62706E023703}">
                      <ahyp:hlinkClr val="tx"/>
                    </a:ext>
                  </a:extLst>
                </a:hlinkClick>
              </a:rPr>
              <a:t>awesome-git</a:t>
            </a:r>
            <a:r>
              <a:rPr lang="es-419" sz="2000">
                <a:latin typeface="Gentium Book Basic"/>
                <a:ea typeface="Gentium Book Basic"/>
                <a:cs typeface="Gentium Book Basic"/>
                <a:sym typeface="Gentium Book Basic"/>
              </a:rPr>
              <a:t>: recursos relacionados a git.</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hlink"/>
                </a:solidFill>
                <a:latin typeface="Gentium Book Basic"/>
                <a:ea typeface="Gentium Book Basic"/>
                <a:cs typeface="Gentium Book Basic"/>
                <a:sym typeface="Gentium Book Basic"/>
                <a:hlinkClick r:id="rId8"/>
              </a:rPr>
              <a:t>git-simple-tutorial</a:t>
            </a:r>
            <a:r>
              <a:rPr lang="es-419" sz="2000">
                <a:latin typeface="Gentium Book Basic"/>
                <a:ea typeface="Gentium Book Basic"/>
                <a:cs typeface="Gentium Book Basic"/>
                <a:sym typeface="Gentium Book Basic"/>
              </a:rPr>
              <a:t>: tutorial de git explicado como si fuera un juego.</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hlink"/>
                </a:solidFill>
                <a:latin typeface="Gentium Book Basic"/>
                <a:ea typeface="Gentium Book Basic"/>
                <a:cs typeface="Gentium Book Basic"/>
                <a:sym typeface="Gentium Book Basic"/>
                <a:hlinkClick r:id="rId9"/>
              </a:rPr>
              <a:t>OhMyGit!:</a:t>
            </a:r>
            <a:r>
              <a:rPr lang="es-419" sz="2000">
                <a:latin typeface="Gentium Book Basic"/>
                <a:ea typeface="Gentium Book Basic"/>
                <a:cs typeface="Gentium Book Basic"/>
                <a:sym typeface="Gentium Book Basic"/>
              </a:rPr>
              <a:t> Juego para aprender a usar git.</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u="sng">
                <a:solidFill>
                  <a:schemeClr val="hlink"/>
                </a:solidFill>
                <a:latin typeface="Gentium Book Basic"/>
                <a:ea typeface="Gentium Book Basic"/>
                <a:cs typeface="Gentium Book Basic"/>
                <a:sym typeface="Gentium Book Basic"/>
                <a:hlinkClick r:id="rId10"/>
              </a:rPr>
              <a:t>Markdown para Github</a:t>
            </a:r>
            <a:r>
              <a:rPr lang="es-419" sz="2000">
                <a:latin typeface="Gentium Book Basic"/>
                <a:ea typeface="Gentium Book Basic"/>
                <a:cs typeface="Gentium Book Basic"/>
                <a:sym typeface="Gentium Book Basic"/>
              </a:rPr>
              <a:t>: guía y ejemplos para aprender </a:t>
            </a:r>
            <a:r>
              <a:rPr lang="es-419" sz="2000">
                <a:latin typeface="Gentium Book Basic"/>
                <a:ea typeface="Gentium Book Basic"/>
                <a:cs typeface="Gentium Book Basic"/>
                <a:sym typeface="Gentium Book Basic"/>
              </a:rPr>
              <a:t>sintaxis</a:t>
            </a:r>
            <a:endParaRPr sz="2000">
              <a:latin typeface="Gentium Book Basic"/>
              <a:ea typeface="Gentium Book Basic"/>
              <a:cs typeface="Gentium Book Basic"/>
              <a:sym typeface="Gentium Book Bas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¿Qué es git?</a:t>
            </a:r>
            <a:endParaRPr>
              <a:latin typeface="Gentium Book Basic"/>
              <a:ea typeface="Gentium Book Basic"/>
              <a:cs typeface="Gentium Book Basic"/>
              <a:sym typeface="Gentium Book Basic"/>
            </a:endParaRPr>
          </a:p>
        </p:txBody>
      </p:sp>
      <p:sp>
        <p:nvSpPr>
          <p:cNvPr id="83" name="Google Shape;83;p17"/>
          <p:cNvSpPr txBox="1"/>
          <p:nvPr>
            <p:ph idx="1" type="body"/>
          </p:nvPr>
        </p:nvSpPr>
        <p:spPr>
          <a:xfrm>
            <a:off x="311700" y="1152475"/>
            <a:ext cx="8520600" cy="231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419" sz="2000">
                <a:latin typeface="Gentium Book Basic"/>
                <a:ea typeface="Gentium Book Basic"/>
                <a:cs typeface="Gentium Book Basic"/>
                <a:sym typeface="Gentium Book Basic"/>
              </a:rPr>
              <a:t>E</a:t>
            </a:r>
            <a:r>
              <a:rPr lang="es-419" sz="2000">
                <a:latin typeface="Gentium Book Basic"/>
                <a:ea typeface="Gentium Book Basic"/>
                <a:cs typeface="Gentium Book Basic"/>
                <a:sym typeface="Gentium Book Basic"/>
              </a:rPr>
              <a:t>s un sistema de control de versiones, gratuito y open source.</a:t>
            </a:r>
            <a:endParaRPr sz="2000">
              <a:latin typeface="Gentium Book Basic"/>
              <a:ea typeface="Gentium Book Basic"/>
              <a:cs typeface="Gentium Book Basic"/>
              <a:sym typeface="Gentium Book Basic"/>
            </a:endParaRPr>
          </a:p>
          <a:p>
            <a:pPr indent="0" lvl="0" marL="0" rtl="0" algn="l">
              <a:spcBef>
                <a:spcPts val="1600"/>
              </a:spcBef>
              <a:spcAft>
                <a:spcPts val="0"/>
              </a:spcAft>
              <a:buNone/>
            </a:pPr>
            <a:r>
              <a:rPr lang="es-419" sz="2000">
                <a:latin typeface="Gentium Book Basic"/>
                <a:ea typeface="Gentium Book Basic"/>
                <a:cs typeface="Gentium Book Basic"/>
                <a:sym typeface="Gentium Book Basic"/>
              </a:rPr>
              <a:t>Está diseñado para lidiar con cualquier tipo de proyecto, grande o pequeño de manera rápida y eficiente.</a:t>
            </a:r>
            <a:endParaRPr sz="2000">
              <a:latin typeface="Gentium Book Basic"/>
              <a:ea typeface="Gentium Book Basic"/>
              <a:cs typeface="Gentium Book Basic"/>
              <a:sym typeface="Gentium Book Basic"/>
            </a:endParaRPr>
          </a:p>
          <a:p>
            <a:pPr indent="0" lvl="0" marL="0" rtl="0" algn="l">
              <a:spcBef>
                <a:spcPts val="1600"/>
              </a:spcBef>
              <a:spcAft>
                <a:spcPts val="1600"/>
              </a:spcAft>
              <a:buNone/>
            </a:pPr>
            <a:r>
              <a:rPr lang="es-419" sz="2000">
                <a:latin typeface="Gentium Book Basic"/>
                <a:ea typeface="Gentium Book Basic"/>
                <a:cs typeface="Gentium Book Basic"/>
                <a:sym typeface="Gentium Book Basic"/>
              </a:rPr>
              <a:t>Utiliza el concepto de </a:t>
            </a:r>
            <a:r>
              <a:rPr b="1" lang="es-419" sz="2000">
                <a:latin typeface="Gentium Book Basic"/>
                <a:ea typeface="Gentium Book Basic"/>
                <a:cs typeface="Gentium Book Basic"/>
                <a:sym typeface="Gentium Book Basic"/>
              </a:rPr>
              <a:t>repositorio</a:t>
            </a:r>
            <a:r>
              <a:rPr lang="es-419" sz="2000">
                <a:latin typeface="Gentium Book Basic"/>
                <a:ea typeface="Gentium Book Basic"/>
                <a:cs typeface="Gentium Book Basic"/>
                <a:sym typeface="Gentium Book Basic"/>
              </a:rPr>
              <a:t> (repository o “repo”) como lugar donde almacenar los archivos de un proyecto.</a:t>
            </a:r>
            <a:endParaRPr sz="2000">
              <a:latin typeface="Gentium Book Basic"/>
              <a:ea typeface="Gentium Book Basic"/>
              <a:cs typeface="Gentium Book Basic"/>
              <a:sym typeface="Gentium Book Bas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p:txBody>
      </p:sp>
      <p:sp>
        <p:nvSpPr>
          <p:cNvPr id="89" name="Google Shape;89;p18"/>
          <p:cNvSpPr txBox="1"/>
          <p:nvPr>
            <p:ph idx="1" type="body"/>
          </p:nvPr>
        </p:nvSpPr>
        <p:spPr>
          <a:xfrm>
            <a:off x="311700" y="1152475"/>
            <a:ext cx="8520600" cy="2784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419">
                <a:latin typeface="Gentium Book Basic"/>
                <a:ea typeface="Gentium Book Basic"/>
                <a:cs typeface="Gentium Book Basic"/>
                <a:sym typeface="Gentium Book Basic"/>
              </a:rPr>
              <a:t>Distribuido:</a:t>
            </a:r>
            <a:r>
              <a:rPr lang="es-419">
                <a:latin typeface="Gentium Book Basic"/>
                <a:ea typeface="Gentium Book Basic"/>
                <a:cs typeface="Gentium Book Basic"/>
                <a:sym typeface="Gentium Book Basic"/>
              </a:rPr>
              <a:t> Podemos trabajar de manera local sin miedo a romper nada ya que nuestros cambios se hacen sobre una copia (o clon) del proyecto.</a:t>
            </a:r>
            <a:endParaRPr>
              <a:latin typeface="Gentium Book Basic"/>
              <a:ea typeface="Gentium Book Basic"/>
              <a:cs typeface="Gentium Book Basic"/>
              <a:sym typeface="Gentium Book Basic"/>
            </a:endParaRPr>
          </a:p>
          <a:p>
            <a:pPr indent="0" lvl="0" marL="0" rtl="0" algn="l">
              <a:spcBef>
                <a:spcPts val="1600"/>
              </a:spcBef>
              <a:spcAft>
                <a:spcPts val="0"/>
              </a:spcAft>
              <a:buNone/>
            </a:pPr>
            <a:r>
              <a:rPr b="1" lang="es-419">
                <a:latin typeface="Gentium Book Basic"/>
                <a:ea typeface="Gentium Book Basic"/>
                <a:cs typeface="Gentium Book Basic"/>
                <a:sym typeface="Gentium Book Basic"/>
              </a:rPr>
              <a:t>Rápido: </a:t>
            </a:r>
            <a:r>
              <a:rPr lang="es-419">
                <a:latin typeface="Gentium Book Basic"/>
                <a:ea typeface="Gentium Book Basic"/>
                <a:cs typeface="Gentium Book Basic"/>
                <a:sym typeface="Gentium Book Basic"/>
              </a:rPr>
              <a:t>El que sea distribuido permite incorporar rápidamente los cambios porque no hay que lidiar con sistemas centralizados constantemente.</a:t>
            </a:r>
            <a:endParaRPr>
              <a:latin typeface="Gentium Book Basic"/>
              <a:ea typeface="Gentium Book Basic"/>
              <a:cs typeface="Gentium Book Basic"/>
              <a:sym typeface="Gentium Book Basic"/>
            </a:endParaRPr>
          </a:p>
          <a:p>
            <a:pPr indent="0" lvl="0" marL="0" rtl="0" algn="l">
              <a:spcBef>
                <a:spcPts val="1600"/>
              </a:spcBef>
              <a:spcAft>
                <a:spcPts val="1600"/>
              </a:spcAft>
              <a:buClr>
                <a:schemeClr val="dk1"/>
              </a:buClr>
              <a:buSzPts val="1100"/>
              <a:buFont typeface="Arial"/>
              <a:buNone/>
            </a:pPr>
            <a:r>
              <a:rPr b="1" lang="es-419">
                <a:latin typeface="Gentium Book Basic"/>
                <a:ea typeface="Gentium Book Basic"/>
                <a:cs typeface="Gentium Book Basic"/>
                <a:sym typeface="Gentium Book Basic"/>
              </a:rPr>
              <a:t>Integridad y consistencia de los datos</a:t>
            </a:r>
            <a:r>
              <a:rPr lang="es-419">
                <a:latin typeface="Gentium Book Basic"/>
                <a:ea typeface="Gentium Book Basic"/>
                <a:cs typeface="Gentium Book Basic"/>
                <a:sym typeface="Gentium Book Basic"/>
              </a:rPr>
              <a:t>: git codifica la historia de los cambios de un proyecto asociando un hash a cada commit, lo que permite contar con puntos de restauración únicos sin importar que el sistema </a:t>
            </a:r>
            <a:r>
              <a:rPr b="1" lang="es-419">
                <a:latin typeface="Gentium Book Basic"/>
                <a:ea typeface="Gentium Book Basic"/>
                <a:cs typeface="Gentium Book Basic"/>
                <a:sym typeface="Gentium Book Basic"/>
              </a:rPr>
              <a:t>no</a:t>
            </a:r>
            <a:r>
              <a:rPr lang="es-419">
                <a:latin typeface="Gentium Book Basic"/>
                <a:ea typeface="Gentium Book Basic"/>
                <a:cs typeface="Gentium Book Basic"/>
                <a:sym typeface="Gentium Book Basic"/>
              </a:rPr>
              <a:t> funcione de manera centralizada.</a:t>
            </a:r>
            <a:endParaRPr>
              <a:latin typeface="Gentium Book Basic"/>
              <a:ea typeface="Gentium Book Basic"/>
              <a:cs typeface="Gentium Book Basic"/>
              <a:sym typeface="Gentium Book Bas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a:latin typeface="Gentium Book Basic"/>
              <a:ea typeface="Gentium Book Basic"/>
              <a:cs typeface="Gentium Book Basic"/>
              <a:sym typeface="Gentium Book Basic"/>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latin typeface="Gentium Book Basic"/>
                <a:ea typeface="Gentium Book Basic"/>
                <a:cs typeface="Gentium Book Basic"/>
                <a:sym typeface="Gentium Book Basic"/>
              </a:rPr>
              <a:t>Ramas (branches)</a:t>
            </a:r>
            <a:endParaRPr sz="2000">
              <a:latin typeface="Gentium Book Basic"/>
              <a:ea typeface="Gentium Book Basic"/>
              <a:cs typeface="Gentium Book Basic"/>
              <a:sym typeface="Gentium Book Basic"/>
            </a:endParaRPr>
          </a:p>
          <a:p>
            <a:pPr indent="0" lvl="0" marL="0" rtl="0" algn="l">
              <a:spcBef>
                <a:spcPts val="0"/>
              </a:spcBef>
              <a:spcAft>
                <a:spcPts val="0"/>
              </a:spcAft>
              <a:buNone/>
            </a:pPr>
            <a:r>
              <a:rPr lang="es-419" sz="2000">
                <a:latin typeface="Gentium Book Basic"/>
                <a:ea typeface="Gentium Book Basic"/>
                <a:cs typeface="Gentium Book Basic"/>
                <a:sym typeface="Gentium Book Basic"/>
              </a:rPr>
              <a:t>Podemos crear múltiples ramas: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Para introducir una funcionalidad</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Para experimentar con una herramienta </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Font typeface="Gentium Book Basic"/>
              <a:buChar char="●"/>
            </a:pPr>
            <a:r>
              <a:rPr lang="es-419" sz="2000">
                <a:latin typeface="Gentium Book Basic"/>
                <a:ea typeface="Gentium Book Basic"/>
                <a:cs typeface="Gentium Book Basic"/>
                <a:sym typeface="Gentium Book Basic"/>
              </a:rPr>
              <a:t>Para resolver problemas</a:t>
            </a:r>
            <a:endParaRPr sz="2000">
              <a:latin typeface="Gentium Book Basic"/>
              <a:ea typeface="Gentium Book Basic"/>
              <a:cs typeface="Gentium Book Basic"/>
              <a:sym typeface="Gentium Book Basic"/>
            </a:endParaRPr>
          </a:p>
          <a:p>
            <a:pPr indent="-355600" lvl="0" marL="457200" rtl="0" algn="l">
              <a:spcBef>
                <a:spcPts val="0"/>
              </a:spcBef>
              <a:spcAft>
                <a:spcPts val="0"/>
              </a:spcAft>
              <a:buSzPts val="2000"/>
              <a:buChar char="●"/>
            </a:pPr>
            <a:r>
              <a:rPr lang="es-419" sz="2000">
                <a:latin typeface="Gentium Book Basic"/>
                <a:ea typeface="Gentium Book Basic"/>
                <a:cs typeface="Gentium Book Basic"/>
                <a:sym typeface="Gentium Book Basic"/>
              </a:rPr>
              <a:t>Incorporar cambios de una rama a otra rama. (</a:t>
            </a:r>
            <a:r>
              <a:rPr b="1" lang="es-419" sz="2000">
                <a:latin typeface="Gentium Book Basic"/>
                <a:ea typeface="Gentium Book Basic"/>
                <a:cs typeface="Gentium Book Basic"/>
                <a:sym typeface="Gentium Book Basic"/>
              </a:rPr>
              <a:t>merge</a:t>
            </a:r>
            <a:r>
              <a:rPr lang="es-419" sz="2000">
                <a:latin typeface="Gentium Book Basic"/>
                <a:ea typeface="Gentium Book Basic"/>
                <a:cs typeface="Gentium Book Basic"/>
                <a:sym typeface="Gentium Book Basic"/>
              </a:rPr>
              <a:t>)</a:t>
            </a:r>
            <a:endParaRPr sz="2000">
              <a:latin typeface="Gentium Book Basic"/>
              <a:ea typeface="Gentium Book Basic"/>
              <a:cs typeface="Gentium Book Basic"/>
              <a:sym typeface="Gentium Book Bas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2000">
                <a:latin typeface="Gentium Book Basic"/>
                <a:ea typeface="Gentium Book Basic"/>
                <a:cs typeface="Gentium Book Basic"/>
                <a:sym typeface="Gentium Book Basic"/>
              </a:rPr>
              <a:t>Múltiples workflows</a:t>
            </a:r>
            <a:endParaRPr sz="2000">
              <a:latin typeface="Gentium Book Basic"/>
              <a:ea typeface="Gentium Book Basic"/>
              <a:cs typeface="Gentium Book Basic"/>
              <a:sym typeface="Gentium Book Basic"/>
            </a:endParaRPr>
          </a:p>
        </p:txBody>
      </p:sp>
      <p:pic>
        <p:nvPicPr>
          <p:cNvPr id="102" name="Google Shape;102;p20"/>
          <p:cNvPicPr preferRelativeResize="0"/>
          <p:nvPr/>
        </p:nvPicPr>
        <p:blipFill>
          <a:blip r:embed="rId3">
            <a:alphaModFix/>
          </a:blip>
          <a:stretch>
            <a:fillRect/>
          </a:stretch>
        </p:blipFill>
        <p:spPr>
          <a:xfrm>
            <a:off x="311700" y="2067325"/>
            <a:ext cx="3723550" cy="18752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338751" y="2103613"/>
            <a:ext cx="4473726" cy="1802675"/>
          </a:xfrm>
          <a:prstGeom prst="rect">
            <a:avLst/>
          </a:prstGeom>
          <a:noFill/>
          <a:ln>
            <a:noFill/>
          </a:ln>
        </p:spPr>
      </p:pic>
      <p:cxnSp>
        <p:nvCxnSpPr>
          <p:cNvPr id="104" name="Google Shape;104;p20"/>
          <p:cNvCxnSpPr/>
          <p:nvPr/>
        </p:nvCxnSpPr>
        <p:spPr>
          <a:xfrm flipH="1">
            <a:off x="4216400" y="1830350"/>
            <a:ext cx="16200" cy="288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latin typeface="Gentium Book Basic"/>
                <a:ea typeface="Gentium Book Basic"/>
                <a:cs typeface="Gentium Book Basic"/>
                <a:sym typeface="Gentium Book Basic"/>
              </a:rPr>
              <a:t>Características</a:t>
            </a:r>
            <a:endParaRPr>
              <a:latin typeface="Gentium Book Basic"/>
              <a:ea typeface="Gentium Book Basic"/>
              <a:cs typeface="Gentium Book Basic"/>
              <a:sym typeface="Gentium Book Basic"/>
            </a:endParaRPr>
          </a:p>
          <a:p>
            <a:pPr indent="0" lvl="0" marL="0" rtl="0" algn="l">
              <a:spcBef>
                <a:spcPts val="0"/>
              </a:spcBef>
              <a:spcAft>
                <a:spcPts val="0"/>
              </a:spcAft>
              <a:buNone/>
            </a:pPr>
            <a:r>
              <a:t/>
            </a:r>
            <a:endParaRPr>
              <a:latin typeface="Gentium Book Basic"/>
              <a:ea typeface="Gentium Book Basic"/>
              <a:cs typeface="Gentium Book Basic"/>
              <a:sym typeface="Gentium Book Basic"/>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a:latin typeface="Gentium Book Basic"/>
                <a:ea typeface="Gentium Book Basic"/>
                <a:cs typeface="Gentium Book Basic"/>
                <a:sym typeface="Gentium Book Basic"/>
              </a:rPr>
              <a:t>Múltiples workflows</a:t>
            </a:r>
            <a:endParaRPr>
              <a:latin typeface="Gentium Book Basic"/>
              <a:ea typeface="Gentium Book Basic"/>
              <a:cs typeface="Gentium Book Basic"/>
              <a:sym typeface="Gentium Book Basic"/>
            </a:endParaRPr>
          </a:p>
        </p:txBody>
      </p:sp>
      <p:pic>
        <p:nvPicPr>
          <p:cNvPr id="111" name="Google Shape;111;p21"/>
          <p:cNvPicPr preferRelativeResize="0"/>
          <p:nvPr/>
        </p:nvPicPr>
        <p:blipFill>
          <a:blip r:embed="rId3">
            <a:alphaModFix/>
          </a:blip>
          <a:stretch>
            <a:fillRect/>
          </a:stretch>
        </p:blipFill>
        <p:spPr>
          <a:xfrm>
            <a:off x="1772738" y="1738375"/>
            <a:ext cx="5598526" cy="301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