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BEB672-3383-4195-8C61-53A6663252E9}">
  <a:tblStyle styleId="{22BEB672-3383-4195-8C61-53A6663252E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b65d6d17f_8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5b65d6d17f_8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5b65d6d17f_8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5b65d6d17f_8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5b65d6d17f_8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5b65d6d17f_8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b65d6d17f_8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b65d6d17f_8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b65d6d17f_8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b65d6d17f_8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b65d6d17f_8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5b65d6d17f_8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b65d6d17f_8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b65d6d17f_8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b65d6d17f_8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b65d6d17f_8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5b65d6d17f_8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5b65d6d17f_8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b65d6d17f_8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b65d6d17f_8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b65d6d0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b65d6d0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b65d6d17f_8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b65d6d17f_8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5b65d6d17f_8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5b65d6d17f_8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f199ca89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f199ca89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f199ca89c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f199ca89c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5b65d6d17f_8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5b65d6d17f_8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b65d6d0d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b65d6d0d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b65d6d17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b65d6d17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b65d6d17f_8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5b65d6d17f_8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b65d6d17f_8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b65d6d17f_8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b65d6d17f_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b65d6d17f_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b65d6d17f_8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b65d6d17f_8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b65d6d17f_8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5b65d6d17f_8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es.wikipedia.org/wiki/X.509" TargetMode="External"/><Relationship Id="rId4" Type="http://schemas.openxmlformats.org/officeDocument/2006/relationships/hyperlink" Target="https://es.wikipedia.org/wiki/Criptograf%C3%ADa_sim%C3%A9trica" TargetMode="External"/><Relationship Id="rId5" Type="http://schemas.openxmlformats.org/officeDocument/2006/relationships/hyperlink" Target="https://es.wikipedia.org/wiki/Criptograf%C3%ADa_asim%C3%A9tric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w3techs.com/technologies/details/ce-httpsdefault" TargetMode="External"/><Relationship Id="rId4" Type="http://schemas.openxmlformats.org/officeDocument/2006/relationships/hyperlink" Target="https://beebom.com/how-enable-https-only-mode-chrome-firefox-edge-safari/"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s://developer.mozilla.org/es/docs/Web/HTTP/Methods" TargetMode="External"/><Relationship Id="rId4" Type="http://schemas.openxmlformats.org/officeDocument/2006/relationships/hyperlink" Target="https://developer.mozilla.org/es/docs/Web/HTTP/Status" TargetMode="External"/><Relationship Id="rId5" Type="http://schemas.openxmlformats.org/officeDocument/2006/relationships/hyperlink" Target="https://developer.mozilla.org/es/docs/Web/HTTP/Headers" TargetMode="External"/><Relationship Id="rId6" Type="http://schemas.openxmlformats.org/officeDocument/2006/relationships/hyperlink" Target="https://developer.mozilla.org/es/docs/Web/HTTP/Cooki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youtube.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https://es.wikipedia.org/wiki/Localizador_de_recursos_uniforme" TargetMode="External"/><Relationship Id="rId4" Type="http://schemas.openxmlformats.org/officeDocument/2006/relationships/hyperlink" Target="http://es.wikipedia.org:80/wiki/Special:Search?search=tren&amp;go=G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developer.mozilla.org/es/docs/Web/XML/XML_introduction" TargetMode="External"/><Relationship Id="rId4" Type="http://schemas.openxmlformats.org/officeDocument/2006/relationships/hyperlink" Target="https://developer.mozilla.org/es/docs/Web/HTML" TargetMode="External"/><Relationship Id="rId5" Type="http://schemas.openxmlformats.org/officeDocument/2006/relationships/hyperlink" Target="https://developer.mozilla.org/es/docs/Web/CSS" TargetMode="External"/><Relationship Id="rId6" Type="http://schemas.openxmlformats.org/officeDocument/2006/relationships/hyperlink" Target="https://developer.mozilla.org/es/docs/Web/JavaScript" TargetMode="External"/><Relationship Id="rId7" Type="http://schemas.openxmlformats.org/officeDocument/2006/relationships/hyperlink" Target="https://developer.mozilla.org/es/docs/WebAssembly"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en.wikipedia.org/wiki/Internet_protocol_suite#Transport_laye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en.wikipedia.org/wiki/Port_(computer_networking)#Common_port_numbers" TargetMode="Externa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datatracker.ietf.org/doc/html/rfc7541" TargetMode="External"/><Relationship Id="rId4" Type="http://schemas.openxmlformats.org/officeDocument/2006/relationships/hyperlink" Target="https://w3techs.com/technologies/details/ce-http2" TargetMode="External"/><Relationship Id="rId5" Type="http://schemas.openxmlformats.org/officeDocument/2006/relationships/hyperlink" Target="https://datatracker.ietf.org/doc/html/rfc9114" TargetMode="External"/><Relationship Id="rId6" Type="http://schemas.openxmlformats.org/officeDocument/2006/relationships/hyperlink" Target="https://w3techs.com/technologies/details/ce-http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en.wikipedia.org/wiki/HTTP#Message_forma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en.wikipedia.org/wiki/HTTP#Message_forma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developer.mozilla.org/en-US/docs/Web/HTTP/Basics_of_HTTP/MIME_types/Common_types" TargetMode="External"/><Relationship Id="rId4" Type="http://schemas.openxmlformats.org/officeDocument/2006/relationships/hyperlink" Target="https://developer.mozilla.org/en-US/docs/Web/HTTP/Basics_of_HTTP/MIME_types/Common_typ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Aplicaciones Web</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Algunos conceptos introductorios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HTTPS</a:t>
            </a:r>
            <a:endParaRPr/>
          </a:p>
        </p:txBody>
      </p:sp>
      <p:sp>
        <p:nvSpPr>
          <p:cNvPr id="125" name="Google Shape;125;p22"/>
          <p:cNvSpPr txBox="1"/>
          <p:nvPr>
            <p:ph idx="4294967295" type="body"/>
          </p:nvPr>
        </p:nvSpPr>
        <p:spPr>
          <a:xfrm>
            <a:off x="460950" y="1216650"/>
            <a:ext cx="8222100" cy="2710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s" sz="1629"/>
              <a:t>HTTP fue pensado para ser utilizado en texto plano pero esto resulta algo peligroso cuando se está intercambiando información sensible o bien información que deseamos que sea privada.</a:t>
            </a:r>
            <a:endParaRPr sz="1629"/>
          </a:p>
          <a:p>
            <a:pPr indent="0" lvl="0" marL="0" rtl="0" algn="l">
              <a:lnSpc>
                <a:spcPct val="95000"/>
              </a:lnSpc>
              <a:spcBef>
                <a:spcPts val="1200"/>
              </a:spcBef>
              <a:spcAft>
                <a:spcPts val="1200"/>
              </a:spcAft>
              <a:buSzPts val="935"/>
              <a:buNone/>
            </a:pPr>
            <a:r>
              <a:rPr b="1" lang="es" sz="1629"/>
              <a:t>SSL</a:t>
            </a:r>
            <a:r>
              <a:rPr lang="es" sz="1629"/>
              <a:t> </a:t>
            </a:r>
            <a:r>
              <a:rPr i="1" lang="es" sz="1629"/>
              <a:t>(Secure Socket Layer)</a:t>
            </a:r>
            <a:r>
              <a:rPr lang="es" sz="1629"/>
              <a:t> y su sucesor </a:t>
            </a:r>
            <a:r>
              <a:rPr b="1" lang="es" sz="1629"/>
              <a:t>TLS</a:t>
            </a:r>
            <a:r>
              <a:rPr lang="es" sz="1629"/>
              <a:t> </a:t>
            </a:r>
            <a:r>
              <a:rPr i="1" lang="es" sz="1629"/>
              <a:t>(Transport Layer Security)</a:t>
            </a:r>
            <a:r>
              <a:rPr lang="es" sz="1629"/>
              <a:t>, surgen como mecanismos de seguridad que utilizan </a:t>
            </a:r>
            <a:r>
              <a:rPr lang="es" sz="1629" u="sng">
                <a:solidFill>
                  <a:schemeClr val="hlink"/>
                </a:solidFill>
                <a:hlinkClick r:id="rId3"/>
              </a:rPr>
              <a:t>certificados</a:t>
            </a:r>
            <a:r>
              <a:rPr lang="es" sz="1629"/>
              <a:t> con criptografía para autentificar a las partes en una comunicación y para el intercambio de “llaves”. </a:t>
            </a:r>
            <a:r>
              <a:rPr lang="es" sz="1629"/>
              <a:t>Más info.: llaves </a:t>
            </a:r>
            <a:r>
              <a:rPr lang="es" sz="1629" u="sng">
                <a:solidFill>
                  <a:schemeClr val="accent5"/>
                </a:solidFill>
                <a:hlinkClick r:id="rId4">
                  <a:extLst>
                    <a:ext uri="{A12FA001-AC4F-418D-AE19-62706E023703}">
                      <ahyp:hlinkClr val="tx"/>
                    </a:ext>
                  </a:extLst>
                </a:hlinkClick>
              </a:rPr>
              <a:t>simétricas</a:t>
            </a:r>
            <a:r>
              <a:rPr lang="es" sz="1629"/>
              <a:t> vs. </a:t>
            </a:r>
            <a:r>
              <a:rPr lang="es" sz="1629" u="sng">
                <a:solidFill>
                  <a:schemeClr val="accent5"/>
                </a:solidFill>
                <a:hlinkClick r:id="rId5">
                  <a:extLst>
                    <a:ext uri="{A12FA001-AC4F-418D-AE19-62706E023703}">
                      <ahyp:hlinkClr val="tx"/>
                    </a:ext>
                  </a:extLst>
                </a:hlinkClick>
              </a:rPr>
              <a:t>asimétricas</a:t>
            </a:r>
            <a:r>
              <a:rPr lang="es" sz="1629"/>
              <a:t>.</a:t>
            </a:r>
            <a:endParaRPr sz="1629"/>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HTTPS</a:t>
            </a:r>
            <a:endParaRPr/>
          </a:p>
        </p:txBody>
      </p:sp>
      <p:sp>
        <p:nvSpPr>
          <p:cNvPr id="131" name="Google Shape;131;p23"/>
          <p:cNvSpPr txBox="1"/>
          <p:nvPr>
            <p:ph idx="4294967295" type="body"/>
          </p:nvPr>
        </p:nvSpPr>
        <p:spPr>
          <a:xfrm>
            <a:off x="460950" y="1216650"/>
            <a:ext cx="8222100" cy="2710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935"/>
              <a:buFont typeface="Arial"/>
              <a:buNone/>
            </a:pPr>
            <a:r>
              <a:rPr lang="es" sz="1629"/>
              <a:t>Estos mecanismos permiten que el intercambio de mensajes sea seguro ya que proveen autenticación y privacidad entre los extremos, mitigando la posibilidad de que un tercero pueda “espiar”/”escuchar” fácilmente los mensajes que se están siendo transmitidos entre un cliente y un servidor.  </a:t>
            </a:r>
            <a:endParaRPr sz="1629"/>
          </a:p>
          <a:p>
            <a:pPr indent="0" lvl="0" marL="0" rtl="0" algn="l">
              <a:lnSpc>
                <a:spcPct val="95000"/>
              </a:lnSpc>
              <a:spcBef>
                <a:spcPts val="1200"/>
              </a:spcBef>
              <a:spcAft>
                <a:spcPts val="0"/>
              </a:spcAft>
              <a:buSzPts val="935"/>
              <a:buNone/>
            </a:pPr>
            <a:r>
              <a:rPr lang="es" sz="1629"/>
              <a:t>La combinación de HTTP con SSL/TLS se conoce como </a:t>
            </a:r>
            <a:r>
              <a:rPr b="1" lang="es" sz="1629"/>
              <a:t>HTTPS </a:t>
            </a:r>
            <a:r>
              <a:rPr lang="es" sz="1629"/>
              <a:t>y actualmente es utilizado por el ~86% (Agosto 2024) de los sitios web del mundo (</a:t>
            </a:r>
            <a:r>
              <a:rPr lang="es" sz="1629" u="sng">
                <a:solidFill>
                  <a:schemeClr val="hlink"/>
                </a:solidFill>
                <a:hlinkClick r:id="rId3"/>
              </a:rPr>
              <a:t>fuente</a:t>
            </a:r>
            <a:r>
              <a:rPr lang="es" sz="1629"/>
              <a:t>). Los navegadores web incluso ofrecen la opción de prohibir la navegación en sitios que no tengan un certificado (válido o ausente), conocida como </a:t>
            </a:r>
            <a:r>
              <a:rPr lang="es" sz="1629" u="sng">
                <a:solidFill>
                  <a:schemeClr val="hlink"/>
                </a:solidFill>
                <a:hlinkClick r:id="rId4"/>
              </a:rPr>
              <a:t>“HTTPS-Only”</a:t>
            </a:r>
            <a:r>
              <a:rPr lang="es" sz="1629"/>
              <a:t>.</a:t>
            </a:r>
            <a:endParaRPr sz="1629"/>
          </a:p>
          <a:p>
            <a:pPr indent="0" lvl="0" marL="0" rtl="0" algn="l">
              <a:lnSpc>
                <a:spcPct val="95000"/>
              </a:lnSpc>
              <a:spcBef>
                <a:spcPts val="1200"/>
              </a:spcBef>
              <a:spcAft>
                <a:spcPts val="1200"/>
              </a:spcAft>
              <a:buSzPts val="935"/>
              <a:buNone/>
            </a:pPr>
            <a:r>
              <a:t/>
            </a:r>
            <a:endParaRPr b="1" sz="1629"/>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HTTPS</a:t>
            </a:r>
            <a:endParaRPr/>
          </a:p>
        </p:txBody>
      </p:sp>
      <p:sp>
        <p:nvSpPr>
          <p:cNvPr id="137" name="Google Shape;137;p24"/>
          <p:cNvSpPr txBox="1"/>
          <p:nvPr>
            <p:ph idx="4294967295" type="body"/>
          </p:nvPr>
        </p:nvSpPr>
        <p:spPr>
          <a:xfrm>
            <a:off x="460950" y="1216650"/>
            <a:ext cx="8222100" cy="2710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rgbClr val="000000"/>
              </a:buClr>
              <a:buSzPts val="935"/>
              <a:buFont typeface="Arial"/>
              <a:buNone/>
            </a:pPr>
            <a:r>
              <a:rPr lang="es" sz="1629"/>
              <a:t>A diferencia de HTTP que utiliza el puerto 80, HTTPS reserva el puerto 443 para la intercambio de mensajes.</a:t>
            </a:r>
            <a:endParaRPr sz="1629"/>
          </a:p>
          <a:p>
            <a:pPr indent="0" lvl="0" marL="0" rtl="0" algn="l">
              <a:lnSpc>
                <a:spcPct val="95000"/>
              </a:lnSpc>
              <a:spcBef>
                <a:spcPts val="1200"/>
              </a:spcBef>
              <a:spcAft>
                <a:spcPts val="0"/>
              </a:spcAft>
              <a:buSzPts val="935"/>
              <a:buNone/>
            </a:pPr>
            <a:r>
              <a:rPr lang="es" sz="1629"/>
              <a:t>Para fines de desarrollo no es obligatorio el uso de HTTPS aunque no es muy difícil configurar un servidor para que utilice un certificado. </a:t>
            </a:r>
            <a:r>
              <a:rPr b="1" lang="es" sz="1629"/>
              <a:t>Es extremadamente recomendable utilizar HTTPS en contextos de “salida a producción”.</a:t>
            </a:r>
            <a:endParaRPr sz="1629"/>
          </a:p>
          <a:p>
            <a:pPr indent="0" lvl="0" marL="0" rtl="0" algn="l">
              <a:lnSpc>
                <a:spcPct val="95000"/>
              </a:lnSpc>
              <a:spcBef>
                <a:spcPts val="1200"/>
              </a:spcBef>
              <a:spcAft>
                <a:spcPts val="1200"/>
              </a:spcAft>
              <a:buSzPts val="935"/>
              <a:buNone/>
            </a:pPr>
            <a:r>
              <a:t/>
            </a:r>
            <a:endParaRPr b="1" sz="1629"/>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Conclusiones</a:t>
            </a:r>
            <a:endParaRPr/>
          </a:p>
        </p:txBody>
      </p:sp>
      <p:sp>
        <p:nvSpPr>
          <p:cNvPr id="143" name="Google Shape;143;p25"/>
          <p:cNvSpPr txBox="1"/>
          <p:nvPr>
            <p:ph idx="4294967295" type="body"/>
          </p:nvPr>
        </p:nvSpPr>
        <p:spPr>
          <a:xfrm>
            <a:off x="460950" y="1216650"/>
            <a:ext cx="8222100" cy="271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a:t>Si bien muchas de estas cosas nos serán transparentes mientras desarrollamos nuestras aplicaciones web*, es importante conocer cómo funciona la comunicación entre los componentes de nuestra aplicación web: clientes y servidores.</a:t>
            </a:r>
            <a:endParaRPr/>
          </a:p>
          <a:p>
            <a:pPr indent="0" lvl="0" marL="0" rtl="0" algn="l">
              <a:spcBef>
                <a:spcPts val="1200"/>
              </a:spcBef>
              <a:spcAft>
                <a:spcPts val="0"/>
              </a:spcAft>
              <a:buNone/>
            </a:pPr>
            <a:r>
              <a:rPr lang="es"/>
              <a:t>Más información:</a:t>
            </a:r>
            <a:endParaRPr/>
          </a:p>
          <a:p>
            <a:pPr indent="-325755" lvl="0" marL="457200" rtl="0" algn="l">
              <a:spcBef>
                <a:spcPts val="1200"/>
              </a:spcBef>
              <a:spcAft>
                <a:spcPts val="0"/>
              </a:spcAft>
              <a:buSzPct val="100000"/>
              <a:buChar char="●"/>
            </a:pPr>
            <a:r>
              <a:rPr lang="es" u="sng">
                <a:solidFill>
                  <a:schemeClr val="hlink"/>
                </a:solidFill>
                <a:hlinkClick r:id="rId3"/>
              </a:rPr>
              <a:t>HTTP actions</a:t>
            </a:r>
            <a:endParaRPr/>
          </a:p>
          <a:p>
            <a:pPr indent="-325755" lvl="0" marL="457200" rtl="0" algn="l">
              <a:spcBef>
                <a:spcPts val="0"/>
              </a:spcBef>
              <a:spcAft>
                <a:spcPts val="0"/>
              </a:spcAft>
              <a:buSzPct val="100000"/>
              <a:buChar char="●"/>
            </a:pPr>
            <a:r>
              <a:rPr lang="es" u="sng">
                <a:solidFill>
                  <a:schemeClr val="hlink"/>
                </a:solidFill>
                <a:hlinkClick r:id="rId4"/>
              </a:rPr>
              <a:t>HTTP response status codes</a:t>
            </a:r>
            <a:endParaRPr/>
          </a:p>
          <a:p>
            <a:pPr indent="-325755" lvl="0" marL="457200" rtl="0" algn="l">
              <a:spcBef>
                <a:spcPts val="0"/>
              </a:spcBef>
              <a:spcAft>
                <a:spcPts val="0"/>
              </a:spcAft>
              <a:buSzPct val="100000"/>
              <a:buChar char="●"/>
            </a:pPr>
            <a:r>
              <a:rPr lang="es" u="sng">
                <a:solidFill>
                  <a:schemeClr val="hlink"/>
                </a:solidFill>
                <a:hlinkClick r:id="rId5"/>
              </a:rPr>
              <a:t>Headers</a:t>
            </a:r>
            <a:endParaRPr/>
          </a:p>
          <a:p>
            <a:pPr indent="-325755" lvl="0" marL="457200" rtl="0" algn="l">
              <a:spcBef>
                <a:spcPts val="0"/>
              </a:spcBef>
              <a:spcAft>
                <a:spcPts val="0"/>
              </a:spcAft>
              <a:buSzPct val="166085"/>
              <a:buChar char="●"/>
            </a:pPr>
            <a:r>
              <a:rPr lang="es" u="sng">
                <a:solidFill>
                  <a:schemeClr val="hlink"/>
                </a:solidFill>
                <a:hlinkClick r:id="rId6"/>
              </a:rPr>
              <a:t>Cookies</a:t>
            </a:r>
            <a:endParaRPr sz="1083"/>
          </a:p>
          <a:p>
            <a:pPr indent="0" lvl="0" marL="0" rtl="0" algn="l">
              <a:spcBef>
                <a:spcPts val="1200"/>
              </a:spcBef>
              <a:spcAft>
                <a:spcPts val="0"/>
              </a:spcAft>
              <a:buNone/>
            </a:pPr>
            <a:r>
              <a:rPr lang="es" sz="1319"/>
              <a:t>* Típicamente son cuestiones que están resueltas por la librería o framework que utilizamos.</a:t>
            </a:r>
            <a:endParaRPr sz="1319"/>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Otros conceptos</a:t>
            </a:r>
            <a:endParaRPr/>
          </a:p>
        </p:txBody>
      </p:sp>
      <p:sp>
        <p:nvSpPr>
          <p:cNvPr id="149" name="Google Shape;149;p26"/>
          <p:cNvSpPr txBox="1"/>
          <p:nvPr>
            <p:ph idx="4294967295" type="body"/>
          </p:nvPr>
        </p:nvSpPr>
        <p:spPr>
          <a:xfrm>
            <a:off x="460950" y="1216650"/>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backend vs. frontend</a:t>
            </a:r>
            <a:endParaRPr b="1"/>
          </a:p>
          <a:p>
            <a:pPr indent="0" lvl="0" marL="0" rtl="0" algn="l">
              <a:spcBef>
                <a:spcPts val="0"/>
              </a:spcBef>
              <a:spcAft>
                <a:spcPts val="0"/>
              </a:spcAft>
              <a:buNone/>
            </a:pPr>
            <a:r>
              <a:rPr lang="es"/>
              <a:t>Es común que cuando se habla de la arquitectura cliente-servidor, se denomine </a:t>
            </a:r>
            <a:r>
              <a:rPr b="1" lang="es"/>
              <a:t>frontend</a:t>
            </a:r>
            <a:r>
              <a:rPr lang="es"/>
              <a:t> a la parte del cliente y </a:t>
            </a:r>
            <a:r>
              <a:rPr b="1" lang="es"/>
              <a:t>backend</a:t>
            </a:r>
            <a:r>
              <a:rPr lang="es"/>
              <a:t> a la parte del servidor.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Otros conceptos</a:t>
            </a:r>
            <a:endParaRPr/>
          </a:p>
        </p:txBody>
      </p:sp>
      <p:sp>
        <p:nvSpPr>
          <p:cNvPr id="155" name="Google Shape;155;p27"/>
          <p:cNvSpPr txBox="1"/>
          <p:nvPr>
            <p:ph idx="4294967295" type="body"/>
          </p:nvPr>
        </p:nvSpPr>
        <p:spPr>
          <a:xfrm>
            <a:off x="460950" y="1216650"/>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development vs. production</a:t>
            </a:r>
            <a:endParaRPr b="1"/>
          </a:p>
          <a:p>
            <a:pPr indent="0" lvl="0" marL="0" rtl="0" algn="l">
              <a:spcBef>
                <a:spcPts val="0"/>
              </a:spcBef>
              <a:spcAft>
                <a:spcPts val="0"/>
              </a:spcAft>
              <a:buNone/>
            </a:pPr>
            <a:r>
              <a:rPr lang="es"/>
              <a:t>Nuestra aplicación con suerte pasará al menos por estos dos estados (“desarrollo” y “producción”). </a:t>
            </a:r>
            <a:endParaRPr/>
          </a:p>
          <a:p>
            <a:pPr indent="0" lvl="0" marL="0" rtl="0" algn="l">
              <a:spcBef>
                <a:spcPts val="0"/>
              </a:spcBef>
              <a:spcAft>
                <a:spcPts val="0"/>
              </a:spcAft>
              <a:buNone/>
            </a:pPr>
            <a:r>
              <a:rPr lang="es"/>
              <a:t>El primero es el estado en el cual el equipo de desarrollo lleva a cabo sus tareas. La app con frecuencia contiene errores, cosas sin configurar,  características sin terminar, entre otras. </a:t>
            </a:r>
            <a:r>
              <a:rPr b="1" lang="es"/>
              <a:t>El usuario no debe interactuar con aplicaciones en este estado a menos que se trate de una prueba piloto.</a:t>
            </a:r>
            <a:endParaRPr/>
          </a:p>
          <a:p>
            <a:pPr indent="0" lvl="0" marL="0" rtl="0" algn="l">
              <a:spcBef>
                <a:spcPts val="0"/>
              </a:spcBef>
              <a:spcAft>
                <a:spcPts val="0"/>
              </a:spcAft>
              <a:buNone/>
            </a:pPr>
            <a:r>
              <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Otros conceptos</a:t>
            </a:r>
            <a:endParaRPr/>
          </a:p>
        </p:txBody>
      </p:sp>
      <p:sp>
        <p:nvSpPr>
          <p:cNvPr id="161" name="Google Shape;161;p28"/>
          <p:cNvSpPr txBox="1"/>
          <p:nvPr>
            <p:ph idx="4294967295" type="body"/>
          </p:nvPr>
        </p:nvSpPr>
        <p:spPr>
          <a:xfrm>
            <a:off x="460950" y="1216650"/>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development vs. production (cont.)</a:t>
            </a:r>
            <a:endParaRPr b="1"/>
          </a:p>
          <a:p>
            <a:pPr indent="0" lvl="0" marL="0" rtl="0" algn="l">
              <a:spcBef>
                <a:spcPts val="0"/>
              </a:spcBef>
              <a:spcAft>
                <a:spcPts val="0"/>
              </a:spcAft>
              <a:buNone/>
            </a:pPr>
            <a:r>
              <a:rPr lang="es"/>
              <a:t>El estado de producción es una versión “pulida” de la app aunque no necesariamente la “final”. Idealmente se espera que el usuario no experimente errores ni fallas de funcionamiento mientras interactúa con la app en este estado.</a:t>
            </a:r>
            <a:endParaRPr/>
          </a:p>
          <a:p>
            <a:pPr indent="0" lvl="0" marL="0" rtl="0" algn="l">
              <a:spcBef>
                <a:spcPts val="0"/>
              </a:spcBef>
              <a:spcAft>
                <a:spcPts val="0"/>
              </a:spcAft>
              <a:buNone/>
            </a:pPr>
            <a:r>
              <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Otros conceptos</a:t>
            </a:r>
            <a:endParaRPr/>
          </a:p>
        </p:txBody>
      </p:sp>
      <p:sp>
        <p:nvSpPr>
          <p:cNvPr id="167" name="Google Shape;167;p29"/>
          <p:cNvSpPr txBox="1"/>
          <p:nvPr>
            <p:ph idx="4294967295" type="body"/>
          </p:nvPr>
        </p:nvSpPr>
        <p:spPr>
          <a:xfrm>
            <a:off x="460950" y="1216650"/>
            <a:ext cx="8222100" cy="2710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es" sz="1829"/>
              <a:t>deployment </a:t>
            </a:r>
            <a:r>
              <a:rPr lang="es" sz="1829"/>
              <a:t>o </a:t>
            </a:r>
            <a:r>
              <a:rPr b="1" lang="es" sz="1829"/>
              <a:t>despliegue</a:t>
            </a:r>
            <a:r>
              <a:rPr b="1" lang="es" sz="1829"/>
              <a:t>/implantación</a:t>
            </a:r>
            <a:endParaRPr b="1" sz="1829"/>
          </a:p>
          <a:p>
            <a:pPr indent="0" lvl="0" marL="0" rtl="0" algn="l">
              <a:lnSpc>
                <a:spcPct val="95000"/>
              </a:lnSpc>
              <a:spcBef>
                <a:spcPts val="0"/>
              </a:spcBef>
              <a:spcAft>
                <a:spcPts val="0"/>
              </a:spcAft>
              <a:buSzPts val="935"/>
              <a:buNone/>
            </a:pPr>
            <a:r>
              <a:rPr lang="es" sz="1829"/>
              <a:t>Es el conjunto de tareas que se lleva a cabo para que la app pase del estado “development” a “production”.</a:t>
            </a:r>
            <a:endParaRPr sz="1829"/>
          </a:p>
          <a:p>
            <a:pPr indent="0" lvl="0" marL="0" rtl="0" algn="l">
              <a:lnSpc>
                <a:spcPct val="95000"/>
              </a:lnSpc>
              <a:spcBef>
                <a:spcPts val="0"/>
              </a:spcBef>
              <a:spcAft>
                <a:spcPts val="0"/>
              </a:spcAft>
              <a:buSzPts val="935"/>
              <a:buNone/>
            </a:pPr>
            <a:r>
              <a:t/>
            </a:r>
            <a:endParaRPr sz="1829"/>
          </a:p>
          <a:p>
            <a:pPr indent="0" lvl="0" marL="0" rtl="0" algn="l">
              <a:lnSpc>
                <a:spcPct val="95000"/>
              </a:lnSpc>
              <a:spcBef>
                <a:spcPts val="0"/>
              </a:spcBef>
              <a:spcAft>
                <a:spcPts val="0"/>
              </a:spcAft>
              <a:buSzPts val="935"/>
              <a:buNone/>
            </a:pPr>
            <a:r>
              <a:rPr lang="es" sz="1829"/>
              <a:t>Con frecuencia involucra tareas de:</a:t>
            </a:r>
            <a:endParaRPr sz="1829"/>
          </a:p>
          <a:p>
            <a:pPr indent="-344805" lvl="0" marL="457200" rtl="0" algn="l">
              <a:lnSpc>
                <a:spcPct val="95000"/>
              </a:lnSpc>
              <a:spcBef>
                <a:spcPts val="0"/>
              </a:spcBef>
              <a:spcAft>
                <a:spcPts val="0"/>
              </a:spcAft>
              <a:buSzPts val="1830"/>
              <a:buChar char="●"/>
            </a:pPr>
            <a:r>
              <a:rPr lang="es" sz="1829"/>
              <a:t>Verificación de medidas de seguridad de la app</a:t>
            </a:r>
            <a:endParaRPr sz="1829"/>
          </a:p>
          <a:p>
            <a:pPr indent="-344805" lvl="0" marL="457200" rtl="0" algn="l">
              <a:lnSpc>
                <a:spcPct val="95000"/>
              </a:lnSpc>
              <a:spcBef>
                <a:spcPts val="0"/>
              </a:spcBef>
              <a:spcAft>
                <a:spcPts val="0"/>
              </a:spcAft>
              <a:buSzPts val="1830"/>
              <a:buChar char="●"/>
            </a:pPr>
            <a:r>
              <a:rPr lang="es" sz="1829"/>
              <a:t>Mantenimiento de bases de datos (migraciones, backup, etc)</a:t>
            </a:r>
            <a:endParaRPr sz="1829"/>
          </a:p>
          <a:p>
            <a:pPr indent="-344805" lvl="0" marL="457200" rtl="0" algn="l">
              <a:lnSpc>
                <a:spcPct val="95000"/>
              </a:lnSpc>
              <a:spcBef>
                <a:spcPts val="0"/>
              </a:spcBef>
              <a:spcAft>
                <a:spcPts val="0"/>
              </a:spcAft>
              <a:buSzPts val="1830"/>
              <a:buChar char="●"/>
            </a:pPr>
            <a:r>
              <a:rPr lang="es" sz="1829"/>
              <a:t>Configuración y gestión de archivos estáticos</a:t>
            </a:r>
            <a:endParaRPr sz="1829"/>
          </a:p>
          <a:p>
            <a:pPr indent="-344805" lvl="0" marL="457200" rtl="0" algn="l">
              <a:lnSpc>
                <a:spcPct val="95000"/>
              </a:lnSpc>
              <a:spcBef>
                <a:spcPts val="0"/>
              </a:spcBef>
              <a:spcAft>
                <a:spcPts val="0"/>
              </a:spcAft>
              <a:buSzPts val="1830"/>
              <a:buChar char="●"/>
            </a:pPr>
            <a:r>
              <a:rPr lang="es" sz="1829"/>
              <a:t>Configuración de servidores (certificados, puertos, dominios, proxies, etc)</a:t>
            </a:r>
            <a:endParaRPr sz="1829"/>
          </a:p>
          <a:p>
            <a:pPr indent="-344805" lvl="0" marL="457200" rtl="0" algn="l">
              <a:lnSpc>
                <a:spcPct val="95000"/>
              </a:lnSpc>
              <a:spcBef>
                <a:spcPts val="0"/>
              </a:spcBef>
              <a:spcAft>
                <a:spcPts val="0"/>
              </a:spcAft>
              <a:buSzPts val="1830"/>
              <a:buChar char="●"/>
            </a:pPr>
            <a:r>
              <a:rPr lang="es" sz="1829"/>
              <a:t>Reserva de dominios</a:t>
            </a:r>
            <a:endParaRPr sz="1829"/>
          </a:p>
          <a:p>
            <a:pPr indent="-344805" lvl="0" marL="457200" rtl="0" algn="l">
              <a:lnSpc>
                <a:spcPct val="95000"/>
              </a:lnSpc>
              <a:spcBef>
                <a:spcPts val="0"/>
              </a:spcBef>
              <a:spcAft>
                <a:spcPts val="0"/>
              </a:spcAft>
              <a:buSzPts val="1830"/>
              <a:buChar char="●"/>
            </a:pPr>
            <a:r>
              <a:rPr lang="es" sz="1829"/>
              <a:t>Contrato y configuración de hosting</a:t>
            </a:r>
            <a:endParaRPr sz="1829"/>
          </a:p>
          <a:p>
            <a:pPr indent="-344805" lvl="0" marL="457200" rtl="0" algn="l">
              <a:lnSpc>
                <a:spcPct val="95000"/>
              </a:lnSpc>
              <a:spcBef>
                <a:spcPts val="0"/>
              </a:spcBef>
              <a:spcAft>
                <a:spcPts val="0"/>
              </a:spcAft>
              <a:buSzPts val="1830"/>
              <a:buChar char="●"/>
            </a:pPr>
            <a:r>
              <a:rPr lang="es" sz="1829"/>
              <a:t>Entre otras.</a:t>
            </a:r>
            <a:endParaRPr sz="1829"/>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Otros conceptos</a:t>
            </a:r>
            <a:endParaRPr/>
          </a:p>
        </p:txBody>
      </p:sp>
      <p:sp>
        <p:nvSpPr>
          <p:cNvPr id="173" name="Google Shape;173;p30"/>
          <p:cNvSpPr txBox="1"/>
          <p:nvPr>
            <p:ph idx="4294967295" type="body"/>
          </p:nvPr>
        </p:nvSpPr>
        <p:spPr>
          <a:xfrm>
            <a:off x="460950" y="1216650"/>
            <a:ext cx="8222100" cy="271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s"/>
              <a:t>hosting</a:t>
            </a:r>
            <a:endParaRPr b="1"/>
          </a:p>
          <a:p>
            <a:pPr indent="0" lvl="0" marL="0" rtl="0" algn="l">
              <a:spcBef>
                <a:spcPts val="0"/>
              </a:spcBef>
              <a:spcAft>
                <a:spcPts val="0"/>
              </a:spcAft>
              <a:buNone/>
            </a:pPr>
            <a:r>
              <a:rPr lang="es"/>
              <a:t>Servicio que se contrata (aunque existen opciones gratuitas) que nos provee de un equipo que “forma parte de la nube”, tiene una dirección IP pública y está configurada para aceptar y responder a conexiones externas.</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s"/>
              <a:t>dominio</a:t>
            </a:r>
            <a:endParaRPr b="1"/>
          </a:p>
          <a:p>
            <a:pPr indent="0" lvl="0" marL="0" rtl="0" algn="l">
              <a:spcBef>
                <a:spcPts val="0"/>
              </a:spcBef>
              <a:spcAft>
                <a:spcPts val="0"/>
              </a:spcAft>
              <a:buNone/>
            </a:pPr>
            <a:r>
              <a:rPr lang="es"/>
              <a:t>Los usuarios interactúan con las apps web a través de su URL en lugar de su dirección IP. Un dominio establece la relación entre una URL y una dirección IP determinada. </a:t>
            </a:r>
            <a:endParaRPr/>
          </a:p>
          <a:p>
            <a:pPr indent="0" lvl="0" marL="0" rtl="0" algn="l">
              <a:spcBef>
                <a:spcPts val="0"/>
              </a:spcBef>
              <a:spcAft>
                <a:spcPts val="0"/>
              </a:spcAft>
              <a:buNone/>
            </a:pPr>
            <a:r>
              <a:rPr lang="es"/>
              <a:t>Por ejemplo: </a:t>
            </a:r>
            <a:r>
              <a:rPr lang="es" u="sng">
                <a:solidFill>
                  <a:schemeClr val="hlink"/>
                </a:solidFill>
                <a:hlinkClick r:id="rId3"/>
              </a:rPr>
              <a:t>https://youtube.com</a:t>
            </a:r>
            <a:r>
              <a:rPr lang="es"/>
              <a:t> &lt;-&gt; 208.65.153.238 (una de las IPs de youtube).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Otros conceptos</a:t>
            </a:r>
            <a:endParaRPr/>
          </a:p>
        </p:txBody>
      </p:sp>
      <p:sp>
        <p:nvSpPr>
          <p:cNvPr id="179" name="Google Shape;179;p31"/>
          <p:cNvSpPr txBox="1"/>
          <p:nvPr>
            <p:ph idx="4294967295" type="body"/>
          </p:nvPr>
        </p:nvSpPr>
        <p:spPr>
          <a:xfrm>
            <a:off x="460950" y="1216650"/>
            <a:ext cx="8222100" cy="2710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b="1" lang="es" sz="1300" u="sng">
                <a:solidFill>
                  <a:schemeClr val="hlink"/>
                </a:solidFill>
                <a:hlinkClick r:id="rId3"/>
              </a:rPr>
              <a:t>URL</a:t>
            </a:r>
            <a:endParaRPr b="1" sz="1300"/>
          </a:p>
          <a:p>
            <a:pPr indent="0" lvl="0" marL="0" rtl="0" algn="l">
              <a:lnSpc>
                <a:spcPct val="95000"/>
              </a:lnSpc>
              <a:spcBef>
                <a:spcPts val="0"/>
              </a:spcBef>
              <a:spcAft>
                <a:spcPts val="0"/>
              </a:spcAft>
              <a:buSzPts val="688"/>
              <a:buNone/>
            </a:pPr>
            <a:r>
              <a:rPr i="1" lang="es" sz="1300"/>
              <a:t>Uniform Resource Locator </a:t>
            </a:r>
            <a:r>
              <a:rPr lang="es" sz="1300"/>
              <a:t>es un tipo de URI (Uniform Resource Identifier) que sirve para ubicar recursos en la red. Es una dirección que puede apuntar a recursos variables en el tiempo y están formados por una secuencia que sigue un formato específico:</a:t>
            </a:r>
            <a:endParaRPr sz="1300">
              <a:solidFill>
                <a:srgbClr val="188038"/>
              </a:solidFill>
              <a:latin typeface="Consolas"/>
              <a:ea typeface="Consolas"/>
              <a:cs typeface="Consolas"/>
              <a:sym typeface="Consolas"/>
            </a:endParaRPr>
          </a:p>
          <a:p>
            <a:pPr indent="-311150" lvl="0" marL="457200" rtl="0" algn="l">
              <a:lnSpc>
                <a:spcPct val="95000"/>
              </a:lnSpc>
              <a:spcBef>
                <a:spcPts val="0"/>
              </a:spcBef>
              <a:spcAft>
                <a:spcPts val="0"/>
              </a:spcAft>
              <a:buClr>
                <a:srgbClr val="188038"/>
              </a:buClr>
              <a:buSzPts val="1300"/>
              <a:buFont typeface="Consolas"/>
              <a:buChar char="-"/>
            </a:pPr>
            <a:r>
              <a:rPr lang="es" sz="1300">
                <a:solidFill>
                  <a:srgbClr val="188038"/>
                </a:solidFill>
                <a:latin typeface="Consolas"/>
                <a:ea typeface="Consolas"/>
                <a:cs typeface="Consolas"/>
                <a:sym typeface="Consolas"/>
              </a:rPr>
              <a:t>esquema://máquina/directorio/archivo</a:t>
            </a:r>
            <a:endParaRPr sz="1300">
              <a:solidFill>
                <a:srgbClr val="188038"/>
              </a:solidFill>
              <a:latin typeface="Consolas"/>
              <a:ea typeface="Consolas"/>
              <a:cs typeface="Consolas"/>
              <a:sym typeface="Consolas"/>
            </a:endParaRPr>
          </a:p>
          <a:p>
            <a:pPr indent="-311150" lvl="0" marL="457200" rtl="0" algn="l">
              <a:lnSpc>
                <a:spcPct val="95000"/>
              </a:lnSpc>
              <a:spcBef>
                <a:spcPts val="0"/>
              </a:spcBef>
              <a:spcAft>
                <a:spcPts val="0"/>
              </a:spcAft>
              <a:buClr>
                <a:srgbClr val="188038"/>
              </a:buClr>
              <a:buSzPts val="1300"/>
              <a:buFont typeface="Consolas"/>
              <a:buChar char="-"/>
            </a:pPr>
            <a:r>
              <a:rPr lang="es" sz="1300">
                <a:solidFill>
                  <a:srgbClr val="188038"/>
                </a:solidFill>
                <a:latin typeface="Consolas"/>
                <a:ea typeface="Consolas"/>
                <a:cs typeface="Consolas"/>
                <a:sym typeface="Consolas"/>
              </a:rPr>
              <a:t>esquema://usuario:contraseña@máquina:puerto/directorio/archivo</a:t>
            </a:r>
            <a:endParaRPr sz="1300"/>
          </a:p>
          <a:p>
            <a:pPr indent="0" lvl="0" marL="0" rtl="0" algn="l">
              <a:lnSpc>
                <a:spcPct val="95000"/>
              </a:lnSpc>
              <a:spcBef>
                <a:spcPts val="0"/>
              </a:spcBef>
              <a:spcAft>
                <a:spcPts val="0"/>
              </a:spcAft>
              <a:buSzPts val="688"/>
              <a:buNone/>
            </a:pPr>
            <a:r>
              <a:t/>
            </a:r>
            <a:endParaRPr sz="1300"/>
          </a:p>
          <a:p>
            <a:pPr indent="0" lvl="0" marL="0" rtl="0" algn="l">
              <a:lnSpc>
                <a:spcPct val="95000"/>
              </a:lnSpc>
              <a:spcBef>
                <a:spcPts val="0"/>
              </a:spcBef>
              <a:spcAft>
                <a:spcPts val="0"/>
              </a:spcAft>
              <a:buSzPts val="688"/>
              <a:buNone/>
            </a:pPr>
            <a:r>
              <a:rPr lang="es" sz="1300"/>
              <a:t>Ejemplo:</a:t>
            </a:r>
            <a:r>
              <a:rPr lang="es" sz="1300">
                <a:solidFill>
                  <a:srgbClr val="188038"/>
                </a:solidFill>
                <a:latin typeface="Consolas"/>
                <a:ea typeface="Consolas"/>
                <a:cs typeface="Consolas"/>
                <a:sym typeface="Consolas"/>
              </a:rPr>
              <a:t> </a:t>
            </a:r>
            <a:r>
              <a:rPr lang="es" sz="1300" u="sng">
                <a:solidFill>
                  <a:schemeClr val="hlink"/>
                </a:solidFill>
                <a:latin typeface="Consolas"/>
                <a:ea typeface="Consolas"/>
                <a:cs typeface="Consolas"/>
                <a:sym typeface="Consolas"/>
                <a:hlinkClick r:id="rId4"/>
              </a:rPr>
              <a:t>http://es.wikipedia.org:80/wiki/Special:Search?search=tren&amp;go=Go</a:t>
            </a:r>
            <a:endParaRPr sz="1300">
              <a:solidFill>
                <a:srgbClr val="188038"/>
              </a:solidFill>
              <a:latin typeface="Consolas"/>
              <a:ea typeface="Consolas"/>
              <a:cs typeface="Consolas"/>
              <a:sym typeface="Consolas"/>
            </a:endParaRPr>
          </a:p>
          <a:p>
            <a:pPr indent="0" lvl="0" marL="0" rtl="0" algn="l">
              <a:lnSpc>
                <a:spcPct val="95000"/>
              </a:lnSpc>
              <a:spcBef>
                <a:spcPts val="0"/>
              </a:spcBef>
              <a:spcAft>
                <a:spcPts val="0"/>
              </a:spcAft>
              <a:buSzPts val="688"/>
              <a:buNone/>
            </a:pPr>
            <a:r>
              <a:rPr lang="es" sz="1300"/>
              <a:t>Donde:</a:t>
            </a:r>
            <a:endParaRPr sz="1300">
              <a:solidFill>
                <a:srgbClr val="188038"/>
              </a:solidFill>
              <a:latin typeface="Consolas"/>
              <a:ea typeface="Consolas"/>
              <a:cs typeface="Consolas"/>
              <a:sym typeface="Consolas"/>
            </a:endParaRPr>
          </a:p>
          <a:p>
            <a:pPr indent="-311150" lvl="0" marL="457200" rtl="0" algn="l">
              <a:lnSpc>
                <a:spcPct val="95000"/>
              </a:lnSpc>
              <a:spcBef>
                <a:spcPts val="0"/>
              </a:spcBef>
              <a:spcAft>
                <a:spcPts val="0"/>
              </a:spcAft>
              <a:buClr>
                <a:srgbClr val="188038"/>
              </a:buClr>
              <a:buSzPts val="1300"/>
              <a:buFont typeface="Consolas"/>
              <a:buChar char="-"/>
            </a:pPr>
            <a:r>
              <a:rPr lang="es" sz="1300">
                <a:solidFill>
                  <a:srgbClr val="188038"/>
                </a:solidFill>
                <a:latin typeface="Consolas"/>
                <a:ea typeface="Consolas"/>
                <a:cs typeface="Consolas"/>
                <a:sym typeface="Consolas"/>
              </a:rPr>
              <a:t>http </a:t>
            </a:r>
            <a:r>
              <a:rPr lang="es" sz="1300"/>
              <a:t>es el protocolo.</a:t>
            </a:r>
            <a:endParaRPr sz="1300">
              <a:solidFill>
                <a:srgbClr val="188038"/>
              </a:solidFill>
              <a:latin typeface="Consolas"/>
              <a:ea typeface="Consolas"/>
              <a:cs typeface="Consolas"/>
              <a:sym typeface="Consolas"/>
            </a:endParaRPr>
          </a:p>
          <a:p>
            <a:pPr indent="-311150" lvl="0" marL="457200" rtl="0" algn="l">
              <a:lnSpc>
                <a:spcPct val="95000"/>
              </a:lnSpc>
              <a:spcBef>
                <a:spcPts val="0"/>
              </a:spcBef>
              <a:spcAft>
                <a:spcPts val="0"/>
              </a:spcAft>
              <a:buClr>
                <a:srgbClr val="188038"/>
              </a:buClr>
              <a:buSzPts val="1300"/>
              <a:buFont typeface="Consolas"/>
              <a:buChar char="-"/>
            </a:pPr>
            <a:r>
              <a:rPr lang="es" sz="1300">
                <a:solidFill>
                  <a:srgbClr val="188038"/>
                </a:solidFill>
                <a:latin typeface="Consolas"/>
                <a:ea typeface="Consolas"/>
                <a:cs typeface="Consolas"/>
                <a:sym typeface="Consolas"/>
              </a:rPr>
              <a:t>es.wikipedia.org </a:t>
            </a:r>
            <a:r>
              <a:rPr lang="es" sz="1300"/>
              <a:t>es el </a:t>
            </a:r>
            <a:r>
              <a:rPr i="1" lang="es" sz="1300"/>
              <a:t>host</a:t>
            </a:r>
            <a:r>
              <a:rPr lang="es" sz="1300"/>
              <a:t> o anfitrión.</a:t>
            </a:r>
            <a:endParaRPr sz="1300"/>
          </a:p>
          <a:p>
            <a:pPr indent="-311150" lvl="0" marL="457200" rtl="0" algn="l">
              <a:lnSpc>
                <a:spcPct val="95000"/>
              </a:lnSpc>
              <a:spcBef>
                <a:spcPts val="0"/>
              </a:spcBef>
              <a:spcAft>
                <a:spcPts val="0"/>
              </a:spcAft>
              <a:buClr>
                <a:srgbClr val="188038"/>
              </a:buClr>
              <a:buSzPts val="1300"/>
              <a:buFont typeface="Consolas"/>
              <a:buChar char="-"/>
            </a:pPr>
            <a:r>
              <a:rPr lang="es" sz="1300">
                <a:solidFill>
                  <a:srgbClr val="188038"/>
                </a:solidFill>
                <a:latin typeface="Consolas"/>
                <a:ea typeface="Consolas"/>
                <a:cs typeface="Consolas"/>
                <a:sym typeface="Consolas"/>
              </a:rPr>
              <a:t>80 </a:t>
            </a:r>
            <a:r>
              <a:rPr lang="es" sz="1300"/>
              <a:t>es el número de puerto de red en el servidor (Siendo 80 el valor por defecto para el protocolo HTTP, esta porción puede ser omitida por completo).</a:t>
            </a:r>
            <a:endParaRPr sz="1300"/>
          </a:p>
          <a:p>
            <a:pPr indent="-311150" lvl="0" marL="457200" rtl="0" algn="l">
              <a:lnSpc>
                <a:spcPct val="95000"/>
              </a:lnSpc>
              <a:spcBef>
                <a:spcPts val="0"/>
              </a:spcBef>
              <a:spcAft>
                <a:spcPts val="0"/>
              </a:spcAft>
              <a:buClr>
                <a:srgbClr val="188038"/>
              </a:buClr>
              <a:buSzPts val="1300"/>
              <a:buFont typeface="Consolas"/>
              <a:buChar char="-"/>
            </a:pPr>
            <a:r>
              <a:rPr lang="es" sz="1300">
                <a:solidFill>
                  <a:srgbClr val="188038"/>
                </a:solidFill>
                <a:latin typeface="Consolas"/>
                <a:ea typeface="Consolas"/>
                <a:cs typeface="Consolas"/>
                <a:sym typeface="Consolas"/>
              </a:rPr>
              <a:t>/wiki/Special:Search </a:t>
            </a:r>
            <a:r>
              <a:rPr lang="es" sz="1300"/>
              <a:t>es la ruta de recurso.</a:t>
            </a:r>
            <a:endParaRPr sz="1300">
              <a:solidFill>
                <a:srgbClr val="188038"/>
              </a:solidFill>
              <a:latin typeface="Consolas"/>
              <a:ea typeface="Consolas"/>
              <a:cs typeface="Consolas"/>
              <a:sym typeface="Consolas"/>
            </a:endParaRPr>
          </a:p>
          <a:p>
            <a:pPr indent="-311150" lvl="0" marL="457200" rtl="0" algn="l">
              <a:lnSpc>
                <a:spcPct val="95000"/>
              </a:lnSpc>
              <a:spcBef>
                <a:spcPts val="0"/>
              </a:spcBef>
              <a:spcAft>
                <a:spcPts val="0"/>
              </a:spcAft>
              <a:buClr>
                <a:srgbClr val="188038"/>
              </a:buClr>
              <a:buSzPts val="1300"/>
              <a:buFont typeface="Consolas"/>
              <a:buChar char="-"/>
            </a:pPr>
            <a:r>
              <a:rPr lang="es" sz="1300">
                <a:solidFill>
                  <a:srgbClr val="188038"/>
                </a:solidFill>
                <a:latin typeface="Consolas"/>
                <a:ea typeface="Consolas"/>
                <a:cs typeface="Consolas"/>
                <a:sym typeface="Consolas"/>
              </a:rPr>
              <a:t>?search=tren&amp;go=Go</a:t>
            </a:r>
            <a:r>
              <a:rPr lang="es" sz="1300"/>
              <a:t> es la cadena de búsqueda o </a:t>
            </a:r>
            <a:r>
              <a:rPr i="1" lang="es" sz="1300"/>
              <a:t>query string</a:t>
            </a:r>
            <a:r>
              <a:rPr lang="es" sz="1300"/>
              <a:t> (Parte opcional).</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¿Qué es una aplicación web?</a:t>
            </a:r>
            <a:endParaRPr/>
          </a:p>
        </p:txBody>
      </p:sp>
      <p:sp>
        <p:nvSpPr>
          <p:cNvPr id="74" name="Google Shape;74;p14"/>
          <p:cNvSpPr txBox="1"/>
          <p:nvPr>
            <p:ph idx="4294967295" type="body"/>
          </p:nvPr>
        </p:nvSpPr>
        <p:spPr>
          <a:xfrm>
            <a:off x="460950" y="1216650"/>
            <a:ext cx="8222100" cy="2710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s" sz="1729"/>
              <a:t>Una</a:t>
            </a:r>
            <a:r>
              <a:rPr lang="es" sz="1729"/>
              <a:t> herramienta que los usuarios pueden utilizar accediendo a un </a:t>
            </a:r>
            <a:r>
              <a:rPr b="1" lang="es" sz="1729"/>
              <a:t>servidor web</a:t>
            </a:r>
            <a:r>
              <a:rPr lang="es" sz="1729"/>
              <a:t> a través de </a:t>
            </a:r>
            <a:r>
              <a:rPr b="1" lang="es" sz="1729"/>
              <a:t>internet</a:t>
            </a:r>
            <a:r>
              <a:rPr lang="es" sz="1729"/>
              <a:t> o de una </a:t>
            </a:r>
            <a:r>
              <a:rPr b="1" lang="es" sz="1729"/>
              <a:t>intranet</a:t>
            </a:r>
            <a:r>
              <a:rPr lang="es" sz="1729"/>
              <a:t> mediante un </a:t>
            </a:r>
            <a:r>
              <a:rPr b="1" lang="es" sz="1729"/>
              <a:t>navegador</a:t>
            </a:r>
            <a:r>
              <a:rPr lang="es" sz="1729"/>
              <a:t>.</a:t>
            </a:r>
            <a:endParaRPr sz="1729"/>
          </a:p>
          <a:p>
            <a:pPr indent="0" lvl="0" marL="0" rtl="0" algn="l">
              <a:lnSpc>
                <a:spcPct val="95000"/>
              </a:lnSpc>
              <a:spcBef>
                <a:spcPts val="1200"/>
              </a:spcBef>
              <a:spcAft>
                <a:spcPts val="0"/>
              </a:spcAft>
              <a:buSzPts val="935"/>
              <a:buNone/>
            </a:pPr>
            <a:r>
              <a:rPr lang="es" sz="1729"/>
              <a:t>Para construirla se utilizan lenguajes interpretables, en ocasiones ejecutables, por los navegadores web (</a:t>
            </a:r>
            <a:r>
              <a:rPr lang="es" sz="1729" u="sng">
                <a:solidFill>
                  <a:schemeClr val="hlink"/>
                </a:solidFill>
                <a:hlinkClick r:id="rId3"/>
              </a:rPr>
              <a:t>XML</a:t>
            </a:r>
            <a:r>
              <a:rPr lang="es" sz="1729"/>
              <a:t>, </a:t>
            </a:r>
            <a:r>
              <a:rPr lang="es" sz="1729" u="sng">
                <a:solidFill>
                  <a:schemeClr val="hlink"/>
                </a:solidFill>
                <a:hlinkClick r:id="rId4"/>
              </a:rPr>
              <a:t>HTML</a:t>
            </a:r>
            <a:r>
              <a:rPr lang="es" sz="1729"/>
              <a:t>, </a:t>
            </a:r>
            <a:r>
              <a:rPr lang="es" sz="1729" u="sng">
                <a:solidFill>
                  <a:schemeClr val="hlink"/>
                </a:solidFill>
                <a:hlinkClick r:id="rId5"/>
              </a:rPr>
              <a:t>CSS</a:t>
            </a:r>
            <a:r>
              <a:rPr lang="es" sz="1729"/>
              <a:t>, </a:t>
            </a:r>
            <a:r>
              <a:rPr lang="es" sz="1729" u="sng">
                <a:solidFill>
                  <a:schemeClr val="hlink"/>
                </a:solidFill>
                <a:hlinkClick r:id="rId6"/>
              </a:rPr>
              <a:t>JavaScript</a:t>
            </a:r>
            <a:r>
              <a:rPr lang="es" sz="1729"/>
              <a:t>, </a:t>
            </a:r>
            <a:r>
              <a:rPr lang="es" sz="1729" u="sng">
                <a:solidFill>
                  <a:schemeClr val="hlink"/>
                </a:solidFill>
                <a:hlinkClick r:id="rId7"/>
              </a:rPr>
              <a:t>WebAssembly</a:t>
            </a:r>
            <a:r>
              <a:rPr lang="es" sz="1729"/>
              <a:t>).</a:t>
            </a:r>
            <a:endParaRPr sz="1729"/>
          </a:p>
          <a:p>
            <a:pPr indent="0" lvl="0" marL="0" rtl="0" algn="l">
              <a:lnSpc>
                <a:spcPct val="95000"/>
              </a:lnSpc>
              <a:spcBef>
                <a:spcPts val="1200"/>
              </a:spcBef>
              <a:spcAft>
                <a:spcPts val="0"/>
              </a:spcAft>
              <a:buSzPts val="935"/>
              <a:buNone/>
            </a:pPr>
            <a:r>
              <a:rPr lang="es" sz="1729"/>
              <a:t>La arquitectura típica para este tipo de software es la de </a:t>
            </a:r>
            <a:r>
              <a:rPr b="1" lang="es" sz="1729"/>
              <a:t>Cliente-Servidor</a:t>
            </a:r>
            <a:r>
              <a:rPr lang="es" sz="1729"/>
              <a:t>:</a:t>
            </a:r>
            <a:endParaRPr sz="1729"/>
          </a:p>
          <a:p>
            <a:pPr indent="-338455" lvl="0" marL="457200" rtl="0" algn="l">
              <a:lnSpc>
                <a:spcPct val="95000"/>
              </a:lnSpc>
              <a:spcBef>
                <a:spcPts val="1200"/>
              </a:spcBef>
              <a:spcAft>
                <a:spcPts val="0"/>
              </a:spcAft>
              <a:buSzPts val="1730"/>
              <a:buChar char="●"/>
            </a:pPr>
            <a:r>
              <a:rPr lang="es" sz="1729"/>
              <a:t>Cliente: sirve como medio interactivo entre los usuarios y la aplicación (menús, formularios, botones, etc). Suele llamársele </a:t>
            </a:r>
            <a:r>
              <a:rPr i="1" lang="es" sz="1729"/>
              <a:t>frontend.</a:t>
            </a:r>
            <a:endParaRPr i="1" sz="1729"/>
          </a:p>
          <a:p>
            <a:pPr indent="-338455" lvl="0" marL="457200" rtl="0" algn="l">
              <a:lnSpc>
                <a:spcPct val="95000"/>
              </a:lnSpc>
              <a:spcBef>
                <a:spcPts val="0"/>
              </a:spcBef>
              <a:spcAft>
                <a:spcPts val="0"/>
              </a:spcAft>
              <a:buSzPts val="1730"/>
              <a:buChar char="●"/>
            </a:pPr>
            <a:r>
              <a:rPr lang="es" sz="1729"/>
              <a:t>Servidor: contendrá la lógica de negocio y se encargará del manejo/persistencia de los datos. Suele llamársele </a:t>
            </a:r>
            <a:r>
              <a:rPr i="1" lang="es" sz="1729"/>
              <a:t>backend</a:t>
            </a:r>
            <a:r>
              <a:rPr lang="es" sz="1729"/>
              <a:t>.</a:t>
            </a:r>
            <a:endParaRPr sz="1729"/>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Otros conceptos</a:t>
            </a:r>
            <a:endParaRPr/>
          </a:p>
        </p:txBody>
      </p:sp>
      <p:sp>
        <p:nvSpPr>
          <p:cNvPr id="185" name="Google Shape;185;p32"/>
          <p:cNvSpPr txBox="1"/>
          <p:nvPr>
            <p:ph idx="4294967295" type="body"/>
          </p:nvPr>
        </p:nvSpPr>
        <p:spPr>
          <a:xfrm>
            <a:off x="460950" y="1216650"/>
            <a:ext cx="8222100" cy="2710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b="1" lang="es" sz="1500"/>
              <a:t>URL</a:t>
            </a:r>
            <a:r>
              <a:rPr b="1" lang="es" sz="1500"/>
              <a:t> (cont.)</a:t>
            </a:r>
            <a:endParaRPr b="1" sz="1500"/>
          </a:p>
          <a:p>
            <a:pPr indent="0" lvl="0" marL="0" rtl="0" algn="l">
              <a:lnSpc>
                <a:spcPct val="95000"/>
              </a:lnSpc>
              <a:spcBef>
                <a:spcPts val="0"/>
              </a:spcBef>
              <a:spcAft>
                <a:spcPts val="0"/>
              </a:spcAft>
              <a:buSzPts val="688"/>
              <a:buNone/>
            </a:pPr>
            <a:r>
              <a:t/>
            </a:r>
            <a:endParaRPr b="1" sz="1500"/>
          </a:p>
          <a:p>
            <a:pPr indent="0" lvl="0" marL="0" rtl="0" algn="l">
              <a:lnSpc>
                <a:spcPct val="95000"/>
              </a:lnSpc>
              <a:spcBef>
                <a:spcPts val="0"/>
              </a:spcBef>
              <a:spcAft>
                <a:spcPts val="0"/>
              </a:spcAft>
              <a:buSzPts val="688"/>
              <a:buNone/>
            </a:pPr>
            <a:r>
              <a:rPr lang="es" sz="1500"/>
              <a:t>Se podría pensar que existe una “relación” entre la acción GET de HTTP y el query string de una URL ya que típicamente es de esta forma como se pasan los parámetros al servidor cuando se realiza un GET aunque no siempre es así. </a:t>
            </a:r>
            <a:endParaRPr sz="1500"/>
          </a:p>
          <a:p>
            <a:pPr indent="0" lvl="0" marL="0" rtl="0" algn="l">
              <a:lnSpc>
                <a:spcPct val="95000"/>
              </a:lnSpc>
              <a:spcBef>
                <a:spcPts val="0"/>
              </a:spcBef>
              <a:spcAft>
                <a:spcPts val="0"/>
              </a:spcAft>
              <a:buSzPts val="688"/>
              <a:buNone/>
            </a:pPr>
            <a:r>
              <a:rPr lang="es" sz="1500"/>
              <a:t>En:</a:t>
            </a:r>
            <a:endParaRPr sz="1500">
              <a:solidFill>
                <a:srgbClr val="188038"/>
              </a:solidFill>
              <a:latin typeface="Consolas"/>
              <a:ea typeface="Consolas"/>
              <a:cs typeface="Consolas"/>
              <a:sym typeface="Consolas"/>
            </a:endParaRPr>
          </a:p>
          <a:p>
            <a:pPr indent="0" lvl="0" marL="0" rtl="0" algn="l">
              <a:lnSpc>
                <a:spcPct val="95000"/>
              </a:lnSpc>
              <a:spcBef>
                <a:spcPts val="1000"/>
              </a:spcBef>
              <a:spcAft>
                <a:spcPts val="0"/>
              </a:spcAft>
              <a:buNone/>
            </a:pPr>
            <a:r>
              <a:rPr lang="es" sz="1500">
                <a:solidFill>
                  <a:srgbClr val="188038"/>
                </a:solidFill>
                <a:latin typeface="Consolas"/>
                <a:ea typeface="Consolas"/>
                <a:cs typeface="Consolas"/>
                <a:sym typeface="Consolas"/>
              </a:rPr>
              <a:t>?search=tren&amp;go=Go</a:t>
            </a:r>
            <a:r>
              <a:rPr lang="es" sz="1500"/>
              <a:t> </a:t>
            </a:r>
            <a:endParaRPr sz="1500"/>
          </a:p>
          <a:p>
            <a:pPr indent="0" lvl="0" marL="0" rtl="0" algn="l">
              <a:spcBef>
                <a:spcPts val="1000"/>
              </a:spcBef>
              <a:spcAft>
                <a:spcPts val="0"/>
              </a:spcAft>
              <a:buNone/>
            </a:pPr>
            <a:r>
              <a:rPr lang="es" sz="1500"/>
              <a:t>Puede observarse que u</a:t>
            </a:r>
            <a:r>
              <a:rPr lang="es" sz="1500"/>
              <a:t>n query string comienza con un </a:t>
            </a:r>
            <a:r>
              <a:rPr lang="es" sz="1500">
                <a:solidFill>
                  <a:srgbClr val="188038"/>
                </a:solidFill>
                <a:latin typeface="Consolas"/>
                <a:ea typeface="Consolas"/>
                <a:cs typeface="Consolas"/>
                <a:sym typeface="Consolas"/>
              </a:rPr>
              <a:t>“?”</a:t>
            </a:r>
            <a:r>
              <a:rPr lang="es" sz="1500"/>
              <a:t> luego de la URL base, seguido de los parámetros en formato </a:t>
            </a:r>
            <a:r>
              <a:rPr lang="es" sz="1500">
                <a:solidFill>
                  <a:srgbClr val="188038"/>
                </a:solidFill>
                <a:latin typeface="Consolas"/>
                <a:ea typeface="Consolas"/>
                <a:cs typeface="Consolas"/>
                <a:sym typeface="Consolas"/>
              </a:rPr>
              <a:t>&lt;clave/nombre&gt;=&lt;valor&gt;</a:t>
            </a:r>
            <a:r>
              <a:rPr lang="es" sz="1500"/>
              <a:t> concatenados con </a:t>
            </a:r>
            <a:r>
              <a:rPr lang="es" sz="1500">
                <a:solidFill>
                  <a:srgbClr val="188038"/>
                </a:solidFill>
                <a:latin typeface="Consolas"/>
                <a:ea typeface="Consolas"/>
                <a:cs typeface="Consolas"/>
                <a:sym typeface="Consolas"/>
              </a:rPr>
              <a:t>“&amp;”</a:t>
            </a:r>
            <a:r>
              <a:rPr lang="es" sz="1500"/>
              <a:t> cuando hay más de uno.</a:t>
            </a:r>
            <a:endParaRPr sz="1500"/>
          </a:p>
          <a:p>
            <a:pPr indent="0" lvl="0" marL="0" rtl="0" algn="l">
              <a:spcBef>
                <a:spcPts val="1200"/>
              </a:spcBef>
              <a:spcAft>
                <a:spcPts val="1200"/>
              </a:spcAft>
              <a:buNone/>
            </a:pPr>
            <a:r>
              <a:rPr lang="es" sz="1500"/>
              <a:t>Para otro tipo operaciones HTTP, por ejemplo POST o PUT/PATCH suele utilizarse el cuerpo o </a:t>
            </a:r>
            <a:r>
              <a:rPr i="1" lang="es" sz="1500"/>
              <a:t>body </a:t>
            </a:r>
            <a:r>
              <a:rPr lang="es" sz="1500"/>
              <a:t>del mensaje para el intercambio de información ya que es posible que existan datos sensibles/privados que no queramos que sean visibles en la URL por cuestiones de seguridad.</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Otros conceptos</a:t>
            </a:r>
            <a:endParaRPr/>
          </a:p>
        </p:txBody>
      </p:sp>
      <p:sp>
        <p:nvSpPr>
          <p:cNvPr id="191" name="Google Shape;191;p33"/>
          <p:cNvSpPr txBox="1"/>
          <p:nvPr>
            <p:ph idx="4294967295" type="body"/>
          </p:nvPr>
        </p:nvSpPr>
        <p:spPr>
          <a:xfrm>
            <a:off x="460950" y="1216650"/>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puerto</a:t>
            </a:r>
            <a:endParaRPr b="1"/>
          </a:p>
          <a:p>
            <a:pPr indent="0" lvl="0" marL="0" rtl="0" algn="l">
              <a:spcBef>
                <a:spcPts val="0"/>
              </a:spcBef>
              <a:spcAft>
                <a:spcPts val="0"/>
              </a:spcAft>
              <a:buNone/>
            </a:pPr>
            <a:r>
              <a:rPr lang="es"/>
              <a:t>En el contexto de redes de computadoras, un puerto es un número que identifica a un extremo de la conexión. Suele asociarse a un proceso o servicio particular y típicamente se utiliza en combinación con una dirección de red. </a:t>
            </a:r>
            <a:endParaRPr/>
          </a:p>
          <a:p>
            <a:pPr indent="0" lvl="0" marL="0" rtl="0" algn="l">
              <a:spcBef>
                <a:spcPts val="0"/>
              </a:spcBef>
              <a:spcAft>
                <a:spcPts val="0"/>
              </a:spcAft>
              <a:buNone/>
            </a:pPr>
            <a:r>
              <a:rPr lang="es"/>
              <a:t>Por ejemplo: http://127.0.0.1:8000, donde “:8000” denota el puerto sobre el cual funciona un determinado proceso o servicio.</a:t>
            </a:r>
            <a:endParaRPr/>
          </a:p>
          <a:p>
            <a:pPr indent="0" lvl="0" marL="0" rtl="0" algn="l">
              <a:spcBef>
                <a:spcPts val="0"/>
              </a:spcBef>
              <a:spcAft>
                <a:spcPts val="0"/>
              </a:spcAft>
              <a:buNone/>
            </a:pPr>
            <a:r>
              <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Otros conceptos</a:t>
            </a:r>
            <a:endParaRPr/>
          </a:p>
        </p:txBody>
      </p:sp>
      <p:sp>
        <p:nvSpPr>
          <p:cNvPr id="197" name="Google Shape;197;p34"/>
          <p:cNvSpPr txBox="1"/>
          <p:nvPr>
            <p:ph idx="4294967295" type="body"/>
          </p:nvPr>
        </p:nvSpPr>
        <p:spPr>
          <a:xfrm>
            <a:off x="460950" y="1216650"/>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puerto</a:t>
            </a:r>
            <a:endParaRPr b="1"/>
          </a:p>
          <a:p>
            <a:pPr indent="0" lvl="0" marL="457200" rtl="0" algn="l">
              <a:lnSpc>
                <a:spcPct val="100000"/>
              </a:lnSpc>
              <a:spcBef>
                <a:spcPts val="0"/>
              </a:spcBef>
              <a:spcAft>
                <a:spcPts val="0"/>
              </a:spcAft>
              <a:buNone/>
            </a:pPr>
            <a:r>
              <a:rPr lang="es"/>
              <a:t>La </a:t>
            </a:r>
            <a:r>
              <a:rPr i="1" lang="es"/>
              <a:t>capa de transporte</a:t>
            </a:r>
            <a:r>
              <a:rPr lang="es"/>
              <a:t> del protocolo TCP/IP establece los canales básicos para que las aplicaciones la usen para el tareas específicas de intercambio de datos. Esta capa establece una conexión host-to-host para servicios de intercambio de mensajes…</a:t>
            </a:r>
            <a:endParaRPr/>
          </a:p>
          <a:p>
            <a:pPr indent="0" lvl="0" marL="457200" rtl="0" algn="l">
              <a:lnSpc>
                <a:spcPct val="100000"/>
              </a:lnSpc>
              <a:spcBef>
                <a:spcPts val="0"/>
              </a:spcBef>
              <a:spcAft>
                <a:spcPts val="0"/>
              </a:spcAft>
              <a:buNone/>
            </a:pPr>
            <a:r>
              <a:rPr lang="es"/>
              <a:t>Con el propósito de proveer canales de transmisión específicos a nivel proceso, esta capa establece el concepto de </a:t>
            </a:r>
            <a:r>
              <a:rPr i="1" lang="es"/>
              <a:t>puerto de red</a:t>
            </a:r>
            <a:r>
              <a:rPr lang="es"/>
              <a:t>…</a:t>
            </a:r>
            <a:endParaRPr/>
          </a:p>
          <a:p>
            <a:pPr indent="0" lvl="0" marL="457200" rtl="0" algn="l">
              <a:lnSpc>
                <a:spcPct val="100000"/>
              </a:lnSpc>
              <a:spcBef>
                <a:spcPts val="0"/>
              </a:spcBef>
              <a:spcAft>
                <a:spcPts val="0"/>
              </a:spcAft>
              <a:buNone/>
            </a:pPr>
            <a:r>
              <a:rPr lang="es"/>
              <a:t>…estos números de puertos han sido estandarizados con el fin de que las aplicaciones puedan utilizar servicios específicos de un servidor...</a:t>
            </a:r>
            <a:endParaRPr b="1"/>
          </a:p>
        </p:txBody>
      </p:sp>
      <p:sp>
        <p:nvSpPr>
          <p:cNvPr id="198" name="Google Shape;198;p34"/>
          <p:cNvSpPr txBox="1"/>
          <p:nvPr/>
        </p:nvSpPr>
        <p:spPr>
          <a:xfrm>
            <a:off x="1160550" y="3926850"/>
            <a:ext cx="75225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u="sng">
                <a:solidFill>
                  <a:schemeClr val="hlink"/>
                </a:solidFill>
                <a:hlinkClick r:id="rId3"/>
              </a:rPr>
              <a:t>https://en.wikipedia.org/wiki/Internet_protocol_suite#Transport_layer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Otros conceptos</a:t>
            </a:r>
            <a:endParaRPr/>
          </a:p>
        </p:txBody>
      </p:sp>
      <p:sp>
        <p:nvSpPr>
          <p:cNvPr id="204" name="Google Shape;204;p35"/>
          <p:cNvSpPr txBox="1"/>
          <p:nvPr/>
        </p:nvSpPr>
        <p:spPr>
          <a:xfrm>
            <a:off x="1402350" y="4499975"/>
            <a:ext cx="75225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u="sng">
                <a:solidFill>
                  <a:schemeClr val="hlink"/>
                </a:solidFill>
                <a:hlinkClick r:id="rId3"/>
              </a:rPr>
              <a:t>https://en.wikipedia.org/wiki/Port_(computer_networking)#Common_port_numbers</a:t>
            </a:r>
            <a:endParaRPr/>
          </a:p>
        </p:txBody>
      </p:sp>
      <p:pic>
        <p:nvPicPr>
          <p:cNvPr id="205" name="Google Shape;205;p35"/>
          <p:cNvPicPr preferRelativeResize="0"/>
          <p:nvPr/>
        </p:nvPicPr>
        <p:blipFill>
          <a:blip r:embed="rId4">
            <a:alphaModFix/>
          </a:blip>
          <a:stretch>
            <a:fillRect/>
          </a:stretch>
        </p:blipFill>
        <p:spPr>
          <a:xfrm>
            <a:off x="2399038" y="719713"/>
            <a:ext cx="4345925" cy="38564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3200"/>
              <a:t>Muchas gracias por su atención!</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Arquitectura Cliente-Servidor</a:t>
            </a:r>
            <a:endParaRPr/>
          </a:p>
        </p:txBody>
      </p:sp>
      <p:pic>
        <p:nvPicPr>
          <p:cNvPr id="80" name="Google Shape;80;p15"/>
          <p:cNvPicPr preferRelativeResize="0"/>
          <p:nvPr/>
        </p:nvPicPr>
        <p:blipFill>
          <a:blip r:embed="rId3">
            <a:alphaModFix/>
          </a:blip>
          <a:stretch>
            <a:fillRect/>
          </a:stretch>
        </p:blipFill>
        <p:spPr>
          <a:xfrm>
            <a:off x="742050" y="1150863"/>
            <a:ext cx="7659905" cy="3332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¿Qué es HTTP?</a:t>
            </a:r>
            <a:endParaRPr/>
          </a:p>
        </p:txBody>
      </p:sp>
      <p:sp>
        <p:nvSpPr>
          <p:cNvPr id="86" name="Google Shape;86;p16"/>
          <p:cNvSpPr txBox="1"/>
          <p:nvPr>
            <p:ph idx="4294967295" type="body"/>
          </p:nvPr>
        </p:nvSpPr>
        <p:spPr>
          <a:xfrm>
            <a:off x="400500" y="1216650"/>
            <a:ext cx="8222100" cy="271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Es el protocolo de comunicación que se utiliza en internet. El </a:t>
            </a:r>
            <a:r>
              <a:rPr b="1" lang="es"/>
              <a:t>HyperText Transfer Protocol</a:t>
            </a:r>
            <a:r>
              <a:rPr lang="es"/>
              <a:t>, permite la transferencia de información a través de archivos (XML, HTML, …).</a:t>
            </a:r>
            <a:endParaRPr/>
          </a:p>
          <a:p>
            <a:pPr indent="0" lvl="0" marL="0" rtl="0" algn="l">
              <a:spcBef>
                <a:spcPts val="1200"/>
              </a:spcBef>
              <a:spcAft>
                <a:spcPts val="0"/>
              </a:spcAft>
              <a:buNone/>
            </a:pPr>
            <a:r>
              <a:rPr lang="es"/>
              <a:t>Es un protocolo </a:t>
            </a:r>
            <a:r>
              <a:rPr b="1" lang="es"/>
              <a:t>sin estado</a:t>
            </a:r>
            <a:r>
              <a:rPr lang="es"/>
              <a:t>, es decir que no guarda información relacionada a las conexiones entre pares (típicamente clientes y servidores). </a:t>
            </a:r>
            <a:endParaRPr/>
          </a:p>
          <a:p>
            <a:pPr indent="0" lvl="0" marL="0" rtl="0" algn="l">
              <a:spcBef>
                <a:spcPts val="1200"/>
              </a:spcBef>
              <a:spcAft>
                <a:spcPts val="1200"/>
              </a:spcAft>
              <a:buNone/>
            </a:pPr>
            <a:r>
              <a:rPr lang="es"/>
              <a:t>El desarrollo de aplicaciones web requiere mantener cierta información de estado para agilizar el funcionamiento y es por eso que surgen herramientas como las </a:t>
            </a:r>
            <a:r>
              <a:rPr i="1" lang="es"/>
              <a:t>cookies</a:t>
            </a:r>
            <a:r>
              <a:rPr lang="es"/>
              <a:t> que sirven como mecanismo de almacenamiento de la información de un cliente en el servidor y así mantener la noción de una </a:t>
            </a:r>
            <a:r>
              <a:rPr b="1" lang="es"/>
              <a:t>sesión</a:t>
            </a:r>
            <a:r>
              <a:rPr lang="es"/>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Versiones de HTTP</a:t>
            </a:r>
            <a:endParaRPr/>
          </a:p>
        </p:txBody>
      </p:sp>
      <p:sp>
        <p:nvSpPr>
          <p:cNvPr id="92" name="Google Shape;92;p17"/>
          <p:cNvSpPr txBox="1"/>
          <p:nvPr>
            <p:ph idx="4294967295" type="body"/>
          </p:nvPr>
        </p:nvSpPr>
        <p:spPr>
          <a:xfrm>
            <a:off x="460950" y="1216650"/>
            <a:ext cx="8222100" cy="2710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es"/>
              <a:t>1989:</a:t>
            </a:r>
            <a:r>
              <a:rPr lang="es"/>
              <a:t> HTTP 0.9</a:t>
            </a:r>
            <a:endParaRPr/>
          </a:p>
          <a:p>
            <a:pPr indent="-342900" lvl="0" marL="457200" rtl="0" algn="l">
              <a:spcBef>
                <a:spcPts val="0"/>
              </a:spcBef>
              <a:spcAft>
                <a:spcPts val="0"/>
              </a:spcAft>
              <a:buSzPts val="1800"/>
              <a:buChar char="●"/>
            </a:pPr>
            <a:r>
              <a:rPr b="1" lang="es"/>
              <a:t>1996:</a:t>
            </a:r>
            <a:r>
              <a:rPr lang="es"/>
              <a:t> HTTP 1.0 o HTTP/1</a:t>
            </a:r>
            <a:endParaRPr/>
          </a:p>
          <a:p>
            <a:pPr indent="-342900" lvl="0" marL="457200" rtl="0" algn="l">
              <a:spcBef>
                <a:spcPts val="0"/>
              </a:spcBef>
              <a:spcAft>
                <a:spcPts val="0"/>
              </a:spcAft>
              <a:buSzPts val="1800"/>
              <a:buChar char="●"/>
            </a:pPr>
            <a:r>
              <a:rPr b="1" lang="es"/>
              <a:t>1997:</a:t>
            </a:r>
            <a:r>
              <a:rPr lang="es"/>
              <a:t> HTTP 1.1 o </a:t>
            </a:r>
            <a:r>
              <a:rPr lang="es"/>
              <a:t>HTTP/1.1 </a:t>
            </a:r>
            <a:r>
              <a:rPr lang="es"/>
              <a:t>(tuvo actualizaciones en 1999, 2014 y 2022).</a:t>
            </a:r>
            <a:endParaRPr/>
          </a:p>
          <a:p>
            <a:pPr indent="-342900" lvl="0" marL="457200" rtl="0" algn="l">
              <a:spcBef>
                <a:spcPts val="0"/>
              </a:spcBef>
              <a:spcAft>
                <a:spcPts val="0"/>
              </a:spcAft>
              <a:buSzPts val="1800"/>
              <a:buChar char="●"/>
            </a:pPr>
            <a:r>
              <a:rPr b="1" lang="es"/>
              <a:t>2015:</a:t>
            </a:r>
            <a:r>
              <a:rPr lang="es"/>
              <a:t> año de publicación del </a:t>
            </a:r>
            <a:r>
              <a:rPr lang="es" u="sng">
                <a:solidFill>
                  <a:schemeClr val="hlink"/>
                </a:solidFill>
                <a:hlinkClick r:id="rId3"/>
              </a:rPr>
              <a:t>RFC</a:t>
            </a:r>
            <a:r>
              <a:rPr lang="es"/>
              <a:t> para HTTP/2. Provee algunas mejoras sobre la versión anterior. A 7 de Agosto de 2024 se estima que es utilizado por el ~36% de sitios web (</a:t>
            </a:r>
            <a:r>
              <a:rPr lang="es" u="sng">
                <a:solidFill>
                  <a:schemeClr val="hlink"/>
                </a:solidFill>
                <a:hlinkClick r:id="rId4"/>
              </a:rPr>
              <a:t>fuente</a:t>
            </a:r>
            <a:r>
              <a:rPr lang="es"/>
              <a:t>).</a:t>
            </a:r>
            <a:endParaRPr/>
          </a:p>
          <a:p>
            <a:pPr indent="-342900" lvl="0" marL="457200" rtl="0" algn="l">
              <a:spcBef>
                <a:spcPts val="0"/>
              </a:spcBef>
              <a:spcAft>
                <a:spcPts val="0"/>
              </a:spcAft>
              <a:buSzPts val="1800"/>
              <a:buChar char="●"/>
            </a:pPr>
            <a:r>
              <a:rPr b="1" lang="es"/>
              <a:t>2022:</a:t>
            </a:r>
            <a:r>
              <a:rPr lang="es"/>
              <a:t> año de publicación del </a:t>
            </a:r>
            <a:r>
              <a:rPr lang="es" u="sng">
                <a:solidFill>
                  <a:schemeClr val="hlink"/>
                </a:solidFill>
                <a:hlinkClick r:id="rId5"/>
              </a:rPr>
              <a:t>RFC</a:t>
            </a:r>
            <a:r>
              <a:rPr lang="es"/>
              <a:t> para HTTP/3 complementando a HTTP/1.1 y </a:t>
            </a:r>
            <a:r>
              <a:rPr lang="es"/>
              <a:t>HTTP/</a:t>
            </a:r>
            <a:r>
              <a:rPr lang="es"/>
              <a:t>2.0. A 7 de Agosto de 2024, se estima que un ~30.9% de los sitios web utilizan HTTP/3 (</a:t>
            </a:r>
            <a:r>
              <a:rPr lang="es" u="sng">
                <a:solidFill>
                  <a:schemeClr val="hlink"/>
                </a:solidFill>
                <a:hlinkClick r:id="rId6"/>
              </a:rPr>
              <a:t>fuente</a:t>
            </a:r>
            <a:r>
              <a:rPr lang="es"/>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Mensajes HTTP</a:t>
            </a:r>
            <a:endParaRPr/>
          </a:p>
        </p:txBody>
      </p:sp>
      <p:sp>
        <p:nvSpPr>
          <p:cNvPr id="98" name="Google Shape;98;p18"/>
          <p:cNvSpPr txBox="1"/>
          <p:nvPr>
            <p:ph idx="4294967295" type="body"/>
          </p:nvPr>
        </p:nvSpPr>
        <p:spPr>
          <a:xfrm>
            <a:off x="460950" y="1216650"/>
            <a:ext cx="8222100" cy="2710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s"/>
              <a:t>Son en texto plano y tienen la siguiente estructura:</a:t>
            </a:r>
            <a:endParaRPr/>
          </a:p>
          <a:p>
            <a:pPr indent="-325755" lvl="0" marL="457200" rtl="0" algn="l">
              <a:spcBef>
                <a:spcPts val="1200"/>
              </a:spcBef>
              <a:spcAft>
                <a:spcPts val="0"/>
              </a:spcAft>
              <a:buSzPct val="100000"/>
              <a:buAutoNum type="arabicPeriod"/>
            </a:pPr>
            <a:r>
              <a:rPr lang="es"/>
              <a:t>Línea inicial:</a:t>
            </a:r>
            <a:endParaRPr/>
          </a:p>
          <a:p>
            <a:pPr indent="-304165" lvl="1" marL="914400" rtl="0" algn="l">
              <a:spcBef>
                <a:spcPts val="0"/>
              </a:spcBef>
              <a:spcAft>
                <a:spcPts val="0"/>
              </a:spcAft>
              <a:buSzPct val="100000"/>
              <a:buAutoNum type="alphaLcPeriod"/>
            </a:pPr>
            <a:r>
              <a:rPr lang="es"/>
              <a:t>Para peticiones (request): la acción requerida, la URL del recurso y la versión HTTP que soporta el cliente.</a:t>
            </a:r>
            <a:endParaRPr/>
          </a:p>
          <a:p>
            <a:pPr indent="-304165" lvl="1" marL="914400" rtl="0" algn="l">
              <a:spcBef>
                <a:spcPts val="0"/>
              </a:spcBef>
              <a:spcAft>
                <a:spcPts val="0"/>
              </a:spcAft>
              <a:buSzPct val="100000"/>
              <a:buAutoNum type="alphaLcPeriod"/>
            </a:pPr>
            <a:r>
              <a:rPr lang="es"/>
              <a:t>Para respuestas (response): la versión HTTP seguido de un código de respuesta con una frase asociada.</a:t>
            </a:r>
            <a:endParaRPr/>
          </a:p>
          <a:p>
            <a:pPr indent="-325755" lvl="0" marL="457200" rtl="0" algn="l">
              <a:spcBef>
                <a:spcPts val="0"/>
              </a:spcBef>
              <a:spcAft>
                <a:spcPts val="0"/>
              </a:spcAft>
              <a:buSzPct val="100000"/>
              <a:buAutoNum type="arabicPeriod"/>
            </a:pPr>
            <a:r>
              <a:rPr lang="es"/>
              <a:t>Cabeceras: contienen metadatos sobre el mensaje.</a:t>
            </a:r>
            <a:endParaRPr/>
          </a:p>
          <a:p>
            <a:pPr indent="-325755" lvl="0" marL="457200" rtl="0" algn="l">
              <a:spcBef>
                <a:spcPts val="0"/>
              </a:spcBef>
              <a:spcAft>
                <a:spcPts val="0"/>
              </a:spcAft>
              <a:buSzPct val="100000"/>
              <a:buAutoNum type="arabicPeriod"/>
            </a:pPr>
            <a:r>
              <a:rPr lang="es"/>
              <a:t>Cuerpo del mensaje: opcional. depende de las cabeceras y del tipo de recurso solicitado en la URL. Típicamente contiene los datos que se intercambian entre el cliente y el servidor. Para peticiones, podría contener los datos que el cliente necesita que el servidor procese. Para respuestas, podría contener los datos que el cliente solicitó.</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Mensajes HTTP (request)</a:t>
            </a:r>
            <a:endParaRPr/>
          </a:p>
        </p:txBody>
      </p:sp>
      <p:sp>
        <p:nvSpPr>
          <p:cNvPr id="104" name="Google Shape;104;p19"/>
          <p:cNvSpPr txBox="1"/>
          <p:nvPr>
            <p:ph idx="4294967295" type="body"/>
          </p:nvPr>
        </p:nvSpPr>
        <p:spPr>
          <a:xfrm>
            <a:off x="460950" y="1216650"/>
            <a:ext cx="8222100" cy="2710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s">
                <a:solidFill>
                  <a:schemeClr val="accent1"/>
                </a:solidFill>
                <a:latin typeface="Consolas"/>
                <a:ea typeface="Consolas"/>
                <a:cs typeface="Consolas"/>
                <a:sym typeface="Consolas"/>
              </a:rPr>
              <a:t>GET /</a:t>
            </a:r>
            <a:r>
              <a:rPr lang="es">
                <a:latin typeface="Consolas"/>
                <a:ea typeface="Consolas"/>
                <a:cs typeface="Consolas"/>
                <a:sym typeface="Consolas"/>
              </a:rPr>
              <a:t> </a:t>
            </a:r>
            <a:r>
              <a:rPr lang="es">
                <a:solidFill>
                  <a:srgbClr val="38761D"/>
                </a:solidFill>
                <a:latin typeface="Consolas"/>
                <a:ea typeface="Consolas"/>
                <a:cs typeface="Consolas"/>
                <a:sym typeface="Consolas"/>
              </a:rPr>
              <a:t>HTTP/1.1</a:t>
            </a:r>
            <a:endParaRPr>
              <a:solidFill>
                <a:srgbClr val="38761D"/>
              </a:solidFill>
              <a:latin typeface="Consolas"/>
              <a:ea typeface="Consolas"/>
              <a:cs typeface="Consolas"/>
              <a:sym typeface="Consolas"/>
            </a:endParaRPr>
          </a:p>
          <a:p>
            <a:pPr indent="0" lvl="0" marL="0" rtl="0" algn="l">
              <a:spcBef>
                <a:spcPts val="0"/>
              </a:spcBef>
              <a:spcAft>
                <a:spcPts val="0"/>
              </a:spcAft>
              <a:buClr>
                <a:schemeClr val="dk1"/>
              </a:buClr>
              <a:buSzPct val="61111"/>
              <a:buFont typeface="Arial"/>
              <a:buNone/>
            </a:pPr>
            <a:r>
              <a:rPr lang="es">
                <a:solidFill>
                  <a:srgbClr val="B45F06"/>
                </a:solidFill>
                <a:latin typeface="Consolas"/>
                <a:ea typeface="Consolas"/>
                <a:cs typeface="Consolas"/>
                <a:sym typeface="Consolas"/>
              </a:rPr>
              <a:t>Host:</a:t>
            </a:r>
            <a:r>
              <a:rPr lang="es">
                <a:latin typeface="Consolas"/>
                <a:ea typeface="Consolas"/>
                <a:cs typeface="Consolas"/>
                <a:sym typeface="Consolas"/>
              </a:rPr>
              <a:t> www.example.com</a:t>
            </a:r>
            <a:endParaRPr>
              <a:latin typeface="Consolas"/>
              <a:ea typeface="Consolas"/>
              <a:cs typeface="Consolas"/>
              <a:sym typeface="Consolas"/>
            </a:endParaRPr>
          </a:p>
          <a:p>
            <a:pPr indent="0" lvl="0" marL="0" rtl="0" algn="l">
              <a:spcBef>
                <a:spcPts val="0"/>
              </a:spcBef>
              <a:spcAft>
                <a:spcPts val="0"/>
              </a:spcAft>
              <a:buClr>
                <a:schemeClr val="dk1"/>
              </a:buClr>
              <a:buSzPct val="61111"/>
              <a:buFont typeface="Arial"/>
              <a:buNone/>
            </a:pPr>
            <a:r>
              <a:rPr lang="es">
                <a:solidFill>
                  <a:srgbClr val="B45F06"/>
                </a:solidFill>
                <a:latin typeface="Consolas"/>
                <a:ea typeface="Consolas"/>
                <a:cs typeface="Consolas"/>
                <a:sym typeface="Consolas"/>
              </a:rPr>
              <a:t>User-Agent:</a:t>
            </a:r>
            <a:r>
              <a:rPr lang="es">
                <a:latin typeface="Consolas"/>
                <a:ea typeface="Consolas"/>
                <a:cs typeface="Consolas"/>
                <a:sym typeface="Consolas"/>
              </a:rPr>
              <a:t> Mozilla/5.0</a:t>
            </a:r>
            <a:endParaRPr>
              <a:latin typeface="Consolas"/>
              <a:ea typeface="Consolas"/>
              <a:cs typeface="Consolas"/>
              <a:sym typeface="Consolas"/>
            </a:endParaRPr>
          </a:p>
          <a:p>
            <a:pPr indent="0" lvl="0" marL="0" rtl="0" algn="l">
              <a:spcBef>
                <a:spcPts val="0"/>
              </a:spcBef>
              <a:spcAft>
                <a:spcPts val="0"/>
              </a:spcAft>
              <a:buClr>
                <a:schemeClr val="dk1"/>
              </a:buClr>
              <a:buSzPct val="61111"/>
              <a:buFont typeface="Arial"/>
              <a:buNone/>
            </a:pPr>
            <a:r>
              <a:rPr lang="es">
                <a:solidFill>
                  <a:srgbClr val="B45F06"/>
                </a:solidFill>
                <a:latin typeface="Consolas"/>
                <a:ea typeface="Consolas"/>
                <a:cs typeface="Consolas"/>
                <a:sym typeface="Consolas"/>
              </a:rPr>
              <a:t>Accept:</a:t>
            </a:r>
            <a:r>
              <a:rPr lang="es">
                <a:latin typeface="Consolas"/>
                <a:ea typeface="Consolas"/>
                <a:cs typeface="Consolas"/>
                <a:sym typeface="Consolas"/>
              </a:rPr>
              <a:t> text/html,application/xhtml+xml,application/xml;q=0.9,image/avif,image/webp,*/*;q=0.8</a:t>
            </a:r>
            <a:endParaRPr>
              <a:latin typeface="Consolas"/>
              <a:ea typeface="Consolas"/>
              <a:cs typeface="Consolas"/>
              <a:sym typeface="Consolas"/>
            </a:endParaRPr>
          </a:p>
          <a:p>
            <a:pPr indent="0" lvl="0" marL="0" rtl="0" algn="l">
              <a:spcBef>
                <a:spcPts val="0"/>
              </a:spcBef>
              <a:spcAft>
                <a:spcPts val="0"/>
              </a:spcAft>
              <a:buClr>
                <a:schemeClr val="dk1"/>
              </a:buClr>
              <a:buSzPct val="61111"/>
              <a:buFont typeface="Arial"/>
              <a:buNone/>
            </a:pPr>
            <a:r>
              <a:rPr lang="es">
                <a:solidFill>
                  <a:srgbClr val="B45F06"/>
                </a:solidFill>
                <a:latin typeface="Consolas"/>
                <a:ea typeface="Consolas"/>
                <a:cs typeface="Consolas"/>
                <a:sym typeface="Consolas"/>
              </a:rPr>
              <a:t>Accept-Language:</a:t>
            </a:r>
            <a:r>
              <a:rPr lang="es">
                <a:latin typeface="Consolas"/>
                <a:ea typeface="Consolas"/>
                <a:cs typeface="Consolas"/>
                <a:sym typeface="Consolas"/>
              </a:rPr>
              <a:t> en-GB,en;q=0.5</a:t>
            </a:r>
            <a:endParaRPr>
              <a:latin typeface="Consolas"/>
              <a:ea typeface="Consolas"/>
              <a:cs typeface="Consolas"/>
              <a:sym typeface="Consolas"/>
            </a:endParaRPr>
          </a:p>
          <a:p>
            <a:pPr indent="0" lvl="0" marL="0" rtl="0" algn="l">
              <a:spcBef>
                <a:spcPts val="0"/>
              </a:spcBef>
              <a:spcAft>
                <a:spcPts val="0"/>
              </a:spcAft>
              <a:buClr>
                <a:schemeClr val="dk1"/>
              </a:buClr>
              <a:buSzPct val="61111"/>
              <a:buFont typeface="Arial"/>
              <a:buNone/>
            </a:pPr>
            <a:r>
              <a:rPr lang="es">
                <a:solidFill>
                  <a:srgbClr val="B45F06"/>
                </a:solidFill>
                <a:latin typeface="Consolas"/>
                <a:ea typeface="Consolas"/>
                <a:cs typeface="Consolas"/>
                <a:sym typeface="Consolas"/>
              </a:rPr>
              <a:t>Accept-Encoding:</a:t>
            </a:r>
            <a:r>
              <a:rPr lang="es">
                <a:latin typeface="Consolas"/>
                <a:ea typeface="Consolas"/>
                <a:cs typeface="Consolas"/>
                <a:sym typeface="Consolas"/>
              </a:rPr>
              <a:t> gzip, deflate, br</a:t>
            </a:r>
            <a:endParaRPr>
              <a:latin typeface="Consolas"/>
              <a:ea typeface="Consolas"/>
              <a:cs typeface="Consolas"/>
              <a:sym typeface="Consolas"/>
            </a:endParaRPr>
          </a:p>
          <a:p>
            <a:pPr indent="0" lvl="0" marL="0" rtl="0" algn="l">
              <a:spcBef>
                <a:spcPts val="0"/>
              </a:spcBef>
              <a:spcAft>
                <a:spcPts val="0"/>
              </a:spcAft>
              <a:buNone/>
            </a:pPr>
            <a:r>
              <a:rPr lang="es">
                <a:solidFill>
                  <a:srgbClr val="B45F06"/>
                </a:solidFill>
                <a:latin typeface="Consolas"/>
                <a:ea typeface="Consolas"/>
                <a:cs typeface="Consolas"/>
                <a:sym typeface="Consolas"/>
              </a:rPr>
              <a:t>Connection:</a:t>
            </a:r>
            <a:r>
              <a:rPr lang="es">
                <a:latin typeface="Consolas"/>
                <a:ea typeface="Consolas"/>
                <a:cs typeface="Consolas"/>
                <a:sym typeface="Consolas"/>
              </a:rPr>
              <a:t> keep-alive</a:t>
            </a:r>
            <a:endParaRPr>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1200"/>
              </a:spcBef>
              <a:spcAft>
                <a:spcPts val="1200"/>
              </a:spcAft>
              <a:buNone/>
            </a:pPr>
            <a:r>
              <a:rPr lang="es"/>
              <a:t>La acción es </a:t>
            </a:r>
            <a:r>
              <a:rPr b="1" lang="es">
                <a:solidFill>
                  <a:schemeClr val="accent1"/>
                </a:solidFill>
              </a:rPr>
              <a:t>GET</a:t>
            </a:r>
            <a:r>
              <a:rPr lang="es"/>
              <a:t>, la URL es “/” sobre el sitio </a:t>
            </a:r>
            <a:r>
              <a:rPr lang="es">
                <a:latin typeface="Consolas"/>
                <a:ea typeface="Consolas"/>
                <a:cs typeface="Consolas"/>
                <a:sym typeface="Consolas"/>
              </a:rPr>
              <a:t>www.example.com</a:t>
            </a:r>
            <a:r>
              <a:rPr lang="es"/>
              <a:t> y el pedido utiliza HTTP 1.1. </a:t>
            </a:r>
            <a:endParaRPr/>
          </a:p>
        </p:txBody>
      </p:sp>
      <p:sp>
        <p:nvSpPr>
          <p:cNvPr id="105" name="Google Shape;105;p19"/>
          <p:cNvSpPr txBox="1"/>
          <p:nvPr/>
        </p:nvSpPr>
        <p:spPr>
          <a:xfrm>
            <a:off x="8041150" y="4703625"/>
            <a:ext cx="791100" cy="3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u="sng">
                <a:solidFill>
                  <a:schemeClr val="hlink"/>
                </a:solidFill>
                <a:hlinkClick r:id="rId3"/>
              </a:rPr>
              <a:t>Fuente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Mensajes HTTP (response)</a:t>
            </a:r>
            <a:endParaRPr/>
          </a:p>
        </p:txBody>
      </p:sp>
      <p:sp>
        <p:nvSpPr>
          <p:cNvPr id="111" name="Google Shape;111;p20"/>
          <p:cNvSpPr txBox="1"/>
          <p:nvPr>
            <p:ph idx="4294967295" type="body"/>
          </p:nvPr>
        </p:nvSpPr>
        <p:spPr>
          <a:xfrm>
            <a:off x="460950" y="1216650"/>
            <a:ext cx="8222100" cy="2710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s" sz="4800">
                <a:solidFill>
                  <a:srgbClr val="38761D"/>
                </a:solidFill>
                <a:latin typeface="Consolas"/>
                <a:ea typeface="Consolas"/>
                <a:cs typeface="Consolas"/>
                <a:sym typeface="Consolas"/>
              </a:rPr>
              <a:t>HTTP/1.1 200 OK</a:t>
            </a:r>
            <a:endParaRPr sz="4800">
              <a:solidFill>
                <a:srgbClr val="38761D"/>
              </a:solidFill>
              <a:latin typeface="Consolas"/>
              <a:ea typeface="Consolas"/>
              <a:cs typeface="Consolas"/>
              <a:sym typeface="Consolas"/>
            </a:endParaRPr>
          </a:p>
          <a:p>
            <a:pPr indent="0" lvl="0" marL="0" rtl="0" algn="l">
              <a:spcBef>
                <a:spcPts val="0"/>
              </a:spcBef>
              <a:spcAft>
                <a:spcPts val="0"/>
              </a:spcAft>
              <a:buClr>
                <a:schemeClr val="dk1"/>
              </a:buClr>
              <a:buSzPts val="275"/>
              <a:buFont typeface="Arial"/>
              <a:buNone/>
            </a:pPr>
            <a:r>
              <a:rPr lang="es" sz="4800">
                <a:solidFill>
                  <a:srgbClr val="B45F06"/>
                </a:solidFill>
                <a:latin typeface="Consolas"/>
                <a:ea typeface="Consolas"/>
                <a:cs typeface="Consolas"/>
                <a:sym typeface="Consolas"/>
              </a:rPr>
              <a:t>Date:</a:t>
            </a:r>
            <a:r>
              <a:rPr lang="es" sz="4800">
                <a:latin typeface="Consolas"/>
                <a:ea typeface="Consolas"/>
                <a:cs typeface="Consolas"/>
                <a:sym typeface="Consolas"/>
              </a:rPr>
              <a:t> Mon, 23 May 2005 22:38:34 GMT</a:t>
            </a:r>
            <a:endParaRPr sz="4800">
              <a:latin typeface="Consolas"/>
              <a:ea typeface="Consolas"/>
              <a:cs typeface="Consolas"/>
              <a:sym typeface="Consolas"/>
            </a:endParaRPr>
          </a:p>
          <a:p>
            <a:pPr indent="0" lvl="0" marL="0" rtl="0" algn="l">
              <a:spcBef>
                <a:spcPts val="0"/>
              </a:spcBef>
              <a:spcAft>
                <a:spcPts val="0"/>
              </a:spcAft>
              <a:buClr>
                <a:schemeClr val="dk1"/>
              </a:buClr>
              <a:buSzPts val="275"/>
              <a:buFont typeface="Arial"/>
              <a:buNone/>
            </a:pPr>
            <a:r>
              <a:rPr lang="es" sz="4800">
                <a:solidFill>
                  <a:srgbClr val="B45F06"/>
                </a:solidFill>
                <a:latin typeface="Consolas"/>
                <a:ea typeface="Consolas"/>
                <a:cs typeface="Consolas"/>
                <a:sym typeface="Consolas"/>
              </a:rPr>
              <a:t>Content-Type:</a:t>
            </a:r>
            <a:r>
              <a:rPr lang="es" sz="4800">
                <a:latin typeface="Consolas"/>
                <a:ea typeface="Consolas"/>
                <a:cs typeface="Consolas"/>
                <a:sym typeface="Consolas"/>
              </a:rPr>
              <a:t> text/html; charset=UTF-8</a:t>
            </a:r>
            <a:endParaRPr sz="4800">
              <a:latin typeface="Consolas"/>
              <a:ea typeface="Consolas"/>
              <a:cs typeface="Consolas"/>
              <a:sym typeface="Consolas"/>
            </a:endParaRPr>
          </a:p>
          <a:p>
            <a:pPr indent="0" lvl="0" marL="0" rtl="0" algn="l">
              <a:spcBef>
                <a:spcPts val="0"/>
              </a:spcBef>
              <a:spcAft>
                <a:spcPts val="0"/>
              </a:spcAft>
              <a:buClr>
                <a:schemeClr val="dk1"/>
              </a:buClr>
              <a:buSzPts val="275"/>
              <a:buFont typeface="Arial"/>
              <a:buNone/>
            </a:pPr>
            <a:r>
              <a:rPr lang="es" sz="4800">
                <a:solidFill>
                  <a:srgbClr val="B45F06"/>
                </a:solidFill>
                <a:latin typeface="Consolas"/>
                <a:ea typeface="Consolas"/>
                <a:cs typeface="Consolas"/>
                <a:sym typeface="Consolas"/>
              </a:rPr>
              <a:t>Content-Length:</a:t>
            </a:r>
            <a:r>
              <a:rPr lang="es" sz="4800">
                <a:latin typeface="Consolas"/>
                <a:ea typeface="Consolas"/>
                <a:cs typeface="Consolas"/>
                <a:sym typeface="Consolas"/>
              </a:rPr>
              <a:t> 155</a:t>
            </a:r>
            <a:endParaRPr sz="4800">
              <a:latin typeface="Consolas"/>
              <a:ea typeface="Consolas"/>
              <a:cs typeface="Consolas"/>
              <a:sym typeface="Consolas"/>
            </a:endParaRPr>
          </a:p>
          <a:p>
            <a:pPr indent="0" lvl="0" marL="0" rtl="0" algn="l">
              <a:spcBef>
                <a:spcPts val="0"/>
              </a:spcBef>
              <a:spcAft>
                <a:spcPts val="0"/>
              </a:spcAft>
              <a:buClr>
                <a:schemeClr val="dk1"/>
              </a:buClr>
              <a:buSzPts val="275"/>
              <a:buFont typeface="Arial"/>
              <a:buNone/>
            </a:pPr>
            <a:r>
              <a:rPr lang="es" sz="4800">
                <a:solidFill>
                  <a:srgbClr val="B45F06"/>
                </a:solidFill>
                <a:latin typeface="Consolas"/>
                <a:ea typeface="Consolas"/>
                <a:cs typeface="Consolas"/>
                <a:sym typeface="Consolas"/>
              </a:rPr>
              <a:t>Last-Modified:</a:t>
            </a:r>
            <a:r>
              <a:rPr lang="es" sz="4800">
                <a:latin typeface="Consolas"/>
                <a:ea typeface="Consolas"/>
                <a:cs typeface="Consolas"/>
                <a:sym typeface="Consolas"/>
              </a:rPr>
              <a:t> Wed, 08 Jan 2003 23:11:55 GMT</a:t>
            </a:r>
            <a:endParaRPr sz="4800">
              <a:latin typeface="Consolas"/>
              <a:ea typeface="Consolas"/>
              <a:cs typeface="Consolas"/>
              <a:sym typeface="Consolas"/>
            </a:endParaRPr>
          </a:p>
          <a:p>
            <a:pPr indent="0" lvl="0" marL="0" rtl="0" algn="l">
              <a:spcBef>
                <a:spcPts val="0"/>
              </a:spcBef>
              <a:spcAft>
                <a:spcPts val="0"/>
              </a:spcAft>
              <a:buClr>
                <a:schemeClr val="dk1"/>
              </a:buClr>
              <a:buSzPts val="275"/>
              <a:buFont typeface="Arial"/>
              <a:buNone/>
            </a:pPr>
            <a:r>
              <a:rPr lang="es" sz="4800">
                <a:solidFill>
                  <a:srgbClr val="B45F06"/>
                </a:solidFill>
                <a:latin typeface="Consolas"/>
                <a:ea typeface="Consolas"/>
                <a:cs typeface="Consolas"/>
                <a:sym typeface="Consolas"/>
              </a:rPr>
              <a:t>Server:</a:t>
            </a:r>
            <a:r>
              <a:rPr lang="es" sz="4800">
                <a:latin typeface="Consolas"/>
                <a:ea typeface="Consolas"/>
                <a:cs typeface="Consolas"/>
                <a:sym typeface="Consolas"/>
              </a:rPr>
              <a:t> Apache/1.3.3.7 (Unix) (Red-Hat/Linux)</a:t>
            </a:r>
            <a:endParaRPr sz="4800">
              <a:latin typeface="Consolas"/>
              <a:ea typeface="Consolas"/>
              <a:cs typeface="Consolas"/>
              <a:sym typeface="Consolas"/>
            </a:endParaRPr>
          </a:p>
          <a:p>
            <a:pPr indent="0" lvl="0" marL="0" rtl="0" algn="l">
              <a:spcBef>
                <a:spcPts val="0"/>
              </a:spcBef>
              <a:spcAft>
                <a:spcPts val="0"/>
              </a:spcAft>
              <a:buClr>
                <a:schemeClr val="dk1"/>
              </a:buClr>
              <a:buSzPts val="275"/>
              <a:buFont typeface="Arial"/>
              <a:buNone/>
            </a:pPr>
            <a:r>
              <a:rPr lang="es" sz="4800">
                <a:solidFill>
                  <a:srgbClr val="B45F06"/>
                </a:solidFill>
                <a:latin typeface="Consolas"/>
                <a:ea typeface="Consolas"/>
                <a:cs typeface="Consolas"/>
                <a:sym typeface="Consolas"/>
              </a:rPr>
              <a:t>ETag:</a:t>
            </a:r>
            <a:r>
              <a:rPr lang="es" sz="4800">
                <a:latin typeface="Consolas"/>
                <a:ea typeface="Consolas"/>
                <a:cs typeface="Consolas"/>
                <a:sym typeface="Consolas"/>
              </a:rPr>
              <a:t> "3f80f-1b6-3e1cb03b"</a:t>
            </a:r>
            <a:endParaRPr sz="4800">
              <a:latin typeface="Consolas"/>
              <a:ea typeface="Consolas"/>
              <a:cs typeface="Consolas"/>
              <a:sym typeface="Consolas"/>
            </a:endParaRPr>
          </a:p>
          <a:p>
            <a:pPr indent="0" lvl="0" marL="0" rtl="0" algn="l">
              <a:spcBef>
                <a:spcPts val="0"/>
              </a:spcBef>
              <a:spcAft>
                <a:spcPts val="0"/>
              </a:spcAft>
              <a:buClr>
                <a:schemeClr val="dk1"/>
              </a:buClr>
              <a:buSzPts val="275"/>
              <a:buFont typeface="Arial"/>
              <a:buNone/>
            </a:pPr>
            <a:r>
              <a:rPr lang="es" sz="4800">
                <a:solidFill>
                  <a:srgbClr val="B45F06"/>
                </a:solidFill>
                <a:latin typeface="Consolas"/>
                <a:ea typeface="Consolas"/>
                <a:cs typeface="Consolas"/>
                <a:sym typeface="Consolas"/>
              </a:rPr>
              <a:t>Accept-Ranges:</a:t>
            </a:r>
            <a:r>
              <a:rPr lang="es" sz="4800">
                <a:latin typeface="Consolas"/>
                <a:ea typeface="Consolas"/>
                <a:cs typeface="Consolas"/>
                <a:sym typeface="Consolas"/>
              </a:rPr>
              <a:t> bytes</a:t>
            </a:r>
            <a:endParaRPr sz="4800">
              <a:latin typeface="Consolas"/>
              <a:ea typeface="Consolas"/>
              <a:cs typeface="Consolas"/>
              <a:sym typeface="Consolas"/>
            </a:endParaRPr>
          </a:p>
          <a:p>
            <a:pPr indent="0" lvl="0" marL="0" rtl="0" algn="l">
              <a:spcBef>
                <a:spcPts val="0"/>
              </a:spcBef>
              <a:spcAft>
                <a:spcPts val="0"/>
              </a:spcAft>
              <a:buClr>
                <a:schemeClr val="dk1"/>
              </a:buClr>
              <a:buSzPts val="275"/>
              <a:buFont typeface="Arial"/>
              <a:buNone/>
            </a:pPr>
            <a:r>
              <a:rPr lang="es" sz="4800">
                <a:solidFill>
                  <a:srgbClr val="B45F06"/>
                </a:solidFill>
                <a:latin typeface="Consolas"/>
                <a:ea typeface="Consolas"/>
                <a:cs typeface="Consolas"/>
                <a:sym typeface="Consolas"/>
              </a:rPr>
              <a:t>Connection:</a:t>
            </a:r>
            <a:r>
              <a:rPr lang="es" sz="4800">
                <a:latin typeface="Consolas"/>
                <a:ea typeface="Consolas"/>
                <a:cs typeface="Consolas"/>
                <a:sym typeface="Consolas"/>
              </a:rPr>
              <a:t> close</a:t>
            </a:r>
            <a:endParaRPr sz="4800">
              <a:latin typeface="Consolas"/>
              <a:ea typeface="Consolas"/>
              <a:cs typeface="Consolas"/>
              <a:sym typeface="Consolas"/>
            </a:endParaRPr>
          </a:p>
          <a:p>
            <a:pPr indent="0" lvl="0" marL="0" rtl="0" algn="l">
              <a:spcBef>
                <a:spcPts val="0"/>
              </a:spcBef>
              <a:spcAft>
                <a:spcPts val="0"/>
              </a:spcAft>
              <a:buClr>
                <a:schemeClr val="dk1"/>
              </a:buClr>
              <a:buSzPts val="275"/>
              <a:buFont typeface="Arial"/>
              <a:buNone/>
            </a:pPr>
            <a:r>
              <a:t/>
            </a:r>
            <a:endParaRPr sz="4800">
              <a:latin typeface="Consolas"/>
              <a:ea typeface="Consolas"/>
              <a:cs typeface="Consolas"/>
              <a:sym typeface="Consolas"/>
            </a:endParaRPr>
          </a:p>
          <a:p>
            <a:pPr indent="0" lvl="0" marL="0" rtl="0" algn="l">
              <a:spcBef>
                <a:spcPts val="0"/>
              </a:spcBef>
              <a:spcAft>
                <a:spcPts val="0"/>
              </a:spcAft>
              <a:buClr>
                <a:schemeClr val="dk1"/>
              </a:buClr>
              <a:buSzPts val="275"/>
              <a:buFont typeface="Arial"/>
              <a:buNone/>
            </a:pPr>
            <a:r>
              <a:rPr lang="es" sz="4800">
                <a:latin typeface="Consolas"/>
                <a:ea typeface="Consolas"/>
                <a:cs typeface="Consolas"/>
                <a:sym typeface="Consolas"/>
              </a:rPr>
              <a:t>&lt;</a:t>
            </a:r>
            <a:r>
              <a:rPr lang="es" sz="4800">
                <a:solidFill>
                  <a:srgbClr val="1155CC"/>
                </a:solidFill>
                <a:latin typeface="Consolas"/>
                <a:ea typeface="Consolas"/>
                <a:cs typeface="Consolas"/>
                <a:sym typeface="Consolas"/>
              </a:rPr>
              <a:t>html</a:t>
            </a:r>
            <a:r>
              <a:rPr lang="es" sz="4800">
                <a:latin typeface="Consolas"/>
                <a:ea typeface="Consolas"/>
                <a:cs typeface="Consolas"/>
                <a:sym typeface="Consolas"/>
              </a:rPr>
              <a:t>&gt;</a:t>
            </a:r>
            <a:endParaRPr sz="4800">
              <a:latin typeface="Consolas"/>
              <a:ea typeface="Consolas"/>
              <a:cs typeface="Consolas"/>
              <a:sym typeface="Consolas"/>
            </a:endParaRPr>
          </a:p>
          <a:p>
            <a:pPr indent="0" lvl="0" marL="0" rtl="0" algn="l">
              <a:spcBef>
                <a:spcPts val="0"/>
              </a:spcBef>
              <a:spcAft>
                <a:spcPts val="0"/>
              </a:spcAft>
              <a:buClr>
                <a:schemeClr val="dk1"/>
              </a:buClr>
              <a:buSzPts val="275"/>
              <a:buFont typeface="Arial"/>
              <a:buNone/>
            </a:pPr>
            <a:r>
              <a:rPr lang="es" sz="4800">
                <a:latin typeface="Consolas"/>
                <a:ea typeface="Consolas"/>
                <a:cs typeface="Consolas"/>
                <a:sym typeface="Consolas"/>
              </a:rPr>
              <a:t>  &lt;</a:t>
            </a:r>
            <a:r>
              <a:rPr lang="es" sz="4800">
                <a:solidFill>
                  <a:srgbClr val="1155CC"/>
                </a:solidFill>
                <a:latin typeface="Consolas"/>
                <a:ea typeface="Consolas"/>
                <a:cs typeface="Consolas"/>
                <a:sym typeface="Consolas"/>
              </a:rPr>
              <a:t>head</a:t>
            </a:r>
            <a:r>
              <a:rPr lang="es" sz="4800">
                <a:latin typeface="Consolas"/>
                <a:ea typeface="Consolas"/>
                <a:cs typeface="Consolas"/>
                <a:sym typeface="Consolas"/>
              </a:rPr>
              <a:t>&gt;</a:t>
            </a:r>
            <a:endParaRPr sz="4800">
              <a:latin typeface="Consolas"/>
              <a:ea typeface="Consolas"/>
              <a:cs typeface="Consolas"/>
              <a:sym typeface="Consolas"/>
            </a:endParaRPr>
          </a:p>
          <a:p>
            <a:pPr indent="0" lvl="0" marL="0" rtl="0" algn="l">
              <a:spcBef>
                <a:spcPts val="0"/>
              </a:spcBef>
              <a:spcAft>
                <a:spcPts val="0"/>
              </a:spcAft>
              <a:buClr>
                <a:schemeClr val="dk1"/>
              </a:buClr>
              <a:buSzPts val="275"/>
              <a:buFont typeface="Arial"/>
              <a:buNone/>
            </a:pPr>
            <a:r>
              <a:rPr lang="es" sz="4800">
                <a:latin typeface="Consolas"/>
                <a:ea typeface="Consolas"/>
                <a:cs typeface="Consolas"/>
                <a:sym typeface="Consolas"/>
              </a:rPr>
              <a:t>	&lt;</a:t>
            </a:r>
            <a:r>
              <a:rPr lang="es" sz="4800">
                <a:solidFill>
                  <a:srgbClr val="1155CC"/>
                </a:solidFill>
                <a:latin typeface="Consolas"/>
                <a:ea typeface="Consolas"/>
                <a:cs typeface="Consolas"/>
                <a:sym typeface="Consolas"/>
              </a:rPr>
              <a:t>title</a:t>
            </a:r>
            <a:r>
              <a:rPr lang="es" sz="4800">
                <a:latin typeface="Consolas"/>
                <a:ea typeface="Consolas"/>
                <a:cs typeface="Consolas"/>
                <a:sym typeface="Consolas"/>
              </a:rPr>
              <a:t>&gt;An Example Page&lt;/</a:t>
            </a:r>
            <a:r>
              <a:rPr lang="es" sz="4800">
                <a:solidFill>
                  <a:srgbClr val="1155CC"/>
                </a:solidFill>
                <a:latin typeface="Consolas"/>
                <a:ea typeface="Consolas"/>
                <a:cs typeface="Consolas"/>
                <a:sym typeface="Consolas"/>
              </a:rPr>
              <a:t>title</a:t>
            </a:r>
            <a:r>
              <a:rPr lang="es" sz="4800">
                <a:latin typeface="Consolas"/>
                <a:ea typeface="Consolas"/>
                <a:cs typeface="Consolas"/>
                <a:sym typeface="Consolas"/>
              </a:rPr>
              <a:t>&gt;</a:t>
            </a:r>
            <a:endParaRPr sz="4800">
              <a:latin typeface="Consolas"/>
              <a:ea typeface="Consolas"/>
              <a:cs typeface="Consolas"/>
              <a:sym typeface="Consolas"/>
            </a:endParaRPr>
          </a:p>
          <a:p>
            <a:pPr indent="0" lvl="0" marL="0" rtl="0" algn="l">
              <a:spcBef>
                <a:spcPts val="0"/>
              </a:spcBef>
              <a:spcAft>
                <a:spcPts val="0"/>
              </a:spcAft>
              <a:buClr>
                <a:schemeClr val="dk1"/>
              </a:buClr>
              <a:buSzPts val="275"/>
              <a:buFont typeface="Arial"/>
              <a:buNone/>
            </a:pPr>
            <a:r>
              <a:rPr lang="es" sz="4800">
                <a:latin typeface="Consolas"/>
                <a:ea typeface="Consolas"/>
                <a:cs typeface="Consolas"/>
                <a:sym typeface="Consolas"/>
              </a:rPr>
              <a:t>  &lt;/</a:t>
            </a:r>
            <a:r>
              <a:rPr lang="es" sz="4800">
                <a:solidFill>
                  <a:srgbClr val="1155CC"/>
                </a:solidFill>
                <a:latin typeface="Consolas"/>
                <a:ea typeface="Consolas"/>
                <a:cs typeface="Consolas"/>
                <a:sym typeface="Consolas"/>
              </a:rPr>
              <a:t>head</a:t>
            </a:r>
            <a:r>
              <a:rPr lang="es" sz="4800">
                <a:latin typeface="Consolas"/>
                <a:ea typeface="Consolas"/>
                <a:cs typeface="Consolas"/>
                <a:sym typeface="Consolas"/>
              </a:rPr>
              <a:t>&gt;</a:t>
            </a:r>
            <a:endParaRPr sz="4800">
              <a:latin typeface="Consolas"/>
              <a:ea typeface="Consolas"/>
              <a:cs typeface="Consolas"/>
              <a:sym typeface="Consolas"/>
            </a:endParaRPr>
          </a:p>
          <a:p>
            <a:pPr indent="0" lvl="0" marL="0" rtl="0" algn="l">
              <a:spcBef>
                <a:spcPts val="0"/>
              </a:spcBef>
              <a:spcAft>
                <a:spcPts val="0"/>
              </a:spcAft>
              <a:buClr>
                <a:schemeClr val="dk1"/>
              </a:buClr>
              <a:buSzPts val="275"/>
              <a:buFont typeface="Arial"/>
              <a:buNone/>
            </a:pPr>
            <a:r>
              <a:rPr lang="es" sz="4800">
                <a:latin typeface="Consolas"/>
                <a:ea typeface="Consolas"/>
                <a:cs typeface="Consolas"/>
                <a:sym typeface="Consolas"/>
              </a:rPr>
              <a:t>  &lt;</a:t>
            </a:r>
            <a:r>
              <a:rPr lang="es" sz="4800">
                <a:solidFill>
                  <a:srgbClr val="1155CC"/>
                </a:solidFill>
                <a:latin typeface="Consolas"/>
                <a:ea typeface="Consolas"/>
                <a:cs typeface="Consolas"/>
                <a:sym typeface="Consolas"/>
              </a:rPr>
              <a:t>body</a:t>
            </a:r>
            <a:r>
              <a:rPr lang="es" sz="4800">
                <a:latin typeface="Consolas"/>
                <a:ea typeface="Consolas"/>
                <a:cs typeface="Consolas"/>
                <a:sym typeface="Consolas"/>
              </a:rPr>
              <a:t>&gt;</a:t>
            </a:r>
            <a:endParaRPr sz="4800">
              <a:latin typeface="Consolas"/>
              <a:ea typeface="Consolas"/>
              <a:cs typeface="Consolas"/>
              <a:sym typeface="Consolas"/>
            </a:endParaRPr>
          </a:p>
          <a:p>
            <a:pPr indent="0" lvl="0" marL="0" rtl="0" algn="l">
              <a:spcBef>
                <a:spcPts val="0"/>
              </a:spcBef>
              <a:spcAft>
                <a:spcPts val="0"/>
              </a:spcAft>
              <a:buClr>
                <a:schemeClr val="dk1"/>
              </a:buClr>
              <a:buSzPts val="275"/>
              <a:buFont typeface="Arial"/>
              <a:buNone/>
            </a:pPr>
            <a:r>
              <a:rPr lang="es" sz="4800">
                <a:latin typeface="Consolas"/>
                <a:ea typeface="Consolas"/>
                <a:cs typeface="Consolas"/>
                <a:sym typeface="Consolas"/>
              </a:rPr>
              <a:t>	&lt;</a:t>
            </a:r>
            <a:r>
              <a:rPr lang="es" sz="4800">
                <a:solidFill>
                  <a:srgbClr val="1155CC"/>
                </a:solidFill>
                <a:latin typeface="Consolas"/>
                <a:ea typeface="Consolas"/>
                <a:cs typeface="Consolas"/>
                <a:sym typeface="Consolas"/>
              </a:rPr>
              <a:t>p</a:t>
            </a:r>
            <a:r>
              <a:rPr lang="es" sz="4800">
                <a:latin typeface="Consolas"/>
                <a:ea typeface="Consolas"/>
                <a:cs typeface="Consolas"/>
                <a:sym typeface="Consolas"/>
              </a:rPr>
              <a:t>&gt;Hello World, this is a very simple HTML document.&lt;/</a:t>
            </a:r>
            <a:r>
              <a:rPr lang="es" sz="4800">
                <a:solidFill>
                  <a:srgbClr val="1155CC"/>
                </a:solidFill>
                <a:latin typeface="Consolas"/>
                <a:ea typeface="Consolas"/>
                <a:cs typeface="Consolas"/>
                <a:sym typeface="Consolas"/>
              </a:rPr>
              <a:t>p</a:t>
            </a:r>
            <a:r>
              <a:rPr lang="es" sz="4800">
                <a:latin typeface="Consolas"/>
                <a:ea typeface="Consolas"/>
                <a:cs typeface="Consolas"/>
                <a:sym typeface="Consolas"/>
              </a:rPr>
              <a:t>&gt;</a:t>
            </a:r>
            <a:endParaRPr sz="4800">
              <a:latin typeface="Consolas"/>
              <a:ea typeface="Consolas"/>
              <a:cs typeface="Consolas"/>
              <a:sym typeface="Consolas"/>
            </a:endParaRPr>
          </a:p>
          <a:p>
            <a:pPr indent="0" lvl="0" marL="0" rtl="0" algn="l">
              <a:spcBef>
                <a:spcPts val="0"/>
              </a:spcBef>
              <a:spcAft>
                <a:spcPts val="0"/>
              </a:spcAft>
              <a:buClr>
                <a:schemeClr val="dk1"/>
              </a:buClr>
              <a:buSzPts val="275"/>
              <a:buFont typeface="Arial"/>
              <a:buNone/>
            </a:pPr>
            <a:r>
              <a:rPr lang="es" sz="4800">
                <a:latin typeface="Consolas"/>
                <a:ea typeface="Consolas"/>
                <a:cs typeface="Consolas"/>
                <a:sym typeface="Consolas"/>
              </a:rPr>
              <a:t>  &lt;/</a:t>
            </a:r>
            <a:r>
              <a:rPr lang="es" sz="4800">
                <a:solidFill>
                  <a:srgbClr val="1155CC"/>
                </a:solidFill>
                <a:latin typeface="Consolas"/>
                <a:ea typeface="Consolas"/>
                <a:cs typeface="Consolas"/>
                <a:sym typeface="Consolas"/>
              </a:rPr>
              <a:t>body</a:t>
            </a:r>
            <a:r>
              <a:rPr lang="es" sz="4800">
                <a:latin typeface="Consolas"/>
                <a:ea typeface="Consolas"/>
                <a:cs typeface="Consolas"/>
                <a:sym typeface="Consolas"/>
              </a:rPr>
              <a:t>&gt;</a:t>
            </a:r>
            <a:endParaRPr sz="4800">
              <a:latin typeface="Consolas"/>
              <a:ea typeface="Consolas"/>
              <a:cs typeface="Consolas"/>
              <a:sym typeface="Consolas"/>
            </a:endParaRPr>
          </a:p>
          <a:p>
            <a:pPr indent="0" lvl="0" marL="0" rtl="0" algn="l">
              <a:spcBef>
                <a:spcPts val="0"/>
              </a:spcBef>
              <a:spcAft>
                <a:spcPts val="0"/>
              </a:spcAft>
              <a:buNone/>
            </a:pPr>
            <a:r>
              <a:rPr lang="es" sz="4800">
                <a:latin typeface="Consolas"/>
                <a:ea typeface="Consolas"/>
                <a:cs typeface="Consolas"/>
                <a:sym typeface="Consolas"/>
              </a:rPr>
              <a:t>&lt;/</a:t>
            </a:r>
            <a:r>
              <a:rPr lang="es" sz="4800">
                <a:solidFill>
                  <a:srgbClr val="1155CC"/>
                </a:solidFill>
                <a:latin typeface="Consolas"/>
                <a:ea typeface="Consolas"/>
                <a:cs typeface="Consolas"/>
                <a:sym typeface="Consolas"/>
              </a:rPr>
              <a:t>html</a:t>
            </a:r>
            <a:r>
              <a:rPr lang="es" sz="4800">
                <a:latin typeface="Consolas"/>
                <a:ea typeface="Consolas"/>
                <a:cs typeface="Consolas"/>
                <a:sym typeface="Consolas"/>
              </a:rPr>
              <a:t>&gt;</a:t>
            </a:r>
            <a:endParaRPr sz="4800">
              <a:latin typeface="Consolas"/>
              <a:ea typeface="Consolas"/>
              <a:cs typeface="Consolas"/>
              <a:sym typeface="Consolas"/>
            </a:endParaRPr>
          </a:p>
          <a:p>
            <a:pPr indent="0" lvl="0" marL="0" rtl="0" algn="l">
              <a:spcBef>
                <a:spcPts val="0"/>
              </a:spcBef>
              <a:spcAft>
                <a:spcPts val="0"/>
              </a:spcAft>
              <a:buNone/>
            </a:pPr>
            <a:r>
              <a:t/>
            </a:r>
            <a:endParaRPr sz="4300">
              <a:latin typeface="Consolas"/>
              <a:ea typeface="Consolas"/>
              <a:cs typeface="Consolas"/>
              <a:sym typeface="Consolas"/>
            </a:endParaRPr>
          </a:p>
          <a:p>
            <a:pPr indent="0" lvl="0" marL="0" rtl="0" algn="l">
              <a:spcBef>
                <a:spcPts val="0"/>
              </a:spcBef>
              <a:spcAft>
                <a:spcPts val="1200"/>
              </a:spcAft>
              <a:buNone/>
            </a:pPr>
            <a:r>
              <a:rPr lang="es" sz="6400"/>
              <a:t>La respuesta </a:t>
            </a:r>
            <a:r>
              <a:rPr lang="es" sz="6400"/>
              <a:t>también </a:t>
            </a:r>
            <a:r>
              <a:rPr lang="es" sz="6400"/>
              <a:t>utiliza HTTP 1.1 y tuvo el código “200 OK”.</a:t>
            </a:r>
            <a:endParaRPr sz="6400"/>
          </a:p>
        </p:txBody>
      </p:sp>
      <p:sp>
        <p:nvSpPr>
          <p:cNvPr id="112" name="Google Shape;112;p20"/>
          <p:cNvSpPr txBox="1"/>
          <p:nvPr/>
        </p:nvSpPr>
        <p:spPr>
          <a:xfrm>
            <a:off x="8041150" y="4703625"/>
            <a:ext cx="791100" cy="3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u="sng">
                <a:solidFill>
                  <a:schemeClr val="hlink"/>
                </a:solidFill>
                <a:hlinkClick r:id="rId3"/>
              </a:rPr>
              <a:t>Fuente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Mensajes HTTP (response)</a:t>
            </a:r>
            <a:endParaRPr/>
          </a:p>
        </p:txBody>
      </p:sp>
      <p:sp>
        <p:nvSpPr>
          <p:cNvPr id="118" name="Google Shape;118;p21"/>
          <p:cNvSpPr txBox="1"/>
          <p:nvPr>
            <p:ph idx="4294967295" type="body"/>
          </p:nvPr>
        </p:nvSpPr>
        <p:spPr>
          <a:xfrm>
            <a:off x="460950" y="1216650"/>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600"/>
              <a:t>La respuesta anterior devuelve HTML que será interpretado por el navegador para mostrar el sitio resultante pero existen otros tipos de formato de respuesta, típicamente indicados por el header </a:t>
            </a:r>
            <a:r>
              <a:rPr lang="es" sz="1600">
                <a:solidFill>
                  <a:srgbClr val="B45F06"/>
                </a:solidFill>
                <a:latin typeface="Consolas"/>
                <a:ea typeface="Consolas"/>
                <a:cs typeface="Consolas"/>
                <a:sym typeface="Consolas"/>
              </a:rPr>
              <a:t>Content-Type</a:t>
            </a:r>
            <a:r>
              <a:rPr lang="es" sz="1600"/>
              <a:t> en el mensaje HTTP. Los tipos de respuesta se identifican con un </a:t>
            </a:r>
            <a:r>
              <a:rPr i="1" lang="es" sz="1600"/>
              <a:t>media type</a:t>
            </a:r>
            <a:r>
              <a:rPr lang="es" sz="1600"/>
              <a:t> o </a:t>
            </a:r>
            <a:r>
              <a:rPr i="1" lang="es" sz="1600" u="sng">
                <a:solidFill>
                  <a:schemeClr val="hlink"/>
                </a:solidFill>
                <a:hlinkClick r:id="rId3"/>
              </a:rPr>
              <a:t>MIME </a:t>
            </a:r>
            <a:r>
              <a:rPr i="1" lang="es" sz="1600" u="sng">
                <a:solidFill>
                  <a:schemeClr val="hlink"/>
                </a:solidFill>
                <a:hlinkClick r:id="rId4"/>
              </a:rPr>
              <a:t>type</a:t>
            </a:r>
            <a:r>
              <a:rPr lang="es" sz="1600"/>
              <a:t> </a:t>
            </a:r>
            <a:r>
              <a:rPr i="1" lang="es" sz="1600"/>
              <a:t>(Multipurpose Internet Mail Extensions)</a:t>
            </a:r>
            <a:r>
              <a:rPr lang="es" sz="1600"/>
              <a:t>.</a:t>
            </a:r>
            <a:endParaRPr sz="1600">
              <a:latin typeface="Consolas"/>
              <a:ea typeface="Consolas"/>
              <a:cs typeface="Consolas"/>
              <a:sym typeface="Consolas"/>
            </a:endParaRPr>
          </a:p>
        </p:txBody>
      </p:sp>
      <p:graphicFrame>
        <p:nvGraphicFramePr>
          <p:cNvPr id="119" name="Google Shape;119;p21"/>
          <p:cNvGraphicFramePr/>
          <p:nvPr/>
        </p:nvGraphicFramePr>
        <p:xfrm>
          <a:off x="892050" y="2638925"/>
          <a:ext cx="3000000" cy="3000000"/>
        </p:xfrm>
        <a:graphic>
          <a:graphicData uri="http://schemas.openxmlformats.org/drawingml/2006/table">
            <a:tbl>
              <a:tblPr>
                <a:noFill/>
                <a:tableStyleId>{22BEB672-3383-4195-8C61-53A6663252E9}</a:tableStyleId>
              </a:tblPr>
              <a:tblGrid>
                <a:gridCol w="3619500"/>
                <a:gridCol w="3619500"/>
              </a:tblGrid>
              <a:tr h="264400">
                <a:tc>
                  <a:txBody>
                    <a:bodyPr/>
                    <a:lstStyle/>
                    <a:p>
                      <a:pPr indent="0" lvl="0" marL="0" rtl="0" algn="l">
                        <a:spcBef>
                          <a:spcPts val="0"/>
                        </a:spcBef>
                        <a:spcAft>
                          <a:spcPts val="0"/>
                        </a:spcAft>
                        <a:buNone/>
                      </a:pPr>
                      <a:r>
                        <a:rPr b="1" lang="es" sz="1000">
                          <a:solidFill>
                            <a:schemeClr val="dk2"/>
                          </a:solidFill>
                          <a:latin typeface="Roboto"/>
                          <a:ea typeface="Roboto"/>
                          <a:cs typeface="Roboto"/>
                          <a:sym typeface="Roboto"/>
                        </a:rPr>
                        <a:t>Tipo/Subtipos</a:t>
                      </a:r>
                      <a:endParaRPr b="1" sz="1000">
                        <a:solidFill>
                          <a:schemeClr val="dk2"/>
                        </a:solidFill>
                        <a:latin typeface="Roboto"/>
                        <a:ea typeface="Roboto"/>
                        <a:cs typeface="Roboto"/>
                        <a:sym typeface="Roboto"/>
                      </a:endParaRPr>
                    </a:p>
                  </a:txBody>
                  <a:tcPr marT="91425" marB="91425" marR="91425" marL="91425">
                    <a:solidFill>
                      <a:srgbClr val="CFE2F3"/>
                    </a:solidFill>
                  </a:tcPr>
                </a:tc>
                <a:tc>
                  <a:txBody>
                    <a:bodyPr/>
                    <a:lstStyle/>
                    <a:p>
                      <a:pPr indent="0" lvl="0" marL="0" rtl="0" algn="l">
                        <a:spcBef>
                          <a:spcPts val="0"/>
                        </a:spcBef>
                        <a:spcAft>
                          <a:spcPts val="0"/>
                        </a:spcAft>
                        <a:buNone/>
                      </a:pPr>
                      <a:r>
                        <a:rPr b="1" lang="es" sz="1000">
                          <a:solidFill>
                            <a:schemeClr val="dk2"/>
                          </a:solidFill>
                          <a:latin typeface="Roboto"/>
                          <a:ea typeface="Roboto"/>
                          <a:cs typeface="Roboto"/>
                          <a:sym typeface="Roboto"/>
                        </a:rPr>
                        <a:t>Ejemplo</a:t>
                      </a:r>
                      <a:endParaRPr b="1" sz="1000">
                        <a:solidFill>
                          <a:schemeClr val="dk2"/>
                        </a:solidFill>
                        <a:latin typeface="Roboto"/>
                        <a:ea typeface="Roboto"/>
                        <a:cs typeface="Roboto"/>
                        <a:sym typeface="Roboto"/>
                      </a:endParaRPr>
                    </a:p>
                  </a:txBody>
                  <a:tcPr marT="91425" marB="91425" marR="91425" marL="91425">
                    <a:solidFill>
                      <a:srgbClr val="CFE2F3"/>
                    </a:solidFill>
                  </a:tcPr>
                </a:tc>
              </a:tr>
              <a:tr h="341825">
                <a:tc>
                  <a:txBody>
                    <a:bodyPr/>
                    <a:lstStyle/>
                    <a:p>
                      <a:pPr indent="0" lvl="0" marL="0" rtl="0" algn="l">
                        <a:lnSpc>
                          <a:spcPct val="115000"/>
                        </a:lnSpc>
                        <a:spcBef>
                          <a:spcPts val="0"/>
                        </a:spcBef>
                        <a:spcAft>
                          <a:spcPts val="1200"/>
                        </a:spcAft>
                        <a:buNone/>
                      </a:pPr>
                      <a:r>
                        <a:rPr lang="es" sz="1000">
                          <a:solidFill>
                            <a:schemeClr val="lt2"/>
                          </a:solidFill>
                          <a:latin typeface="Consolas"/>
                          <a:ea typeface="Consolas"/>
                          <a:cs typeface="Consolas"/>
                          <a:sym typeface="Consolas"/>
                        </a:rPr>
                        <a:t>text/{plain,css,html,javascript,...}</a:t>
                      </a:r>
                      <a:endParaRPr sz="1000"/>
                    </a:p>
                  </a:txBody>
                  <a:tcPr marT="91425" marB="91425" marR="91425" marL="91425"/>
                </a:tc>
                <a:tc>
                  <a:txBody>
                    <a:bodyPr/>
                    <a:lstStyle/>
                    <a:p>
                      <a:pPr indent="0" lvl="0" marL="0" rtl="0" algn="l">
                        <a:lnSpc>
                          <a:spcPct val="115000"/>
                        </a:lnSpc>
                        <a:spcBef>
                          <a:spcPts val="0"/>
                        </a:spcBef>
                        <a:spcAft>
                          <a:spcPts val="1200"/>
                        </a:spcAft>
                        <a:buNone/>
                      </a:pPr>
                      <a:r>
                        <a:rPr lang="es" sz="1000">
                          <a:solidFill>
                            <a:schemeClr val="lt2"/>
                          </a:solidFill>
                          <a:latin typeface="Consolas"/>
                          <a:ea typeface="Consolas"/>
                          <a:cs typeface="Consolas"/>
                          <a:sym typeface="Consolas"/>
                        </a:rPr>
                        <a:t>text/css</a:t>
                      </a:r>
                      <a:endParaRPr sz="1000"/>
                    </a:p>
                  </a:txBody>
                  <a:tcPr marT="91425" marB="91425" marR="91425" marL="91425"/>
                </a:tc>
              </a:tr>
              <a:tr h="335400">
                <a:tc>
                  <a:txBody>
                    <a:bodyPr/>
                    <a:lstStyle/>
                    <a:p>
                      <a:pPr indent="0" lvl="0" marL="0" rtl="0" algn="l">
                        <a:lnSpc>
                          <a:spcPct val="115000"/>
                        </a:lnSpc>
                        <a:spcBef>
                          <a:spcPts val="0"/>
                        </a:spcBef>
                        <a:spcAft>
                          <a:spcPts val="1200"/>
                        </a:spcAft>
                        <a:buNone/>
                      </a:pPr>
                      <a:r>
                        <a:rPr lang="es" sz="1000">
                          <a:solidFill>
                            <a:schemeClr val="lt2"/>
                          </a:solidFill>
                          <a:latin typeface="Consolas"/>
                          <a:ea typeface="Consolas"/>
                          <a:cs typeface="Consolas"/>
                          <a:sym typeface="Consolas"/>
                        </a:rPr>
                        <a:t>image/{gif,png,jpeg,webp,...}</a:t>
                      </a:r>
                      <a:endParaRPr sz="1000"/>
                    </a:p>
                  </a:txBody>
                  <a:tcPr marT="91425" marB="91425" marR="91425" marL="91425"/>
                </a:tc>
                <a:tc>
                  <a:txBody>
                    <a:bodyPr/>
                    <a:lstStyle/>
                    <a:p>
                      <a:pPr indent="0" lvl="0" marL="0" rtl="0" algn="l">
                        <a:lnSpc>
                          <a:spcPct val="115000"/>
                        </a:lnSpc>
                        <a:spcBef>
                          <a:spcPts val="0"/>
                        </a:spcBef>
                        <a:spcAft>
                          <a:spcPts val="1200"/>
                        </a:spcAft>
                        <a:buNone/>
                      </a:pPr>
                      <a:r>
                        <a:rPr lang="es" sz="1000">
                          <a:solidFill>
                            <a:schemeClr val="lt2"/>
                          </a:solidFill>
                          <a:latin typeface="Consolas"/>
                          <a:ea typeface="Consolas"/>
                          <a:cs typeface="Consolas"/>
                          <a:sym typeface="Consolas"/>
                        </a:rPr>
                        <a:t>image/gif</a:t>
                      </a:r>
                      <a:endParaRPr sz="1000"/>
                    </a:p>
                  </a:txBody>
                  <a:tcPr marT="91425" marB="91425" marR="91425" marL="91425"/>
                </a:tc>
              </a:tr>
              <a:tr h="335375">
                <a:tc>
                  <a:txBody>
                    <a:bodyPr/>
                    <a:lstStyle/>
                    <a:p>
                      <a:pPr indent="0" lvl="0" marL="0" rtl="0" algn="l">
                        <a:lnSpc>
                          <a:spcPct val="115000"/>
                        </a:lnSpc>
                        <a:spcBef>
                          <a:spcPts val="0"/>
                        </a:spcBef>
                        <a:spcAft>
                          <a:spcPts val="1200"/>
                        </a:spcAft>
                        <a:buNone/>
                      </a:pPr>
                      <a:r>
                        <a:rPr lang="es" sz="1000">
                          <a:solidFill>
                            <a:schemeClr val="lt2"/>
                          </a:solidFill>
                          <a:latin typeface="Consolas"/>
                          <a:ea typeface="Consolas"/>
                          <a:cs typeface="Consolas"/>
                          <a:sym typeface="Consolas"/>
                        </a:rPr>
                        <a:t>audio/{wav,webm,...}</a:t>
                      </a:r>
                      <a:endParaRPr sz="1000"/>
                    </a:p>
                  </a:txBody>
                  <a:tcPr marT="91425" marB="91425" marR="91425" marL="91425"/>
                </a:tc>
                <a:tc>
                  <a:txBody>
                    <a:bodyPr/>
                    <a:lstStyle/>
                    <a:p>
                      <a:pPr indent="0" lvl="0" marL="0" rtl="0" algn="l">
                        <a:lnSpc>
                          <a:spcPct val="115000"/>
                        </a:lnSpc>
                        <a:spcBef>
                          <a:spcPts val="0"/>
                        </a:spcBef>
                        <a:spcAft>
                          <a:spcPts val="1200"/>
                        </a:spcAft>
                        <a:buNone/>
                      </a:pPr>
                      <a:r>
                        <a:rPr lang="es" sz="1000">
                          <a:solidFill>
                            <a:schemeClr val="lt2"/>
                          </a:solidFill>
                          <a:latin typeface="Consolas"/>
                          <a:ea typeface="Consolas"/>
                          <a:cs typeface="Consolas"/>
                          <a:sym typeface="Consolas"/>
                        </a:rPr>
                        <a:t>audio/wav</a:t>
                      </a:r>
                      <a:endParaRPr sz="1000"/>
                    </a:p>
                  </a:txBody>
                  <a:tcPr marT="91425" marB="91425" marR="91425" marL="91425"/>
                </a:tc>
              </a:tr>
              <a:tr h="277325">
                <a:tc>
                  <a:txBody>
                    <a:bodyPr/>
                    <a:lstStyle/>
                    <a:p>
                      <a:pPr indent="0" lvl="0" marL="0" rtl="0" algn="l">
                        <a:lnSpc>
                          <a:spcPct val="115000"/>
                        </a:lnSpc>
                        <a:spcBef>
                          <a:spcPts val="0"/>
                        </a:spcBef>
                        <a:spcAft>
                          <a:spcPts val="1200"/>
                        </a:spcAft>
                        <a:buNone/>
                      </a:pPr>
                      <a:r>
                        <a:rPr lang="es" sz="1000">
                          <a:solidFill>
                            <a:schemeClr val="lt2"/>
                          </a:solidFill>
                          <a:latin typeface="Consolas"/>
                          <a:ea typeface="Consolas"/>
                          <a:cs typeface="Consolas"/>
                          <a:sym typeface="Consolas"/>
                        </a:rPr>
                        <a:t>v</a:t>
                      </a:r>
                      <a:r>
                        <a:rPr lang="es" sz="1000">
                          <a:solidFill>
                            <a:schemeClr val="lt2"/>
                          </a:solidFill>
                          <a:latin typeface="Consolas"/>
                          <a:ea typeface="Consolas"/>
                          <a:cs typeface="Consolas"/>
                          <a:sym typeface="Consolas"/>
                        </a:rPr>
                        <a:t>ideo/{webm,ogg,...}</a:t>
                      </a:r>
                      <a:endParaRPr sz="1000"/>
                    </a:p>
                  </a:txBody>
                  <a:tcPr marT="91425" marB="91425" marR="91425" marL="91425"/>
                </a:tc>
                <a:tc>
                  <a:txBody>
                    <a:bodyPr/>
                    <a:lstStyle/>
                    <a:p>
                      <a:pPr indent="0" lvl="0" marL="0" rtl="0" algn="l">
                        <a:lnSpc>
                          <a:spcPct val="115000"/>
                        </a:lnSpc>
                        <a:spcBef>
                          <a:spcPts val="0"/>
                        </a:spcBef>
                        <a:spcAft>
                          <a:spcPts val="1200"/>
                        </a:spcAft>
                        <a:buNone/>
                      </a:pPr>
                      <a:r>
                        <a:rPr lang="es" sz="1000">
                          <a:solidFill>
                            <a:schemeClr val="lt2"/>
                          </a:solidFill>
                          <a:latin typeface="Consolas"/>
                          <a:ea typeface="Consolas"/>
                          <a:cs typeface="Consolas"/>
                          <a:sym typeface="Consolas"/>
                        </a:rPr>
                        <a:t>video/webm</a:t>
                      </a:r>
                      <a:endParaRPr sz="1000"/>
                    </a:p>
                  </a:txBody>
                  <a:tcPr marT="91425" marB="91425" marR="91425" marL="91425"/>
                </a:tc>
              </a:tr>
              <a:tr h="314125">
                <a:tc>
                  <a:txBody>
                    <a:bodyPr/>
                    <a:lstStyle/>
                    <a:p>
                      <a:pPr indent="0" lvl="0" marL="0" rtl="0" algn="l">
                        <a:lnSpc>
                          <a:spcPct val="115000"/>
                        </a:lnSpc>
                        <a:spcBef>
                          <a:spcPts val="0"/>
                        </a:spcBef>
                        <a:spcAft>
                          <a:spcPts val="1200"/>
                        </a:spcAft>
                        <a:buNone/>
                      </a:pPr>
                      <a:r>
                        <a:rPr lang="es" sz="1000">
                          <a:solidFill>
                            <a:schemeClr val="lt2"/>
                          </a:solidFill>
                          <a:latin typeface="Consolas"/>
                          <a:ea typeface="Consolas"/>
                          <a:cs typeface="Consolas"/>
                          <a:sym typeface="Consolas"/>
                        </a:rPr>
                        <a:t>application/{dicom,json,pdf,...}</a:t>
                      </a:r>
                      <a:endParaRPr sz="1000"/>
                    </a:p>
                  </a:txBody>
                  <a:tcPr marT="91425" marB="91425" marR="91425" marL="91425"/>
                </a:tc>
                <a:tc>
                  <a:txBody>
                    <a:bodyPr/>
                    <a:lstStyle/>
                    <a:p>
                      <a:pPr indent="0" lvl="0" marL="0" rtl="0" algn="l">
                        <a:lnSpc>
                          <a:spcPct val="115000"/>
                        </a:lnSpc>
                        <a:spcBef>
                          <a:spcPts val="0"/>
                        </a:spcBef>
                        <a:spcAft>
                          <a:spcPts val="1200"/>
                        </a:spcAft>
                        <a:buNone/>
                      </a:pPr>
                      <a:r>
                        <a:rPr lang="es" sz="1000">
                          <a:solidFill>
                            <a:schemeClr val="lt2"/>
                          </a:solidFill>
                          <a:latin typeface="Consolas"/>
                          <a:ea typeface="Consolas"/>
                          <a:cs typeface="Consolas"/>
                          <a:sym typeface="Consolas"/>
                        </a:rPr>
                        <a:t>application/json</a:t>
                      </a:r>
                      <a:endParaRPr sz="10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