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y="5143500" cx="9144000"/>
  <p:notesSz cx="6858000" cy="9144000"/>
  <p:embeddedFontLst>
    <p:embeddedFont>
      <p:font typeface="Roboto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Roboto-regular.fntdata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Roboto-italic.fntdata"/><Relationship Id="rId10" Type="http://schemas.openxmlformats.org/officeDocument/2006/relationships/slide" Target="slides/slide5.xml"/><Relationship Id="rId54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fd95bd9d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5fd95bd9d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5fc09dad9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5fc09dad9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5fc09dad9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5fc09dad9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5fc09dad9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5fc09dad9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5fc09dad9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5fc09dad9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5fc09dad9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5fc09dad9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fc09dad9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fc09dad9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5fc09dad9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5fc09dad9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5fc09dad9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5fc09dad9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5fc09dad9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5fc09dad9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b91e2d38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b91e2d38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5fd95bd9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5fd95bd9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5fc09dac9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5fc09dac9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5fe4b9a55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5fe4b9a55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5fe4b9a55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5fe4b9a55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5fe4b9a55b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5fe4b9a55b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5fe4b9a55b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5fe4b9a55b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39fe0f57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39fe0f57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5fe4b9a55b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5fe4b9a55b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5fe4b9a55b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5fe4b9a55b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3a052d03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3a052d03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5b91e2d38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5b91e2d38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39fe0f571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39fe0f571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39fe0f571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39fe0f571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39fe0f571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39fe0f571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3a052d03f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3a052d03f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3a052d03f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3a052d03f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3a052d03f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3a052d03f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5fe4b9a55b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5fe4b9a55b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39fe0f571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39fe0f571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3a0f7b145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3a0f7b145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3a0f7b145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3a0f7b145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b91e2d38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5b91e2d38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60ca47732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60ca47732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60ca47732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60ca47732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60ca47732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60ca47732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60ca47732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60ca47732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60ca47732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60ca47732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60ca47732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60ca47732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5fc09dac9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5fc09dac9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3a0f7b14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3a0f7b14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b91e2d381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5b91e2d38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5f8ea1230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5f8ea1230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f8ea123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5f8ea123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5f8ea1230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5f8ea1230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fc09dac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5fc09dac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sass-lang.com" TargetMode="External"/><Relationship Id="rId4" Type="http://schemas.openxmlformats.org/officeDocument/2006/relationships/hyperlink" Target="https://sass-lang.com" TargetMode="External"/><Relationship Id="rId5" Type="http://schemas.openxmlformats.org/officeDocument/2006/relationships/hyperlink" Target="https://lesscss.org/" TargetMode="External"/><Relationship Id="rId6" Type="http://schemas.openxmlformats.org/officeDocument/2006/relationships/hyperlink" Target="https://stylus-lang.com/" TargetMode="External"/><Relationship Id="rId7" Type="http://schemas.openxmlformats.org/officeDocument/2006/relationships/hyperlink" Target="https://developer.mozilla.org/es/docs/Glossary/CSS_preprocessor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mozilla.org/en-US/docs/Web/CSS/Type_selector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eveloper.mozilla.org/en-US/docs/Web/CSS/Class_selector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mozilla.org/en-US/docs/Web/CSS/ID_selector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mozilla.org/en-US/docs/Web/CSS/Universal_selector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mozilla.org/en-US/docs/Web/CSS/Attribute_selectors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eveloper.mozilla.org/en-US/docs/Web/CSS/Attribute_selectors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mozilla.org/es/docs/Web/CSS/Adjacent_sibling_combinator" TargetMode="External"/><Relationship Id="rId4" Type="http://schemas.openxmlformats.org/officeDocument/2006/relationships/hyperlink" Target="https://developer.mozilla.org/es/docs/Web/CSS/General_sibling_combinator" TargetMode="External"/><Relationship Id="rId5" Type="http://schemas.openxmlformats.org/officeDocument/2006/relationships/hyperlink" Target="https://developer.mozilla.org/es/docs/Web/CSS/Child_combinator" TargetMode="External"/><Relationship Id="rId6" Type="http://schemas.openxmlformats.org/officeDocument/2006/relationships/hyperlink" Target="https://developer.mozilla.org/es/docs/Web/CSS/Descendant_combinator" TargetMode="External"/><Relationship Id="rId7" Type="http://schemas.openxmlformats.org/officeDocument/2006/relationships/hyperlink" Target="https://developer.mozilla.org/es/docs/Web/CSS/Descendant_combinator" TargetMode="External"/><Relationship Id="rId8" Type="http://schemas.openxmlformats.org/officeDocument/2006/relationships/hyperlink" Target="https://developer.mozilla.org/en-US/docs/Web/CSS/Selector_list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eveloper.mozilla.org/en-US/docs/Web/CSS/CSS_box_model/Introduction_to_the_CSS_box_model" TargetMode="External"/><Relationship Id="rId4" Type="http://schemas.openxmlformats.org/officeDocument/2006/relationships/image" Target="../media/image4.png"/><Relationship Id="rId5" Type="http://schemas.openxmlformats.org/officeDocument/2006/relationships/hyperlink" Target="https://twitter.com/b0rk/status/1284132999940968454" TargetMode="External"/><Relationship Id="rId6" Type="http://schemas.openxmlformats.org/officeDocument/2006/relationships/image" Target="../media/image2.jpg"/><Relationship Id="rId7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mozilla.org/en-US/docs/Learn/CSS/Building_blocks/Values_and_units" TargetMode="External"/><Relationship Id="rId4" Type="http://schemas.openxmlformats.org/officeDocument/2006/relationships/hyperlink" Target="https://developer.mozilla.org/es/docs/Web/CSS/Shorthand_properties" TargetMode="External"/><Relationship Id="rId9" Type="http://schemas.openxmlformats.org/officeDocument/2006/relationships/hyperlink" Target="https://developer.mozilla.org/en-US/docs/Web/CSS/CSS_media_queries/Using_media_queries" TargetMode="External"/><Relationship Id="rId5" Type="http://schemas.openxmlformats.org/officeDocument/2006/relationships/hyperlink" Target="https://developer.mozilla.org/en-US/docs/Web/CSS/CSS_selectors#selectors" TargetMode="External"/><Relationship Id="rId6" Type="http://schemas.openxmlformats.org/officeDocument/2006/relationships/hyperlink" Target="https://developer.mozilla.org/en-US/docs/Learn/CSS/CSS_layout" TargetMode="External"/><Relationship Id="rId7" Type="http://schemas.openxmlformats.org/officeDocument/2006/relationships/hyperlink" Target="https://developer.mozilla.org/es/docs/Web/CSS/CSS_flexible_box_layout" TargetMode="External"/><Relationship Id="rId8" Type="http://schemas.openxmlformats.org/officeDocument/2006/relationships/hyperlink" Target="https://developer.mozilla.org/es/docs/Web/CSS/CSS_grid_layout" TargetMode="External"/><Relationship Id="rId10" Type="http://schemas.openxmlformats.org/officeDocument/2006/relationships/hyperlink" Target="https://www.freecodecamp.org/news/css-naming-conventions-that-will-save-you-hours-of-debugging-35cea737d849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eveloper.mozilla.org/es/docs/Web/JavaScript/Reference/Global_Objects/Number" TargetMode="External"/><Relationship Id="rId4" Type="http://schemas.openxmlformats.org/officeDocument/2006/relationships/hyperlink" Target="https://developer.mozilla.org/es/docs/Web/JavaScript/Reference/Global_Objects/String" TargetMode="External"/><Relationship Id="rId9" Type="http://schemas.openxmlformats.org/officeDocument/2006/relationships/hyperlink" Target="https://developer.mozilla.org/es/docs/Web/JavaScript/Reference/Global_Objects/Array" TargetMode="External"/><Relationship Id="rId5" Type="http://schemas.openxmlformats.org/officeDocument/2006/relationships/hyperlink" Target="https://developer.mozilla.org/es/docs/Web/JavaScript/Reference/Global_Objects/Boolean" TargetMode="External"/><Relationship Id="rId6" Type="http://schemas.openxmlformats.org/officeDocument/2006/relationships/hyperlink" Target="https://developer.mozilla.org/es/docs/Web/JavaScript/Reference/Global_Objects/undefined" TargetMode="External"/><Relationship Id="rId7" Type="http://schemas.openxmlformats.org/officeDocument/2006/relationships/hyperlink" Target="https://developer.mozilla.org/es/docs/Web/JavaScript/Reference/Global_Objects" TargetMode="External"/><Relationship Id="rId8" Type="http://schemas.openxmlformats.org/officeDocument/2006/relationships/hyperlink" Target="https://developer.mozilla.org/es/docs/Web/JavaScript/Reference/Global_Objects/Function" TargetMode="External"/><Relationship Id="rId11" Type="http://schemas.openxmlformats.org/officeDocument/2006/relationships/hyperlink" Target="https://developer.mozilla.org/es/docs/Web/JavaScript/Reference/Global_Objects/RegExp" TargetMode="External"/><Relationship Id="rId10" Type="http://schemas.openxmlformats.org/officeDocument/2006/relationships/hyperlink" Target="https://developer.mozilla.org/es/docs/Web/JavaScript/Reference/Global_Objects/Date" TargetMode="External"/><Relationship Id="rId13" Type="http://schemas.openxmlformats.org/officeDocument/2006/relationships/hyperlink" Target="https://developer.mozilla.org/es/docs/Web/JavaScript/Reference/Global_Objects/Math" TargetMode="External"/><Relationship Id="rId12" Type="http://schemas.openxmlformats.org/officeDocument/2006/relationships/hyperlink" Target="https://developer.mozilla.org/es/docs/Web/JavaScript/Reference/Global_Objects/Error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youtube.com/shorts/xZjWSSz6GgQ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eveloper.mozilla.org/es/docs/Web/JavaScript/Reference/Functions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developer.mozilla.org/es/docs/Glossary/Callback_function" TargetMode="External"/><Relationship Id="rId4" Type="http://schemas.openxmlformats.org/officeDocument/2006/relationships/hyperlink" Target="https://developer.mozilla.org/es/docs/Learn/JavaScript/Building_blocks/Events" TargetMode="External"/><Relationship Id="rId5" Type="http://schemas.openxmlformats.org/officeDocument/2006/relationships/hyperlink" Target="https://developer.mozilla.org/en-US/docs/Web/JavaScript/Reference/Functions/Default_parameter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eveloper.mozilla.org/es/docs/Web/API/Document" TargetMode="External"/><Relationship Id="rId4" Type="http://schemas.openxmlformats.org/officeDocument/2006/relationships/hyperlink" Target="https://developer.mozilla.org/en-US/docs/Web/API/HTML_DOM_API#examples" TargetMode="External"/><Relationship Id="rId5" Type="http://schemas.openxmlformats.org/officeDocument/2006/relationships/hyperlink" Target="https://developer.mozilla.org/es/docs/Learn/JavaScript/Building_blocks/Events" TargetMode="External"/><Relationship Id="rId6" Type="http://schemas.openxmlformats.org/officeDocument/2006/relationships/hyperlink" Target="https://developer.mozilla.org/es/docs/Web/API/Document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eveloper.mozilla.org/es/docs/Web/Events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developer.mozilla.org/es/docs/Web/JavaScript/Language_overview#operadores" TargetMode="External"/><Relationship Id="rId4" Type="http://schemas.openxmlformats.org/officeDocument/2006/relationships/hyperlink" Target="https://developer.mozilla.org/es/docs/Web/JavaScript/Language_overview#estructuras_de_control" TargetMode="External"/><Relationship Id="rId9" Type="http://schemas.openxmlformats.org/officeDocument/2006/relationships/hyperlink" Target="https://developer.mozilla.org/es/docs/Web/JavaScript/Language_overview#arreglos" TargetMode="External"/><Relationship Id="rId5" Type="http://schemas.openxmlformats.org/officeDocument/2006/relationships/hyperlink" Target="https://developer.mozilla.org/en-US/docs/Web/JavaScript/Guide/Control_flow_and_error_handling#exception_handling_statements" TargetMode="External"/><Relationship Id="rId6" Type="http://schemas.openxmlformats.org/officeDocument/2006/relationships/hyperlink" Target="https://developer.mozilla.org/es/docs/Web/JavaScript/Language_overview#objetos" TargetMode="External"/><Relationship Id="rId7" Type="http://schemas.openxmlformats.org/officeDocument/2006/relationships/hyperlink" Target="https://developer.mozilla.org/es/docs/Web/JavaScript/Reference/Operators/this" TargetMode="External"/><Relationship Id="rId8" Type="http://schemas.openxmlformats.org/officeDocument/2006/relationships/hyperlink" Target="https://developer.mozilla.org/es/docs/Web/JavaScript/Reference/Operators/this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developer.mozilla.org/en-US/docs/Web/JavaScript/Language_overview#classes" TargetMode="External"/><Relationship Id="rId4" Type="http://schemas.openxmlformats.org/officeDocument/2006/relationships/hyperlink" Target="https://developer.mozilla.org/en-US/docs/Web/JavaScript/Language_overview#asynchronous_programming" TargetMode="External"/><Relationship Id="rId5" Type="http://schemas.openxmlformats.org/officeDocument/2006/relationships/hyperlink" Target="https://developer.mozilla.org/en-US/docs/Learn/JavaScript/Client-side_web_APIs/Fetching_data" TargetMode="External"/><Relationship Id="rId6" Type="http://schemas.openxmlformats.org/officeDocument/2006/relationships/hyperlink" Target="https://developer.mozilla.org/en-US/docs/Glossary/JSON" TargetMode="External"/><Relationship Id="rId7" Type="http://schemas.openxmlformats.org/officeDocument/2006/relationships/hyperlink" Target="https://developer.mozilla.org/en-US/docs/Web/JavaScript/Reference/Global_Objects/JSON" TargetMode="External"/><Relationship Id="rId8" Type="http://schemas.openxmlformats.org/officeDocument/2006/relationships/hyperlink" Target="https://developer.mozilla.org/en-US/docs/Learn/JavaScript/Client-side_web_APIs/Client-side_storage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www.w3schools.com/tags/att_lang.asp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eveloper.mozilla.org/es/docs/Glossary/Doctype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developer.mozilla.org/en-US/docs/Web/HTML/Element/menu" TargetMode="External"/><Relationship Id="rId4" Type="http://schemas.openxmlformats.org/officeDocument/2006/relationships/hyperlink" Target="https://developer.mozilla.org/en-US/docs/Web/HTML/Element/li" TargetMode="External"/><Relationship Id="rId5" Type="http://schemas.openxmlformats.org/officeDocument/2006/relationships/hyperlink" Target="https://developer.mozilla.org/en-US/docs/Web/HTML/Element/a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developer.mozilla.org/es/docs/Learn/CSS/CSS_layout/Flexbox" TargetMode="External"/><Relationship Id="rId4" Type="http://schemas.openxmlformats.org/officeDocument/2006/relationships/hyperlink" Target="https://developer.mozilla.org/es/docs/Learn/CSS/CSS_layout/Grids" TargetMode="External"/><Relationship Id="rId5" Type="http://schemas.openxmlformats.org/officeDocument/2006/relationships/hyperlink" Target="https://code.visualstudio.com/" TargetMode="External"/><Relationship Id="rId6" Type="http://schemas.openxmlformats.org/officeDocument/2006/relationships/hyperlink" Target="https://code.visualstudio.com/docs/editor/emmet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7.png"/><Relationship Id="rId4" Type="http://schemas.openxmlformats.org/officeDocument/2006/relationships/hyperlink" Target="https://developer.mozilla.org/en-US/docs/Web/HTML/Element/img" TargetMode="External"/><Relationship Id="rId5" Type="http://schemas.openxmlformats.org/officeDocument/2006/relationships/hyperlink" Target="https://developer.mozilla.org/en-US/docs/Web/HTML/Element/Heading_Elements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8.png"/><Relationship Id="rId4" Type="http://schemas.openxmlformats.org/officeDocument/2006/relationships/hyperlink" Target="https://developer.mozilla.org/es/docs/Web/HTML/Element/form" TargetMode="External"/><Relationship Id="rId5" Type="http://schemas.openxmlformats.org/officeDocument/2006/relationships/hyperlink" Target="https://developer.mozilla.org/en-US/docs/Web/HTML/Element/label" TargetMode="External"/><Relationship Id="rId6" Type="http://schemas.openxmlformats.org/officeDocument/2006/relationships/hyperlink" Target="https://developer.mozilla.org/en-US/docs/Web/HTML/Element/input" TargetMode="External"/><Relationship Id="rId7" Type="http://schemas.openxmlformats.org/officeDocument/2006/relationships/hyperlink" Target="https://developer.mozilla.org/en-US/docs/Web/HTML/Element/button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developer.mozilla.org/en-US/docs/Web/HTML" TargetMode="External"/><Relationship Id="rId4" Type="http://schemas.openxmlformats.org/officeDocument/2006/relationships/hyperlink" Target="https://developer.mozilla.org/en-US/docs/Web/CSS" TargetMode="External"/><Relationship Id="rId9" Type="http://schemas.openxmlformats.org/officeDocument/2006/relationships/hyperlink" Target="http://codepen.io" TargetMode="External"/><Relationship Id="rId5" Type="http://schemas.openxmlformats.org/officeDocument/2006/relationships/hyperlink" Target="https://developer.mozilla.org/en-US/docs/Web/JavaScript" TargetMode="External"/><Relationship Id="rId6" Type="http://schemas.openxmlformats.org/officeDocument/2006/relationships/hyperlink" Target="https://www.w3schools.com/html/default.asp" TargetMode="External"/><Relationship Id="rId7" Type="http://schemas.openxmlformats.org/officeDocument/2006/relationships/hyperlink" Target="https://learnjavascript.online/" TargetMode="External"/><Relationship Id="rId8" Type="http://schemas.openxmlformats.org/officeDocument/2006/relationships/hyperlink" Target="https://www.codewars.com/" TargetMode="External"/><Relationship Id="rId10" Type="http://schemas.openxmlformats.org/officeDocument/2006/relationships/hyperlink" Target="https://jsfiddle.net/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codingfantasy.com/" TargetMode="External"/><Relationship Id="rId4" Type="http://schemas.openxmlformats.org/officeDocument/2006/relationships/hyperlink" Target="https://flexboxfroggy.com/" TargetMode="External"/><Relationship Id="rId5" Type="http://schemas.openxmlformats.org/officeDocument/2006/relationships/hyperlink" Target="https://cssgridgarden.com/" TargetMode="External"/><Relationship Id="rId6" Type="http://schemas.openxmlformats.org/officeDocument/2006/relationships/hyperlink" Target="https://tutorialzine.com/2016/05/10-fun-browser-games-for-learning-web-developmen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mozilla.org/en-US/docs/Web/HTML/Viewport_meta_ta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mozilla.org/en-US/docs/Web/HTML/Attributes/rel" TargetMode="External"/><Relationship Id="rId4" Type="http://schemas.openxmlformats.org/officeDocument/2006/relationships/hyperlink" Target="https://www.iana.org/assignments/media-types/media-types.xhtml" TargetMode="External"/></Relationships>
</file>

<file path=ppt/slides/_rels/slide7.xml.rels><?xml version="1.0" encoding="UTF-8" standalone="yes"?><Relationships xmlns="http://schemas.openxmlformats.org/package/2006/relationships"><Relationship Id="rId20" Type="http://schemas.openxmlformats.org/officeDocument/2006/relationships/hyperlink" Target="https://developer.mozilla.org/en-US/docs/Web/HTML/Element/ul" TargetMode="External"/><Relationship Id="rId22" Type="http://schemas.openxmlformats.org/officeDocument/2006/relationships/hyperlink" Target="https://developer.mozilla.org/en-US/docs/Web/HTML/Element/li" TargetMode="External"/><Relationship Id="rId21" Type="http://schemas.openxmlformats.org/officeDocument/2006/relationships/hyperlink" Target="https://developer.mozilla.org/en-US/docs/Web/HTML/Element/menu" TargetMode="External"/><Relationship Id="rId24" Type="http://schemas.openxmlformats.org/officeDocument/2006/relationships/hyperlink" Target="https://developer.mozilla.org/en-US/docs/Web/HTML/Element/audio" TargetMode="External"/><Relationship Id="rId23" Type="http://schemas.openxmlformats.org/officeDocument/2006/relationships/hyperlink" Target="https://developer.mozilla.org/en-US/docs/Web/HTML/Element/img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mozilla.org/en-US/docs/Web/HTML/Element/div" TargetMode="External"/><Relationship Id="rId4" Type="http://schemas.openxmlformats.org/officeDocument/2006/relationships/hyperlink" Target="https://developer.mozilla.org/en-US/docs/Web/HTML/Element/span" TargetMode="External"/><Relationship Id="rId9" Type="http://schemas.openxmlformats.org/officeDocument/2006/relationships/hyperlink" Target="https://developer.mozilla.org/en-US/docs/Web/HTML/Element/header" TargetMode="External"/><Relationship Id="rId26" Type="http://schemas.openxmlformats.org/officeDocument/2006/relationships/hyperlink" Target="https://developer.mozilla.org/en-US/docs/Web/HTML/Element/script" TargetMode="External"/><Relationship Id="rId25" Type="http://schemas.openxmlformats.org/officeDocument/2006/relationships/hyperlink" Target="https://developer.mozilla.org/en-US/docs/Web/HTML/Element/video" TargetMode="External"/><Relationship Id="rId28" Type="http://schemas.openxmlformats.org/officeDocument/2006/relationships/hyperlink" Target="https://developer.mozilla.org/es/docs/Web/HTML/Element/noscript" TargetMode="External"/><Relationship Id="rId27" Type="http://schemas.openxmlformats.org/officeDocument/2006/relationships/hyperlink" Target="https://developer.mozilla.org/es/docs/Web/HTML/Element/canvas" TargetMode="External"/><Relationship Id="rId5" Type="http://schemas.openxmlformats.org/officeDocument/2006/relationships/hyperlink" Target="https://developer.mozilla.org/en-US/docs/Web/HTML/Element/article" TargetMode="External"/><Relationship Id="rId6" Type="http://schemas.openxmlformats.org/officeDocument/2006/relationships/hyperlink" Target="https://developer.mozilla.org/en-US/docs/Web/HTML/Element/aside" TargetMode="External"/><Relationship Id="rId29" Type="http://schemas.openxmlformats.org/officeDocument/2006/relationships/hyperlink" Target="https://developer.mozilla.org/en-US/docs/Web/HTML/Element/small" TargetMode="External"/><Relationship Id="rId7" Type="http://schemas.openxmlformats.org/officeDocument/2006/relationships/hyperlink" Target="https://developer.mozilla.org/en-US/docs/Web/HTML/Element/nav" TargetMode="External"/><Relationship Id="rId8" Type="http://schemas.openxmlformats.org/officeDocument/2006/relationships/hyperlink" Target="https://developer.mozilla.org/en-US/docs/Web/HTML/Element/footer" TargetMode="External"/><Relationship Id="rId31" Type="http://schemas.openxmlformats.org/officeDocument/2006/relationships/hyperlink" Target="https://developer.mozilla.org/en-US/docs/Web/HTML/Element/strong" TargetMode="External"/><Relationship Id="rId30" Type="http://schemas.openxmlformats.org/officeDocument/2006/relationships/hyperlink" Target="https://developer.mozilla.org/en-US/docs/Web/HTML/Element/em" TargetMode="External"/><Relationship Id="rId11" Type="http://schemas.openxmlformats.org/officeDocument/2006/relationships/hyperlink" Target="https://developer.mozilla.org/en-US/docs/Web/HTML/Element/input" TargetMode="External"/><Relationship Id="rId33" Type="http://schemas.openxmlformats.org/officeDocument/2006/relationships/hyperlink" Target="https://developer.mozilla.org/en-US/docs/Web/HTML/Element" TargetMode="External"/><Relationship Id="rId10" Type="http://schemas.openxmlformats.org/officeDocument/2006/relationships/hyperlink" Target="https://developer.mozilla.org/en-US/docs/Web/HTML/Element/button" TargetMode="External"/><Relationship Id="rId32" Type="http://schemas.openxmlformats.org/officeDocument/2006/relationships/hyperlink" Target="https://developer.mozilla.org/en-US/docs/Web/HTML/Element/mark" TargetMode="External"/><Relationship Id="rId13" Type="http://schemas.openxmlformats.org/officeDocument/2006/relationships/hyperlink" Target="https://developer.mozilla.org/en-US/docs/Web/HTML/Element/a" TargetMode="External"/><Relationship Id="rId12" Type="http://schemas.openxmlformats.org/officeDocument/2006/relationships/hyperlink" Target="https://developer.mozilla.org/en-US/docs/Web/HTML/Element/textarea" TargetMode="External"/><Relationship Id="rId15" Type="http://schemas.openxmlformats.org/officeDocument/2006/relationships/hyperlink" Target="https://developer.mozilla.org/es/docs/Web/HTML/Element/form" TargetMode="External"/><Relationship Id="rId14" Type="http://schemas.openxmlformats.org/officeDocument/2006/relationships/hyperlink" Target="https://developer.mozilla.org/en-US/docs/Web/HTML/Element/select" TargetMode="External"/><Relationship Id="rId17" Type="http://schemas.openxmlformats.org/officeDocument/2006/relationships/hyperlink" Target="https://developer.mozilla.org/en-US/docs/Web/HTML/Element/p" TargetMode="External"/><Relationship Id="rId16" Type="http://schemas.openxmlformats.org/officeDocument/2006/relationships/hyperlink" Target="https://developer.mozilla.org/en-US/docs/Web/HTML/Element/label" TargetMode="External"/><Relationship Id="rId19" Type="http://schemas.openxmlformats.org/officeDocument/2006/relationships/hyperlink" Target="https://developer.mozilla.org/en-US/docs/Web/HTML/Element/ol" TargetMode="External"/><Relationship Id="rId18" Type="http://schemas.openxmlformats.org/officeDocument/2006/relationships/hyperlink" Target="https://developer.mozilla.org/en-US/docs/Web/HTML/Element/Heading_Element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s.wikipedia.org/wiki/Web_sem%C3%A1ntica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s://developer.mozilla.org/en-US/docs/Web/Performance/How_browsers_work#building_the_dom_tre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Lenguajes para f</a:t>
            </a:r>
            <a:r>
              <a:rPr lang="es"/>
              <a:t>rontend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HTML, CSS, Javascript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Dentro de tags 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&gt; reglas 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s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/>
              <a:t>en nuestros documentos HTML.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Archivos con extensión 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.css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Archivos </a:t>
            </a:r>
            <a:r>
              <a:rPr lang="es" u="sng">
                <a:solidFill>
                  <a:schemeClr val="hlink"/>
                </a:solidFill>
                <a:hlinkClick r:id="rId3"/>
              </a:rPr>
              <a:t>sass/</a:t>
            </a:r>
            <a:r>
              <a:rPr lang="es" u="sng">
                <a:solidFill>
                  <a:schemeClr val="hlink"/>
                </a:solidFill>
                <a:hlinkClick r:id="rId4"/>
              </a:rPr>
              <a:t>scss</a:t>
            </a:r>
            <a:r>
              <a:rPr lang="es"/>
              <a:t>, </a:t>
            </a:r>
            <a:r>
              <a:rPr lang="es" u="sng">
                <a:solidFill>
                  <a:schemeClr val="hlink"/>
                </a:solidFill>
                <a:hlinkClick r:id="rId5"/>
              </a:rPr>
              <a:t>less</a:t>
            </a:r>
            <a:r>
              <a:rPr lang="es"/>
              <a:t>, </a:t>
            </a:r>
            <a:r>
              <a:rPr lang="es" u="sng">
                <a:solidFill>
                  <a:schemeClr val="hlink"/>
                </a:solidFill>
                <a:hlinkClick r:id="rId6"/>
              </a:rPr>
              <a:t>stylus</a:t>
            </a:r>
            <a:r>
              <a:rPr lang="es"/>
              <a:t> u otro formato que requiera el uso de un </a:t>
            </a:r>
            <a:r>
              <a:rPr lang="es" u="sng">
                <a:solidFill>
                  <a:schemeClr val="hlink"/>
                </a:solidFill>
                <a:hlinkClick r:id="rId7"/>
              </a:rPr>
              <a:t>preprocesador de css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Los archivos con reglas de estilo se deben incluir en nuestros archivos HTML utilizando el tag: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&lt;link </a:t>
            </a:r>
            <a:r>
              <a:rPr lang="e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rel</a:t>
            </a:r>
            <a:r>
              <a:rPr lang="es" sz="16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6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”stylesheet”</a:t>
            </a:r>
            <a:r>
              <a:rPr lang="es" sz="16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s" sz="16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6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”text/css”</a:t>
            </a:r>
            <a:r>
              <a:rPr lang="es" sz="16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s" sz="16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6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” acá va la ruta </a:t>
            </a:r>
            <a:r>
              <a:rPr lang="es" sz="16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o URL </a:t>
            </a:r>
            <a:r>
              <a:rPr lang="es" sz="16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al archivo ”</a:t>
            </a:r>
            <a:r>
              <a:rPr lang="es" sz="16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/&gt;</a:t>
            </a:r>
            <a:endParaRPr sz="16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Nota: ojo con el orden de inclusión de los archivos!.</a:t>
            </a:r>
            <a:endParaRPr/>
          </a:p>
        </p:txBody>
      </p:sp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CSS: ¿dónde van los estilos?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CSS: ¿cómo funciona?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estilos se aplicarán en forma de cascada, lo cual permite ir “pisando” propiedades o reglas yendo desde las más globales  las más específicas.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Los elementos pueden compartir algunas de sus reglas mediante la definición y utilización de “clases” o bien un “id” (reglas específicas para un elemento particular).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Las reglas pueden también definirse para un conjunto de elementos que compartan el mismo tag o etiqueta HTML. Por ej.: 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&lt;p&gt;</a:t>
            </a:r>
            <a:r>
              <a:rPr lang="es"/>
              <a:t>, 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&lt;button&gt;</a:t>
            </a:r>
            <a:r>
              <a:rPr lang="es"/>
              <a:t>, 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&lt;a&gt;</a:t>
            </a:r>
            <a:r>
              <a:rPr lang="es"/>
              <a:t>, ...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highlight>
                  <a:schemeClr val="lt1"/>
                </a:highlight>
              </a:rPr>
              <a:t>También es posible utilizar “selectores” que ayudan a agrupar elementos por  medio de otros parámetros o en función de si cumplen con ciertas condiciones.</a:t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CSS: </a:t>
            </a:r>
            <a:r>
              <a:rPr lang="es" u="sng">
                <a:solidFill>
                  <a:schemeClr val="hlink"/>
                </a:solidFill>
                <a:hlinkClick r:id="rId3"/>
              </a:rPr>
              <a:t>selectores por “type” o tag HTML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/* La siguiente regla afecta a todos los elementos &lt;a&gt; */</a:t>
            </a:r>
            <a:endParaRPr sz="16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A61C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600">
                <a:solidFill>
                  <a:srgbClr val="A61C00"/>
                </a:solidFill>
                <a:latin typeface="Consolas"/>
                <a:ea typeface="Consolas"/>
                <a:cs typeface="Consolas"/>
                <a:sym typeface="Consolas"/>
              </a:rPr>
              <a:t>color: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 red;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A61C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600">
                <a:solidFill>
                  <a:srgbClr val="A61C00"/>
                </a:solidFill>
                <a:latin typeface="Consolas"/>
                <a:ea typeface="Consolas"/>
                <a:cs typeface="Consolas"/>
                <a:sym typeface="Consolas"/>
              </a:rPr>
              <a:t>font-weight: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 bold;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/* La siguiente regla afecta a todos los elementos &lt;span&gt; */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span {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600">
                <a:solidFill>
                  <a:srgbClr val="A61C00"/>
                </a:solidFill>
                <a:latin typeface="Consolas"/>
                <a:ea typeface="Consolas"/>
                <a:cs typeface="Consolas"/>
                <a:sym typeface="Consolas"/>
              </a:rPr>
              <a:t>background-color:</a:t>
            </a:r>
            <a:r>
              <a:rPr lang="es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skyblue;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Sintaxis</a:t>
            </a:r>
            <a:r>
              <a:rPr lang="es"/>
              <a:t>: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elemento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 reglas de estilo separadas por “;” </a:t>
            </a:r>
            <a:r>
              <a:rPr lang="es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CSS: </a:t>
            </a:r>
            <a:r>
              <a:rPr lang="es" u="sng">
                <a:solidFill>
                  <a:schemeClr val="hlink"/>
                </a:solidFill>
                <a:hlinkClick r:id="rId3"/>
              </a:rPr>
              <a:t>selectores por clase o “class”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s" sz="122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/* La siguiente regla afecta a todos los elementos con class=”spacious” */</a:t>
            </a:r>
            <a:endParaRPr sz="122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s" sz="122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.spacious {</a:t>
            </a:r>
            <a:endParaRPr sz="122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s" sz="122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22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margin</a:t>
            </a:r>
            <a:r>
              <a:rPr lang="es" sz="122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" sz="1220">
                <a:latin typeface="Consolas"/>
                <a:ea typeface="Consolas"/>
                <a:cs typeface="Consolas"/>
                <a:sym typeface="Consolas"/>
              </a:rPr>
              <a:t>2em;</a:t>
            </a:r>
            <a:endParaRPr sz="122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s" sz="122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2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22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s" sz="122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/* Para elementos &lt;li&gt; con class=”spacious” */</a:t>
            </a:r>
            <a:endParaRPr sz="122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s" sz="122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li.spacious {</a:t>
            </a:r>
            <a:endParaRPr sz="122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s" sz="122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22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margin</a:t>
            </a:r>
            <a:r>
              <a:rPr lang="es" sz="122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" sz="1220">
                <a:latin typeface="Consolas"/>
                <a:ea typeface="Consolas"/>
                <a:cs typeface="Consolas"/>
                <a:sym typeface="Consolas"/>
              </a:rPr>
              <a:t>2em;</a:t>
            </a:r>
            <a:endParaRPr sz="122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s" sz="122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2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22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s" sz="122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/* Elementos &lt;li&gt; con class=”spacious” y class=”elegant” */</a:t>
            </a:r>
            <a:endParaRPr sz="122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s" sz="122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/* Ejemplo: &lt;li class="elegant retro spacious"&gt;...&lt;/li&gt; */</a:t>
            </a:r>
            <a:endParaRPr sz="122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s" sz="122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li.spacious.elegant {</a:t>
            </a:r>
            <a:endParaRPr sz="122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s" sz="122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22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margin</a:t>
            </a:r>
            <a:r>
              <a:rPr lang="es" sz="122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" sz="1220">
                <a:latin typeface="Consolas"/>
                <a:ea typeface="Consolas"/>
                <a:cs typeface="Consolas"/>
                <a:sym typeface="Consolas"/>
              </a:rPr>
              <a:t>2em;</a:t>
            </a:r>
            <a:endParaRPr sz="122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s" sz="122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2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22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s" sz="1360"/>
              <a:t>Sintaxis:</a:t>
            </a:r>
            <a:endParaRPr sz="122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s" sz="122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.class_name {</a:t>
            </a:r>
            <a:r>
              <a:rPr lang="es" sz="1220">
                <a:latin typeface="Consolas"/>
                <a:ea typeface="Consolas"/>
                <a:cs typeface="Consolas"/>
                <a:sym typeface="Consolas"/>
              </a:rPr>
              <a:t> reglas de estilo</a:t>
            </a:r>
            <a:r>
              <a:rPr lang="es" sz="122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122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CSS: </a:t>
            </a:r>
            <a:r>
              <a:rPr lang="es" u="sng">
                <a:solidFill>
                  <a:schemeClr val="hlink"/>
                </a:solidFill>
                <a:hlinkClick r:id="rId3"/>
              </a:rPr>
              <a:t>selectores por “id”</a:t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/* La siguiente regla afecta al elemento con id=”demo” */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#demo {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border</a:t>
            </a:r>
            <a:r>
              <a:rPr lang="es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red 2px solid;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Sintaxis: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#id_value { 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reglas de estilo</a:t>
            </a:r>
            <a:r>
              <a:rPr lang="es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CSS: </a:t>
            </a:r>
            <a:r>
              <a:rPr lang="es" u="sng">
                <a:solidFill>
                  <a:schemeClr val="hlink"/>
                </a:solidFill>
                <a:hlinkClick r:id="rId3"/>
              </a:rPr>
              <a:t>selector universal “*”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/* todo aquel elemento que tenga una propiedad “color” se verá afectado */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* {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s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green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/* afecta a todos los elementos dentro de aquellos elementos con class=”bold-text” */</a:t>
            </a:r>
            <a:endParaRPr sz="16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.bold-text </a:t>
            </a:r>
            <a:r>
              <a:rPr lang="es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* {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font-weight</a:t>
            </a:r>
            <a:r>
              <a:rPr lang="es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: “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bold</a:t>
            </a:r>
            <a:r>
              <a:rPr lang="es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”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CSS: </a:t>
            </a:r>
            <a:r>
              <a:rPr lang="es" u="sng">
                <a:solidFill>
                  <a:schemeClr val="hlink"/>
                </a:solidFill>
                <a:hlinkClick r:id="rId3"/>
              </a:rPr>
              <a:t>selectores por atributos</a:t>
            </a:r>
            <a:endParaRPr/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/* Elementos &lt;a&gt; que tengan el atributo “title” */</a:t>
            </a:r>
            <a:endParaRPr sz="16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a[title] {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color:</a:t>
            </a:r>
            <a:r>
              <a:rPr lang="es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purple;</a:t>
            </a:r>
            <a:endParaRPr sz="16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/* Elementos &lt;a&gt; con href igual a "https://example.org" */</a:t>
            </a:r>
            <a:endParaRPr sz="16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a[href=</a:t>
            </a:r>
            <a:r>
              <a:rPr lang="es" sz="160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"https://example.org"</a:t>
            </a:r>
            <a:r>
              <a:rPr lang="es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color:</a:t>
            </a:r>
            <a:r>
              <a:rPr lang="es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green;</a:t>
            </a:r>
            <a:endParaRPr sz="16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CSS: </a:t>
            </a:r>
            <a:r>
              <a:rPr lang="es" u="sng">
                <a:solidFill>
                  <a:schemeClr val="hlink"/>
                </a:solidFill>
                <a:hlinkClick r:id="rId3"/>
              </a:rPr>
              <a:t>selectores por atributos</a:t>
            </a:r>
            <a:endParaRPr/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/* Elementos &lt;a&gt; con href que contenga "example" */</a:t>
            </a:r>
            <a:endParaRPr sz="16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a[href*=</a:t>
            </a:r>
            <a:r>
              <a:rPr lang="es" sz="160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"example"</a:t>
            </a:r>
            <a:r>
              <a:rPr lang="es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] {</a:t>
            </a:r>
            <a:endParaRPr sz="16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font-size:</a:t>
            </a:r>
            <a:r>
              <a:rPr lang="es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2em;</a:t>
            </a:r>
            <a:endParaRPr sz="16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/* Elementos &lt;a&gt; con href que termina en ".org" (case-insensitive) */</a:t>
            </a:r>
            <a:endParaRPr sz="16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a[href$=</a:t>
            </a:r>
            <a:r>
              <a:rPr lang="es" sz="160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".org"</a:t>
            </a:r>
            <a:r>
              <a:rPr lang="es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 i] {</a:t>
            </a:r>
            <a:endParaRPr sz="16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font-style:</a:t>
            </a:r>
            <a:r>
              <a:rPr lang="es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italic;</a:t>
            </a:r>
            <a:endParaRPr sz="16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/* Elementos &lt;a&gt; cuyo atributo class contiene la palabra "logo" */</a:t>
            </a:r>
            <a:endParaRPr sz="16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a[class~=</a:t>
            </a:r>
            <a:r>
              <a:rPr lang="es" sz="160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"logo"</a:t>
            </a:r>
            <a:r>
              <a:rPr lang="es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] {</a:t>
            </a:r>
            <a:endParaRPr sz="16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padding:</a:t>
            </a:r>
            <a:r>
              <a:rPr lang="es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2px;</a:t>
            </a:r>
            <a:endParaRPr sz="16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CSS: combinando selectores</a:t>
            </a:r>
            <a:endParaRPr/>
          </a:p>
        </p:txBody>
      </p:sp>
      <p:sp>
        <p:nvSpPr>
          <p:cNvPr id="190" name="Google Shape;190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 posible aplicar reglas de estilo a elementos relacionados a otros de alguna forma: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hlink"/>
                </a:solidFill>
                <a:hlinkClick r:id="rId3"/>
              </a:rPr>
              <a:t>elementos hermanos adyacentes</a:t>
            </a:r>
            <a:r>
              <a:rPr lang="es"/>
              <a:t>:  </a:t>
            </a:r>
            <a:r>
              <a:rPr lang="es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h2 + p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 { reglas de estilo}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hlink"/>
                </a:solidFill>
                <a:hlinkClick r:id="rId4"/>
              </a:rPr>
              <a:t>hermanos</a:t>
            </a:r>
            <a:r>
              <a:rPr lang="es"/>
              <a:t>: </a:t>
            </a:r>
            <a:r>
              <a:rPr lang="es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p ~ div 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{ reglas de estilo}</a:t>
            </a:r>
            <a:endParaRPr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hlink"/>
                </a:solidFill>
                <a:hlinkClick r:id="rId5"/>
              </a:rPr>
              <a:t>hijos directos</a:t>
            </a:r>
            <a:r>
              <a:rPr lang="es"/>
              <a:t>: </a:t>
            </a:r>
            <a:r>
              <a:rPr lang="es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ul &gt; li 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{ reglas de estilo}</a:t>
            </a:r>
            <a:endParaRPr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hlink"/>
                </a:solidFill>
                <a:hlinkClick r:id="rId6"/>
              </a:rPr>
              <a:t>elementos</a:t>
            </a:r>
            <a:r>
              <a:rPr lang="es" u="sng">
                <a:solidFill>
                  <a:schemeClr val="hlink"/>
                </a:solidFill>
                <a:hlinkClick r:id="rId7"/>
              </a:rPr>
              <a:t> descendientes</a:t>
            </a:r>
            <a:r>
              <a:rPr lang="es"/>
              <a:t>: </a:t>
            </a:r>
            <a:r>
              <a:rPr lang="es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div p 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{ reglas de estilo}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hlink"/>
                </a:solidFill>
                <a:hlinkClick r:id="rId8"/>
              </a:rPr>
              <a:t>lista de selectores</a:t>
            </a:r>
            <a:r>
              <a:rPr lang="es"/>
              <a:t>: </a:t>
            </a:r>
            <a:r>
              <a:rPr lang="es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div, p, span, a …</a:t>
            </a:r>
            <a:r>
              <a:rPr lang="es"/>
              <a:t> 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{ reglas de estilo}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Para estas combinaciones podemos usar tags, nombres de clase, id, selectores por atributo y todas las otras formas de referirnos a uno o más</a:t>
            </a:r>
            <a:r>
              <a:rPr lang="es">
                <a:highlight>
                  <a:schemeClr val="lt1"/>
                </a:highlight>
              </a:rPr>
              <a:t> elementos.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CSS: </a:t>
            </a:r>
            <a:r>
              <a:rPr lang="es" u="sng">
                <a:solidFill>
                  <a:schemeClr val="hlink"/>
                </a:solidFill>
                <a:hlinkClick r:id="rId3"/>
              </a:rPr>
              <a:t>modelo de la caja</a:t>
            </a:r>
            <a:endParaRPr/>
          </a:p>
        </p:txBody>
      </p:sp>
      <p:pic>
        <p:nvPicPr>
          <p:cNvPr descr="https://iq.opengenus.org/content/images/2020/03/css_box_model.png" id="196" name="Google Shape;19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6600" y="1229875"/>
            <a:ext cx="2009500" cy="1812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pbs.twimg.com/media/EdIoJ0CXoAA3scd?format=jpg" id="197" name="Google Shape;197;p31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1229875"/>
            <a:ext cx="5305310" cy="333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30400" y="3126050"/>
            <a:ext cx="2901901" cy="167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HTML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H</a:t>
            </a:r>
            <a:r>
              <a:rPr lang="es"/>
              <a:t>yper</a:t>
            </a:r>
            <a:r>
              <a:rPr b="1" lang="es"/>
              <a:t>T</a:t>
            </a:r>
            <a:r>
              <a:rPr lang="es"/>
              <a:t>ext </a:t>
            </a:r>
            <a:r>
              <a:rPr b="1" lang="es"/>
              <a:t>M</a:t>
            </a:r>
            <a:r>
              <a:rPr lang="es"/>
              <a:t>arkup </a:t>
            </a:r>
            <a:r>
              <a:rPr b="1" lang="es"/>
              <a:t>L</a:t>
            </a:r>
            <a:r>
              <a:rPr lang="es"/>
              <a:t>anguage</a:t>
            </a:r>
            <a:r>
              <a:rPr i="1" lang="es"/>
              <a:t> </a:t>
            </a:r>
            <a:r>
              <a:rPr lang="es"/>
              <a:t>es el lenguaje de marcas o etiquetas con el cual creamos la </a:t>
            </a:r>
            <a:r>
              <a:rPr b="1" lang="es"/>
              <a:t>estructura</a:t>
            </a:r>
            <a:r>
              <a:rPr lang="es"/>
              <a:t> base de nuestras aplicaciones web de cara al usuario final.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Nos ayudan a definir la disposición general del contenido (texto, imágenes, video, audio, etc) y le indican al navegador qué recursos serán necesarios para completar la representación la página a través de los atributos en algunos de sus elementos.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En sí no es un lenguaje de programación ya que no permite definir un flujo o lógica a seguir. El navegador interpreta de arriba hacia abajo etiquetas </a:t>
            </a:r>
            <a:r>
              <a:rPr lang="es">
                <a:highlight>
                  <a:schemeClr val="lt1"/>
                </a:highlight>
              </a:rPr>
              <a:t>elaborando una</a:t>
            </a:r>
            <a:r>
              <a:rPr lang="es"/>
              <a:t> estructura de árbol que se conoce</a:t>
            </a:r>
            <a:r>
              <a:rPr lang="es">
                <a:highlight>
                  <a:schemeClr val="lt1"/>
                </a:highlight>
              </a:rPr>
              <a:t> como </a:t>
            </a:r>
            <a:r>
              <a:rPr b="1" lang="es">
                <a:highlight>
                  <a:schemeClr val="lt1"/>
                </a:highlight>
              </a:rPr>
              <a:t>DOM </a:t>
            </a:r>
            <a:r>
              <a:rPr i="1" lang="es">
                <a:highlight>
                  <a:schemeClr val="lt1"/>
                </a:highlight>
              </a:rPr>
              <a:t>(Document Object Model).</a:t>
            </a:r>
            <a:r>
              <a:rPr lang="es">
                <a:highlight>
                  <a:schemeClr val="lt1"/>
                </a:highlight>
              </a:rPr>
              <a:t> </a:t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CSS: otros conceptos interesantes</a:t>
            </a:r>
            <a:endParaRPr/>
          </a:p>
        </p:txBody>
      </p:sp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investigar: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valores y unidades</a:t>
            </a:r>
            <a:r>
              <a:rPr lang="es"/>
              <a:t>: nos ayudan a definir las dimensiones de algunos elementos en pantalla como así también los tamaños de fuente que utilizamos, entre otros.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u="sng">
                <a:solidFill>
                  <a:schemeClr val="hlink"/>
                </a:solidFill>
                <a:hlinkClick r:id="rId4"/>
              </a:rPr>
              <a:t>propiedades abreviadas</a:t>
            </a:r>
            <a:r>
              <a:rPr lang="es"/>
              <a:t> o </a:t>
            </a:r>
            <a:r>
              <a:rPr i="1" lang="es"/>
              <a:t>shorthand properties</a:t>
            </a:r>
            <a:endParaRPr i="1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u="sng">
                <a:solidFill>
                  <a:schemeClr val="hlink"/>
                </a:solidFill>
                <a:hlinkClick r:id="rId5"/>
              </a:rPr>
              <a:t>pseudo clases</a:t>
            </a:r>
            <a:r>
              <a:rPr lang="es"/>
              <a:t>: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 :active, :focus, :selected, :first-child, :first-of-type, :hover, …</a:t>
            </a:r>
            <a:endParaRPr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u="sng">
                <a:solidFill>
                  <a:schemeClr val="hlink"/>
                </a:solidFill>
                <a:hlinkClick r:id="rId6"/>
              </a:rPr>
              <a:t>layouts</a:t>
            </a:r>
            <a:r>
              <a:rPr lang="es"/>
              <a:t>:</a:t>
            </a:r>
            <a:r>
              <a:rPr lang="es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flexbox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8"/>
              </a:rPr>
              <a:t>grid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u="sng">
                <a:solidFill>
                  <a:schemeClr val="hlink"/>
                </a:solidFill>
                <a:hlinkClick r:id="rId9"/>
              </a:rPr>
              <a:t>media queries</a:t>
            </a:r>
            <a:r>
              <a:rPr lang="es"/>
              <a:t>: aplicando diferentes estilos según condiciones de tipo de dispositivo y resoluciones de pantalla.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u="sng">
                <a:solidFill>
                  <a:schemeClr val="hlink"/>
                </a:solidFill>
                <a:hlinkClick r:id="rId10"/>
              </a:rPr>
              <a:t>convención de nombres BEM</a:t>
            </a:r>
            <a:r>
              <a:rPr lang="es"/>
              <a:t>: establece algunas buenas prácticas para la selección de nombres de los selectores en CSS.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JavaScript</a:t>
            </a:r>
            <a:endParaRPr/>
          </a:p>
        </p:txBody>
      </p:sp>
      <p:sp>
        <p:nvSpPr>
          <p:cNvPr id="210" name="Google Shape;210;p3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 un lenguaje dinámico, multi-paradigma con algunos tipos de datos básicos, operadores y métodos.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Soporta programación orientada a objetos (prototipos de objetos y clases) y programación funcional al tratar las funciones como objetos de “primera clase”, es decir, las funciones pueden recibir funciones como parámetro y/o devolver funciones como resultado.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La</a:t>
            </a:r>
            <a:r>
              <a:rPr lang="es"/>
              <a:t> sintaxis del lenguaje está ligeramente inspirada por la de Java y C.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JavaScript: tipos de datos primitivos</a:t>
            </a:r>
            <a:endParaRPr/>
          </a:p>
        </p:txBody>
      </p:sp>
      <p:sp>
        <p:nvSpPr>
          <p:cNvPr id="216" name="Google Shape;216;p3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●"/>
            </a:pPr>
            <a:r>
              <a:rPr lang="es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Number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 (enteros y flotantes)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●"/>
            </a:pPr>
            <a:r>
              <a:rPr lang="es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String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●"/>
            </a:pPr>
            <a:r>
              <a:rPr lang="es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Boolean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●"/>
            </a:pPr>
            <a:r>
              <a:rPr lang="es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Undefined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●"/>
            </a:pPr>
            <a:r>
              <a:rPr lang="es">
                <a:latin typeface="Consolas"/>
                <a:ea typeface="Consolas"/>
                <a:cs typeface="Consolas"/>
                <a:sym typeface="Consolas"/>
              </a:rPr>
              <a:t>Entre otros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Todo lo demás es considerado un </a:t>
            </a:r>
            <a:r>
              <a:rPr lang="es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Object</a:t>
            </a:r>
            <a:r>
              <a:rPr lang="es"/>
              <a:t>, como: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Consolas"/>
              <a:buChar char="●"/>
            </a:pPr>
            <a:r>
              <a:rPr lang="es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8"/>
              </a:rPr>
              <a:t>Function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●"/>
            </a:pPr>
            <a:r>
              <a:rPr lang="es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9"/>
              </a:rPr>
              <a:t>Array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●"/>
            </a:pPr>
            <a:r>
              <a:rPr lang="es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0"/>
              </a:rPr>
              <a:t>Date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●"/>
            </a:pPr>
            <a:r>
              <a:rPr lang="es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1"/>
              </a:rPr>
              <a:t>RegExp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●"/>
            </a:pPr>
            <a:r>
              <a:rPr lang="es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2"/>
              </a:rPr>
              <a:t>Error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●"/>
            </a:pPr>
            <a:r>
              <a:rPr lang="es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3"/>
              </a:rPr>
              <a:t>Math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●"/>
            </a:pPr>
            <a:r>
              <a:rPr lang="es">
                <a:latin typeface="Consolas"/>
                <a:ea typeface="Consolas"/>
                <a:cs typeface="Consolas"/>
                <a:sym typeface="Consolas"/>
              </a:rPr>
              <a:t>Entre otros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JS hace una distinción entre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/>
              <a:t>y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undefined</a:t>
            </a:r>
            <a:r>
              <a:rPr lang="es"/>
              <a:t>.</a:t>
            </a:r>
            <a:r>
              <a:rPr lang="es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null </a:t>
            </a:r>
            <a:r>
              <a:rPr lang="es"/>
              <a:t>indica arbitrariamente que se trata de un valor no válido mientras que </a:t>
            </a:r>
            <a:r>
              <a:rPr lang="es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undefined</a:t>
            </a:r>
            <a:r>
              <a:rPr lang="es"/>
              <a:t> hace referencia a que no existe dicho valor.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otros usos de undefined: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</a:t>
            </a:r>
            <a:r>
              <a:rPr lang="es"/>
              <a:t>l salir de una función (implícito). </a:t>
            </a:r>
            <a:r>
              <a:rPr lang="es" sz="16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return;</a:t>
            </a:r>
            <a:r>
              <a:rPr lang="es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</a:t>
            </a:r>
            <a:r>
              <a:rPr lang="es"/>
              <a:t>cceder a un atributo inexistente de un objeto.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persona_obj.</a:t>
            </a:r>
            <a:r>
              <a:rPr lang="e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edad</a:t>
            </a:r>
            <a:r>
              <a:rPr lang="es"/>
              <a:t> (donde </a:t>
            </a:r>
            <a:r>
              <a:rPr lang="e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edad</a:t>
            </a:r>
            <a:r>
              <a:rPr lang="es"/>
              <a:t> nunca estuvo definido)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Al declarar una variable sin inicializar. </a:t>
            </a:r>
            <a:r>
              <a:rPr lang="es" sz="16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 x</a:t>
            </a:r>
            <a:r>
              <a:rPr lang="es" sz="16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s" sz="1600"/>
              <a:t> </a:t>
            </a:r>
            <a:endParaRPr/>
          </a:p>
        </p:txBody>
      </p:sp>
      <p:sp>
        <p:nvSpPr>
          <p:cNvPr id="222" name="Google Shape;222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JavaScript: 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s"/>
              <a:t> y 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undefined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</a:t>
            </a:r>
            <a:r>
              <a:rPr lang="es"/>
              <a:t>JS, los valores booleanos se representan con dos posibles valores: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/>
              <a:t>y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false </a:t>
            </a:r>
            <a:r>
              <a:rPr lang="es"/>
              <a:t>(palabras reservadas)</a:t>
            </a:r>
            <a:r>
              <a:rPr lang="es"/>
              <a:t>.</a:t>
            </a:r>
            <a:r>
              <a:rPr lang="es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Cualquier valor puede ser “convertido” o procesado como booleano siguiendo estas reglas:</a:t>
            </a:r>
            <a:endParaRPr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s" sz="16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false, 0, cadenas vacías (“”), NaN (Not a Number)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6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s"/>
              <a:t> y </a:t>
            </a:r>
            <a:r>
              <a:rPr lang="es" sz="16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undefined</a:t>
            </a:r>
            <a:r>
              <a:rPr lang="es"/>
              <a:t> son considerados </a:t>
            </a:r>
            <a:r>
              <a:rPr lang="es" sz="16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s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cualquier otro valor es considerado </a:t>
            </a:r>
            <a:r>
              <a:rPr lang="es" sz="16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más info.: </a:t>
            </a:r>
            <a:r>
              <a:rPr lang="es" u="sng">
                <a:solidFill>
                  <a:schemeClr val="hlink"/>
                </a:solidFill>
                <a:hlinkClick r:id="rId3"/>
              </a:rPr>
              <a:t>truthy and falsy</a:t>
            </a:r>
            <a:endParaRPr/>
          </a:p>
        </p:txBody>
      </p:sp>
      <p:sp>
        <p:nvSpPr>
          <p:cNvPr id="228" name="Google Shape;228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JavaScript: 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Boolean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JavaScript: definición de variables</a:t>
            </a:r>
            <a:endParaRPr/>
          </a:p>
        </p:txBody>
      </p:sp>
      <p:sp>
        <p:nvSpPr>
          <p:cNvPr id="234" name="Google Shape;234;p3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JS utilizamos </a:t>
            </a:r>
            <a:r>
              <a:rPr lang="es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s"/>
              <a:t>, </a:t>
            </a:r>
            <a:r>
              <a:rPr lang="es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"/>
              <a:t> o </a:t>
            </a:r>
            <a:r>
              <a:rPr lang="es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"/>
              <a:t> para definir nuestras variables.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"/>
              <a:t> nos permite declarar variables a nivel de bloque.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"/>
              <a:t> nos permite declarar variables cuyo valor no va a cambiar.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En ambos casos dicha variable únicamente existirá dentro del bloque en el cual fue definida.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s"/>
              <a:t>, es “similar” a </a:t>
            </a:r>
            <a:r>
              <a:rPr lang="es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"/>
              <a:t> en el sentido de que las variables pueden cambiar una vez declaradas e inicializadas pero no están limitadas al bloque en el que fueron definidas. Por este y otros motivos actualmente se desaconseja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 utilización.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JavaScript: ¿cuándo usar 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"/>
              <a:t> y cuándo usar 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"/>
              <a:t>?</a:t>
            </a:r>
            <a:endParaRPr/>
          </a:p>
        </p:txBody>
      </p:sp>
      <p:sp>
        <p:nvSpPr>
          <p:cNvPr id="240" name="Google Shape;240;p3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 bien “no hay mucha diferencia” entre ambas keywords, e</a:t>
            </a:r>
            <a:r>
              <a:rPr lang="es"/>
              <a:t>n general se podría decir que debemos usar </a:t>
            </a:r>
            <a:r>
              <a:rPr lang="es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"/>
              <a:t> siempre que </a:t>
            </a:r>
            <a:r>
              <a:rPr i="1" lang="es"/>
              <a:t>podamos</a:t>
            </a:r>
            <a:r>
              <a:rPr lang="es"/>
              <a:t> y </a:t>
            </a:r>
            <a:r>
              <a:rPr lang="es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"/>
              <a:t> únicamente cuando </a:t>
            </a:r>
            <a:r>
              <a:rPr i="1" lang="es"/>
              <a:t>debamos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En otras palabras, si podemos inicializar una variable y sabemos que no va a cambiar en el futuro, que sea una constante.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Entonces,</a:t>
            </a:r>
            <a:r>
              <a:rPr lang="es"/>
              <a:t> </a:t>
            </a:r>
            <a:r>
              <a:rPr lang="es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"/>
              <a:t> nos asegura que el valor de una variable no va a cambiar una vez asignado lo que es beneficioso para evitar cometer errores.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JavaScript: tipado dinámico</a:t>
            </a:r>
            <a:endParaRPr/>
          </a:p>
        </p:txBody>
      </p:sp>
      <p:sp>
        <p:nvSpPr>
          <p:cNvPr id="246" name="Google Shape;246;p3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 tratarse de un lenguaje de tipado dinámico, los tipos de datos se asocian con valores pero no con variables.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 declaramos variables con </a:t>
            </a:r>
            <a:r>
              <a:rPr lang="es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"/>
              <a:t>, podemos cambiar el tipo de dato del valor por medio de una reasignación.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 a = </a:t>
            </a:r>
            <a:r>
              <a:rPr lang="es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nsolas"/>
                <a:ea typeface="Consolas"/>
                <a:cs typeface="Consolas"/>
                <a:sym typeface="Consolas"/>
              </a:rPr>
              <a:t>a = </a:t>
            </a:r>
            <a:r>
              <a:rPr lang="es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“hola mundo!”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JavaScript: ¿qué son las </a:t>
            </a:r>
            <a:r>
              <a:rPr lang="es" u="sng">
                <a:solidFill>
                  <a:schemeClr val="hlink"/>
                </a:solidFill>
                <a:hlinkClick r:id="rId3"/>
              </a:rPr>
              <a:t>funciones</a:t>
            </a:r>
            <a:r>
              <a:rPr lang="es"/>
              <a:t>?</a:t>
            </a:r>
            <a:endParaRPr/>
          </a:p>
        </p:txBody>
      </p:sp>
      <p:sp>
        <p:nvSpPr>
          <p:cNvPr id="252" name="Google Shape;252;p4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s" sz="1460"/>
              <a:t>Son la forma de obtener </a:t>
            </a:r>
            <a:r>
              <a:rPr i="1" lang="es" sz="1460"/>
              <a:t>bloques reutilizables</a:t>
            </a:r>
            <a:r>
              <a:rPr lang="es" sz="1460"/>
              <a:t> de código en JS. Para definirlas podemos hacerlo así:</a:t>
            </a:r>
            <a:endParaRPr sz="146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46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s" sz="132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" sz="132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32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suma</a:t>
            </a:r>
            <a:r>
              <a:rPr lang="es" sz="1320">
                <a:latin typeface="Consolas"/>
                <a:ea typeface="Consolas"/>
                <a:cs typeface="Consolas"/>
                <a:sym typeface="Consolas"/>
              </a:rPr>
              <a:t> (a, b) {</a:t>
            </a:r>
            <a:endParaRPr sz="132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s" sz="132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32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" sz="1320">
                <a:latin typeface="Consolas"/>
                <a:ea typeface="Consolas"/>
                <a:cs typeface="Consolas"/>
                <a:sym typeface="Consolas"/>
              </a:rPr>
              <a:t> resultado = a + b;</a:t>
            </a:r>
            <a:endParaRPr sz="132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s" sz="132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32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" sz="132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32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 sz="132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32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`El resultado es: ${</a:t>
            </a:r>
            <a:r>
              <a:rPr lang="es" sz="1320">
                <a:latin typeface="Consolas"/>
                <a:ea typeface="Consolas"/>
                <a:cs typeface="Consolas"/>
                <a:sym typeface="Consolas"/>
              </a:rPr>
              <a:t>resultado</a:t>
            </a:r>
            <a:r>
              <a:rPr lang="es" sz="132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}`</a:t>
            </a:r>
            <a:r>
              <a:rPr lang="es" sz="1320"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s" sz="132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// así mostramos cosas en pantalla</a:t>
            </a:r>
            <a:endParaRPr sz="132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s" sz="132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32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" sz="1320">
                <a:latin typeface="Consolas"/>
                <a:ea typeface="Consolas"/>
                <a:cs typeface="Consolas"/>
                <a:sym typeface="Consolas"/>
              </a:rPr>
              <a:t> resultado;</a:t>
            </a:r>
            <a:endParaRPr sz="132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s" sz="132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2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32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s" sz="1460"/>
              <a:t>Alternativas:</a:t>
            </a:r>
            <a:endParaRPr sz="1320">
              <a:latin typeface="Consolas"/>
              <a:ea typeface="Consolas"/>
              <a:cs typeface="Consolas"/>
              <a:sym typeface="Consolas"/>
            </a:endParaRPr>
          </a:p>
          <a:p>
            <a:pPr indent="-31242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20"/>
              <a:buFont typeface="Consolas"/>
              <a:buAutoNum type="arabicPeriod"/>
            </a:pPr>
            <a:r>
              <a:rPr lang="es" sz="132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" sz="1320">
                <a:latin typeface="Consolas"/>
                <a:ea typeface="Consolas"/>
                <a:cs typeface="Consolas"/>
                <a:sym typeface="Consolas"/>
              </a:rPr>
              <a:t> suma = </a:t>
            </a:r>
            <a:r>
              <a:rPr lang="es" sz="132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" sz="1320">
                <a:latin typeface="Consolas"/>
                <a:ea typeface="Consolas"/>
                <a:cs typeface="Consolas"/>
                <a:sym typeface="Consolas"/>
              </a:rPr>
              <a:t> (a, b) {…}</a:t>
            </a:r>
            <a:endParaRPr sz="1320">
              <a:latin typeface="Consolas"/>
              <a:ea typeface="Consolas"/>
              <a:cs typeface="Consolas"/>
              <a:sym typeface="Consolas"/>
            </a:endParaRPr>
          </a:p>
          <a:p>
            <a:pPr indent="-31242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20"/>
              <a:buFont typeface="Consolas"/>
              <a:buAutoNum type="arabicPeriod"/>
            </a:pPr>
            <a:r>
              <a:rPr lang="es" sz="132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" sz="1320">
                <a:latin typeface="Consolas"/>
                <a:ea typeface="Consolas"/>
                <a:cs typeface="Consolas"/>
                <a:sym typeface="Consolas"/>
              </a:rPr>
              <a:t> suma = (a, b) =&gt; {…}</a:t>
            </a:r>
            <a:endParaRPr sz="132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32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s" sz="1460"/>
              <a:t>Para invocarlas: </a:t>
            </a:r>
            <a:r>
              <a:rPr lang="es" sz="132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suma</a:t>
            </a:r>
            <a:r>
              <a:rPr lang="es" sz="132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32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s" sz="132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32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s" sz="1320"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s" sz="132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// 6</a:t>
            </a:r>
            <a:endParaRPr sz="132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s" sz="1460"/>
              <a:t>Sintaxis:</a:t>
            </a:r>
            <a:r>
              <a:rPr lang="es" sz="132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320">
                <a:solidFill>
                  <a:schemeClr val="accent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" sz="132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320">
                <a:solidFill>
                  <a:schemeClr val="accent4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lang="es" sz="132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([parametro1] [,parametro2] [..., parametroN]) {sentencias}</a:t>
            </a:r>
            <a:endParaRPr sz="1320"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JavaScript: parámetros de funciones</a:t>
            </a:r>
            <a:endParaRPr/>
          </a:p>
        </p:txBody>
      </p:sp>
      <p:sp>
        <p:nvSpPr>
          <p:cNvPr id="258" name="Google Shape;258;p4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 una función podemos invocarla con cualquier tipo de dato </a:t>
            </a:r>
            <a:r>
              <a:rPr i="1" lang="es"/>
              <a:t>válido</a:t>
            </a:r>
            <a:r>
              <a:rPr lang="es"/>
              <a:t> como parámetro incluso una función, como en el caso de los </a:t>
            </a:r>
            <a:r>
              <a:rPr i="1" lang="es" u="sng">
                <a:solidFill>
                  <a:schemeClr val="hlink"/>
                </a:solidFill>
                <a:hlinkClick r:id="rId3"/>
              </a:rPr>
              <a:t>callbacks</a:t>
            </a:r>
            <a:r>
              <a:rPr lang="es"/>
              <a:t> o para el </a:t>
            </a:r>
            <a:r>
              <a:rPr lang="es" u="sng">
                <a:solidFill>
                  <a:schemeClr val="hlink"/>
                </a:solidFill>
                <a:hlinkClick r:id="rId4"/>
              </a:rPr>
              <a:t>manejo de eventos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Además, los parámetros pueden o no tener </a:t>
            </a:r>
            <a:r>
              <a:rPr lang="es" u="sng">
                <a:solidFill>
                  <a:schemeClr val="hlink"/>
                </a:solidFill>
                <a:hlinkClick r:id="rId5"/>
              </a:rPr>
              <a:t>valores por defecto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suma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 (a, b = </a:t>
            </a:r>
            <a:r>
              <a:rPr lang="es" sz="16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6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 resultado = a + b;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6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`El resultado es: ${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resultado</a:t>
            </a:r>
            <a:r>
              <a:rPr lang="es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}`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s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// así mostramos cosas en pantalla</a:t>
            </a:r>
            <a:endParaRPr sz="16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6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 resultado;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invocarlas: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suma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6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6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s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// 6</a:t>
            </a:r>
            <a:endParaRPr sz="16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suma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6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s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// 4</a:t>
            </a:r>
            <a:endParaRPr sz="16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HTML: estructura general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Cada página contendrá en principio los siguientes items: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&gt; aquí van las cabeceras del documento &lt;/</a:t>
            </a:r>
            <a:r>
              <a:rPr lang="es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&gt; aquí va el contenido de la página &lt;/</a:t>
            </a:r>
            <a:r>
              <a:rPr lang="es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s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JavaScript: manipulando documentos</a:t>
            </a:r>
            <a:endParaRPr/>
          </a:p>
        </p:txBody>
      </p:sp>
      <p:sp>
        <p:nvSpPr>
          <p:cNvPr id="264" name="Google Shape;264;p4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 normal que en ocasiones necesitemos realizar alguna acción en el sitio de acuerdo a la ocurrencia de algún evento particular (p.ej.: usuario hace click en un botón, pasa su puntero sobre cierto elemento, etc.) o por algún otro motivo.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ello, JS dispone de una </a:t>
            </a:r>
            <a:r>
              <a:rPr lang="es" u="sng">
                <a:solidFill>
                  <a:schemeClr val="hlink"/>
                </a:solidFill>
                <a:hlinkClick r:id="rId3"/>
              </a:rPr>
              <a:t>API</a:t>
            </a:r>
            <a:r>
              <a:rPr lang="es"/>
              <a:t> que, </a:t>
            </a:r>
            <a:r>
              <a:rPr lang="es"/>
              <a:t>entre otras cosas,</a:t>
            </a:r>
            <a:r>
              <a:rPr lang="es"/>
              <a:t> nos permite manipular documentos para </a:t>
            </a:r>
            <a:r>
              <a:rPr lang="es" u="sng">
                <a:solidFill>
                  <a:schemeClr val="hlink"/>
                </a:solidFill>
                <a:hlinkClick r:id="rId4"/>
              </a:rPr>
              <a:t>crear, modificar y/o eliminar elementos</a:t>
            </a:r>
            <a:r>
              <a:rPr lang="es"/>
              <a:t> en el sitio (estilo y </a:t>
            </a:r>
            <a:r>
              <a:rPr lang="es" u="sng">
                <a:solidFill>
                  <a:schemeClr val="hlink"/>
                </a:solidFill>
                <a:hlinkClick r:id="rId5"/>
              </a:rPr>
              <a:t>comportamiento</a:t>
            </a:r>
            <a:r>
              <a:rPr lang="es"/>
              <a:t>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Cuando hablamos de documentos, nos referimos al </a:t>
            </a:r>
            <a:r>
              <a:rPr b="1" lang="es" u="sng">
                <a:solidFill>
                  <a:schemeClr val="hlink"/>
                </a:solidFill>
                <a:hlinkClick r:id="rId6"/>
              </a:rPr>
              <a:t>DOM</a:t>
            </a:r>
            <a:r>
              <a:rPr lang="es"/>
              <a:t> (</a:t>
            </a:r>
            <a:r>
              <a:rPr b="1" lang="es"/>
              <a:t>D</a:t>
            </a:r>
            <a:r>
              <a:rPr lang="es"/>
              <a:t>ocument </a:t>
            </a:r>
            <a:r>
              <a:rPr b="1" lang="es"/>
              <a:t>O</a:t>
            </a:r>
            <a:r>
              <a:rPr lang="es"/>
              <a:t>bject </a:t>
            </a:r>
            <a:r>
              <a:rPr b="1" lang="es"/>
              <a:t>M</a:t>
            </a:r>
            <a:r>
              <a:rPr lang="es"/>
              <a:t>odel) que es la estructura de árbol de nuestros documentos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HTML.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JavaScript: manipulando documentos</a:t>
            </a:r>
            <a:endParaRPr/>
          </a:p>
        </p:txBody>
      </p:sp>
      <p:sp>
        <p:nvSpPr>
          <p:cNvPr id="270" name="Google Shape;270;p4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de DOM: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 sz="16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lang="es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s" sz="160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&gt;My Document&lt;/</a:t>
            </a:r>
            <a:r>
              <a:rPr lang="es" sz="160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  &lt;/</a:t>
            </a:r>
            <a:r>
              <a:rPr lang="es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lang="es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s" sz="16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h1 id=”titulo”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&gt;Header&lt;/</a:t>
            </a:r>
            <a:r>
              <a:rPr lang="es" sz="16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s" sz="16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p class=”parrafo”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&gt;Paragraph&lt;/</a:t>
            </a:r>
            <a:r>
              <a:rPr lang="es" sz="16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  &lt;/</a:t>
            </a:r>
            <a:r>
              <a:rPr lang="es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s" sz="16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71" name="Google Shape;27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3525" y="1666875"/>
            <a:ext cx="2762250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JavaScript: manipulando documentos</a:t>
            </a:r>
            <a:endParaRPr/>
          </a:p>
        </p:txBody>
      </p:sp>
      <p:sp>
        <p:nvSpPr>
          <p:cNvPr id="277" name="Google Shape;277;p4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Obteniendo objetos del</a:t>
            </a:r>
            <a:r>
              <a:rPr lang="es"/>
              <a:t> DOM: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devuelven listas</a:t>
            </a:r>
            <a:endParaRPr sz="16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6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getElementsByTagName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6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“h1”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6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getElementsByClassName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6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“parrafo”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6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querySelectorAll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6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“.parrafo”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devuelven la primera ocurrencia</a:t>
            </a:r>
            <a:endParaRPr sz="16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6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getElementById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6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“titulo”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6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querySelector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6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“p”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6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querySelector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6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“.parrafo”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6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querySelector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6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“#titulo”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78" name="Google Shape;27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6600" y="1666875"/>
            <a:ext cx="2762250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JavaScript: manipulando documentos</a:t>
            </a:r>
            <a:endParaRPr/>
          </a:p>
        </p:txBody>
      </p:sp>
      <p:sp>
        <p:nvSpPr>
          <p:cNvPr id="284" name="Google Shape;284;p4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Añadiendo comportamiento a un botón (</a:t>
            </a:r>
            <a:r>
              <a:rPr lang="es" u="sng">
                <a:solidFill>
                  <a:schemeClr val="hlink"/>
                </a:solidFill>
                <a:hlinkClick r:id="rId3"/>
              </a:rPr>
              <a:t>Eventos</a:t>
            </a:r>
            <a:r>
              <a:rPr lang="es"/>
              <a:t>)</a:t>
            </a:r>
            <a:r>
              <a:rPr lang="es"/>
              <a:t>: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btn =</a:t>
            </a:r>
            <a:r>
              <a:rPr lang="es" sz="16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6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querySelector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6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“#btn-enviar”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btn.</a:t>
            </a:r>
            <a:r>
              <a:rPr lang="es" sz="16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addEventListener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6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“click”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, (e) =&gt; {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// “e” es el evento que se disparó y contiene una referencia al elemento afectado.</a:t>
            </a:r>
            <a:endParaRPr sz="16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6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6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6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“Enviando datos!”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Sintaxis: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elemento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6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addEventListener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(nombre_evento,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                          funcion_manejadora_evento);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JavaScript: manipulando documentos</a:t>
            </a:r>
            <a:endParaRPr/>
          </a:p>
        </p:txBody>
      </p:sp>
      <p:sp>
        <p:nvSpPr>
          <p:cNvPr id="290" name="Google Shape;290;p4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HTML permite la configuración de ciertos atributos relacionados a eventos. Para ello d</a:t>
            </a:r>
            <a:r>
              <a:rPr lang="es"/>
              <a:t>efinimos el manejador del evento en JS: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manejador_click</a:t>
            </a:r>
            <a:r>
              <a:rPr lang="es" sz="16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=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 ( ) =&gt; { </a:t>
            </a:r>
            <a:r>
              <a:rPr lang="es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// ignoramos e</a:t>
            </a:r>
            <a:endParaRPr sz="16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6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6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6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“Enviando datos!”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Indicamos que se llame a esa función en el elemento HTML: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 sz="16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6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”manejador_click”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&gt; Enviar &lt;/</a:t>
            </a:r>
            <a:r>
              <a:rPr lang="es" sz="16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JavaScript: manipulando documentos</a:t>
            </a:r>
            <a:endParaRPr/>
          </a:p>
        </p:txBody>
      </p:sp>
      <p:sp>
        <p:nvSpPr>
          <p:cNvPr id="296" name="Google Shape;296;p4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que eso funcione, debemos asegurarnos de incluir el </a:t>
            </a:r>
            <a:r>
              <a:rPr lang="es"/>
              <a:t>código</a:t>
            </a:r>
            <a:r>
              <a:rPr lang="es"/>
              <a:t>/archivo JS en nuestro HTML con el tag </a:t>
            </a:r>
            <a:r>
              <a:rPr lang="es" sz="1835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 sz="1835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es" sz="1835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35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32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832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2032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32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 sz="1832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es" sz="1832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32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s" sz="1832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832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”manejador_click”</a:t>
            </a:r>
            <a:r>
              <a:rPr lang="es" sz="1832">
                <a:latin typeface="Consolas"/>
                <a:ea typeface="Consolas"/>
                <a:cs typeface="Consolas"/>
                <a:sym typeface="Consolas"/>
              </a:rPr>
              <a:t>&gt; Enviar &lt;/</a:t>
            </a:r>
            <a:r>
              <a:rPr lang="es" sz="1832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es" sz="1832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32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32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  …</a:t>
            </a:r>
            <a:endParaRPr sz="1832">
              <a:solidFill>
                <a:srgbClr val="A64D7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32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 sz="1832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es" sz="1832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32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s" sz="1832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832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”text/javascript”</a:t>
            </a:r>
            <a:r>
              <a:rPr lang="es" sz="1832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32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es" sz="1832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832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”./scripts/funciones.js”</a:t>
            </a:r>
            <a:r>
              <a:rPr lang="es" sz="1832"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s" sz="1832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es" sz="1832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32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32">
                <a:latin typeface="Consolas"/>
                <a:ea typeface="Consolas"/>
                <a:cs typeface="Consolas"/>
                <a:sym typeface="Consolas"/>
              </a:rPr>
              <a:t>  &lt;/</a:t>
            </a:r>
            <a:r>
              <a:rPr lang="es" sz="1832">
                <a:solidFill>
                  <a:srgbClr val="A61C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s" sz="1832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32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32"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s" sz="1832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s" sz="1832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32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32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32"/>
              <a:t>Alternativamente:</a:t>
            </a:r>
            <a:endParaRPr sz="1832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32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 sz="1832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es" sz="1832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32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s" sz="1832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832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”text/javascript”</a:t>
            </a:r>
            <a:r>
              <a:rPr lang="es" sz="1832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32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32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const </a:t>
            </a:r>
            <a:r>
              <a:rPr lang="es" sz="1832">
                <a:latin typeface="Consolas"/>
                <a:ea typeface="Consolas"/>
                <a:cs typeface="Consolas"/>
                <a:sym typeface="Consolas"/>
              </a:rPr>
              <a:t>manejador_click</a:t>
            </a:r>
            <a:r>
              <a:rPr lang="es" sz="1832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=</a:t>
            </a:r>
            <a:r>
              <a:rPr lang="es" sz="1832">
                <a:latin typeface="Consolas"/>
                <a:ea typeface="Consolas"/>
                <a:cs typeface="Consolas"/>
                <a:sym typeface="Consolas"/>
              </a:rPr>
              <a:t> ( ) =&gt; { </a:t>
            </a:r>
            <a:r>
              <a:rPr lang="es" sz="1832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// no necesitamos el parámetro “e”</a:t>
            </a:r>
            <a:endParaRPr sz="1832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32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832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" sz="1832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832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 sz="1832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832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“Enviando datos!”</a:t>
            </a:r>
            <a:r>
              <a:rPr lang="es" sz="1832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32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32">
                <a:latin typeface="Consolas"/>
                <a:ea typeface="Consolas"/>
                <a:cs typeface="Consolas"/>
                <a:sym typeface="Consolas"/>
              </a:rPr>
              <a:t>  });</a:t>
            </a:r>
            <a:endParaRPr sz="1832">
              <a:solidFill>
                <a:srgbClr val="A64D7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32"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s" sz="1832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es" sz="1832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32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JavaScript: otros conceptos</a:t>
            </a:r>
            <a:endParaRPr/>
          </a:p>
        </p:txBody>
      </p:sp>
      <p:sp>
        <p:nvSpPr>
          <p:cNvPr id="302" name="Google Shape;302;p4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hlink"/>
                </a:solidFill>
                <a:hlinkClick r:id="rId3"/>
              </a:rPr>
              <a:t>Operadores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: +, -, *, /, %, entre otros.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hlink"/>
                </a:solidFill>
                <a:hlinkClick r:id="rId4"/>
              </a:rPr>
              <a:t>Estructuras de control</a:t>
            </a:r>
            <a:r>
              <a:rPr lang="es"/>
              <a:t>: 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if, else, 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switch, 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while, do while, for (y sus variantes), </a:t>
            </a:r>
            <a:r>
              <a:rPr lang="es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try y catch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 para el manejo de excepciones/errores</a:t>
            </a:r>
            <a:r>
              <a:rPr lang="es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hlink"/>
                </a:solidFill>
                <a:hlinkClick r:id="rId6"/>
              </a:rPr>
              <a:t>Objetos</a:t>
            </a:r>
            <a:r>
              <a:rPr lang="es"/>
              <a:t>: definición de atributos, valores y utilización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hlink"/>
                </a:solidFill>
                <a:hlinkClick r:id="rId7"/>
              </a:rPr>
              <a:t>Palabra clave </a:t>
            </a:r>
            <a:r>
              <a:rPr lang="es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8"/>
              </a:rPr>
              <a:t>this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hlink"/>
                </a:solidFill>
                <a:hlinkClick r:id="rId9"/>
              </a:rPr>
              <a:t>Arrays</a:t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JavaScript: otros conceptos</a:t>
            </a:r>
            <a:endParaRPr/>
          </a:p>
        </p:txBody>
      </p:sp>
      <p:sp>
        <p:nvSpPr>
          <p:cNvPr id="308" name="Google Shape;308;p4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Programación asíncrona</a:t>
            </a:r>
            <a:r>
              <a:rPr lang="es"/>
              <a:t> y </a:t>
            </a:r>
            <a:r>
              <a:rPr lang="es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Fetch API</a:t>
            </a:r>
            <a:r>
              <a:rPr lang="es"/>
              <a:t> para solicitar datos de manera asíncrona.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JSON</a:t>
            </a:r>
            <a:r>
              <a:rPr lang="es"/>
              <a:t> como concepto y </a:t>
            </a:r>
            <a:r>
              <a:rPr lang="es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JSON API</a:t>
            </a:r>
            <a:r>
              <a:rPr lang="es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Almacenamiento</a:t>
            </a:r>
            <a:r>
              <a:rPr lang="es"/>
              <a:t> del lado del cliente </a:t>
            </a:r>
            <a:r>
              <a:rPr lang="es">
                <a:highlight>
                  <a:schemeClr val="lt1"/>
                </a:highlight>
              </a:rPr>
              <a:t>(Cache y Web Storage APIs)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Ejercicios:</a:t>
            </a:r>
            <a:endParaRPr/>
          </a:p>
        </p:txBody>
      </p:sp>
      <p:sp>
        <p:nvSpPr>
          <p:cNvPr id="314" name="Google Shape;314;p5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Crear un archivo 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index.html </a:t>
            </a:r>
            <a:r>
              <a:rPr lang="es"/>
              <a:t>que contenga los tags 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s"/>
              <a:t> (con su 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doctype</a:t>
            </a:r>
            <a:r>
              <a:rPr lang="es"/>
              <a:t> correspondiente), 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s"/>
              <a:t> y 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s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El archivo debe indicar que utilizamos el lenguaje español. Ver atributo </a:t>
            </a:r>
            <a:r>
              <a:rPr lang="es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lang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Dentro del tag 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s"/>
              <a:t>, solicitar un recurso css local con el tag 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link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&gt;.</a:t>
            </a:r>
            <a:r>
              <a:rPr baseline="30000" lang="es">
                <a:latin typeface="Consolas"/>
                <a:ea typeface="Consolas"/>
                <a:cs typeface="Consolas"/>
                <a:sym typeface="Consolas"/>
              </a:rPr>
              <a:t>(*)</a:t>
            </a:r>
            <a:r>
              <a:rPr lang="es"/>
              <a:t> Incluir un favicon cualquiera y un título para la página. Además, incluir los meta tags para utilizar la codificación UTF-8 y configuración del viewport para que la página sea responsiva.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Dentro del tag 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s"/>
              <a:t>, crear los elementos necesarios para emular el siguiente layout: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Ejercicios:</a:t>
            </a:r>
            <a:endParaRPr/>
          </a:p>
        </p:txBody>
      </p:sp>
      <p:pic>
        <p:nvPicPr>
          <p:cNvPr id="320" name="Google Shape;32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2288" y="1017800"/>
            <a:ext cx="5479424" cy="3820901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51"/>
          <p:cNvSpPr txBox="1"/>
          <p:nvPr/>
        </p:nvSpPr>
        <p:spPr>
          <a:xfrm>
            <a:off x="118675" y="1088900"/>
            <a:ext cx="17136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latin typeface="Roboto"/>
                <a:ea typeface="Roboto"/>
                <a:cs typeface="Roboto"/>
                <a:sym typeface="Roboto"/>
              </a:rPr>
              <a:t>Obs.</a:t>
            </a:r>
            <a:r>
              <a:rPr lang="es" sz="1100">
                <a:latin typeface="Roboto"/>
                <a:ea typeface="Roboto"/>
                <a:cs typeface="Roboto"/>
                <a:sym typeface="Roboto"/>
              </a:rPr>
              <a:t>: Los números representan diferentes secciones.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HTML: bloque </a:t>
            </a:r>
            <a:r>
              <a:rPr lang="es" sz="3022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 sz="3022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s" sz="3022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lang="es" sz="3022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s" sz="3022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s"/>
              <a:t>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Define el inicio del documento y las etiquetas o tags 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s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s"/>
              <a:t> y 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s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s"/>
              <a:t> irán ubicadas dentro de este bloque.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La declaración </a:t>
            </a:r>
            <a:r>
              <a:rPr lang="es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r>
              <a:rPr lang="es"/>
              <a:t> le indica al navegador que lo que viene a continuación debe ser interpretado y representado como un documento HTML. En ocasiones puede incluir la versión de HTML a utilizar.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No es considerada una etiqueta sino una declaración de tipo de documento o </a:t>
            </a:r>
            <a:r>
              <a:rPr lang="es" u="sng">
                <a:solidFill>
                  <a:schemeClr val="hlink"/>
                </a:solidFill>
                <a:hlinkClick r:id="rId3"/>
              </a:rPr>
              <a:t>DTD</a:t>
            </a:r>
            <a:r>
              <a:rPr lang="es"/>
              <a:t> </a:t>
            </a:r>
            <a:r>
              <a:rPr i="1" lang="es"/>
              <a:t>(Document type declaration)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Ejercicios:</a:t>
            </a:r>
            <a:endParaRPr/>
          </a:p>
        </p:txBody>
      </p:sp>
      <p:pic>
        <p:nvPicPr>
          <p:cNvPr id="327" name="Google Shape;32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7150" y="1017800"/>
            <a:ext cx="5509697" cy="3820901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52"/>
          <p:cNvSpPr txBox="1"/>
          <p:nvPr/>
        </p:nvSpPr>
        <p:spPr>
          <a:xfrm>
            <a:off x="118675" y="1088900"/>
            <a:ext cx="17136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latin typeface="Roboto"/>
                <a:ea typeface="Roboto"/>
                <a:cs typeface="Roboto"/>
                <a:sym typeface="Roboto"/>
              </a:rPr>
              <a:t>Obs.</a:t>
            </a:r>
            <a:r>
              <a:rPr lang="es" sz="1100">
                <a:latin typeface="Roboto"/>
                <a:ea typeface="Roboto"/>
                <a:cs typeface="Roboto"/>
                <a:sym typeface="Roboto"/>
              </a:rPr>
              <a:t>: Las líneas punteadas permiten ver el tamaño aproximado de las secciones.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Ejercicios:</a:t>
            </a:r>
            <a:endParaRPr/>
          </a:p>
        </p:txBody>
      </p:sp>
      <p:pic>
        <p:nvPicPr>
          <p:cNvPr id="334" name="Google Shape;33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7150" y="1017800"/>
            <a:ext cx="5509697" cy="3820901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53"/>
          <p:cNvSpPr txBox="1"/>
          <p:nvPr/>
        </p:nvSpPr>
        <p:spPr>
          <a:xfrm>
            <a:off x="118675" y="1088900"/>
            <a:ext cx="17136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latin typeface="Roboto"/>
                <a:ea typeface="Roboto"/>
                <a:cs typeface="Roboto"/>
                <a:sym typeface="Roboto"/>
              </a:rPr>
              <a:t>Obs.</a:t>
            </a:r>
            <a:r>
              <a:rPr lang="es" sz="1100">
                <a:latin typeface="Roboto"/>
                <a:ea typeface="Roboto"/>
                <a:cs typeface="Roboto"/>
                <a:sym typeface="Roboto"/>
              </a:rPr>
              <a:t>: resultado esperado.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Ejercicios:</a:t>
            </a:r>
            <a:endParaRPr/>
          </a:p>
        </p:txBody>
      </p:sp>
      <p:sp>
        <p:nvSpPr>
          <p:cNvPr id="341" name="Google Shape;341;p5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Vemos que la página tiene un menú con 3 opciones. Estas opciones serán enlaces que nos lleven a otras páginas (Ver: </a:t>
            </a:r>
            <a:r>
              <a:rPr lang="es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menu</a:t>
            </a:r>
            <a:r>
              <a:rPr lang="es"/>
              <a:t>, </a:t>
            </a:r>
            <a:r>
              <a:rPr lang="es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li</a:t>
            </a:r>
            <a:r>
              <a:rPr lang="es"/>
              <a:t>, </a:t>
            </a:r>
            <a:r>
              <a:rPr lang="es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a</a:t>
            </a:r>
            <a:r>
              <a:rPr lang="es"/>
              <a:t>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s"/>
              <a:t>(*) </a:t>
            </a:r>
            <a:r>
              <a:rPr lang="es"/>
              <a:t>El recurso css local será un archivo con extensión 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.css</a:t>
            </a:r>
            <a:r>
              <a:rPr lang="es"/>
              <a:t> donde pondrán las reglas de estilo que crean necesarias. Modificar el archivo 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index.html</a:t>
            </a:r>
            <a:r>
              <a:rPr lang="es"/>
              <a:t> para que los elementos tengan las clases/ids correspondientes (las que hayan definido en su archivo de estilos).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Opcional:</a:t>
            </a:r>
            <a:r>
              <a:rPr lang="es"/>
              <a:t> crear otros documentos HTML: uno para un perfil y otro para un formulario de contacto. Enlazar los documentos en el menú 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nsolas"/>
                <a:ea typeface="Consolas"/>
                <a:cs typeface="Consolas"/>
                <a:sym typeface="Consolas"/>
              </a:rPr>
              <a:t>index.html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Algunos tips para los e</a:t>
            </a:r>
            <a:r>
              <a:rPr lang="es"/>
              <a:t>jercicios:</a:t>
            </a:r>
            <a:endParaRPr/>
          </a:p>
        </p:txBody>
      </p:sp>
      <p:sp>
        <p:nvSpPr>
          <p:cNvPr id="347" name="Google Shape;347;p5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Utilizar tags semánticos siempre que sea posible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Utilizar </a:t>
            </a:r>
            <a:r>
              <a:rPr lang="es" u="sng">
                <a:solidFill>
                  <a:schemeClr val="hlink"/>
                </a:solidFill>
                <a:hlinkClick r:id="rId3"/>
              </a:rPr>
              <a:t>flexbox</a:t>
            </a:r>
            <a:r>
              <a:rPr lang="es"/>
              <a:t> y/o </a:t>
            </a:r>
            <a:r>
              <a:rPr lang="es" u="sng">
                <a:solidFill>
                  <a:schemeClr val="hlink"/>
                </a:solidFill>
                <a:hlinkClick r:id="rId4"/>
              </a:rPr>
              <a:t>grid</a:t>
            </a:r>
            <a:r>
              <a:rPr lang="es"/>
              <a:t> para configurar el layout de las páginas y la disposición de los elementos en cada sección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Intentar respetar la distribución aproximada de las secciones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Si utilizan </a:t>
            </a:r>
            <a:r>
              <a:rPr lang="es" u="sng">
                <a:solidFill>
                  <a:schemeClr val="hlink"/>
                </a:solidFill>
                <a:hlinkClick r:id="rId5"/>
              </a:rPr>
              <a:t>VSCode</a:t>
            </a:r>
            <a:r>
              <a:rPr lang="es"/>
              <a:t> como editor de código, aprendan a usar </a:t>
            </a:r>
            <a:r>
              <a:rPr lang="es" u="sng">
                <a:solidFill>
                  <a:schemeClr val="hlink"/>
                </a:solidFill>
                <a:hlinkClick r:id="rId6"/>
              </a:rPr>
              <a:t>Emmet</a:t>
            </a:r>
            <a:r>
              <a:rPr lang="es"/>
              <a:t> para escribir markup de una manera más eficiente. (Demo con atajo: “!”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Ejercicios: página de perfil (opcional)</a:t>
            </a:r>
            <a:endParaRPr/>
          </a:p>
        </p:txBody>
      </p:sp>
      <p:pic>
        <p:nvPicPr>
          <p:cNvPr id="353" name="Google Shape;35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2425" y="1017800"/>
            <a:ext cx="5499142" cy="3820901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56"/>
          <p:cNvSpPr txBox="1"/>
          <p:nvPr/>
        </p:nvSpPr>
        <p:spPr>
          <a:xfrm>
            <a:off x="118675" y="1088900"/>
            <a:ext cx="17136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latin typeface="Roboto"/>
                <a:ea typeface="Roboto"/>
                <a:cs typeface="Roboto"/>
                <a:sym typeface="Roboto"/>
              </a:rPr>
              <a:t>Obs.</a:t>
            </a:r>
            <a:r>
              <a:rPr lang="es" sz="1100">
                <a:latin typeface="Roboto"/>
                <a:ea typeface="Roboto"/>
                <a:cs typeface="Roboto"/>
                <a:sym typeface="Roboto"/>
              </a:rPr>
              <a:t>: utilizamos tags &lt;</a:t>
            </a:r>
            <a:r>
              <a:rPr lang="es" sz="11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img</a:t>
            </a:r>
            <a:r>
              <a:rPr lang="es" sz="1100">
                <a:latin typeface="Roboto"/>
                <a:ea typeface="Roboto"/>
                <a:cs typeface="Roboto"/>
                <a:sym typeface="Roboto"/>
              </a:rPr>
              <a:t>&gt; y diferentes tags de encabezado </a:t>
            </a:r>
            <a:r>
              <a:rPr lang="es" sz="11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&lt;h1&gt;-&lt;h6&gt;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Ejercicios: página de contacto (opcional)</a:t>
            </a:r>
            <a:endParaRPr/>
          </a:p>
        </p:txBody>
      </p:sp>
      <p:pic>
        <p:nvPicPr>
          <p:cNvPr id="360" name="Google Shape;36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1875" y="1017800"/>
            <a:ext cx="5520252" cy="3820901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57"/>
          <p:cNvSpPr txBox="1"/>
          <p:nvPr/>
        </p:nvSpPr>
        <p:spPr>
          <a:xfrm>
            <a:off x="118675" y="1088900"/>
            <a:ext cx="17136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latin typeface="Roboto"/>
                <a:ea typeface="Roboto"/>
                <a:cs typeface="Roboto"/>
                <a:sym typeface="Roboto"/>
              </a:rPr>
              <a:t>Obs.</a:t>
            </a:r>
            <a:r>
              <a:rPr lang="es" sz="1100">
                <a:latin typeface="Roboto"/>
                <a:ea typeface="Roboto"/>
                <a:cs typeface="Roboto"/>
                <a:sym typeface="Roboto"/>
              </a:rPr>
              <a:t>: utilizamos tags &lt;</a:t>
            </a:r>
            <a:r>
              <a:rPr lang="es" sz="11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form</a:t>
            </a:r>
            <a:r>
              <a:rPr lang="es" sz="1100">
                <a:latin typeface="Roboto"/>
                <a:ea typeface="Roboto"/>
                <a:cs typeface="Roboto"/>
                <a:sym typeface="Roboto"/>
              </a:rPr>
              <a:t>&gt;, &lt;</a:t>
            </a:r>
            <a:r>
              <a:rPr lang="es" sz="11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label</a:t>
            </a:r>
            <a:r>
              <a:rPr lang="es" sz="1100">
                <a:latin typeface="Roboto"/>
                <a:ea typeface="Roboto"/>
                <a:cs typeface="Roboto"/>
                <a:sym typeface="Roboto"/>
              </a:rPr>
              <a:t>&gt;, &lt;</a:t>
            </a:r>
            <a:r>
              <a:rPr lang="es" sz="11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input</a:t>
            </a:r>
            <a:r>
              <a:rPr lang="es" sz="1100">
                <a:latin typeface="Roboto"/>
                <a:ea typeface="Roboto"/>
                <a:cs typeface="Roboto"/>
                <a:sym typeface="Roboto"/>
              </a:rPr>
              <a:t>&gt; y &lt;</a:t>
            </a:r>
            <a:r>
              <a:rPr lang="es" sz="11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button</a:t>
            </a:r>
            <a:r>
              <a:rPr lang="es" sz="1100">
                <a:latin typeface="Roboto"/>
                <a:ea typeface="Roboto"/>
                <a:cs typeface="Roboto"/>
                <a:sym typeface="Roboto"/>
              </a:rPr>
              <a:t>&gt;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Bibliografía y otros recursos</a:t>
            </a:r>
            <a:endParaRPr/>
          </a:p>
        </p:txBody>
      </p:sp>
      <p:sp>
        <p:nvSpPr>
          <p:cNvPr id="367" name="Google Shape;367;p5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MDN Web Docs: </a:t>
            </a:r>
            <a:r>
              <a:rPr lang="es" u="sng">
                <a:solidFill>
                  <a:schemeClr val="hlink"/>
                </a:solidFill>
                <a:hlinkClick r:id="rId3"/>
              </a:rPr>
              <a:t>HTML</a:t>
            </a:r>
            <a:r>
              <a:rPr lang="es"/>
              <a:t>, </a:t>
            </a:r>
            <a:r>
              <a:rPr lang="es" u="sng">
                <a:solidFill>
                  <a:schemeClr val="hlink"/>
                </a:solidFill>
                <a:hlinkClick r:id="rId4"/>
              </a:rPr>
              <a:t>CSS</a:t>
            </a:r>
            <a:r>
              <a:rPr lang="es"/>
              <a:t> y </a:t>
            </a:r>
            <a:r>
              <a:rPr lang="es" u="sng">
                <a:solidFill>
                  <a:schemeClr val="hlink"/>
                </a:solidFill>
                <a:hlinkClick r:id="rId5"/>
              </a:rPr>
              <a:t>Javascript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6"/>
              </a:rPr>
              <a:t>W3 schools</a:t>
            </a:r>
            <a:r>
              <a:rPr lang="es"/>
              <a:t>: documentación sobre conceptos + área de prueba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7"/>
              </a:rPr>
              <a:t>Learn Javascript</a:t>
            </a:r>
            <a:r>
              <a:rPr lang="es"/>
              <a:t>: lecciones para aprender el lenguaje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Codewars</a:t>
            </a:r>
            <a:r>
              <a:rPr lang="es"/>
              <a:t>: para aprender diferentes lenguajes y herramientas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accent5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CodePen</a:t>
            </a:r>
            <a:r>
              <a:rPr lang="es"/>
              <a:t>: entorno de prueba en línea (requiere crear cuenta para guardar los proyectos)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10"/>
              </a:rPr>
              <a:t>JSFiddle</a:t>
            </a:r>
            <a:r>
              <a:rPr lang="es"/>
              <a:t>: entorno de prueba en línea (idem CodePen)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Bibliografía y otros recursos</a:t>
            </a:r>
            <a:endParaRPr/>
          </a:p>
        </p:txBody>
      </p:sp>
      <p:sp>
        <p:nvSpPr>
          <p:cNvPr id="373" name="Google Shape;373;p5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Juegos: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hlink"/>
                </a:solidFill>
                <a:hlinkClick r:id="rId3"/>
              </a:rPr>
              <a:t>Coding Fantasy</a:t>
            </a:r>
            <a:r>
              <a:rPr lang="es"/>
              <a:t>: para aprender grid y flexbox layouts (requiere crear cuenta)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hlink"/>
                </a:solidFill>
                <a:hlinkClick r:id="rId4"/>
              </a:rPr>
              <a:t>Flexbox Froggy:</a:t>
            </a:r>
            <a:r>
              <a:rPr lang="es"/>
              <a:t> para aprender flexbox layout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hlink"/>
                </a:solidFill>
                <a:hlinkClick r:id="rId5"/>
              </a:rPr>
              <a:t>Grid Garden</a:t>
            </a:r>
            <a:r>
              <a:rPr lang="es"/>
              <a:t>: para aprender grid layout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hlink"/>
                </a:solidFill>
                <a:hlinkClick r:id="rId6"/>
              </a:rPr>
              <a:t>Más juegos para aprender css</a:t>
            </a:r>
            <a:r>
              <a:rPr lang="es"/>
              <a:t> (2016)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HTML: bloque </a:t>
            </a:r>
            <a:r>
              <a:rPr lang="es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s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s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s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cabecera contiene metadatos sobre el documento HTML. Incluye información como título, autor, descripción, enlaces a recursos como archivos css o javascript que deben aplicarse al documento actual.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Cada metadato se incluirá por medio de uno de los siguientes tags: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meta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s"/>
              <a:t>: metadata que no va en otros tags descriptivos (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&lt;link&gt;</a:t>
            </a:r>
            <a:r>
              <a:rPr lang="es"/>
              <a:t>, 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&lt;script&gt;</a:t>
            </a:r>
            <a:r>
              <a:rPr lang="es"/>
              <a:t>, 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&lt;style&gt;</a:t>
            </a:r>
            <a:r>
              <a:rPr lang="es"/>
              <a:t>, 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&lt;title&gt;</a:t>
            </a:r>
            <a:r>
              <a:rPr lang="es"/>
              <a:t>, etc).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Permite definir algunos atributos como: charset, http-equiv (para declarar content-type y charset juntos), tamaño del </a:t>
            </a:r>
            <a:r>
              <a:rPr lang="es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viewport</a:t>
            </a:r>
            <a:r>
              <a:rPr lang="es"/>
              <a:t> (típicamente para sitios responsivos), entre otros.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HTML: bloque </a:t>
            </a:r>
            <a:r>
              <a:rPr lang="es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s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s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s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s"/>
              <a:t>: título de la página. Aparece en la pestaña del navegad</a:t>
            </a:r>
            <a:r>
              <a:rPr lang="es">
                <a:highlight>
                  <a:schemeClr val="lt1"/>
                </a:highlight>
              </a:rPr>
              <a:t>or al igual que el favicon.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s"/>
              <a:t>: reglas css para el estilo del sitio aunque es recomendable utilizar un archivo css mediante link para el manejo de reglas a medida que un proyecto crece.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link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s"/>
              <a:t>: enlace a recursos externos </a:t>
            </a:r>
            <a:r>
              <a:rPr lang="es">
                <a:highlight>
                  <a:schemeClr val="lt1"/>
                </a:highlight>
              </a:rPr>
              <a:t>y la relación que tiene dicho recurso con el sitio, mediante el atributo </a:t>
            </a:r>
            <a:r>
              <a:rPr lang="es" sz="1600" u="sng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  <a:hlinkClick r:id="rId3"/>
              </a:rPr>
              <a:t>rel</a:t>
            </a:r>
            <a:r>
              <a:rPr lang="es">
                <a:highlight>
                  <a:schemeClr val="lt1"/>
                </a:highlight>
              </a:rPr>
              <a:t> (p. ej.: </a:t>
            </a:r>
            <a:r>
              <a:rPr lang="es" sz="160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“icon”</a:t>
            </a:r>
            <a:r>
              <a:rPr lang="es">
                <a:highlight>
                  <a:schemeClr val="lt1"/>
                </a:highlight>
              </a:rPr>
              <a:t>, </a:t>
            </a:r>
            <a:r>
              <a:rPr lang="es" sz="160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“stylesheet”</a:t>
            </a:r>
            <a:r>
              <a:rPr lang="es">
                <a:highlight>
                  <a:schemeClr val="lt1"/>
                </a:highlight>
              </a:rPr>
              <a:t>).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chemeClr val="lt1"/>
                </a:highlight>
              </a:rPr>
              <a:t>También se indica un </a:t>
            </a:r>
            <a:r>
              <a:rPr lang="es" sz="160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s">
                <a:highlight>
                  <a:schemeClr val="lt1"/>
                </a:highlight>
              </a:rPr>
              <a:t> (</a:t>
            </a:r>
            <a:r>
              <a:rPr lang="es" u="sng">
                <a:solidFill>
                  <a:schemeClr val="hlink"/>
                </a:solidFill>
                <a:highlight>
                  <a:schemeClr val="lt1"/>
                </a:highlight>
                <a:hlinkClick r:id="rId4"/>
              </a:rPr>
              <a:t>MIME Type</a:t>
            </a:r>
            <a:r>
              <a:rPr lang="es">
                <a:highlight>
                  <a:schemeClr val="lt1"/>
                </a:highlight>
              </a:rPr>
              <a:t> correspondiente al recurso) 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chemeClr val="lt1"/>
                </a:highlight>
              </a:rPr>
              <a:t>y un </a:t>
            </a:r>
            <a:r>
              <a:rPr lang="es" sz="160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s">
                <a:highlight>
                  <a:schemeClr val="lt1"/>
                </a:highlight>
              </a:rPr>
              <a:t> con la ruta/path al recurso (local o remoto)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este bloque nos encontraremos con el contenido del sitio. Al mismo tiempo tendremos la oportunidad de disponerlo a nuestra voluntad mediante el uso de otras etiquetas que nos permitirán definir una especie de maqueta o estructura general de cada página.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Algunos ejemplos de tags que podremos utilizar: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Estructura:</a:t>
            </a:r>
            <a:r>
              <a:rPr lang="es"/>
              <a:t> </a:t>
            </a:r>
            <a:r>
              <a:rPr lang="es" sz="1824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div</a:t>
            </a:r>
            <a:r>
              <a:rPr lang="es" sz="1824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824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span</a:t>
            </a:r>
            <a:r>
              <a:rPr lang="es" sz="1824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824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article</a:t>
            </a:r>
            <a:r>
              <a:rPr lang="es" sz="1824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824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aside</a:t>
            </a:r>
            <a:r>
              <a:rPr lang="es" sz="1824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824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nav</a:t>
            </a:r>
            <a:r>
              <a:rPr lang="es" sz="1824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824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8"/>
              </a:rPr>
              <a:t>footer</a:t>
            </a:r>
            <a:r>
              <a:rPr lang="es" sz="1824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824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9"/>
              </a:rPr>
              <a:t>header</a:t>
            </a:r>
            <a:r>
              <a:rPr lang="es"/>
              <a:t>, …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Controles:</a:t>
            </a:r>
            <a:r>
              <a:rPr lang="es"/>
              <a:t> </a:t>
            </a:r>
            <a:r>
              <a:rPr lang="es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0"/>
              </a:rPr>
              <a:t>button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1"/>
              </a:rPr>
              <a:t>input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textarea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3"/>
              </a:rPr>
              <a:t>a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4"/>
              </a:rPr>
              <a:t>select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5"/>
              </a:rPr>
              <a:t>form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 …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Descriptivos:</a:t>
            </a:r>
            <a:r>
              <a:rPr lang="es"/>
              <a:t> </a:t>
            </a:r>
            <a:r>
              <a:rPr lang="es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6"/>
              </a:rPr>
              <a:t>label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7"/>
              </a:rPr>
              <a:t>p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8"/>
              </a:rPr>
              <a:t>h1-h6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9"/>
              </a:rPr>
              <a:t>ol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20"/>
              </a:rPr>
              <a:t>ul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 o </a:t>
            </a:r>
            <a:r>
              <a:rPr lang="es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21"/>
              </a:rPr>
              <a:t>menu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22"/>
              </a:rPr>
              <a:t>li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 …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Contenido multimedia:</a:t>
            </a:r>
            <a:r>
              <a:rPr lang="es"/>
              <a:t> </a:t>
            </a:r>
            <a:r>
              <a:rPr lang="es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23"/>
              </a:rPr>
              <a:t>img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24"/>
              </a:rPr>
              <a:t>audio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25"/>
              </a:rPr>
              <a:t>video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, …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Scripting:</a:t>
            </a:r>
            <a:r>
              <a:rPr lang="es"/>
              <a:t> </a:t>
            </a:r>
            <a:r>
              <a:rPr lang="es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26"/>
              </a:rPr>
              <a:t>script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27"/>
              </a:rPr>
              <a:t>canvas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28"/>
              </a:rPr>
              <a:t>noscript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●"/>
            </a:pPr>
            <a:r>
              <a:rPr b="1" lang="es"/>
              <a:t>Otros: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29"/>
              </a:rPr>
              <a:t>small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0"/>
              </a:rPr>
              <a:t>em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1"/>
              </a:rPr>
              <a:t>strong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2"/>
              </a:rPr>
              <a:t>mark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 …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 u="sng">
                <a:solidFill>
                  <a:schemeClr val="hlink"/>
                </a:solidFill>
                <a:hlinkClick r:id="rId33"/>
              </a:rPr>
              <a:t>Más info</a:t>
            </a:r>
            <a:r>
              <a:rPr b="1" lang="es"/>
              <a:t>.</a:t>
            </a:r>
            <a:endParaRPr b="1"/>
          </a:p>
        </p:txBody>
      </p:sp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HTML: bloque </a:t>
            </a:r>
            <a:r>
              <a:rPr lang="es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s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s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s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10000"/>
            <a:ext cx="42603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HTML: estructura semántica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229875"/>
            <a:ext cx="4068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la imagen observamos la combinación de tags “no semánticos” y su equivalente utilizando tags “semánticos”.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“</a:t>
            </a:r>
            <a:r>
              <a:rPr lang="es" u="sng">
                <a:solidFill>
                  <a:schemeClr val="hlink"/>
                </a:solidFill>
                <a:hlinkClick r:id="rId3"/>
              </a:rPr>
              <a:t>web semántica</a:t>
            </a:r>
            <a:r>
              <a:rPr lang="es"/>
              <a:t>”, pretende </a:t>
            </a:r>
            <a:r>
              <a:rPr i="1" lang="es"/>
              <a:t>dotar </a:t>
            </a:r>
            <a:endParaRPr i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/>
              <a:t>de significado interpretable</a:t>
            </a:r>
            <a:r>
              <a:rPr lang="es"/>
              <a:t> a los sitios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web, como información adicional que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pueda ser comprendida y procesada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por una computadora para mejorar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experiencia de usabilidad y/o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accesibilidad para los usuarios.</a:t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 rotWithShape="1">
          <a:blip r:embed="rId4">
            <a:alphaModFix/>
          </a:blip>
          <a:srcRect b="5066" l="0" r="0" t="10495"/>
          <a:stretch/>
        </p:blipFill>
        <p:spPr>
          <a:xfrm>
            <a:off x="4380275" y="626000"/>
            <a:ext cx="4200326" cy="3942873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 txBox="1"/>
          <p:nvPr/>
        </p:nvSpPr>
        <p:spPr>
          <a:xfrm>
            <a:off x="310700" y="4583975"/>
            <a:ext cx="82698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HTML: ¿cómo se renderizan los documentos en un navegador?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</a:t>
            </a:r>
            <a:r>
              <a:rPr lang="es"/>
              <a:t>ascading </a:t>
            </a:r>
            <a:r>
              <a:rPr b="1" lang="es"/>
              <a:t>S</a:t>
            </a:r>
            <a:r>
              <a:rPr lang="es"/>
              <a:t>tyle </a:t>
            </a:r>
            <a:r>
              <a:rPr b="1" lang="es"/>
              <a:t>S</a:t>
            </a:r>
            <a:r>
              <a:rPr lang="es"/>
              <a:t>heet u hojas de estilo en cascada. CSS es el lenguaje con el cual describimos principalmente la representación visual de los elementos HTML (o XML) en nuestra aplicación web.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Nos da la posibilidad de: 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Personalizar o no ciertos atributos del estilo de los componentes y el contenido de nuestro sitio al indicar una serie de reglas de estilo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Definir un layout para el contenido del sitio aumentando el control sobre posiciones específicas de los componentes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Definir un “comportamiento” del contenido cuando el tamaño del viewport cambia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Estableciendo el estilo de los componentes ante algún evento de </a:t>
            </a:r>
            <a:r>
              <a:rPr lang="es">
                <a:highlight>
                  <a:schemeClr val="lt1"/>
                </a:highlight>
              </a:rPr>
              <a:t>interacción con el usuario</a:t>
            </a:r>
            <a:endParaRPr>
              <a:highlight>
                <a:schemeClr val="lt1"/>
              </a:highlight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Entre otros.</a:t>
            </a:r>
            <a:endParaRPr/>
          </a:p>
        </p:txBody>
      </p:sp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CSS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