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y="5143500" cx="9144000"/>
  <p:notesSz cx="6858000" cy="9144000"/>
  <p:embeddedFontLst>
    <p:embeddedFont>
      <p:font typeface="IBM Plex Mono Medium"/>
      <p:regular r:id="rId83"/>
      <p:bold r:id="rId84"/>
      <p:italic r:id="rId85"/>
      <p:boldItalic r:id="rId86"/>
    </p:embeddedFont>
    <p:embeddedFont>
      <p:font typeface="Poppins"/>
      <p:regular r:id="rId87"/>
      <p:bold r:id="rId88"/>
      <p:italic r:id="rId89"/>
      <p:boldItalic r:id="rId90"/>
    </p:embeddedFont>
    <p:embeddedFont>
      <p:font typeface="Source Code Pro"/>
      <p:regular r:id="rId91"/>
      <p:bold r:id="rId92"/>
      <p:italic r:id="rId93"/>
      <p:boldItalic r:id="rId94"/>
    </p:embeddedFont>
    <p:embeddedFont>
      <p:font typeface="Poppins Medium"/>
      <p:regular r:id="rId95"/>
      <p:bold r:id="rId96"/>
      <p:italic r:id="rId97"/>
      <p:boldItalic r:id="rId98"/>
    </p:embeddedFont>
    <p:embeddedFont>
      <p:font typeface="PT Sans"/>
      <p:regular r:id="rId99"/>
      <p:bold r:id="rId100"/>
      <p:italic r:id="rId101"/>
      <p:boldItalic r:id="rId102"/>
    </p:embeddedFont>
    <p:embeddedFont>
      <p:font typeface="IBM Plex Mono"/>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6" Type="http://schemas.openxmlformats.org/officeDocument/2006/relationships/font" Target="fonts/IBMPlexMono-boldItalic.fntdata"/><Relationship Id="rId105" Type="http://schemas.openxmlformats.org/officeDocument/2006/relationships/font" Target="fonts/IBMPlexMono-italic.fntdata"/><Relationship Id="rId104" Type="http://schemas.openxmlformats.org/officeDocument/2006/relationships/font" Target="fonts/IBMPlexMono-bold.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IBMPlexMono-regular.fntdata"/><Relationship Id="rId102" Type="http://schemas.openxmlformats.org/officeDocument/2006/relationships/font" Target="fonts/PTSans-boldItalic.fntdata"/><Relationship Id="rId101" Type="http://schemas.openxmlformats.org/officeDocument/2006/relationships/font" Target="fonts/PTSans-italic.fntdata"/><Relationship Id="rId100" Type="http://schemas.openxmlformats.org/officeDocument/2006/relationships/font" Target="fonts/PTSans-bold.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PoppinsMedium-regular.fntdata"/><Relationship Id="rId94" Type="http://schemas.openxmlformats.org/officeDocument/2006/relationships/font" Target="fonts/SourceCodePro-boldItalic.fntdata"/><Relationship Id="rId97" Type="http://schemas.openxmlformats.org/officeDocument/2006/relationships/font" Target="fonts/PoppinsMedium-italic.fntdata"/><Relationship Id="rId96" Type="http://schemas.openxmlformats.org/officeDocument/2006/relationships/font" Target="fonts/PoppinsMedium-bold.fntdata"/><Relationship Id="rId11" Type="http://schemas.openxmlformats.org/officeDocument/2006/relationships/slide" Target="slides/slide7.xml"/><Relationship Id="rId99" Type="http://schemas.openxmlformats.org/officeDocument/2006/relationships/font" Target="fonts/PTSans-regular.fntdata"/><Relationship Id="rId10" Type="http://schemas.openxmlformats.org/officeDocument/2006/relationships/slide" Target="slides/slide6.xml"/><Relationship Id="rId98" Type="http://schemas.openxmlformats.org/officeDocument/2006/relationships/font" Target="fonts/PoppinsMedium-boldItalic.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SourceCodePro-regular.fntdata"/><Relationship Id="rId90" Type="http://schemas.openxmlformats.org/officeDocument/2006/relationships/font" Target="fonts/Poppins-boldItalic.fntdata"/><Relationship Id="rId93" Type="http://schemas.openxmlformats.org/officeDocument/2006/relationships/font" Target="fonts/SourceCodePro-italic.fntdata"/><Relationship Id="rId92" Type="http://schemas.openxmlformats.org/officeDocument/2006/relationships/font" Target="fonts/SourceCodePr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font" Target="fonts/IBMPlexMonoMedium-bold.fntdata"/><Relationship Id="rId83" Type="http://schemas.openxmlformats.org/officeDocument/2006/relationships/font" Target="fonts/IBMPlexMonoMedium-regular.fntdata"/><Relationship Id="rId86" Type="http://schemas.openxmlformats.org/officeDocument/2006/relationships/font" Target="fonts/IBMPlexMonoMedium-boldItalic.fntdata"/><Relationship Id="rId85" Type="http://schemas.openxmlformats.org/officeDocument/2006/relationships/font" Target="fonts/IBMPlexMonoMedium-italic.fntdata"/><Relationship Id="rId88" Type="http://schemas.openxmlformats.org/officeDocument/2006/relationships/font" Target="fonts/Poppins-bold.fntdata"/><Relationship Id="rId87" Type="http://schemas.openxmlformats.org/officeDocument/2006/relationships/font" Target="fonts/Poppins-regular.fntdata"/><Relationship Id="rId89" Type="http://schemas.openxmlformats.org/officeDocument/2006/relationships/font" Target="fonts/Poppins-italic.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24f622bbc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24f622bbc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2765ef75ec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2765ef75ec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2765ef75ec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2765ef75ec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2765ef75ec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2765ef75ec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g2765ef75ec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3" name="Google Shape;1743;g2765ef75ec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2765ef75ec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2765ef75ec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2765ef75ec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2765ef75ec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2765ef75ec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2765ef75ec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2765ef75ec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2765ef75ec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2765ef75ec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2765ef75ec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765ef75ec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2765ef75ec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2765ef75ec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2765ef75ec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765ef75ec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765ef75ec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2765ef75ec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2765ef75ec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2765ef75ec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4" name="Google Shape;1804;g2765ef75ec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276708454f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276708454f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276708454f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276708454f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276708454f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276708454f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276708454fa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276708454fa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276708454f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276708454f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276708454fa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276708454fa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276708454fa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276708454fa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276708454fa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276708454fa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276708454fa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276708454fa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276708454fa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7" name="Google Shape;1907;g276708454fa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276708454fa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276708454fa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76708454fa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76708454fa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276708454fa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276708454fa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276708454fa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276708454fa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276708454fa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276708454fa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76708454fa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76708454fa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76708454fa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276708454fa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76708454fa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276708454fa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276708454fa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276708454fa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276708454fa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276708454fa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27743ad6c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27743ad6c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27743ad6c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27743ad6c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276708454fa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276708454fa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276708454fa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276708454fa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276708454fa_2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276708454fa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7646c85c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27646c85c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276708454fa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276708454fa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276708454fa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276708454fa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276708454fa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276708454fa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276708454fa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276708454fa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76708454fa_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76708454fa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276708454fa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276708454fa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276708454fa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276708454fa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276708454fa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276708454fa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27cd41f8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27cd41f8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27cd41f8a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27cd41f8a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7646c85c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27646c85c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27cd41f8a7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3" name="Google Shape;2063;g27cd41f8a7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27cd41f8a7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27cd41f8a7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27cd41f8a7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27cd41f8a7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27cd41f8a7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27cd41f8a7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7cd41f8a7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27cd41f8a7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27cd41f8a7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27cd41f8a7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27cd41f8a7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27cd41f8a7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27743ad6c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27743ad6c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2765ef75ec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2" name="Google Shape;2152;g2765ef75ec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220376154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220376154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7646c85cf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7646c85cf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220376154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220376154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220376154d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220376154d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g220376154d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220376154d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g220376154d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220376154d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220376154d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220376154d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220376154d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220376154d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220376154d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220376154d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220376154d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220376154d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220376154d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220376154d5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2765ef75e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2765ef75e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2765ef75ec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2765ef75ec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https://realpython.com/primer-on-python-decorator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hyperlink" Target="https://docs.python.org/3/reference/datamodel.html#special-method-nam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hyperlink" Target="https://en.wikipedia.org/wiki/Snippet_(programm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hyperlink" Target="https://realpython.com/command-line-interfaces-python-argparse/#creating-command-line-interfaces-with-pythons-argparse" TargetMode="External"/><Relationship Id="rId4" Type="http://schemas.openxmlformats.org/officeDocument/2006/relationships/hyperlink" Target="https://docs.python.org/3/library/argparse.html" TargetMode="External"/><Relationship Id="rId5" Type="http://schemas.openxmlformats.org/officeDocument/2006/relationships/hyperlink" Target="https://click.palletsprojects.com/en/8.1.x/"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hyperlink" Target="https://pip.pypa.io/en/stable/reference/requirements-file-format/" TargetMode="External"/><Relationship Id="rId4" Type="http://schemas.openxmlformats.org/officeDocument/2006/relationships/hyperlink" Target="https://pypi.org/" TargetMode="External"/><Relationship Id="rId5" Type="http://schemas.openxmlformats.org/officeDocument/2006/relationships/hyperlink" Target="https://realpython.com/what-is-pip/#using-a-custom-package-index" TargetMode="External"/><Relationship Id="rId6" Type="http://schemas.openxmlformats.org/officeDocument/2006/relationships/hyperlink" Target="https://opensource.com/sites/default/files/gated-content/cheat_sheet_pip.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realpython.com/introduction-to-python-generators/" TargetMode="External"/><Relationship Id="rId4" Type="http://schemas.openxmlformats.org/officeDocument/2006/relationships/hyperlink" Target="https://realpython.com/list-comprehension-pyth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hyperlink" Target="https://conda.io/en/latest/" TargetMode="External"/><Relationship Id="rId4" Type="http://schemas.openxmlformats.org/officeDocument/2006/relationships/hyperlink" Target="https://docs.conda.io/en/latest/miniconda.html" TargetMode="External"/><Relationship Id="rId5" Type="http://schemas.openxmlformats.org/officeDocument/2006/relationships/hyperlink" Target="https://python-poetry.org/" TargetMode="External"/><Relationship Id="rId6" Type="http://schemas.openxmlformats.org/officeDocument/2006/relationships/hyperlink" Target="https://pipenv.pypa.io/en/latest/"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hyperlink" Target="https://docs.python.org/3/library/venv.html" TargetMode="External"/><Relationship Id="rId4" Type="http://schemas.openxmlformats.org/officeDocument/2006/relationships/hyperlink" Target="https://realpython.com/python-virtual-environments-a-primer/#use-third-party-tools" TargetMode="External"/><Relationship Id="rId5" Type="http://schemas.openxmlformats.org/officeDocument/2006/relationships/hyperlink" Target="https://realpython.com/python-virtual-environments-a-primer/#use-third-party-tools" TargetMode="External"/><Relationship Id="rId6" Type="http://schemas.openxmlformats.org/officeDocument/2006/relationships/hyperlink" Target="https://realpython.com/python-virtual-environments-a-primer/#use-third-party-tool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hyperlink" Target="https://docs.python.org/es/3/tutorial/index.html" TargetMode="External"/><Relationship Id="rId4" Type="http://schemas.openxmlformats.org/officeDocument/2006/relationships/hyperlink" Target="https://www.w3schools.com/python/" TargetMode="External"/><Relationship Id="rId9" Type="http://schemas.openxmlformats.org/officeDocument/2006/relationships/hyperlink" Target="https://www.freecodecamp.org/news/12-free-coding-games-to-learn-programming-for-beginners/" TargetMode="External"/><Relationship Id="rId5" Type="http://schemas.openxmlformats.org/officeDocument/2006/relationships/hyperlink" Target="https://github.com/LeoMorales/taller-python-cenpat" TargetMode="External"/><Relationship Id="rId6" Type="http://schemas.openxmlformats.org/officeDocument/2006/relationships/hyperlink" Target="https://github.com/UNPSJB/eip_python" TargetMode="External"/><Relationship Id="rId7" Type="http://schemas.openxmlformats.org/officeDocument/2006/relationships/hyperlink" Target="https://learn.microsoft.com/es-es/training/paths/beginner-python/" TargetMode="External"/><Relationship Id="rId8" Type="http://schemas.openxmlformats.org/officeDocument/2006/relationships/hyperlink" Target="https://mycodeangel.com/free-python-game-projects/" TargetMode="External"/><Relationship Id="rId11" Type="http://schemas.openxmlformats.org/officeDocument/2006/relationships/hyperlink" Target="https://www.youtube.com/watch?v=z2k9Jh3jDVU" TargetMode="External"/><Relationship Id="rId10" Type="http://schemas.openxmlformats.org/officeDocument/2006/relationships/hyperlink" Target="https://www.youtube.com/watch?v=eWRfhZUzrAc" TargetMode="External"/><Relationship Id="rId13" Type="http://schemas.openxmlformats.org/officeDocument/2006/relationships/hyperlink" Target="https://www.youtube.com/watch?v=VchuKL44s6E" TargetMode="External"/><Relationship Id="rId12" Type="http://schemas.openxmlformats.org/officeDocument/2006/relationships/hyperlink" Target="https://www.youtube.com/watch?v=6gLeplbqtqg" TargetMode="External"/><Relationship Id="rId15" Type="http://schemas.openxmlformats.org/officeDocument/2006/relationships/hyperlink" Target="https://ellibrodepython.com/" TargetMode="External"/><Relationship Id="rId14" Type="http://schemas.openxmlformats.org/officeDocument/2006/relationships/hyperlink" Target="https://www.youtube.com/watch?v=kqtD5dpn9C8"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hyperlink" Target="https://docs.python.org/3/library/functions.html" TargetMode="External"/><Relationship Id="rId4" Type="http://schemas.openxmlformats.org/officeDocument/2006/relationships/hyperlink" Target="https://docs.python.org/3/library/constants.html" TargetMode="External"/><Relationship Id="rId9" Type="http://schemas.openxmlformats.org/officeDocument/2006/relationships/hyperlink" Target="https://docs.python.org/3/library/functions.html#open" TargetMode="External"/><Relationship Id="rId5" Type="http://schemas.openxmlformats.org/officeDocument/2006/relationships/hyperlink" Target="https://docs.python.org/3/library/functions.html#print" TargetMode="External"/><Relationship Id="rId6" Type="http://schemas.openxmlformats.org/officeDocument/2006/relationships/hyperlink" Target="https://docs.python.org/3/library/functions.html#len" TargetMode="External"/><Relationship Id="rId7" Type="http://schemas.openxmlformats.org/officeDocument/2006/relationships/hyperlink" Target="https://docs.python.org/3/library/functions.html#func-range" TargetMode="External"/><Relationship Id="rId8" Type="http://schemas.openxmlformats.org/officeDocument/2006/relationships/hyperlink" Target="https://docs.python.org/3/library/functions.html#type" TargetMode="External"/><Relationship Id="rId11" Type="http://schemas.openxmlformats.org/officeDocument/2006/relationships/hyperlink" Target="https://docs.python.org/3/library/functions.html#float" TargetMode="External"/><Relationship Id="rId10" Type="http://schemas.openxmlformats.org/officeDocument/2006/relationships/hyperlink" Target="https://docs.python.org/3/library/functions.html#func-str" TargetMode="External"/><Relationship Id="rId13" Type="http://schemas.openxmlformats.org/officeDocument/2006/relationships/hyperlink" Target="https://docs.python.org/3/library/functions.html#abs" TargetMode="External"/><Relationship Id="rId12" Type="http://schemas.openxmlformats.org/officeDocument/2006/relationships/hyperlink" Target="https://docs.python.org/3/library/functions.html#in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hyperlink" Target="https://docs.python.org/3/library/functions.html#input"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hyperlink" Target="https://docs.python.org/3/library/functions.html#inpu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hyperlink" Target="https://docs.python.org/es/3/library/datetim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y JavaScript</a:t>
            </a:r>
            <a:endParaRPr/>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Lenguajes para</a:t>
            </a:r>
            <a:endParaRPr/>
          </a:p>
          <a:p>
            <a:pPr indent="0" lvl="0" marL="0" rtl="0" algn="l">
              <a:spcBef>
                <a:spcPts val="0"/>
              </a:spcBef>
              <a:spcAft>
                <a:spcPts val="0"/>
              </a:spcAft>
              <a:buNone/>
            </a:pPr>
            <a:r>
              <a:rPr lang="en">
                <a:solidFill>
                  <a:schemeClr val="dk1"/>
                </a:solidFill>
              </a:rPr>
              <a:t>backend</a:t>
            </a:r>
            <a:endParaRPr>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perando con números</a:t>
            </a:r>
            <a:endParaRPr/>
          </a:p>
        </p:txBody>
      </p:sp>
      <p:sp>
        <p:nvSpPr>
          <p:cNvPr id="1721" name="Google Shape;1721;p4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"Suma:"</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Suma</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15</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"Resta:"</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Resta</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"Producto:"</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Producto</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"Potencia:"</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Potencia</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9765625</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"Modulo:"</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Modulo</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"Division:"</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Division</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0.5</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print(</a:t>
            </a:r>
            <a:r>
              <a:rPr lang="en">
                <a:solidFill>
                  <a:srgbClr val="388E3C"/>
                </a:solidFill>
                <a:latin typeface="IBM Plex Mono"/>
                <a:ea typeface="IBM Plex Mono"/>
                <a:cs typeface="IBM Plex Mono"/>
                <a:sym typeface="IBM Plex Mono"/>
              </a:rPr>
              <a:t>"Division:"</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10)</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Division</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aciendo comparaciones</a:t>
            </a:r>
            <a:endParaRPr/>
          </a:p>
        </p:txBody>
      </p:sp>
      <p:sp>
        <p:nvSpPr>
          <p:cNvPr id="1727" name="Google Shape;1727;p4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10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 &gt;= </a:t>
            </a:r>
            <a:r>
              <a:rPr lang="en">
                <a:solidFill>
                  <a:srgbClr val="C53929"/>
                </a:solidFill>
                <a:latin typeface="IBM Plex Mono"/>
                <a:ea typeface="IBM Plex Mono"/>
                <a:cs typeface="IBM Plex Mono"/>
                <a:sym typeface="IBM Plex Mono"/>
              </a:rPr>
              <a:t>5</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True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 &lt; </a:t>
            </a:r>
            <a:r>
              <a:rPr lang="en">
                <a:solidFill>
                  <a:srgbClr val="C53929"/>
                </a:solidFill>
                <a:latin typeface="IBM Plex Mono"/>
                <a:ea typeface="IBM Plex Mono"/>
                <a:cs typeface="IBM Plex Mono"/>
                <a:sym typeface="IBM Plex Mono"/>
              </a:rPr>
              <a:t>10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True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C53929"/>
                </a:solidFill>
                <a:latin typeface="IBM Plex Mono"/>
                <a:ea typeface="IBM Plex Mono"/>
                <a:cs typeface="IBM Plex Mono"/>
                <a:sym typeface="IBM Plex Mono"/>
              </a:rPr>
              <a:t>10</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100</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True</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peraciones booleanas</a:t>
            </a:r>
            <a:endParaRPr/>
          </a:p>
        </p:txBody>
      </p:sp>
      <p:sp>
        <p:nvSpPr>
          <p:cNvPr id="1733" name="Google Shape;1733;p4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3F51B5"/>
                </a:solidFill>
                <a:latin typeface="IBM Plex Mono"/>
                <a:ea typeface="IBM Plex Mono"/>
                <a:cs typeface="IBM Plex Mono"/>
                <a:sym typeface="IBM Plex Mono"/>
              </a:rPr>
              <a:t>True</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and</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True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True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3F51B5"/>
                </a:solidFill>
                <a:latin typeface="IBM Plex Mono"/>
                <a:ea typeface="IBM Plex Mono"/>
                <a:cs typeface="IBM Plex Mono"/>
                <a:sym typeface="IBM Plex Mono"/>
              </a:rPr>
              <a:t>True</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and</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3F51B5"/>
                </a:solidFill>
                <a:latin typeface="IBM Plex Mono"/>
                <a:ea typeface="IBM Plex Mono"/>
                <a:cs typeface="IBM Plex Mono"/>
                <a:sym typeface="IBM Plex Mono"/>
              </a:rPr>
              <a:t>True</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or</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True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3F51B5"/>
                </a:solidFill>
                <a:latin typeface="IBM Plex Mono"/>
                <a:ea typeface="IBM Plex Mono"/>
                <a:cs typeface="IBM Plex Mono"/>
                <a:sym typeface="IBM Plex Mono"/>
              </a:rPr>
              <a:t>False</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or</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3F51B5"/>
                </a:solidFill>
                <a:latin typeface="IBM Plex Mono"/>
                <a:ea typeface="IBM Plex Mono"/>
                <a:cs typeface="IBM Plex Mono"/>
                <a:sym typeface="IBM Plex Mono"/>
              </a:rPr>
              <a:t>not</a:t>
            </a: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True</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ariables</a:t>
            </a:r>
            <a:endParaRPr/>
          </a:p>
        </p:txBody>
      </p:sp>
      <p:sp>
        <p:nvSpPr>
          <p:cNvPr id="1739" name="Google Shape;1739;p44"/>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pi = </a:t>
            </a:r>
            <a:r>
              <a:rPr lang="en">
                <a:solidFill>
                  <a:srgbClr val="C53929"/>
                </a:solidFill>
                <a:latin typeface="IBM Plex Mono"/>
                <a:ea typeface="IBM Plex Mono"/>
                <a:cs typeface="IBM Plex Mono"/>
                <a:sym typeface="IBM Plex Mono"/>
              </a:rPr>
              <a:t>3.14159265359</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r = </a:t>
            </a:r>
            <a:r>
              <a:rPr lang="en">
                <a:solidFill>
                  <a:srgbClr val="C53929"/>
                </a:solidFill>
                <a:latin typeface="IBM Plex Mono"/>
                <a:ea typeface="IBM Plex Mono"/>
                <a:cs typeface="IBM Plex Mono"/>
                <a:sym typeface="IBM Plex Mono"/>
              </a:rPr>
              <a:t>1.298373</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area = pi * r ** </a:t>
            </a:r>
            <a:r>
              <a:rPr lang="en">
                <a:solidFill>
                  <a:srgbClr val="C53929"/>
                </a:solidFill>
                <a:latin typeface="IBM Plex Mono"/>
                <a:ea typeface="IBM Plex Mono"/>
                <a:cs typeface="IBM Plex Mono"/>
                <a:sym typeface="IBM Plex Mono"/>
              </a:rPr>
              <a:t>2</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t>
            </a: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(f“Area: {area}”)</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Area: </a:t>
            </a:r>
            <a:r>
              <a:rPr lang="en">
                <a:solidFill>
                  <a:srgbClr val="C53929"/>
                </a:solidFill>
                <a:latin typeface="IBM Plex Mono"/>
                <a:ea typeface="IBM Plex Mono"/>
                <a:cs typeface="IBM Plex Mono"/>
                <a:sym typeface="IBM Plex Mono"/>
              </a:rPr>
              <a:t>5.296010335524904</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AREA = </a:t>
            </a:r>
            <a:r>
              <a:rPr lang="en">
                <a:solidFill>
                  <a:srgbClr val="C53929"/>
                </a:solidFill>
                <a:latin typeface="IBM Plex Mono"/>
                <a:ea typeface="IBM Plex Mono"/>
                <a:cs typeface="IBM Plex Mono"/>
                <a:sym typeface="IBM Plex Mono"/>
              </a:rPr>
              <a:t>10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Area = </a:t>
            </a:r>
            <a:r>
              <a:rPr lang="en">
                <a:solidFill>
                  <a:srgbClr val="C53929"/>
                </a:solidFill>
                <a:latin typeface="IBM Plex Mono"/>
                <a:ea typeface="IBM Plex Mono"/>
                <a:cs typeface="IBM Plex Mono"/>
                <a:sym typeface="IBM Plex Mono"/>
              </a:rPr>
              <a:t>20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area == AREA</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area == Area</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False</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&gt;&gt;&gt; Area == AREA</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False</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
        <p:nvSpPr>
          <p:cNvPr id="1740" name="Google Shape;1740;p44"/>
          <p:cNvSpPr txBox="1"/>
          <p:nvPr/>
        </p:nvSpPr>
        <p:spPr>
          <a:xfrm>
            <a:off x="4296325" y="1237100"/>
            <a:ext cx="3899700" cy="13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Observaciones:</a:t>
            </a:r>
            <a:endParaRPr b="1">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Cualquier caracter diferente de una letra, un dígito o el guión bajo es inválido en un identificador, incluyendo el espacio en blanco.</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El nombre de variable no puede comenzar con un número.</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Los nombres de variables son sensibles al </a:t>
            </a:r>
            <a:r>
              <a:rPr i="1" lang="en">
                <a:latin typeface="Poppins"/>
                <a:ea typeface="Poppins"/>
                <a:cs typeface="Poppins"/>
                <a:sym typeface="Poppins"/>
              </a:rPr>
              <a:t>casing </a:t>
            </a:r>
            <a:r>
              <a:rPr lang="en">
                <a:latin typeface="Poppins"/>
                <a:ea typeface="Poppins"/>
                <a:cs typeface="Poppins"/>
                <a:sym typeface="Poppins"/>
              </a:rPr>
              <a:t>utilizado (minúsculas y mayúsculas).</a:t>
            </a:r>
            <a:endParaRPr>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4" name="Shape 1744"/>
        <p:cNvGrpSpPr/>
        <p:nvPr/>
      </p:nvGrpSpPr>
      <p:grpSpPr>
        <a:xfrm>
          <a:off x="0" y="0"/>
          <a:ext cx="0" cy="0"/>
          <a:chOff x="0" y="0"/>
          <a:chExt cx="0" cy="0"/>
        </a:xfrm>
      </p:grpSpPr>
      <p:sp>
        <p:nvSpPr>
          <p:cNvPr id="1745" name="Google Shape;174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perando con cadenas</a:t>
            </a:r>
            <a:endParaRPr/>
          </a:p>
        </p:txBody>
      </p:sp>
      <p:sp>
        <p:nvSpPr>
          <p:cNvPr id="1746" name="Google Shape;1746;p4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&gt;&gt;&gt; nombre = “Pedro”</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&gt;&gt;&gt; lugar = ‘la universidad’</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&gt;&gt;&gt; mensaje = pedro + “ está en ” + lugar</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&gt;&gt;&gt;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(mensaje)</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Pedro está en la universidad</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&gt;&gt;&gt;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(f“{nombre} tiene {</a:t>
            </a:r>
            <a:r>
              <a:rPr lang="en" sz="1500">
                <a:solidFill>
                  <a:srgbClr val="9C27B0"/>
                </a:solidFill>
                <a:latin typeface="IBM Plex Mono"/>
                <a:ea typeface="IBM Plex Mono"/>
                <a:cs typeface="IBM Plex Mono"/>
                <a:sym typeface="IBM Plex Mono"/>
              </a:rPr>
              <a:t>len</a:t>
            </a:r>
            <a:r>
              <a:rPr lang="en" sz="1500">
                <a:solidFill>
                  <a:srgbClr val="37474F"/>
                </a:solidFill>
                <a:latin typeface="IBM Plex Mono"/>
                <a:ea typeface="IBM Plex Mono"/>
                <a:cs typeface="IBM Plex Mono"/>
                <a:sym typeface="IBM Plex Mono"/>
              </a:rPr>
              <a:t>(pedro)} letras”)</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Pedro tiene </a:t>
            </a:r>
            <a:r>
              <a:rPr lang="en" sz="1500">
                <a:solidFill>
                  <a:srgbClr val="C53929"/>
                </a:solidFill>
                <a:latin typeface="IBM Plex Mono"/>
                <a:ea typeface="IBM Plex Mono"/>
                <a:cs typeface="IBM Plex Mono"/>
                <a:sym typeface="IBM Plex Mono"/>
              </a:rPr>
              <a:t>5</a:t>
            </a:r>
            <a:r>
              <a:rPr lang="en" sz="1500">
                <a:solidFill>
                  <a:srgbClr val="37474F"/>
                </a:solidFill>
                <a:latin typeface="IBM Plex Mono"/>
                <a:ea typeface="IBM Plex Mono"/>
                <a:cs typeface="IBM Plex Mono"/>
                <a:sym typeface="IBM Plex Mono"/>
              </a:rPr>
              <a:t> letras</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
        <p:nvSpPr>
          <p:cNvPr id="1747" name="Google Shape;1747;p45"/>
          <p:cNvSpPr txBox="1"/>
          <p:nvPr/>
        </p:nvSpPr>
        <p:spPr>
          <a:xfrm>
            <a:off x="720000" y="3792075"/>
            <a:ext cx="7704000" cy="7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Observaciones:</a:t>
            </a:r>
            <a:endParaRPr b="1">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En Python las cadenas se distinguen porque van encerradas entre comillas simples o dobles.</a:t>
            </a:r>
            <a:endParaRPr>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perando con cadenas</a:t>
            </a:r>
            <a:endParaRPr/>
          </a:p>
        </p:txBody>
      </p:sp>
      <p:sp>
        <p:nvSpPr>
          <p:cNvPr id="1753" name="Google Shape;1753;p4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ciudad = </a:t>
            </a:r>
            <a:r>
              <a:rPr lang="en" sz="1500">
                <a:solidFill>
                  <a:srgbClr val="388E3C"/>
                </a:solidFill>
                <a:latin typeface="IBM Plex Mono"/>
                <a:ea typeface="IBM Plex Mono"/>
                <a:cs typeface="IBM Plex Mono"/>
                <a:sym typeface="IBM Plex Mono"/>
              </a:rPr>
              <a:t>'Ciudad de Trelew'</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ciudad.lower() </a:t>
            </a:r>
            <a:r>
              <a:rPr lang="en" sz="1500">
                <a:solidFill>
                  <a:srgbClr val="D81B60"/>
                </a:solidFill>
                <a:latin typeface="IBM Plex Mono"/>
                <a:ea typeface="IBM Plex Mono"/>
                <a:cs typeface="IBM Plex Mono"/>
                <a:sym typeface="IBM Plex Mono"/>
              </a:rPr>
              <a:t># 'ciudad de trelew'</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ciudad.upper() </a:t>
            </a:r>
            <a:r>
              <a:rPr lang="en" sz="1500">
                <a:solidFill>
                  <a:srgbClr val="D81B60"/>
                </a:solidFill>
                <a:latin typeface="IBM Plex Mono"/>
                <a:ea typeface="IBM Plex Mono"/>
                <a:cs typeface="IBM Plex Mono"/>
                <a:sym typeface="IBM Plex Mono"/>
              </a:rPr>
              <a:t># 'CIUDAD DE TRELEW'</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ciudad_2 = ciudad.replace(</a:t>
            </a:r>
            <a:r>
              <a:rPr lang="en" sz="1500">
                <a:solidFill>
                  <a:srgbClr val="388E3C"/>
                </a:solidFill>
                <a:latin typeface="IBM Plex Mono"/>
                <a:ea typeface="IBM Plex Mono"/>
                <a:cs typeface="IBM Plex Mono"/>
                <a:sym typeface="IBM Plex Mono"/>
              </a:rPr>
              <a:t>'Trelew'</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'Puerto Madryn'</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D81B60"/>
                </a:solidFill>
                <a:latin typeface="IBM Plex Mono"/>
                <a:ea typeface="IBM Plex Mono"/>
                <a:cs typeface="IBM Plex Mono"/>
                <a:sym typeface="IBM Plex Mono"/>
              </a:rPr>
              <a:t># 'Ciudad de Puerto Madryn'</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direccion = </a:t>
            </a:r>
            <a:r>
              <a:rPr lang="en" sz="1500">
                <a:solidFill>
                  <a:srgbClr val="388E3C"/>
                </a:solidFill>
                <a:latin typeface="IBM Plex Mono"/>
                <a:ea typeface="IBM Plex Mono"/>
                <a:cs typeface="IBM Plex Mono"/>
                <a:sym typeface="IBM Plex Mono"/>
              </a:rPr>
              <a:t>'j. m. belgrano 280'</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direccion.title() </a:t>
            </a:r>
            <a:r>
              <a:rPr lang="en" sz="1500">
                <a:solidFill>
                  <a:srgbClr val="D81B60"/>
                </a:solidFill>
                <a:latin typeface="IBM Plex Mono"/>
                <a:ea typeface="IBM Plex Mono"/>
                <a:cs typeface="IBM Plex Mono"/>
                <a:sym typeface="IBM Plex Mono"/>
              </a:rPr>
              <a:t># 'J. M. Belgrano 280'</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direccion.capitalize() </a:t>
            </a:r>
            <a:r>
              <a:rPr lang="en" sz="1500">
                <a:solidFill>
                  <a:srgbClr val="D81B60"/>
                </a:solidFill>
                <a:latin typeface="IBM Plex Mono"/>
                <a:ea typeface="IBM Plex Mono"/>
                <a:cs typeface="IBM Plex Mono"/>
                <a:sym typeface="IBM Plex Mono"/>
              </a:rPr>
              <a:t># 'J. m. belgrano 280'</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 else</a:t>
            </a:r>
            <a:endParaRPr/>
          </a:p>
        </p:txBody>
      </p:sp>
      <p:sp>
        <p:nvSpPr>
          <p:cNvPr id="1759" name="Google Shape;1759;p4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dividendo = </a:t>
            </a:r>
            <a:r>
              <a:rPr lang="en">
                <a:solidFill>
                  <a:srgbClr val="C53929"/>
                </a:solidFill>
                <a:latin typeface="IBM Plex Mono"/>
                <a:ea typeface="IBM Plex Mono"/>
                <a:cs typeface="IBM Plex Mono"/>
                <a:sym typeface="IBM Plex Mono"/>
              </a:rPr>
              <a:t>100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divisor = </a:t>
            </a:r>
            <a:r>
              <a:rPr lang="en">
                <a:solidFill>
                  <a:srgbClr val="C53929"/>
                </a:solidFill>
                <a:latin typeface="IBM Plex Mono"/>
                <a:ea typeface="IBM Plex Mono"/>
                <a:cs typeface="IBM Plex Mono"/>
                <a:sym typeface="IBM Plex Mono"/>
              </a:rPr>
              <a:t>10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if</a:t>
            </a:r>
            <a:r>
              <a:rPr lang="en">
                <a:solidFill>
                  <a:srgbClr val="37474F"/>
                </a:solidFill>
                <a:latin typeface="IBM Plex Mono"/>
                <a:ea typeface="IBM Plex Mono"/>
                <a:cs typeface="IBM Plex Mono"/>
                <a:sym typeface="IBM Plex Mono"/>
              </a:rPr>
              <a:t> divisor != </a:t>
            </a:r>
            <a:r>
              <a:rPr lang="en">
                <a:solidFill>
                  <a:srgbClr val="C53929"/>
                </a:solidFill>
                <a:latin typeface="IBM Plex Mono"/>
                <a:ea typeface="IBM Plex Mono"/>
                <a:cs typeface="IBM Plex Mono"/>
                <a:sym typeface="IBM Plex Mono"/>
              </a:rPr>
              <a:t>0</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(“Solución: ”, dividendo / divisor)</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else</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(“El divisor es igual a </a:t>
            </a:r>
            <a:r>
              <a:rPr lang="en">
                <a:solidFill>
                  <a:srgbClr val="C53929"/>
                </a:solidFill>
                <a:latin typeface="IBM Plex Mono"/>
                <a:ea typeface="IBM Plex Mono"/>
                <a:cs typeface="IBM Plex Mono"/>
                <a:sym typeface="IBM Plex Mono"/>
              </a:rPr>
              <a:t>0</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D81B60"/>
                </a:solidFill>
                <a:latin typeface="IBM Plex Mono"/>
                <a:ea typeface="IBM Plex Mono"/>
                <a:cs typeface="IBM Plex Mono"/>
                <a:sym typeface="IBM Plex Mono"/>
              </a:rPr>
              <a:t># mostraría: Solución 10.0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dia = </a:t>
            </a:r>
            <a:r>
              <a:rPr lang="en">
                <a:solidFill>
                  <a:srgbClr val="C53929"/>
                </a:solidFill>
                <a:latin typeface="IBM Plex Mono"/>
                <a:ea typeface="IBM Plex Mono"/>
                <a:cs typeface="IBM Plex Mono"/>
                <a:sym typeface="IBM Plex Mono"/>
              </a:rPr>
              <a:t>6</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if</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a:t>
            </a:r>
            <a:r>
              <a:rPr lang="en">
                <a:solidFill>
                  <a:srgbClr val="37474F"/>
                </a:solidFill>
                <a:latin typeface="IBM Plex Mono"/>
                <a:ea typeface="IBM Plex Mono"/>
                <a:cs typeface="IBM Plex Mono"/>
                <a:sym typeface="IBM Plex Mono"/>
              </a:rPr>
              <a:t> &lt;= dia &lt;= </a:t>
            </a:r>
            <a:r>
              <a:rPr lang="en">
                <a:solidFill>
                  <a:srgbClr val="C53929"/>
                </a:solidFill>
                <a:latin typeface="IBM Plex Mono"/>
                <a:ea typeface="IBM Plex Mono"/>
                <a:cs typeface="IBM Plex Mono"/>
                <a:sym typeface="IBM Plex Mono"/>
              </a:rPr>
              <a:t>5</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'Dia laboral'</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else</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'Fin de semana'</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D81B60"/>
                </a:solidFill>
                <a:latin typeface="IBM Plex Mono"/>
                <a:ea typeface="IBM Plex Mono"/>
                <a:cs typeface="IBM Plex Mono"/>
                <a:sym typeface="IBM Plex Mono"/>
              </a:rPr>
              <a:t># mostraría: Fin de semana</a:t>
            </a:r>
            <a:endParaRPr sz="1300">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ondiciones anidadas</a:t>
            </a:r>
            <a:endParaRPr/>
          </a:p>
        </p:txBody>
      </p:sp>
      <p:sp>
        <p:nvSpPr>
          <p:cNvPr id="1765" name="Google Shape;1765;p48"/>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dia = </a:t>
            </a:r>
            <a:r>
              <a:rPr lang="en" sz="1500">
                <a:solidFill>
                  <a:srgbClr val="C53929"/>
                </a:solidFill>
                <a:latin typeface="IBM Plex Mono"/>
                <a:ea typeface="IBM Plex Mono"/>
                <a:cs typeface="IBM Plex Mono"/>
                <a:sym typeface="IBM Plex Mono"/>
              </a:rPr>
              <a:t>6</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declaramos la variable</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if</a:t>
            </a:r>
            <a:r>
              <a:rPr lang="en" sz="1500">
                <a:solidFill>
                  <a:srgbClr val="37474F"/>
                </a:solidFill>
                <a:latin typeface="IBM Plex Mono"/>
                <a:ea typeface="IBM Plex Mono"/>
                <a:cs typeface="IBM Plex Mono"/>
                <a:sym typeface="IBM Plex Mono"/>
              </a:rPr>
              <a:t> </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 &lt;= dia &lt;= </a:t>
            </a:r>
            <a:r>
              <a:rPr lang="en" sz="1500">
                <a:solidFill>
                  <a:srgbClr val="C53929"/>
                </a:solidFill>
                <a:latin typeface="IBM Plex Mono"/>
                <a:ea typeface="IBM Plex Mono"/>
                <a:cs typeface="IBM Plex Mono"/>
                <a:sym typeface="IBM Plex Mono"/>
              </a:rPr>
              <a:t>5</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dia de la semana</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'Dia laboral'</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else</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if</a:t>
            </a:r>
            <a:r>
              <a:rPr lang="en" sz="1500">
                <a:solidFill>
                  <a:srgbClr val="37474F"/>
                </a:solidFill>
                <a:latin typeface="IBM Plex Mono"/>
                <a:ea typeface="IBM Plex Mono"/>
                <a:cs typeface="IBM Plex Mono"/>
                <a:sym typeface="IBM Plex Mono"/>
              </a:rPr>
              <a:t> ( dia == </a:t>
            </a:r>
            <a:r>
              <a:rPr lang="en" sz="1500">
                <a:solidFill>
                  <a:srgbClr val="C53929"/>
                </a:solidFill>
                <a:latin typeface="IBM Plex Mono"/>
                <a:ea typeface="IBM Plex Mono"/>
                <a:cs typeface="IBM Plex Mono"/>
                <a:sym typeface="IBM Plex Mono"/>
              </a:rPr>
              <a:t>6</a:t>
            </a:r>
            <a:r>
              <a:rPr lang="en" sz="1500">
                <a:solidFill>
                  <a:srgbClr val="37474F"/>
                </a:solidFill>
                <a:latin typeface="IBM Plex Mono"/>
                <a:ea typeface="IBM Plex Mono"/>
                <a:cs typeface="IBM Plex Mono"/>
                <a:sym typeface="IBM Plex Mono"/>
              </a:rPr>
              <a:t> ) </a:t>
            </a:r>
            <a:r>
              <a:rPr lang="en" sz="1500">
                <a:solidFill>
                  <a:srgbClr val="3F51B5"/>
                </a:solidFill>
                <a:latin typeface="IBM Plex Mono"/>
                <a:ea typeface="IBM Plex Mono"/>
                <a:cs typeface="IBM Plex Mono"/>
                <a:sym typeface="IBM Plex Mono"/>
              </a:rPr>
              <a:t>or</a:t>
            </a:r>
            <a:r>
              <a:rPr lang="en" sz="1500">
                <a:solidFill>
                  <a:srgbClr val="37474F"/>
                </a:solidFill>
                <a:latin typeface="IBM Plex Mono"/>
                <a:ea typeface="IBM Plex Mono"/>
                <a:cs typeface="IBM Plex Mono"/>
                <a:sym typeface="IBM Plex Mono"/>
              </a:rPr>
              <a:t> ( dia == </a:t>
            </a:r>
            <a:r>
              <a:rPr lang="en" sz="1500">
                <a:solidFill>
                  <a:srgbClr val="C53929"/>
                </a:solidFill>
                <a:latin typeface="IBM Plex Mono"/>
                <a:ea typeface="IBM Plex Mono"/>
                <a:cs typeface="IBM Plex Mono"/>
                <a:sym typeface="IBM Plex Mono"/>
              </a:rPr>
              <a:t>7</a:t>
            </a:r>
            <a:r>
              <a:rPr lang="en" sz="1500">
                <a:solidFill>
                  <a:srgbClr val="37474F"/>
                </a:solidFill>
                <a:latin typeface="IBM Plex Mono"/>
                <a:ea typeface="IBM Plex Mono"/>
                <a:cs typeface="IBM Plex Mono"/>
                <a:sym typeface="IBM Plex Mono"/>
              </a:rPr>
              <a:t>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'Fin de semana'</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else</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'El número no corresponde a un día de semana'</a:t>
            </a:r>
            <a:r>
              <a:rPr lang="en" sz="1500">
                <a:solidFill>
                  <a:srgbClr val="37474F"/>
                </a:solidFill>
                <a:latin typeface="IBM Plex Mono"/>
                <a:ea typeface="IBM Plex Mono"/>
                <a:cs typeface="IBM Plex Mono"/>
                <a:sym typeface="IBM Plex Mono"/>
              </a:rPr>
              <a:t>)</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elif, else</a:t>
            </a:r>
            <a:endParaRPr/>
          </a:p>
        </p:txBody>
      </p:sp>
      <p:sp>
        <p:nvSpPr>
          <p:cNvPr id="1771" name="Google Shape;1771;p4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dia = </a:t>
            </a:r>
            <a:r>
              <a:rPr lang="en" sz="1500">
                <a:solidFill>
                  <a:srgbClr val="C53929"/>
                </a:solidFill>
                <a:latin typeface="IBM Plex Mono"/>
                <a:ea typeface="IBM Plex Mono"/>
                <a:cs typeface="IBM Plex Mono"/>
                <a:sym typeface="IBM Plex Mono"/>
              </a:rPr>
              <a:t>6</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if</a:t>
            </a:r>
            <a:r>
              <a:rPr lang="en" sz="1500">
                <a:solidFill>
                  <a:srgbClr val="37474F"/>
                </a:solidFill>
                <a:latin typeface="IBM Plex Mono"/>
                <a:ea typeface="IBM Plex Mono"/>
                <a:cs typeface="IBM Plex Mono"/>
                <a:sym typeface="IBM Plex Mono"/>
              </a:rPr>
              <a:t> </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 &lt;= dia &lt;= </a:t>
            </a:r>
            <a:r>
              <a:rPr lang="en" sz="1500">
                <a:solidFill>
                  <a:srgbClr val="C53929"/>
                </a:solidFill>
                <a:latin typeface="IBM Plex Mono"/>
                <a:ea typeface="IBM Plex Mono"/>
                <a:cs typeface="IBM Plex Mono"/>
                <a:sym typeface="IBM Plex Mono"/>
              </a:rPr>
              <a:t>5</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'Dia laboral'</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elif</a:t>
            </a:r>
            <a:r>
              <a:rPr lang="en" sz="1500">
                <a:solidFill>
                  <a:srgbClr val="37474F"/>
                </a:solidFill>
                <a:latin typeface="IBM Plex Mono"/>
                <a:ea typeface="IBM Plex Mono"/>
                <a:cs typeface="IBM Plex Mono"/>
                <a:sym typeface="IBM Plex Mono"/>
              </a:rPr>
              <a:t> ( dia == </a:t>
            </a:r>
            <a:r>
              <a:rPr lang="en" sz="1500">
                <a:solidFill>
                  <a:srgbClr val="C53929"/>
                </a:solidFill>
                <a:latin typeface="IBM Plex Mono"/>
                <a:ea typeface="IBM Plex Mono"/>
                <a:cs typeface="IBM Plex Mono"/>
                <a:sym typeface="IBM Plex Mono"/>
              </a:rPr>
              <a:t>6</a:t>
            </a:r>
            <a:r>
              <a:rPr lang="en" sz="1500">
                <a:solidFill>
                  <a:srgbClr val="37474F"/>
                </a:solidFill>
                <a:latin typeface="IBM Plex Mono"/>
                <a:ea typeface="IBM Plex Mono"/>
                <a:cs typeface="IBM Plex Mono"/>
                <a:sym typeface="IBM Plex Mono"/>
              </a:rPr>
              <a:t> ) </a:t>
            </a:r>
            <a:r>
              <a:rPr lang="en" sz="1500">
                <a:solidFill>
                  <a:srgbClr val="3F51B5"/>
                </a:solidFill>
                <a:latin typeface="IBM Plex Mono"/>
                <a:ea typeface="IBM Plex Mono"/>
                <a:cs typeface="IBM Plex Mono"/>
                <a:sym typeface="IBM Plex Mono"/>
              </a:rPr>
              <a:t>or</a:t>
            </a:r>
            <a:r>
              <a:rPr lang="en" sz="1500">
                <a:solidFill>
                  <a:srgbClr val="37474F"/>
                </a:solidFill>
                <a:latin typeface="IBM Plex Mono"/>
                <a:ea typeface="IBM Plex Mono"/>
                <a:cs typeface="IBM Plex Mono"/>
                <a:sym typeface="IBM Plex Mono"/>
              </a:rPr>
              <a:t> ( dia == </a:t>
            </a:r>
            <a:r>
              <a:rPr lang="en" sz="1500">
                <a:solidFill>
                  <a:srgbClr val="C53929"/>
                </a:solidFill>
                <a:latin typeface="IBM Plex Mono"/>
                <a:ea typeface="IBM Plex Mono"/>
                <a:cs typeface="IBM Plex Mono"/>
                <a:sym typeface="IBM Plex Mono"/>
              </a:rPr>
              <a:t>7</a:t>
            </a:r>
            <a:r>
              <a:rPr lang="en" sz="1500">
                <a:solidFill>
                  <a:srgbClr val="37474F"/>
                </a:solidFill>
                <a:latin typeface="IBM Plex Mono"/>
                <a:ea typeface="IBM Plex Mono"/>
                <a:cs typeface="IBM Plex Mono"/>
                <a:sym typeface="IBM Plex Mono"/>
              </a:rPr>
              <a:t>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'Fin de semana'</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else</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'El número no corresponde a un día de semana'</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y for</a:t>
            </a:r>
            <a:endParaRPr/>
          </a:p>
        </p:txBody>
      </p:sp>
      <p:sp>
        <p:nvSpPr>
          <p:cNvPr id="1777" name="Google Shape;1777;p50"/>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i = </a:t>
            </a:r>
            <a:r>
              <a:rPr lang="en" sz="1500">
                <a:solidFill>
                  <a:srgbClr val="C53929"/>
                </a:solidFill>
                <a:latin typeface="IBM Plex Mono"/>
                <a:ea typeface="IBM Plex Mono"/>
                <a:cs typeface="IBM Plex Mono"/>
                <a:sym typeface="IBM Plex Mono"/>
              </a:rPr>
              <a:t>4</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while</a:t>
            </a:r>
            <a:r>
              <a:rPr lang="en" sz="1500">
                <a:solidFill>
                  <a:srgbClr val="37474F"/>
                </a:solidFill>
                <a:latin typeface="IBM Plex Mono"/>
                <a:ea typeface="IBM Plex Mono"/>
                <a:cs typeface="IBM Plex Mono"/>
                <a:sym typeface="IBM Plex Mono"/>
              </a:rPr>
              <a:t> i &gt; </a:t>
            </a:r>
            <a:r>
              <a:rPr lang="en" sz="1500">
                <a:solidFill>
                  <a:srgbClr val="C53929"/>
                </a:solidFill>
                <a:latin typeface="IBM Plex Mono"/>
                <a:ea typeface="IBM Plex Mono"/>
                <a:cs typeface="IBM Plex Mono"/>
                <a:sym typeface="IBM Plex Mono"/>
              </a:rPr>
              <a:t>0</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(i)</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i = i - </a:t>
            </a:r>
            <a:r>
              <a:rPr lang="en" sz="1500">
                <a:solidFill>
                  <a:srgbClr val="C53929"/>
                </a:solidFill>
                <a:latin typeface="IBM Plex Mono"/>
                <a:ea typeface="IBM Plex Mono"/>
                <a:cs typeface="IBM Plex Mono"/>
                <a:sym typeface="IBM Plex Mono"/>
              </a:rPr>
              <a:t>1</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(“Listo”)</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rPr>
              <a:t>Salida:</a:t>
            </a:r>
            <a:endParaRPr sz="1500">
              <a:solidFill>
                <a:srgbClr val="37474F"/>
              </a:solidFill>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4</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3</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2</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1</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Listo</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a:t>
            </a:r>
            <a:r>
              <a:rPr lang="en" sz="3200">
                <a:solidFill>
                  <a:schemeClr val="dk2"/>
                </a:solidFill>
                <a:latin typeface="IBM Plex Mono"/>
                <a:ea typeface="IBM Plex Mono"/>
                <a:cs typeface="IBM Plex Mono"/>
                <a:sym typeface="IBM Plex Mono"/>
              </a:rPr>
              <a:t>onte</a:t>
            </a:r>
            <a:r>
              <a:rPr lang="en" sz="3200"/>
              <a:t>nidos: Python</a:t>
            </a:r>
            <a:endParaRPr sz="3200">
              <a:solidFill>
                <a:schemeClr val="dk2"/>
              </a:solidFill>
              <a:latin typeface="IBM Plex Mono"/>
              <a:ea typeface="IBM Plex Mono"/>
              <a:cs typeface="IBM Plex Mono"/>
              <a:sym typeface="IBM Plex Mono"/>
            </a:endParaRPr>
          </a:p>
        </p:txBody>
      </p:sp>
      <p:sp>
        <p:nvSpPr>
          <p:cNvPr id="1453" name="Google Shape;1453;p3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Introducción a Python</a:t>
            </a:r>
            <a:endParaRPr/>
          </a:p>
        </p:txBody>
      </p:sp>
      <p:sp>
        <p:nvSpPr>
          <p:cNvPr id="1454" name="Google Shape;1454;p33"/>
          <p:cNvSpPr txBox="1"/>
          <p:nvPr>
            <p:ph idx="2" type="subTitle"/>
          </p:nvPr>
        </p:nvSpPr>
        <p:spPr>
          <a:xfrm>
            <a:off x="4366700" y="2244725"/>
            <a:ext cx="35535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Sintaxis, variables, estructuras de datos, control de flujo</a:t>
            </a:r>
            <a:endParaRPr/>
          </a:p>
        </p:txBody>
      </p:sp>
      <p:sp>
        <p:nvSpPr>
          <p:cNvPr id="1455" name="Google Shape;1455;p33"/>
          <p:cNvSpPr txBox="1"/>
          <p:nvPr>
            <p:ph idx="3" type="subTitle"/>
          </p:nvPr>
        </p:nvSpPr>
        <p:spPr>
          <a:xfrm>
            <a:off x="720000" y="3940900"/>
            <a:ext cx="32337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Funciones y clases, keywords </a:t>
            </a:r>
            <a:r>
              <a:rPr b="1" lang="en">
                <a:solidFill>
                  <a:schemeClr val="dk2"/>
                </a:solidFill>
                <a:latin typeface="IBM Plex Mono"/>
                <a:ea typeface="IBM Plex Mono"/>
                <a:cs typeface="IBM Plex Mono"/>
                <a:sym typeface="IBM Plex Mono"/>
              </a:rPr>
              <a:t>from</a:t>
            </a:r>
            <a:r>
              <a:rPr lang="en"/>
              <a:t> e </a:t>
            </a:r>
            <a:r>
              <a:rPr b="1" lang="en">
                <a:solidFill>
                  <a:schemeClr val="dk2"/>
                </a:solidFill>
                <a:latin typeface="IBM Plex Mono"/>
                <a:ea typeface="IBM Plex Mono"/>
                <a:cs typeface="IBM Plex Mono"/>
                <a:sym typeface="IBM Plex Mono"/>
              </a:rPr>
              <a:t>import</a:t>
            </a:r>
            <a:r>
              <a:rPr lang="en"/>
              <a:t>, </a:t>
            </a:r>
            <a:r>
              <a:rPr b="1" lang="en">
                <a:solidFill>
                  <a:schemeClr val="dk2"/>
                </a:solidFill>
                <a:latin typeface="IBM Plex Mono"/>
                <a:ea typeface="IBM Plex Mono"/>
                <a:cs typeface="IBM Plex Mono"/>
                <a:sym typeface="IBM Plex Mono"/>
              </a:rPr>
              <a:t>pip</a:t>
            </a:r>
            <a:r>
              <a:rPr lang="en"/>
              <a:t>, </a:t>
            </a:r>
            <a:r>
              <a:rPr b="1" lang="en">
                <a:solidFill>
                  <a:schemeClr val="dk2"/>
                </a:solidFill>
                <a:latin typeface="IBM Plex Mono"/>
                <a:ea typeface="IBM Plex Mono"/>
                <a:cs typeface="IBM Plex Mono"/>
                <a:sym typeface="IBM Plex Mono"/>
              </a:rPr>
              <a:t>venv</a:t>
            </a:r>
            <a:r>
              <a:rPr lang="en"/>
              <a:t> y algunos dunder methods</a:t>
            </a:r>
            <a:endParaRPr/>
          </a:p>
        </p:txBody>
      </p:sp>
      <p:sp>
        <p:nvSpPr>
          <p:cNvPr id="1456" name="Google Shape;1456;p3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Cursos, tutoriales y juegos para aprender a usar Python.</a:t>
            </a:r>
            <a:endParaRPr/>
          </a:p>
        </p:txBody>
      </p:sp>
      <p:sp>
        <p:nvSpPr>
          <p:cNvPr id="1457" name="Google Shape;1457;p33"/>
          <p:cNvSpPr txBox="1"/>
          <p:nvPr>
            <p:ph idx="5" type="title"/>
          </p:nvPr>
        </p:nvSpPr>
        <p:spPr>
          <a:xfrm>
            <a:off x="720003"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58" name="Google Shape;1458;p33"/>
          <p:cNvSpPr txBox="1"/>
          <p:nvPr>
            <p:ph idx="6" type="title"/>
          </p:nvPr>
        </p:nvSpPr>
        <p:spPr>
          <a:xfrm>
            <a:off x="720003"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59" name="Google Shape;1459;p33"/>
          <p:cNvSpPr txBox="1"/>
          <p:nvPr>
            <p:ph idx="7" type="title"/>
          </p:nvPr>
        </p:nvSpPr>
        <p:spPr>
          <a:xfrm>
            <a:off x="4366698"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60" name="Google Shape;1460;p33"/>
          <p:cNvSpPr txBox="1"/>
          <p:nvPr>
            <p:ph idx="8" type="title"/>
          </p:nvPr>
        </p:nvSpPr>
        <p:spPr>
          <a:xfrm>
            <a:off x="4366698"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461" name="Google Shape;1461;p3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Conceptos generales</a:t>
            </a:r>
            <a:endParaRPr/>
          </a:p>
        </p:txBody>
      </p:sp>
      <p:sp>
        <p:nvSpPr>
          <p:cNvPr id="1462" name="Google Shape;1462;p3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Otros conceptos</a:t>
            </a:r>
            <a:endParaRPr/>
          </a:p>
        </p:txBody>
      </p:sp>
      <p:sp>
        <p:nvSpPr>
          <p:cNvPr id="1463" name="Google Shape;1463;p3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Recursos útiles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y for</a:t>
            </a:r>
            <a:endParaRPr/>
          </a:p>
        </p:txBody>
      </p:sp>
      <p:sp>
        <p:nvSpPr>
          <p:cNvPr id="1783" name="Google Shape;1783;p5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cant = </a:t>
            </a:r>
            <a:r>
              <a:rPr lang="en" sz="1500">
                <a:solidFill>
                  <a:srgbClr val="C53929"/>
                </a:solidFill>
                <a:latin typeface="IBM Plex Mono"/>
                <a:ea typeface="IBM Plex Mono"/>
                <a:cs typeface="IBM Plex Mono"/>
                <a:sym typeface="IBM Plex Mono"/>
              </a:rPr>
              <a:t>10</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for</a:t>
            </a:r>
            <a:r>
              <a:rPr lang="en" sz="1500">
                <a:solidFill>
                  <a:srgbClr val="37474F"/>
                </a:solidFill>
                <a:latin typeface="IBM Plex Mono"/>
                <a:ea typeface="IBM Plex Mono"/>
                <a:cs typeface="IBM Plex Mono"/>
                <a:sym typeface="IBM Plex Mono"/>
              </a:rPr>
              <a:t> i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a:t>
            </a:r>
            <a:r>
              <a:rPr lang="en" sz="1500">
                <a:solidFill>
                  <a:srgbClr val="9C27B0"/>
                </a:solidFill>
                <a:latin typeface="IBM Plex Mono"/>
                <a:ea typeface="IBM Plex Mono"/>
                <a:cs typeface="IBM Plex Mono"/>
                <a:sym typeface="IBM Plex Mono"/>
              </a:rPr>
              <a:t>range</a:t>
            </a:r>
            <a:r>
              <a:rPr lang="en" sz="1500">
                <a:solidFill>
                  <a:srgbClr val="37474F"/>
                </a:solidFill>
                <a:latin typeface="IBM Plex Mono"/>
                <a:ea typeface="IBM Plex Mono"/>
                <a:cs typeface="IBM Plex Mono"/>
                <a:sym typeface="IBM Plex Mono"/>
              </a:rPr>
              <a:t>(</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 cant, </a:t>
            </a:r>
            <a:r>
              <a:rPr lang="en" sz="1500">
                <a:solidFill>
                  <a:srgbClr val="C53929"/>
                </a:solidFill>
                <a:latin typeface="IBM Plex Mono"/>
                <a:ea typeface="IBM Plex Mono"/>
                <a:cs typeface="IBM Plex Mono"/>
                <a:sym typeface="IBM Plex Mono"/>
              </a:rPr>
              <a:t>2</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(i)</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(“Listo”)</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rPr>
              <a:t>Salida:</a:t>
            </a:r>
            <a:endParaRPr sz="1500">
              <a:solidFill>
                <a:srgbClr val="37474F"/>
              </a:solidFill>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1</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3</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5</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7</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C53929"/>
                </a:solidFill>
                <a:latin typeface="IBM Plex Mono"/>
                <a:ea typeface="IBM Plex Mono"/>
                <a:cs typeface="IBM Plex Mono"/>
                <a:sym typeface="IBM Plex Mono"/>
              </a:rPr>
              <a:t>9</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Listo</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y for</a:t>
            </a:r>
            <a:endParaRPr/>
          </a:p>
        </p:txBody>
      </p:sp>
      <p:sp>
        <p:nvSpPr>
          <p:cNvPr id="1789" name="Google Shape;1789;p5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Poppins Medium"/>
                <a:ea typeface="Poppins Medium"/>
                <a:cs typeface="Poppins Medium"/>
                <a:sym typeface="Poppins Medium"/>
              </a:rPr>
              <a:t>En ambos casos, se pueden utilizar las palabras reservadas </a:t>
            </a:r>
            <a:r>
              <a:rPr b="1" lang="en">
                <a:solidFill>
                  <a:schemeClr val="dk2"/>
                </a:solidFill>
                <a:latin typeface="IBM Plex Mono"/>
                <a:ea typeface="IBM Plex Mono"/>
                <a:cs typeface="IBM Plex Mono"/>
                <a:sym typeface="IBM Plex Mono"/>
              </a:rPr>
              <a:t>break</a:t>
            </a:r>
            <a:r>
              <a:rPr lang="en">
                <a:solidFill>
                  <a:srgbClr val="37474F"/>
                </a:solidFill>
                <a:latin typeface="Poppins Medium"/>
                <a:ea typeface="Poppins Medium"/>
                <a:cs typeface="Poppins Medium"/>
                <a:sym typeface="Poppins Medium"/>
              </a:rPr>
              <a:t> y </a:t>
            </a:r>
            <a:r>
              <a:rPr b="1" lang="en">
                <a:solidFill>
                  <a:schemeClr val="dk2"/>
                </a:solidFill>
                <a:latin typeface="IBM Plex Mono"/>
                <a:ea typeface="IBM Plex Mono"/>
                <a:cs typeface="IBM Plex Mono"/>
                <a:sym typeface="IBM Plex Mono"/>
              </a:rPr>
              <a:t>continue</a:t>
            </a:r>
            <a:r>
              <a:rPr b="1" lang="en">
                <a:solidFill>
                  <a:srgbClr val="37474F"/>
                </a:solidFill>
              </a:rPr>
              <a:t> </a:t>
            </a:r>
            <a:r>
              <a:rPr lang="en">
                <a:solidFill>
                  <a:srgbClr val="37474F"/>
                </a:solidFill>
                <a:latin typeface="Poppins Medium"/>
                <a:ea typeface="Poppins Medium"/>
                <a:cs typeface="Poppins Medium"/>
                <a:sym typeface="Poppins Medium"/>
              </a:rPr>
              <a:t>para cortar la ejecución o saltar una iteración respectivamente.</a:t>
            </a:r>
            <a:endParaRPr>
              <a:solidFill>
                <a:srgbClr val="37474F"/>
              </a:solidFill>
              <a:latin typeface="Poppins Medium"/>
              <a:ea typeface="Poppins Medium"/>
              <a:cs typeface="Poppins Medium"/>
              <a:sym typeface="Poppi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istas</a:t>
            </a:r>
            <a:endParaRPr/>
          </a:p>
        </p:txBody>
      </p:sp>
      <p:sp>
        <p:nvSpPr>
          <p:cNvPr id="1795" name="Google Shape;1795;p5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nombres =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'Verónica'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'Julio'</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'Ariadna'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'Juan'</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'Juan'</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'Juan'</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'Verenice'</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'Lucas'</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'Luis'</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'Virginia'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'Pablo'</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'Trobbiani'</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'Elvio'</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'Patricia'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'Carolina'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'María'</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'Gonzalo'</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'Ana'</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9C27B0"/>
                </a:solidFill>
                <a:latin typeface="IBM Plex Mono"/>
                <a:ea typeface="IBM Plex Mono"/>
                <a:cs typeface="IBM Plex Mono"/>
                <a:sym typeface="IBM Plex Mono"/>
              </a:rPr>
              <a:t>len</a:t>
            </a:r>
            <a:r>
              <a:rPr lang="en" sz="1500">
                <a:solidFill>
                  <a:srgbClr val="37474F"/>
                </a:solidFill>
                <a:latin typeface="IBM Plex Mono"/>
                <a:ea typeface="IBM Plex Mono"/>
                <a:cs typeface="IBM Plex Mono"/>
                <a:sym typeface="IBM Plex Mono"/>
              </a:rPr>
              <a:t>(nombres) </a:t>
            </a:r>
            <a:r>
              <a:rPr lang="en" sz="1500">
                <a:solidFill>
                  <a:srgbClr val="D81B60"/>
                </a:solidFill>
                <a:latin typeface="IBM Plex Mono"/>
                <a:ea typeface="IBM Plex Mono"/>
                <a:cs typeface="IBM Plex Mono"/>
                <a:sym typeface="IBM Plex Mono"/>
              </a:rPr>
              <a:t># 18</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istas</a:t>
            </a:r>
            <a:endParaRPr/>
          </a:p>
        </p:txBody>
      </p:sp>
      <p:sp>
        <p:nvSpPr>
          <p:cNvPr id="1801" name="Google Shape;1801;p54"/>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carrito = []</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9C27B0"/>
                </a:solidFill>
                <a:latin typeface="IBM Plex Mono"/>
                <a:ea typeface="IBM Plex Mono"/>
                <a:cs typeface="IBM Plex Mono"/>
                <a:sym typeface="IBM Plex Mono"/>
              </a:rPr>
              <a:t>len</a:t>
            </a:r>
            <a:r>
              <a:rPr lang="en">
                <a:solidFill>
                  <a:srgbClr val="37474F"/>
                </a:solidFill>
                <a:latin typeface="IBM Plex Mono"/>
                <a:ea typeface="IBM Plex Mono"/>
                <a:cs typeface="IBM Plex Mono"/>
                <a:sym typeface="IBM Plex Mono"/>
              </a:rPr>
              <a:t>(carrito) </a:t>
            </a:r>
            <a:r>
              <a:rPr lang="en">
                <a:solidFill>
                  <a:srgbClr val="D81B60"/>
                </a:solidFill>
                <a:latin typeface="IBM Plex Mono"/>
                <a:ea typeface="IBM Plex Mono"/>
                <a:cs typeface="IBM Plex Mono"/>
                <a:sym typeface="IBM Plex Mono"/>
              </a:rPr>
              <a:t># 0</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carrito.append(</a:t>
            </a:r>
            <a:r>
              <a:rPr lang="en">
                <a:solidFill>
                  <a:srgbClr val="388E3C"/>
                </a:solidFill>
                <a:latin typeface="IBM Plex Mono"/>
                <a:ea typeface="IBM Plex Mono"/>
                <a:cs typeface="IBM Plex Mono"/>
                <a:sym typeface="IBM Plex Mono"/>
              </a:rPr>
              <a:t>'Jabon en polvo'</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'Carrito: '</a:t>
            </a:r>
            <a:r>
              <a:rPr lang="en">
                <a:solidFill>
                  <a:srgbClr val="37474F"/>
                </a:solidFill>
                <a:latin typeface="IBM Plex Mono"/>
                <a:ea typeface="IBM Plex Mono"/>
                <a:cs typeface="IBM Plex Mono"/>
                <a:sym typeface="IBM Plex Mono"/>
              </a:rPr>
              <a:t>, carrito) </a:t>
            </a:r>
            <a:r>
              <a:rPr lang="en">
                <a:solidFill>
                  <a:srgbClr val="D81B60"/>
                </a:solidFill>
                <a:latin typeface="IBM Plex Mono"/>
                <a:ea typeface="IBM Plex Mono"/>
                <a:cs typeface="IBM Plex Mono"/>
                <a:sym typeface="IBM Plex Mono"/>
              </a:rPr>
              <a:t># Carrito:  ['Jabon en polvo']</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carrito.append(</a:t>
            </a:r>
            <a:r>
              <a:rPr lang="en">
                <a:solidFill>
                  <a:srgbClr val="388E3C"/>
                </a:solidFill>
                <a:latin typeface="IBM Plex Mono"/>
                <a:ea typeface="IBM Plex Mono"/>
                <a:cs typeface="IBM Plex Mono"/>
                <a:sym typeface="IBM Plex Mono"/>
              </a:rPr>
              <a:t>'Arroz'</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'Carrito: '</a:t>
            </a:r>
            <a:r>
              <a:rPr lang="en">
                <a:solidFill>
                  <a:srgbClr val="37474F"/>
                </a:solidFill>
                <a:latin typeface="IBM Plex Mono"/>
                <a:ea typeface="IBM Plex Mono"/>
                <a:cs typeface="IBM Plex Mono"/>
                <a:sym typeface="IBM Plex Mono"/>
              </a:rPr>
              <a:t>, carrito) </a:t>
            </a:r>
            <a:r>
              <a:rPr lang="en">
                <a:solidFill>
                  <a:srgbClr val="D81B60"/>
                </a:solidFill>
                <a:latin typeface="IBM Plex Mono"/>
                <a:ea typeface="IBM Plex Mono"/>
                <a:cs typeface="IBM Plex Mono"/>
                <a:sym typeface="IBM Plex Mono"/>
              </a:rPr>
              <a:t># Carrito:  ['Jabon en polvo', 'Arroz']</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7474F"/>
                </a:solidFill>
                <a:latin typeface="IBM Plex Mono"/>
                <a:ea typeface="IBM Plex Mono"/>
                <a:cs typeface="IBM Plex Mono"/>
                <a:sym typeface="IBM Plex Mono"/>
              </a:rPr>
              <a:t>carrito = carrito + [</a:t>
            </a:r>
            <a:r>
              <a:rPr lang="en">
                <a:solidFill>
                  <a:srgbClr val="388E3C"/>
                </a:solidFill>
                <a:latin typeface="IBM Plex Mono"/>
                <a:ea typeface="IBM Plex Mono"/>
                <a:cs typeface="IBM Plex Mono"/>
                <a:sym typeface="IBM Plex Mono"/>
              </a:rPr>
              <a:t>'Tomate'</a:t>
            </a: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'Cebollas'</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'Carrito: '</a:t>
            </a:r>
            <a:r>
              <a:rPr lang="en">
                <a:solidFill>
                  <a:srgbClr val="37474F"/>
                </a:solidFill>
                <a:latin typeface="IBM Plex Mono"/>
                <a:ea typeface="IBM Plex Mono"/>
                <a:cs typeface="IBM Plex Mono"/>
                <a:sym typeface="IBM Plex Mono"/>
              </a:rPr>
              <a:t>, carrito)</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D81B60"/>
                </a:solidFill>
                <a:latin typeface="IBM Plex Mono"/>
                <a:ea typeface="IBM Plex Mono"/>
                <a:cs typeface="IBM Plex Mono"/>
                <a:sym typeface="IBM Plex Mono"/>
              </a:rPr>
              <a:t># Carrito: ['Jabon en polvo', 'Arroz', 'Harina', 'Tomate', 'Cebollas']</a:t>
            </a:r>
            <a:endParaRPr sz="1300">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istas: indexación y slices</a:t>
            </a:r>
            <a:endParaRPr/>
          </a:p>
        </p:txBody>
      </p:sp>
      <p:sp>
        <p:nvSpPr>
          <p:cNvPr id="1807" name="Google Shape;1807;p5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frutas = [</a:t>
            </a:r>
            <a:r>
              <a:rPr lang="en" sz="1500">
                <a:solidFill>
                  <a:srgbClr val="388E3C"/>
                </a:solidFill>
                <a:latin typeface="IBM Plex Mono"/>
                <a:ea typeface="IBM Plex Mono"/>
                <a:cs typeface="IBM Plex Mono"/>
                <a:sym typeface="IBM Plex Mono"/>
              </a:rPr>
              <a:t>'manzana'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'kiwi'</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'durazno'</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'banana'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'sandia'</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frutas[</a:t>
            </a:r>
            <a:r>
              <a:rPr lang="en" sz="1500">
                <a:solidFill>
                  <a:srgbClr val="C53929"/>
                </a:solidFill>
                <a:latin typeface="IBM Plex Mono"/>
                <a:ea typeface="IBM Plex Mono"/>
                <a:cs typeface="IBM Plex Mono"/>
                <a:sym typeface="IBM Plex Mono"/>
              </a:rPr>
              <a:t>2</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'durazno'</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frutas[-</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'sandia'</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frutas[:</a:t>
            </a:r>
            <a:r>
              <a:rPr lang="en" sz="1500">
                <a:solidFill>
                  <a:srgbClr val="C53929"/>
                </a:solidFill>
                <a:latin typeface="IBM Plex Mono"/>
                <a:ea typeface="IBM Plex Mono"/>
                <a:cs typeface="IBM Plex Mono"/>
                <a:sym typeface="IBM Plex Mono"/>
              </a:rPr>
              <a:t>2</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['manzana', 'kiwi']</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frutas[</a:t>
            </a:r>
            <a:r>
              <a:rPr lang="en" sz="1500">
                <a:solidFill>
                  <a:srgbClr val="C53929"/>
                </a:solidFill>
                <a:latin typeface="IBM Plex Mono"/>
                <a:ea typeface="IBM Plex Mono"/>
                <a:cs typeface="IBM Plex Mono"/>
                <a:sym typeface="IBM Plex Mono"/>
              </a:rPr>
              <a:t>2</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['durazno','banana', 'sandia']</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frutas[::] </a:t>
            </a:r>
            <a:r>
              <a:rPr lang="en" sz="1500">
                <a:solidFill>
                  <a:srgbClr val="D81B60"/>
                </a:solidFill>
                <a:latin typeface="IBM Plex Mono"/>
                <a:ea typeface="IBM Plex Mono"/>
                <a:cs typeface="IBM Plex Mono"/>
                <a:sym typeface="IBM Plex Mono"/>
              </a:rPr>
              <a:t># ['manzana', 'kiwi', 'durazno','banana', 'sandia']</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frutas[::-</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['sandia', 'banana', 'durazno', 'kiwi', 'manzana']</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Tuplas</a:t>
            </a:r>
            <a:endParaRPr/>
          </a:p>
        </p:txBody>
      </p:sp>
      <p:sp>
        <p:nvSpPr>
          <p:cNvPr id="1813" name="Google Shape;1813;p5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Almacena una lista de datos de cualquier tipo con un </a:t>
            </a:r>
            <a:r>
              <a:rPr b="1" lang="en">
                <a:solidFill>
                  <a:srgbClr val="000000"/>
                </a:solidFill>
              </a:rPr>
              <a:t>tamaño fijo</a:t>
            </a:r>
            <a:endParaRPr b="1">
              <a:solidFill>
                <a:srgbClr val="000000"/>
              </a:solidFill>
            </a:endParaRPr>
          </a:p>
          <a:p>
            <a:pPr indent="0" lvl="0" marL="0" rtl="0" algn="l">
              <a:lnSpc>
                <a:spcPct val="15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500">
                <a:solidFill>
                  <a:srgbClr val="C53929"/>
                </a:solidFill>
                <a:latin typeface="IBM Plex Mono"/>
                <a:ea typeface="IBM Plex Mono"/>
                <a:cs typeface="IBM Plex Mono"/>
                <a:sym typeface="IBM Plex Mono"/>
              </a:rPr>
              <a:t># nombre_tupla = (item_1, item_2, item_3, ..., item_n)</a:t>
            </a:r>
            <a:endParaRPr sz="1500">
              <a:solidFill>
                <a:srgbClr val="C53929"/>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oficina = (</a:t>
            </a:r>
            <a:r>
              <a:rPr lang="en" sz="1500">
                <a:solidFill>
                  <a:srgbClr val="388E3C"/>
                </a:solidFill>
                <a:latin typeface="IBM Plex Mono"/>
                <a:ea typeface="IBM Plex Mono"/>
                <a:cs typeface="IBM Plex Mono"/>
                <a:sym typeface="IBM Plex Mono"/>
              </a:rPr>
              <a:t>'silla'</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'escritorio'</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'lampara'</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electronica = (</a:t>
            </a:r>
            <a:r>
              <a:rPr lang="en" sz="1500">
                <a:solidFill>
                  <a:srgbClr val="388E3C"/>
                </a:solidFill>
                <a:latin typeface="IBM Plex Mono"/>
                <a:ea typeface="IBM Plex Mono"/>
                <a:cs typeface="IBM Plex Mono"/>
                <a:sym typeface="IBM Plex Mono"/>
              </a:rPr>
              <a:t>'tv'</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'microondas'</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'notebook'</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articulos = electronica + oficina</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(articulos)</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D81B60"/>
                </a:solidFill>
                <a:latin typeface="IBM Plex Mono"/>
                <a:ea typeface="IBM Plex Mono"/>
                <a:cs typeface="IBM Plex Mono"/>
                <a:sym typeface="IBM Plex Mono"/>
              </a:rPr>
              <a:t># ('tv', 'microondas', 'notebook', 'silla', 'escritorio', 'lampara')</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57"/>
          <p:cNvSpPr/>
          <p:nvPr/>
        </p:nvSpPr>
        <p:spPr>
          <a:xfrm>
            <a:off x="652000" y="3608225"/>
            <a:ext cx="6636000" cy="1354800"/>
          </a:xfrm>
          <a:prstGeom prst="roundRect">
            <a:avLst>
              <a:gd fmla="val 16667" name="adj"/>
            </a:avLst>
          </a:prstGeom>
          <a:solidFill>
            <a:srgbClr val="C53929">
              <a:alpha val="20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'tv'</a:t>
            </a: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articulos </a:t>
            </a:r>
            <a:r>
              <a:rPr lang="en" sz="1500">
                <a:solidFill>
                  <a:srgbClr val="D81B60"/>
                </a:solidFill>
                <a:latin typeface="IBM Plex Mono"/>
                <a:ea typeface="IBM Plex Mono"/>
                <a:cs typeface="IBM Plex Mono"/>
                <a:sym typeface="IBM Plex Mono"/>
              </a:rPr>
              <a:t># True</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'sillon'</a:t>
            </a: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articulos </a:t>
            </a:r>
            <a:r>
              <a:rPr lang="en" sz="1500">
                <a:solidFill>
                  <a:srgbClr val="D81B60"/>
                </a:solidFill>
                <a:latin typeface="IBM Plex Mono"/>
                <a:ea typeface="IBM Plex Mono"/>
                <a:cs typeface="IBM Plex Mono"/>
                <a:sym typeface="IBM Plex Mono"/>
              </a:rPr>
              <a:t># False</a:t>
            </a:r>
            <a:endParaRPr sz="1500">
              <a:solidFill>
                <a:srgbClr val="D81B60"/>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articulos[</a:t>
            </a:r>
            <a:r>
              <a:rPr lang="en" sz="1500">
                <a:solidFill>
                  <a:srgbClr val="C53929"/>
                </a:solidFill>
                <a:latin typeface="IBM Plex Mono"/>
                <a:ea typeface="IBM Plex Mono"/>
                <a:cs typeface="IBM Plex Mono"/>
                <a:sym typeface="IBM Plex Mono"/>
              </a:rPr>
              <a:t>2</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'notebook'</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articulos[-</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'lampara'</a:t>
            </a:r>
            <a:endParaRPr>
              <a:solidFill>
                <a:srgbClr val="D81B60"/>
              </a:solidFill>
              <a:latin typeface="IBM Plex Mono Medium"/>
              <a:ea typeface="IBM Plex Mono Medium"/>
              <a:cs typeface="IBM Plex Mono Medium"/>
              <a:sym typeface="IBM Plex Mono Medium"/>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articulos[</a:t>
            </a:r>
            <a:r>
              <a:rPr lang="en" sz="1500">
                <a:solidFill>
                  <a:srgbClr val="C53929"/>
                </a:solidFill>
                <a:latin typeface="IBM Plex Mono"/>
                <a:ea typeface="IBM Plex Mono"/>
                <a:cs typeface="IBM Plex Mono"/>
                <a:sym typeface="IBM Plex Mono"/>
              </a:rPr>
              <a:t>2</a:t>
            </a:r>
            <a:r>
              <a:rPr lang="en" sz="1500">
                <a:solidFill>
                  <a:srgbClr val="37474F"/>
                </a:solidFill>
                <a:latin typeface="IBM Plex Mono"/>
                <a:ea typeface="IBM Plex Mono"/>
                <a:cs typeface="IBM Plex Mono"/>
                <a:sym typeface="IBM Plex Mono"/>
              </a:rPr>
              <a:t>:</a:t>
            </a:r>
            <a:r>
              <a:rPr lang="en" sz="1500">
                <a:solidFill>
                  <a:srgbClr val="C53929"/>
                </a:solidFill>
                <a:latin typeface="IBM Plex Mono"/>
                <a:ea typeface="IBM Plex Mono"/>
                <a:cs typeface="IBM Plex Mono"/>
                <a:sym typeface="IBM Plex Mono"/>
              </a:rPr>
              <a:t>4</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('silla', 'escritorio')</a:t>
            </a:r>
            <a:endParaRPr sz="1500">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articulos[</a:t>
            </a:r>
            <a:r>
              <a:rPr lang="en" sz="1500">
                <a:solidFill>
                  <a:srgbClr val="C53929"/>
                </a:solidFill>
                <a:latin typeface="IBM Plex Mono"/>
                <a:ea typeface="IBM Plex Mono"/>
                <a:cs typeface="IBM Plex Mono"/>
                <a:sym typeface="IBM Plex Mono"/>
              </a:rPr>
              <a:t>0</a:t>
            </a:r>
            <a:r>
              <a:rPr lang="en" sz="1500">
                <a:solidFill>
                  <a:srgbClr val="37474F"/>
                </a:solidFill>
                <a:latin typeface="IBM Plex Mono"/>
                <a:ea typeface="IBM Plex Mono"/>
                <a:cs typeface="IBM Plex Mono"/>
                <a:sym typeface="IBM Plex Mono"/>
              </a:rPr>
              <a:t>] = </a:t>
            </a:r>
            <a:r>
              <a:rPr lang="en" sz="1500">
                <a:solidFill>
                  <a:srgbClr val="388E3C"/>
                </a:solidFill>
                <a:latin typeface="IBM Plex Mono"/>
                <a:ea typeface="IBM Plex Mono"/>
                <a:cs typeface="IBM Plex Mono"/>
                <a:sym typeface="IBM Plex Mono"/>
              </a:rPr>
              <a:t>'sillon masajeador'</a:t>
            </a:r>
            <a:endParaRPr sz="1500">
              <a:solidFill>
                <a:srgbClr val="388E3C"/>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88E3C"/>
              </a:solidFill>
              <a:latin typeface="IBM Plex Mono"/>
              <a:ea typeface="IBM Plex Mono"/>
              <a:cs typeface="IBM Plex Mono"/>
              <a:sym typeface="IBM Plex Mono"/>
            </a:endParaRPr>
          </a:p>
          <a:p>
            <a:pPr indent="0" lvl="0" marL="0" rtl="0" algn="l">
              <a:spcBef>
                <a:spcPts val="0"/>
              </a:spcBef>
              <a:spcAft>
                <a:spcPts val="0"/>
              </a:spcAft>
              <a:buNone/>
            </a:pPr>
            <a:r>
              <a:rPr lang="en" sz="1100">
                <a:solidFill>
                  <a:srgbClr val="C53929"/>
                </a:solidFill>
                <a:latin typeface="IBM Plex Mono"/>
                <a:ea typeface="IBM Plex Mono"/>
                <a:cs typeface="IBM Plex Mono"/>
                <a:sym typeface="IBM Plex Mono"/>
              </a:rPr>
              <a:t>---------------------------------------------------------------------------</a:t>
            </a:r>
            <a:endParaRPr sz="1100">
              <a:solidFill>
                <a:srgbClr val="C53929"/>
              </a:solidFill>
              <a:latin typeface="IBM Plex Mono"/>
              <a:ea typeface="IBM Plex Mono"/>
              <a:cs typeface="IBM Plex Mono"/>
              <a:sym typeface="IBM Plex Mono"/>
            </a:endParaRPr>
          </a:p>
          <a:p>
            <a:pPr indent="0" lvl="0" marL="0" rtl="0" algn="l">
              <a:spcBef>
                <a:spcPts val="0"/>
              </a:spcBef>
              <a:spcAft>
                <a:spcPts val="0"/>
              </a:spcAft>
              <a:buNone/>
            </a:pPr>
            <a:r>
              <a:rPr lang="en" sz="1100">
                <a:solidFill>
                  <a:srgbClr val="C53929"/>
                </a:solidFill>
                <a:latin typeface="IBM Plex Mono"/>
                <a:ea typeface="IBM Plex Mono"/>
                <a:cs typeface="IBM Plex Mono"/>
                <a:sym typeface="IBM Plex Mono"/>
              </a:rPr>
              <a:t>TypeError                                 Traceback (most recent call last)</a:t>
            </a:r>
            <a:endParaRPr sz="1100">
              <a:solidFill>
                <a:srgbClr val="C53929"/>
              </a:solidFill>
              <a:latin typeface="IBM Plex Mono"/>
              <a:ea typeface="IBM Plex Mono"/>
              <a:cs typeface="IBM Plex Mono"/>
              <a:sym typeface="IBM Plex Mono"/>
            </a:endParaRPr>
          </a:p>
          <a:p>
            <a:pPr indent="0" lvl="0" marL="0" rtl="0" algn="l">
              <a:spcBef>
                <a:spcPts val="0"/>
              </a:spcBef>
              <a:spcAft>
                <a:spcPts val="0"/>
              </a:spcAft>
              <a:buNone/>
            </a:pPr>
            <a:r>
              <a:rPr lang="en" sz="1100">
                <a:solidFill>
                  <a:srgbClr val="37474F"/>
                </a:solidFill>
                <a:latin typeface="IBM Plex Mono"/>
                <a:ea typeface="IBM Plex Mono"/>
                <a:cs typeface="IBM Plex Mono"/>
                <a:sym typeface="IBM Plex Mono"/>
              </a:rPr>
              <a:t>&lt;ipython-</a:t>
            </a:r>
            <a:r>
              <a:rPr lang="en" sz="1100">
                <a:solidFill>
                  <a:srgbClr val="9C27B0"/>
                </a:solidFill>
                <a:latin typeface="IBM Plex Mono"/>
                <a:ea typeface="IBM Plex Mono"/>
                <a:cs typeface="IBM Plex Mono"/>
                <a:sym typeface="IBM Plex Mono"/>
              </a:rPr>
              <a:t>input</a:t>
            </a:r>
            <a:r>
              <a:rPr lang="en" sz="1100">
                <a:solidFill>
                  <a:srgbClr val="37474F"/>
                </a:solidFill>
                <a:latin typeface="IBM Plex Mono"/>
                <a:ea typeface="IBM Plex Mono"/>
                <a:cs typeface="IBM Plex Mono"/>
                <a:sym typeface="IBM Plex Mono"/>
              </a:rPr>
              <a:t>-</a:t>
            </a:r>
            <a:r>
              <a:rPr lang="en" sz="1100">
                <a:solidFill>
                  <a:srgbClr val="C53929"/>
                </a:solidFill>
                <a:latin typeface="IBM Plex Mono"/>
                <a:ea typeface="IBM Plex Mono"/>
                <a:cs typeface="IBM Plex Mono"/>
                <a:sym typeface="IBM Plex Mono"/>
              </a:rPr>
              <a:t>142</a:t>
            </a:r>
            <a:r>
              <a:rPr lang="en" sz="1100">
                <a:solidFill>
                  <a:srgbClr val="37474F"/>
                </a:solidFill>
                <a:latin typeface="IBM Plex Mono"/>
                <a:ea typeface="IBM Plex Mono"/>
                <a:cs typeface="IBM Plex Mono"/>
                <a:sym typeface="IBM Plex Mono"/>
              </a:rPr>
              <a:t>-5caf35b1af65&gt; </a:t>
            </a:r>
            <a:r>
              <a:rPr lang="en" sz="1100">
                <a:solidFill>
                  <a:srgbClr val="3F51B5"/>
                </a:solidFill>
                <a:latin typeface="IBM Plex Mono"/>
                <a:ea typeface="IBM Plex Mono"/>
                <a:cs typeface="IBM Plex Mono"/>
                <a:sym typeface="IBM Plex Mono"/>
              </a:rPr>
              <a:t>in</a:t>
            </a:r>
            <a:r>
              <a:rPr lang="en" sz="1100">
                <a:solidFill>
                  <a:srgbClr val="37474F"/>
                </a:solidFill>
                <a:latin typeface="IBM Plex Mono"/>
                <a:ea typeface="IBM Plex Mono"/>
                <a:cs typeface="IBM Plex Mono"/>
                <a:sym typeface="IBM Plex Mono"/>
              </a:rPr>
              <a:t> &lt;module&gt;</a:t>
            </a:r>
            <a:endParaRPr sz="11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100">
                <a:solidFill>
                  <a:srgbClr val="37474F"/>
                </a:solidFill>
                <a:latin typeface="IBM Plex Mono"/>
                <a:ea typeface="IBM Plex Mono"/>
                <a:cs typeface="IBM Plex Mono"/>
                <a:sym typeface="IBM Plex Mono"/>
              </a:rPr>
              <a:t>----&gt; </a:t>
            </a:r>
            <a:r>
              <a:rPr lang="en" sz="1100">
                <a:solidFill>
                  <a:srgbClr val="C53929"/>
                </a:solidFill>
                <a:latin typeface="IBM Plex Mono"/>
                <a:ea typeface="IBM Plex Mono"/>
                <a:cs typeface="IBM Plex Mono"/>
                <a:sym typeface="IBM Plex Mono"/>
              </a:rPr>
              <a:t>1</a:t>
            </a:r>
            <a:r>
              <a:rPr lang="en" sz="1100">
                <a:solidFill>
                  <a:srgbClr val="37474F"/>
                </a:solidFill>
                <a:latin typeface="IBM Plex Mono"/>
                <a:ea typeface="IBM Plex Mono"/>
                <a:cs typeface="IBM Plex Mono"/>
                <a:sym typeface="IBM Plex Mono"/>
              </a:rPr>
              <a:t> articulos[</a:t>
            </a:r>
            <a:r>
              <a:rPr lang="en" sz="1100">
                <a:solidFill>
                  <a:srgbClr val="C53929"/>
                </a:solidFill>
                <a:latin typeface="IBM Plex Mono"/>
                <a:ea typeface="IBM Plex Mono"/>
                <a:cs typeface="IBM Plex Mono"/>
                <a:sym typeface="IBM Plex Mono"/>
              </a:rPr>
              <a:t>0</a:t>
            </a:r>
            <a:r>
              <a:rPr lang="en" sz="1100">
                <a:solidFill>
                  <a:srgbClr val="37474F"/>
                </a:solidFill>
                <a:latin typeface="IBM Plex Mono"/>
                <a:ea typeface="IBM Plex Mono"/>
                <a:cs typeface="IBM Plex Mono"/>
                <a:sym typeface="IBM Plex Mono"/>
              </a:rPr>
              <a:t>] = </a:t>
            </a:r>
            <a:r>
              <a:rPr lang="en" sz="1100">
                <a:solidFill>
                  <a:srgbClr val="388E3C"/>
                </a:solidFill>
                <a:latin typeface="IBM Plex Mono"/>
                <a:ea typeface="IBM Plex Mono"/>
                <a:cs typeface="IBM Plex Mono"/>
                <a:sym typeface="IBM Plex Mono"/>
              </a:rPr>
              <a:t>'sillon masajeador'</a:t>
            </a:r>
            <a:endParaRPr sz="11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1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100">
                <a:solidFill>
                  <a:srgbClr val="C53929"/>
                </a:solidFill>
                <a:latin typeface="IBM Plex Mono"/>
                <a:ea typeface="IBM Plex Mono"/>
                <a:cs typeface="IBM Plex Mono"/>
                <a:sym typeface="IBM Plex Mono"/>
              </a:rPr>
              <a:t>TypeError:</a:t>
            </a:r>
            <a:r>
              <a:rPr lang="en" sz="1100">
                <a:solidFill>
                  <a:srgbClr val="37474F"/>
                </a:solidFill>
                <a:latin typeface="IBM Plex Mono"/>
                <a:ea typeface="IBM Plex Mono"/>
                <a:cs typeface="IBM Plex Mono"/>
                <a:sym typeface="IBM Plex Mono"/>
              </a:rPr>
              <a:t> </a:t>
            </a:r>
            <a:r>
              <a:rPr lang="en" sz="1100">
                <a:latin typeface="IBM Plex Mono"/>
                <a:ea typeface="IBM Plex Mono"/>
                <a:cs typeface="IBM Plex Mono"/>
                <a:sym typeface="IBM Plex Mono"/>
              </a:rPr>
              <a:t>'tuple' object does not support item assignment</a:t>
            </a:r>
            <a:endParaRPr sz="1000">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
        <p:nvSpPr>
          <p:cNvPr id="1820" name="Google Shape;1820;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Tuplas</a:t>
            </a:r>
            <a:endParaRPr/>
          </a:p>
        </p:txBody>
      </p:sp>
      <p:sp>
        <p:nvSpPr>
          <p:cNvPr id="1821" name="Google Shape;1821;p57"/>
          <p:cNvSpPr txBox="1"/>
          <p:nvPr/>
        </p:nvSpPr>
        <p:spPr>
          <a:xfrm>
            <a:off x="5907625" y="1470025"/>
            <a:ext cx="2738400" cy="1405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Observación: </a:t>
            </a:r>
            <a:endParaRPr b="1">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Las tuplas </a:t>
            </a:r>
            <a:r>
              <a:rPr b="1" lang="en">
                <a:latin typeface="Poppins"/>
                <a:ea typeface="Poppins"/>
                <a:cs typeface="Poppins"/>
                <a:sym typeface="Poppins"/>
              </a:rPr>
              <a:t>no</a:t>
            </a:r>
            <a:r>
              <a:rPr lang="en">
                <a:latin typeface="Poppins"/>
                <a:ea typeface="Poppins"/>
                <a:cs typeface="Poppins"/>
                <a:sym typeface="Poppins"/>
              </a:rPr>
              <a:t> son mutables. Una vez definidas, su contenido y tamaño no puede modificarse.</a:t>
            </a:r>
            <a:endParaRPr>
              <a:latin typeface="Poppins"/>
              <a:ea typeface="Poppins"/>
              <a:cs typeface="Poppins"/>
              <a:sym typeface="Poppins"/>
            </a:endParaRPr>
          </a:p>
        </p:txBody>
      </p:sp>
      <p:cxnSp>
        <p:nvCxnSpPr>
          <p:cNvPr id="1822" name="Google Shape;1822;p57"/>
          <p:cNvCxnSpPr/>
          <p:nvPr/>
        </p:nvCxnSpPr>
        <p:spPr>
          <a:xfrm flipH="1">
            <a:off x="6164775" y="2876025"/>
            <a:ext cx="311700" cy="7317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Diccionarios</a:t>
            </a:r>
            <a:endParaRPr/>
          </a:p>
        </p:txBody>
      </p:sp>
      <p:sp>
        <p:nvSpPr>
          <p:cNvPr id="1828" name="Google Shape;1828;p58"/>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Modelar la información con una estructura "clave":"valor"</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alojamiento =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'descripcion'</a:t>
            </a: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'Dep. Céntrico / Vista al Mar / Frente a la Playa'</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'tipo'</a:t>
            </a: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'departamento'</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'habitaciones'</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2</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'cantidad_camas'</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3</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'vista_al_mar'</a:t>
            </a: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True</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'check-in'</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9</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16</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'check-out'</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10</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12</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'permite_mascota'</a:t>
            </a: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False</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'servicios'</a:t>
            </a:r>
            <a:r>
              <a:rPr lang="en" sz="1200">
                <a:solidFill>
                  <a:srgbClr val="37474F"/>
                </a:solidFill>
                <a:latin typeface="IBM Plex Mono"/>
                <a:ea typeface="IBM Plex Mono"/>
                <a:cs typeface="IBM Plex Mono"/>
                <a:sym typeface="IBM Plex Mono"/>
              </a:rPr>
              <a:t>: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'Pileta'</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'Shampoo'</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'Secador de pelo'</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'anfitrion'</a:t>
            </a:r>
            <a:r>
              <a:rPr lang="en" sz="1200">
                <a:solidFill>
                  <a:srgbClr val="37474F"/>
                </a:solidFill>
                <a:latin typeface="IBM Plex Mono"/>
                <a:ea typeface="IBM Plex Mono"/>
                <a:cs typeface="IBM Plex Mono"/>
                <a:sym typeface="IBM Plex Mono"/>
              </a:rPr>
              <a:t>: </a:t>
            </a:r>
            <a:r>
              <a:rPr lang="en" sz="1200">
                <a:solidFill>
                  <a:srgbClr val="388E3C"/>
                </a:solidFill>
                <a:latin typeface="IBM Plex Mono"/>
                <a:ea typeface="IBM Plex Mono"/>
                <a:cs typeface="IBM Plex Mono"/>
                <a:sym typeface="IBM Plex Mono"/>
              </a:rPr>
              <a:t>'Ramiro'</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Diccionarios</a:t>
            </a:r>
            <a:endParaRPr/>
          </a:p>
        </p:txBody>
      </p:sp>
      <p:sp>
        <p:nvSpPr>
          <p:cNvPr id="1834" name="Google Shape;1834;p5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(alojamiento.keys())</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D81B60"/>
                </a:solidFill>
                <a:latin typeface="IBM Plex Mono"/>
                <a:ea typeface="IBM Plex Mono"/>
                <a:cs typeface="IBM Plex Mono"/>
                <a:sym typeface="IBM Plex Mono"/>
              </a:rPr>
              <a:t># dict_keys(['descripcion', 'tipo', 'habitaciones', 'cantidad_camas','vista_al_mar', 'check-in', 'check-out', 'permite_mascota',</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'servicios', 'anfitrion'])</a:t>
            </a:r>
            <a:endParaRPr sz="1500">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(alojamiento.values())</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D81B60"/>
                </a:solidFill>
                <a:latin typeface="IBM Plex Mono"/>
                <a:ea typeface="IBM Plex Mono"/>
                <a:cs typeface="IBM Plex Mono"/>
                <a:sym typeface="IBM Plex Mono"/>
              </a:rPr>
              <a:t># dict_values(['Dep. Céntrico / Vista al Mar / Frente a la Playa',</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D81B60"/>
                </a:solidFill>
                <a:latin typeface="IBM Plex Mono"/>
                <a:ea typeface="IBM Plex Mono"/>
                <a:cs typeface="IBM Plex Mono"/>
                <a:sym typeface="IBM Plex Mono"/>
              </a:rPr>
              <a:t># 'departamento', 2, 3, True, (9, 16), (10, 12), False,</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D81B60"/>
                </a:solidFill>
                <a:latin typeface="IBM Plex Mono"/>
                <a:ea typeface="IBM Plex Mono"/>
                <a:cs typeface="IBM Plex Mono"/>
                <a:sym typeface="IBM Plex Mono"/>
              </a:rPr>
              <a:t># ['Pileta', 'Shampoo', 'Secador de pelo'], 'Ramiro'])</a:t>
            </a:r>
            <a:endParaRPr sz="1500">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Diccionarios</a:t>
            </a:r>
            <a:endParaRPr/>
          </a:p>
        </p:txBody>
      </p:sp>
      <p:sp>
        <p:nvSpPr>
          <p:cNvPr id="1840" name="Google Shape;1840;p60"/>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rPr>
              <a:t>Para acceder a un valor determinado, utilizamos su clave correspondiente y una de las siguientes formas de acceso:</a:t>
            </a:r>
            <a:endParaRPr sz="1500">
              <a:solidFill>
                <a:srgbClr val="37474F"/>
              </a:solidFill>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alojamiento[</a:t>
            </a:r>
            <a:r>
              <a:rPr lang="en">
                <a:solidFill>
                  <a:srgbClr val="388E3C"/>
                </a:solidFill>
                <a:latin typeface="IBM Plex Mono"/>
                <a:ea typeface="IBM Plex Mono"/>
                <a:cs typeface="IBM Plex Mono"/>
                <a:sym typeface="IBM Plex Mono"/>
              </a:rPr>
              <a:t>'descripcion'</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'Dep. Céntrico / Vista al Mar / Frente a la Playa'</a:t>
            </a:r>
            <a:endParaRPr>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D81B60"/>
                </a:solidFill>
                <a:latin typeface="IBM Plex Mono"/>
                <a:ea typeface="IBM Plex Mono"/>
                <a:cs typeface="IBM Plex Mono"/>
                <a:sym typeface="IBM Plex Mono"/>
              </a:rPr>
              <a:t># Arrojará </a:t>
            </a:r>
            <a:r>
              <a:rPr b="1" lang="en">
                <a:solidFill>
                  <a:srgbClr val="D81B60"/>
                </a:solidFill>
                <a:latin typeface="IBM Plex Mono"/>
                <a:ea typeface="IBM Plex Mono"/>
                <a:cs typeface="IBM Plex Mono"/>
                <a:sym typeface="IBM Plex Mono"/>
              </a:rPr>
              <a:t>KeyError</a:t>
            </a:r>
            <a:r>
              <a:rPr lang="en">
                <a:solidFill>
                  <a:srgbClr val="D81B60"/>
                </a:solidFill>
                <a:latin typeface="IBM Plex Mono"/>
                <a:ea typeface="IBM Plex Mono"/>
                <a:cs typeface="IBM Plex Mono"/>
                <a:sym typeface="IBM Plex Mono"/>
              </a:rPr>
              <a:t> si la clave no existe.</a:t>
            </a:r>
            <a:endParaRPr>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alojamiento.get(</a:t>
            </a:r>
            <a:r>
              <a:rPr lang="en">
                <a:solidFill>
                  <a:srgbClr val="388E3C"/>
                </a:solidFill>
                <a:latin typeface="IBM Plex Mono"/>
                <a:ea typeface="IBM Plex Mono"/>
                <a:cs typeface="IBM Plex Mono"/>
                <a:sym typeface="IBM Plex Mono"/>
              </a:rPr>
              <a:t>'descripcion'</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'Dep. Céntrico / Vista al Mar / Frente a la Playa'</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D81B60"/>
                </a:solidFill>
                <a:latin typeface="IBM Plex Mono"/>
                <a:ea typeface="IBM Plex Mono"/>
                <a:cs typeface="IBM Plex Mono"/>
                <a:sym typeface="IBM Plex Mono"/>
              </a:rPr>
              <a:t># Devolverá </a:t>
            </a:r>
            <a:r>
              <a:rPr b="1" lang="en">
                <a:solidFill>
                  <a:srgbClr val="D81B60"/>
                </a:solidFill>
                <a:latin typeface="IBM Plex Mono"/>
                <a:ea typeface="IBM Plex Mono"/>
                <a:cs typeface="IBM Plex Mono"/>
                <a:sym typeface="IBM Plex Mono"/>
              </a:rPr>
              <a:t>None</a:t>
            </a:r>
            <a:r>
              <a:rPr lang="en">
                <a:solidFill>
                  <a:srgbClr val="D81B60"/>
                </a:solidFill>
                <a:latin typeface="IBM Plex Mono"/>
                <a:ea typeface="IBM Plex Mono"/>
                <a:cs typeface="IBM Plex Mono"/>
                <a:sym typeface="IBM Plex Mono"/>
              </a:rPr>
              <a:t> si la clave no existe.</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alojamiento.get(</a:t>
            </a:r>
            <a:r>
              <a:rPr lang="en">
                <a:solidFill>
                  <a:srgbClr val="388E3C"/>
                </a:solidFill>
                <a:latin typeface="IBM Plex Mono"/>
                <a:ea typeface="IBM Plex Mono"/>
                <a:cs typeface="IBM Plex Mono"/>
                <a:sym typeface="IBM Plex Mono"/>
              </a:rPr>
              <a:t>'pepe', 'No existe la clave'</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 'No existe la clave'</a:t>
            </a:r>
            <a:endParaRPr sz="1300">
              <a:solidFill>
                <a:srgbClr val="C53929"/>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34"/>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469" name="Google Shape;1469;p34"/>
          <p:cNvGrpSpPr/>
          <p:nvPr/>
        </p:nvGrpSpPr>
        <p:grpSpPr>
          <a:xfrm>
            <a:off x="-374387" y="3354325"/>
            <a:ext cx="3922590" cy="2969900"/>
            <a:chOff x="-374387" y="3354325"/>
            <a:chExt cx="3922590" cy="2969900"/>
          </a:xfrm>
        </p:grpSpPr>
        <p:pic>
          <p:nvPicPr>
            <p:cNvPr id="1470" name="Google Shape;1470;p34"/>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471" name="Google Shape;1471;p34"/>
            <p:cNvGrpSpPr/>
            <p:nvPr/>
          </p:nvGrpSpPr>
          <p:grpSpPr>
            <a:xfrm>
              <a:off x="1853583" y="4445557"/>
              <a:ext cx="1694620" cy="1360169"/>
              <a:chOff x="7945225" y="4302000"/>
              <a:chExt cx="904666" cy="726121"/>
            </a:xfrm>
          </p:grpSpPr>
          <p:sp>
            <p:nvSpPr>
              <p:cNvPr id="1472" name="Google Shape;1472;p3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5" name="Google Shape;1475;p34"/>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 a Python</a:t>
            </a:r>
            <a:endParaRPr/>
          </a:p>
        </p:txBody>
      </p:sp>
      <p:grpSp>
        <p:nvGrpSpPr>
          <p:cNvPr id="1476" name="Google Shape;1476;p34"/>
          <p:cNvGrpSpPr/>
          <p:nvPr/>
        </p:nvGrpSpPr>
        <p:grpSpPr>
          <a:xfrm>
            <a:off x="6487513" y="-1301175"/>
            <a:ext cx="4268216" cy="6666030"/>
            <a:chOff x="6128138" y="-1301175"/>
            <a:chExt cx="4268216" cy="6666030"/>
          </a:xfrm>
        </p:grpSpPr>
        <p:sp>
          <p:nvSpPr>
            <p:cNvPr id="1477" name="Google Shape;1477;p3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2" name="Google Shape;1482;p3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83" name="Google Shape;1483;p34"/>
            <p:cNvGrpSpPr/>
            <p:nvPr/>
          </p:nvGrpSpPr>
          <p:grpSpPr>
            <a:xfrm rot="5400000">
              <a:off x="7873341" y="4254316"/>
              <a:ext cx="708100" cy="708500"/>
              <a:chOff x="3678700" y="407275"/>
              <a:chExt cx="708100" cy="708500"/>
            </a:xfrm>
          </p:grpSpPr>
          <p:sp>
            <p:nvSpPr>
              <p:cNvPr id="1484" name="Google Shape;1484;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4"/>
            <p:cNvGrpSpPr/>
            <p:nvPr/>
          </p:nvGrpSpPr>
          <p:grpSpPr>
            <a:xfrm rot="5400000">
              <a:off x="8639847" y="3354200"/>
              <a:ext cx="457787" cy="458045"/>
              <a:chOff x="3678700" y="407275"/>
              <a:chExt cx="708100" cy="708500"/>
            </a:xfrm>
          </p:grpSpPr>
          <p:sp>
            <p:nvSpPr>
              <p:cNvPr id="1492" name="Google Shape;1492;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4"/>
            <p:cNvGrpSpPr/>
            <p:nvPr/>
          </p:nvGrpSpPr>
          <p:grpSpPr>
            <a:xfrm>
              <a:off x="7787267" y="539497"/>
              <a:ext cx="208184" cy="208184"/>
              <a:chOff x="8356813" y="1074288"/>
              <a:chExt cx="351900" cy="351900"/>
            </a:xfrm>
          </p:grpSpPr>
          <p:sp>
            <p:nvSpPr>
              <p:cNvPr id="1500" name="Google Shape;1500;p3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34"/>
            <p:cNvGrpSpPr/>
            <p:nvPr/>
          </p:nvGrpSpPr>
          <p:grpSpPr>
            <a:xfrm>
              <a:off x="7194842" y="2467660"/>
              <a:ext cx="208184" cy="208184"/>
              <a:chOff x="8356813" y="1074288"/>
              <a:chExt cx="351900" cy="351900"/>
            </a:xfrm>
          </p:grpSpPr>
          <p:sp>
            <p:nvSpPr>
              <p:cNvPr id="1503" name="Google Shape;1503;p3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3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34"/>
          <p:cNvGrpSpPr/>
          <p:nvPr/>
        </p:nvGrpSpPr>
        <p:grpSpPr>
          <a:xfrm>
            <a:off x="796100" y="3553101"/>
            <a:ext cx="4558967" cy="134100"/>
            <a:chOff x="796100" y="3019701"/>
            <a:chExt cx="4558967" cy="134100"/>
          </a:xfrm>
        </p:grpSpPr>
        <p:sp>
          <p:nvSpPr>
            <p:cNvPr id="1507" name="Google Shape;1507;p3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8" name="Google Shape;1508;p3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09" name="Google Shape;1509;p3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Diccionarios</a:t>
            </a:r>
            <a:endParaRPr/>
          </a:p>
        </p:txBody>
      </p:sp>
      <p:sp>
        <p:nvSpPr>
          <p:cNvPr id="1846" name="Google Shape;1846;p6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rPr>
              <a:t>Podemos saber si una clave está en un diccionario</a:t>
            </a:r>
            <a:r>
              <a:rPr lang="en" sz="1500">
                <a:solidFill>
                  <a:srgbClr val="37474F"/>
                </a:solidFill>
              </a:rPr>
              <a:t>:</a:t>
            </a:r>
            <a:endParaRPr sz="1500">
              <a:solidFill>
                <a:srgbClr val="37474F"/>
              </a:solidFill>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'vista_al_mar'</a:t>
            </a: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alojamiento</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True</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'wifi'</a:t>
            </a: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alojamiento </a:t>
            </a:r>
            <a:r>
              <a:rPr lang="en" sz="1500">
                <a:solidFill>
                  <a:srgbClr val="D81B60"/>
                </a:solidFill>
                <a:latin typeface="IBM Plex Mono"/>
                <a:ea typeface="IBM Plex Mono"/>
                <a:cs typeface="IBM Plex Mono"/>
                <a:sym typeface="IBM Plex Mono"/>
              </a:rPr>
              <a:t># False</a:t>
            </a:r>
            <a:endParaRPr>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rgbClr val="D81B60"/>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rPr>
              <a:t>O si un determinado valor contiene una palabra:</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88E3C"/>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'Vista'</a:t>
            </a: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alojamiento[</a:t>
            </a:r>
            <a:r>
              <a:rPr lang="en" sz="1500">
                <a:solidFill>
                  <a:srgbClr val="388E3C"/>
                </a:solidFill>
                <a:latin typeface="IBM Plex Mono"/>
                <a:ea typeface="IBM Plex Mono"/>
                <a:cs typeface="IBM Plex Mono"/>
                <a:sym typeface="IBM Plex Mono"/>
              </a:rPr>
              <a:t>'descripcion'</a:t>
            </a:r>
            <a:r>
              <a:rPr lang="en" sz="1500">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True</a:t>
            </a:r>
            <a:endParaRPr>
              <a:solidFill>
                <a:srgbClr val="D81B60"/>
              </a:solidFill>
              <a:latin typeface="IBM Plex Mono"/>
              <a:ea typeface="IBM Plex Mono"/>
              <a:cs typeface="IBM Plex Mono"/>
              <a:sym typeface="IBM Plex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Diccionarios</a:t>
            </a:r>
            <a:endParaRPr/>
          </a:p>
        </p:txBody>
      </p:sp>
      <p:sp>
        <p:nvSpPr>
          <p:cNvPr id="1852" name="Google Shape;1852;p6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rPr>
              <a:t>Podemos modificarlo:</a:t>
            </a:r>
            <a:endParaRPr sz="1500">
              <a:solidFill>
                <a:srgbClr val="37474F"/>
              </a:solidFill>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'Permite mascota?'</a:t>
            </a:r>
            <a:r>
              <a:rPr lang="en">
                <a:solidFill>
                  <a:srgbClr val="37474F"/>
                </a:solidFill>
                <a:latin typeface="IBM Plex Mono"/>
                <a:ea typeface="IBM Plex Mono"/>
                <a:cs typeface="IBM Plex Mono"/>
                <a:sym typeface="IBM Plex Mono"/>
              </a:rPr>
              <a:t>, alojamiento[</a:t>
            </a:r>
            <a:r>
              <a:rPr lang="en">
                <a:solidFill>
                  <a:srgbClr val="388E3C"/>
                </a:solidFill>
                <a:latin typeface="IBM Plex Mono"/>
                <a:ea typeface="IBM Plex Mono"/>
                <a:cs typeface="IBM Plex Mono"/>
                <a:sym typeface="IBM Plex Mono"/>
              </a:rPr>
              <a:t>'permite_mascota'</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False</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alojamiento[</a:t>
            </a:r>
            <a:r>
              <a:rPr lang="en">
                <a:solidFill>
                  <a:srgbClr val="388E3C"/>
                </a:solidFill>
                <a:latin typeface="IBM Plex Mono"/>
                <a:ea typeface="IBM Plex Mono"/>
                <a:cs typeface="IBM Plex Mono"/>
                <a:sym typeface="IBM Plex Mono"/>
              </a:rPr>
              <a:t>'permite_mascota'</a:t>
            </a:r>
            <a:r>
              <a:rPr lang="en">
                <a:solidFill>
                  <a:srgbClr val="37474F"/>
                </a:solidFill>
                <a:latin typeface="IBM Plex Mono"/>
                <a:ea typeface="IBM Plex Mono"/>
                <a:cs typeface="IBM Plex Mono"/>
                <a:sym typeface="IBM Plex Mono"/>
              </a:rPr>
              <a:t>] = </a:t>
            </a:r>
            <a:r>
              <a:rPr lang="en">
                <a:solidFill>
                  <a:srgbClr val="3F51B5"/>
                </a:solidFill>
                <a:latin typeface="IBM Plex Mono"/>
                <a:ea typeface="IBM Plex Mono"/>
                <a:cs typeface="IBM Plex Mono"/>
                <a:sym typeface="IBM Plex Mono"/>
              </a:rPr>
              <a:t>True</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'Permite mascota?'</a:t>
            </a:r>
            <a:r>
              <a:rPr lang="en">
                <a:solidFill>
                  <a:srgbClr val="37474F"/>
                </a:solidFill>
                <a:latin typeface="IBM Plex Mono"/>
                <a:ea typeface="IBM Plex Mono"/>
                <a:cs typeface="IBM Plex Mono"/>
                <a:sym typeface="IBM Plex Mono"/>
              </a:rPr>
              <a:t>, alojamiento[</a:t>
            </a:r>
            <a:r>
              <a:rPr lang="en">
                <a:solidFill>
                  <a:srgbClr val="388E3C"/>
                </a:solidFill>
                <a:latin typeface="IBM Plex Mono"/>
                <a:ea typeface="IBM Plex Mono"/>
                <a:cs typeface="IBM Plex Mono"/>
                <a:sym typeface="IBM Plex Mono"/>
              </a:rPr>
              <a:t>'permite_mascota'</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True</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alojamiento.update({</a:t>
            </a:r>
            <a:r>
              <a:rPr lang="en">
                <a:solidFill>
                  <a:srgbClr val="388E3C"/>
                </a:solidFill>
                <a:latin typeface="IBM Plex Mono"/>
                <a:ea typeface="IBM Plex Mono"/>
                <a:cs typeface="IBM Plex Mono"/>
                <a:sym typeface="IBM Plex Mono"/>
              </a:rPr>
              <a:t>'baños'</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2</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alojamiento.update({</a:t>
            </a:r>
            <a:r>
              <a:rPr lang="en">
                <a:solidFill>
                  <a:srgbClr val="388E3C"/>
                </a:solidFill>
                <a:latin typeface="IBM Plex Mono"/>
                <a:ea typeface="IBM Plex Mono"/>
                <a:cs typeface="IBM Plex Mono"/>
                <a:sym typeface="IBM Plex Mono"/>
              </a:rPr>
              <a:t>'habitaciones'</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4</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alojamiento[</a:t>
            </a:r>
            <a:r>
              <a:rPr lang="en">
                <a:solidFill>
                  <a:srgbClr val="388E3C"/>
                </a:solidFill>
                <a:latin typeface="IBM Plex Mono"/>
                <a:ea typeface="IBM Plex Mono"/>
                <a:cs typeface="IBM Plex Mono"/>
                <a:sym typeface="IBM Plex Mono"/>
              </a:rPr>
              <a:t>'habitaciones'</a:t>
            </a:r>
            <a:r>
              <a:rPr lang="en">
                <a:solidFill>
                  <a:srgbClr val="37474F"/>
                </a:solidFill>
                <a:latin typeface="IBM Plex Mono"/>
                <a:ea typeface="IBM Plex Mono"/>
                <a:cs typeface="IBM Plex Mono"/>
                <a:sym typeface="IBM Plex Mono"/>
              </a:rPr>
              <a:t>] = </a:t>
            </a:r>
            <a:r>
              <a:rPr lang="en">
                <a:solidFill>
                  <a:srgbClr val="C53929"/>
                </a:solidFill>
                <a:latin typeface="IBM Plex Mono"/>
                <a:ea typeface="IBM Plex Mono"/>
                <a:cs typeface="IBM Plex Mono"/>
                <a:sym typeface="IBM Plex Mono"/>
              </a:rPr>
              <a:t>4</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val = alojamiento.pop(</a:t>
            </a:r>
            <a:r>
              <a:rPr lang="en">
                <a:solidFill>
                  <a:srgbClr val="388E3C"/>
                </a:solidFill>
                <a:latin typeface="IBM Plex Mono"/>
                <a:ea typeface="IBM Plex Mono"/>
                <a:cs typeface="IBM Plex Mono"/>
                <a:sym typeface="IBM Plex Mono"/>
              </a:rPr>
              <a:t>'baños'</a:t>
            </a:r>
            <a:r>
              <a:rPr lang="en">
                <a:solidFill>
                  <a:srgbClr val="37474F"/>
                </a:solidFill>
                <a:latin typeface="IBM Plex Mono"/>
                <a:ea typeface="IBM Plex Mono"/>
                <a:cs typeface="IBM Plex Mono"/>
                <a:sym typeface="IBM Plex Mono"/>
              </a:rPr>
              <a:t>) </a:t>
            </a:r>
            <a:r>
              <a:rPr lang="en">
                <a:solidFill>
                  <a:srgbClr val="D81B60"/>
                </a:solidFill>
                <a:latin typeface="IBM Plex Mono"/>
                <a:ea typeface="IBM Plex Mono"/>
                <a:cs typeface="IBM Plex Mono"/>
                <a:sym typeface="IBM Plex Mono"/>
              </a:rPr>
              <a:t># elimina clave-valor y devuelve valor eliminado</a:t>
            </a:r>
            <a:endParaRPr>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88E3C"/>
              </a:solidFill>
              <a:latin typeface="IBM Plex Mono"/>
              <a:ea typeface="IBM Plex Mono"/>
              <a:cs typeface="IBM Plex Mono"/>
              <a:sym typeface="IBM Plex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Diccionarios</a:t>
            </a:r>
            <a:endParaRPr/>
          </a:p>
        </p:txBody>
      </p:sp>
      <p:sp>
        <p:nvSpPr>
          <p:cNvPr id="1858" name="Google Shape;1858;p6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7474F"/>
                </a:solidFill>
              </a:rPr>
              <a:t>Podemos iterarlo:</a:t>
            </a:r>
            <a:endParaRPr sz="1500">
              <a:solidFill>
                <a:srgbClr val="37474F"/>
              </a:solidFill>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anio_fundacion = {</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"Google"</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1996</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"Apple"</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1976</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"Sony"</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1946</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"ebay"</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1995</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"IBM"</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1911</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F51B5"/>
                </a:solidFill>
                <a:latin typeface="IBM Plex Mono"/>
                <a:ea typeface="IBM Plex Mono"/>
                <a:cs typeface="IBM Plex Mono"/>
                <a:sym typeface="IBM Plex Mono"/>
              </a:rPr>
              <a:t>for</a:t>
            </a:r>
            <a:r>
              <a:rPr lang="en">
                <a:solidFill>
                  <a:srgbClr val="37474F"/>
                </a:solidFill>
                <a:latin typeface="IBM Plex Mono"/>
                <a:ea typeface="IBM Plex Mono"/>
                <a:cs typeface="IBM Plex Mono"/>
                <a:sym typeface="IBM Plex Mono"/>
              </a:rPr>
              <a:t> company, year </a:t>
            </a:r>
            <a:r>
              <a:rPr lang="en">
                <a:solidFill>
                  <a:srgbClr val="3F51B5"/>
                </a:solidFill>
                <a:latin typeface="IBM Plex Mono"/>
                <a:ea typeface="IBM Plex Mono"/>
                <a:cs typeface="IBM Plex Mono"/>
                <a:sym typeface="IBM Plex Mono"/>
              </a:rPr>
              <a:t>in</a:t>
            </a:r>
            <a:r>
              <a:rPr lang="en">
                <a:solidFill>
                  <a:srgbClr val="37474F"/>
                </a:solidFill>
                <a:latin typeface="IBM Plex Mono"/>
                <a:ea typeface="IBM Plex Mono"/>
                <a:cs typeface="IBM Plex Mono"/>
                <a:sym typeface="IBM Plex Mono"/>
              </a:rPr>
              <a:t> anio_fundacion.items():</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a:t>
            </a:r>
            <a:r>
              <a:rPr lang="en">
                <a:solidFill>
                  <a:srgbClr val="388E3C"/>
                </a:solidFill>
                <a:latin typeface="IBM Plex Mono"/>
                <a:ea typeface="IBM Plex Mono"/>
                <a:cs typeface="IBM Plex Mono"/>
                <a:sym typeface="IBM Plex Mono"/>
              </a:rPr>
              <a:t>f"</a:t>
            </a:r>
            <a:r>
              <a:rPr lang="en">
                <a:solidFill>
                  <a:srgbClr val="37474F"/>
                </a:solidFill>
                <a:latin typeface="IBM Plex Mono"/>
                <a:ea typeface="IBM Plex Mono"/>
                <a:cs typeface="IBM Plex Mono"/>
                <a:sym typeface="IBM Plex Mono"/>
              </a:rPr>
              <a:t>{company}</a:t>
            </a:r>
            <a:r>
              <a:rPr lang="en">
                <a:solidFill>
                  <a:srgbClr val="388E3C"/>
                </a:solidFill>
                <a:latin typeface="IBM Plex Mono"/>
                <a:ea typeface="IBM Plex Mono"/>
                <a:cs typeface="IBM Plex Mono"/>
                <a:sym typeface="IBM Plex Mono"/>
              </a:rPr>
              <a:t> fue fundada en el año </a:t>
            </a:r>
            <a:r>
              <a:rPr lang="en">
                <a:solidFill>
                  <a:srgbClr val="37474F"/>
                </a:solidFill>
                <a:latin typeface="IBM Plex Mono"/>
                <a:ea typeface="IBM Plex Mono"/>
                <a:cs typeface="IBM Plex Mono"/>
                <a:sym typeface="IBM Plex Mono"/>
              </a:rPr>
              <a:t>{year}</a:t>
            </a:r>
            <a:r>
              <a:rPr lang="en">
                <a:solidFill>
                  <a:srgbClr val="388E3C"/>
                </a:solidFill>
                <a:latin typeface="IBM Plex Mono"/>
                <a:ea typeface="IBM Plex Mono"/>
                <a:cs typeface="IBM Plex Mono"/>
                <a:sym typeface="IBM Plex Mono"/>
              </a:rPr>
              <a:t>"</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0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37474F"/>
                </a:solidFill>
                <a:latin typeface="IBM Plex Mono"/>
                <a:ea typeface="IBM Plex Mono"/>
                <a:cs typeface="IBM Plex Mono"/>
                <a:sym typeface="IBM Plex Mono"/>
              </a:rPr>
              <a:t>Google fundada: 1996</a:t>
            </a:r>
            <a:endParaRPr sz="10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37474F"/>
                </a:solidFill>
                <a:latin typeface="IBM Plex Mono"/>
                <a:ea typeface="IBM Plex Mono"/>
                <a:cs typeface="IBM Plex Mono"/>
                <a:sym typeface="IBM Plex Mono"/>
              </a:rPr>
              <a:t>Apple fundada: 1976</a:t>
            </a:r>
            <a:endParaRPr sz="10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37474F"/>
                </a:solidFill>
                <a:latin typeface="IBM Plex Mono"/>
                <a:ea typeface="IBM Plex Mono"/>
                <a:cs typeface="IBM Plex Mono"/>
                <a:sym typeface="IBM Plex Mono"/>
              </a:rPr>
              <a:t>Sony fundada: 1946</a:t>
            </a:r>
            <a:endParaRPr sz="10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37474F"/>
                </a:solidFill>
                <a:latin typeface="IBM Plex Mono"/>
                <a:ea typeface="IBM Plex Mono"/>
                <a:cs typeface="IBM Plex Mono"/>
                <a:sym typeface="IBM Plex Mono"/>
              </a:rPr>
              <a:t>ebay fundada: 1995</a:t>
            </a:r>
            <a:endParaRPr sz="10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000">
                <a:solidFill>
                  <a:srgbClr val="37474F"/>
                </a:solidFill>
                <a:latin typeface="IBM Plex Mono"/>
                <a:ea typeface="IBM Plex Mono"/>
                <a:cs typeface="IBM Plex Mono"/>
                <a:sym typeface="IBM Plex Mono"/>
              </a:rPr>
              <a:t>IBM fundada: 1911</a:t>
            </a:r>
            <a:endParaRPr sz="10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64"/>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864" name="Google Shape;1864;p64"/>
          <p:cNvGrpSpPr/>
          <p:nvPr/>
        </p:nvGrpSpPr>
        <p:grpSpPr>
          <a:xfrm>
            <a:off x="-374387" y="3354325"/>
            <a:ext cx="3922590" cy="2969900"/>
            <a:chOff x="-374387" y="3354325"/>
            <a:chExt cx="3922590" cy="2969900"/>
          </a:xfrm>
        </p:grpSpPr>
        <p:pic>
          <p:nvPicPr>
            <p:cNvPr id="1865" name="Google Shape;1865;p64"/>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866" name="Google Shape;1866;p64"/>
            <p:cNvGrpSpPr/>
            <p:nvPr/>
          </p:nvGrpSpPr>
          <p:grpSpPr>
            <a:xfrm>
              <a:off x="1853583" y="4445557"/>
              <a:ext cx="1694620" cy="1360169"/>
              <a:chOff x="7945225" y="4302000"/>
              <a:chExt cx="904666" cy="726121"/>
            </a:xfrm>
          </p:grpSpPr>
          <p:sp>
            <p:nvSpPr>
              <p:cNvPr id="1867" name="Google Shape;1867;p6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0" name="Google Shape;1870;p64"/>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Otros</a:t>
            </a:r>
            <a:endParaRPr/>
          </a:p>
          <a:p>
            <a:pPr indent="0" lvl="0" marL="0" rtl="0" algn="l">
              <a:spcBef>
                <a:spcPts val="0"/>
              </a:spcBef>
              <a:spcAft>
                <a:spcPts val="0"/>
              </a:spcAft>
              <a:buNone/>
            </a:pPr>
            <a:r>
              <a:rPr lang="en"/>
              <a:t>Conceptos</a:t>
            </a:r>
            <a:endParaRPr/>
          </a:p>
        </p:txBody>
      </p:sp>
      <p:grpSp>
        <p:nvGrpSpPr>
          <p:cNvPr id="1871" name="Google Shape;1871;p64"/>
          <p:cNvGrpSpPr/>
          <p:nvPr/>
        </p:nvGrpSpPr>
        <p:grpSpPr>
          <a:xfrm>
            <a:off x="6487513" y="-1301175"/>
            <a:ext cx="4268216" cy="6666030"/>
            <a:chOff x="6128138" y="-1301175"/>
            <a:chExt cx="4268216" cy="6666030"/>
          </a:xfrm>
        </p:grpSpPr>
        <p:sp>
          <p:nvSpPr>
            <p:cNvPr id="1872" name="Google Shape;1872;p6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7" name="Google Shape;1877;p6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878" name="Google Shape;1878;p64"/>
            <p:cNvGrpSpPr/>
            <p:nvPr/>
          </p:nvGrpSpPr>
          <p:grpSpPr>
            <a:xfrm rot="5400000">
              <a:off x="7873341" y="4254316"/>
              <a:ext cx="708100" cy="708500"/>
              <a:chOff x="3678700" y="407275"/>
              <a:chExt cx="708100" cy="708500"/>
            </a:xfrm>
          </p:grpSpPr>
          <p:sp>
            <p:nvSpPr>
              <p:cNvPr id="1879" name="Google Shape;1879;p6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6" name="Google Shape;1886;p64"/>
            <p:cNvGrpSpPr/>
            <p:nvPr/>
          </p:nvGrpSpPr>
          <p:grpSpPr>
            <a:xfrm rot="5400000">
              <a:off x="8639847" y="3354200"/>
              <a:ext cx="457787" cy="458045"/>
              <a:chOff x="3678700" y="407275"/>
              <a:chExt cx="708100" cy="708500"/>
            </a:xfrm>
          </p:grpSpPr>
          <p:sp>
            <p:nvSpPr>
              <p:cNvPr id="1887" name="Google Shape;1887;p6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64"/>
            <p:cNvGrpSpPr/>
            <p:nvPr/>
          </p:nvGrpSpPr>
          <p:grpSpPr>
            <a:xfrm>
              <a:off x="7787267" y="539497"/>
              <a:ext cx="208184" cy="208184"/>
              <a:chOff x="8356813" y="1074288"/>
              <a:chExt cx="351900" cy="351900"/>
            </a:xfrm>
          </p:grpSpPr>
          <p:sp>
            <p:nvSpPr>
              <p:cNvPr id="1895" name="Google Shape;1895;p6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64"/>
            <p:cNvGrpSpPr/>
            <p:nvPr/>
          </p:nvGrpSpPr>
          <p:grpSpPr>
            <a:xfrm>
              <a:off x="7194842" y="2467660"/>
              <a:ext cx="208184" cy="208184"/>
              <a:chOff x="8356813" y="1074288"/>
              <a:chExt cx="351900" cy="351900"/>
            </a:xfrm>
          </p:grpSpPr>
          <p:sp>
            <p:nvSpPr>
              <p:cNvPr id="1898" name="Google Shape;1898;p6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0" name="Google Shape;1900;p6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64"/>
          <p:cNvGrpSpPr/>
          <p:nvPr/>
        </p:nvGrpSpPr>
        <p:grpSpPr>
          <a:xfrm>
            <a:off x="796100" y="3553101"/>
            <a:ext cx="4558967" cy="134100"/>
            <a:chOff x="796100" y="3019701"/>
            <a:chExt cx="4558967" cy="134100"/>
          </a:xfrm>
        </p:grpSpPr>
        <p:sp>
          <p:nvSpPr>
            <p:cNvPr id="1902" name="Google Shape;1902;p6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3" name="Google Shape;1903;p6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04" name="Google Shape;1904;p6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Funciones</a:t>
            </a:r>
            <a:endParaRPr/>
          </a:p>
        </p:txBody>
      </p:sp>
      <p:sp>
        <p:nvSpPr>
          <p:cNvPr id="1910" name="Google Shape;1910;p6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Agrupan sentencias que resuelven una tarea específica y permiten diagramar nuestros programas en porciones pequeñas y modulares, lo que hace a los proyectos grandes más manejables y organizados.</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def</a:t>
            </a:r>
            <a:r>
              <a:rPr lang="en" sz="1500">
                <a:solidFill>
                  <a:srgbClr val="37474F"/>
                </a:solidFill>
                <a:latin typeface="IBM Plex Mono"/>
                <a:ea typeface="IBM Plex Mono"/>
                <a:cs typeface="IBM Plex Mono"/>
                <a:sym typeface="IBM Plex Mono"/>
              </a:rPr>
              <a:t> nombre_de_la_funcion([param1,...]):</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"""docstring"""</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sentencia(s)</a:t>
            </a:r>
            <a:endParaRPr sz="1500">
              <a:solidFill>
                <a:srgbClr val="D81B60"/>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Funciones</a:t>
            </a:r>
            <a:endParaRPr/>
          </a:p>
        </p:txBody>
      </p:sp>
      <p:sp>
        <p:nvSpPr>
          <p:cNvPr id="1916" name="Google Shape;1916;p6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Una variable mantiene su valor en el ambiente en el cual fue definida</a:t>
            </a:r>
            <a:r>
              <a:rPr lang="en" sz="1500">
                <a:solidFill>
                  <a:srgbClr val="37474F"/>
                </a:solidFill>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una_variable = </a:t>
            </a:r>
            <a:r>
              <a:rPr lang="en" sz="1500">
                <a:solidFill>
                  <a:srgbClr val="C53929"/>
                </a:solidFill>
                <a:latin typeface="IBM Plex Mono"/>
                <a:ea typeface="IBM Plex Mono"/>
                <a:cs typeface="IBM Plex Mono"/>
                <a:sym typeface="IBM Plex Mono"/>
              </a:rPr>
              <a:t>100</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def</a:t>
            </a:r>
            <a:r>
              <a:rPr lang="en" sz="1500">
                <a:solidFill>
                  <a:srgbClr val="37474F"/>
                </a:solidFill>
                <a:latin typeface="IBM Plex Mono"/>
                <a:ea typeface="IBM Plex Mono"/>
                <a:cs typeface="IBM Plex Mono"/>
                <a:sym typeface="IBM Plex Mono"/>
              </a:rPr>
              <a:t> usa_una_variable():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una_variable = </a:t>
            </a:r>
            <a:r>
              <a:rPr lang="en" sz="1500">
                <a:solidFill>
                  <a:srgbClr val="C53929"/>
                </a:solidFill>
                <a:latin typeface="IBM Plex Mono"/>
                <a:ea typeface="IBM Plex Mono"/>
                <a:cs typeface="IBM Plex Mono"/>
                <a:sym typeface="IBM Plex Mono"/>
              </a:rPr>
              <a:t>50</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'Valor de la variable, desde la función: '</a:t>
            </a:r>
            <a:r>
              <a:rPr lang="en" sz="1500">
                <a:solidFill>
                  <a:srgbClr val="37474F"/>
                </a:solidFill>
                <a:latin typeface="IBM Plex Mono"/>
                <a:ea typeface="IBM Plex Mono"/>
                <a:cs typeface="IBM Plex Mono"/>
                <a:sym typeface="IBM Plex Mono"/>
              </a:rPr>
              <a:t>, una_variable)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usa_una_variable()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'Valor de la variable: '</a:t>
            </a:r>
            <a:r>
              <a:rPr lang="en" sz="1500">
                <a:solidFill>
                  <a:srgbClr val="37474F"/>
                </a:solidFill>
                <a:latin typeface="IBM Plex Mono"/>
                <a:ea typeface="IBM Plex Mono"/>
                <a:cs typeface="IBM Plex Mono"/>
                <a:sym typeface="IBM Plex Mono"/>
              </a:rPr>
              <a:t>, una_variable)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Valor de la variable, desde la función:  </a:t>
            </a:r>
            <a:r>
              <a:rPr lang="en" sz="1500">
                <a:solidFill>
                  <a:srgbClr val="C53929"/>
                </a:solidFill>
                <a:latin typeface="IBM Plex Mono"/>
                <a:ea typeface="IBM Plex Mono"/>
                <a:cs typeface="IBM Plex Mono"/>
                <a:sym typeface="IBM Plex Mono"/>
              </a:rPr>
              <a:t>50</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Valor de la variable:  </a:t>
            </a:r>
            <a:r>
              <a:rPr lang="en" sz="1500">
                <a:solidFill>
                  <a:srgbClr val="C53929"/>
                </a:solidFill>
                <a:latin typeface="IBM Plex Mono"/>
                <a:ea typeface="IBM Plex Mono"/>
                <a:cs typeface="IBM Plex Mono"/>
                <a:sym typeface="IBM Plex Mono"/>
              </a:rPr>
              <a:t>100</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Funciones</a:t>
            </a:r>
            <a:endParaRPr/>
          </a:p>
        </p:txBody>
      </p:sp>
      <p:sp>
        <p:nvSpPr>
          <p:cNvPr id="1922" name="Google Shape;1922;p6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Es posible asignar valores por defecto para los parámetros de una función</a:t>
            </a:r>
            <a:r>
              <a:rPr lang="en" sz="1500">
                <a:solidFill>
                  <a:srgbClr val="37474F"/>
                </a:solidFill>
              </a:rPr>
              <a:t>.</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def</a:t>
            </a:r>
            <a:r>
              <a:rPr lang="en" sz="1500">
                <a:solidFill>
                  <a:srgbClr val="37474F"/>
                </a:solidFill>
                <a:latin typeface="IBM Plex Mono"/>
                <a:ea typeface="IBM Plex Mono"/>
                <a:cs typeface="IBM Plex Mono"/>
                <a:sym typeface="IBM Plex Mono"/>
              </a:rPr>
              <a:t> saluda(nombre, preguntas=[</a:t>
            </a:r>
            <a:r>
              <a:rPr lang="en" sz="1500">
                <a:solidFill>
                  <a:srgbClr val="388E3C"/>
                </a:solidFill>
                <a:latin typeface="IBM Plex Mono"/>
                <a:ea typeface="IBM Plex Mono"/>
                <a:cs typeface="IBM Plex Mono"/>
                <a:sym typeface="IBM Plex Mono"/>
              </a:rPr>
              <a:t>'Todo bien?', '¿Vas a programar en Python hoy?'</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'Hola '</a:t>
            </a:r>
            <a:r>
              <a:rPr lang="en" sz="1500">
                <a:solidFill>
                  <a:srgbClr val="37474F"/>
                </a:solidFill>
                <a:latin typeface="IBM Plex Mono"/>
                <a:ea typeface="IBM Plex Mono"/>
                <a:cs typeface="IBM Plex Mono"/>
                <a:sym typeface="IBM Plex Mono"/>
              </a:rPr>
              <a:t>, nombre)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for</a:t>
            </a:r>
            <a:r>
              <a:rPr lang="en" sz="1500">
                <a:solidFill>
                  <a:srgbClr val="37474F"/>
                </a:solidFill>
                <a:latin typeface="IBM Plex Mono"/>
                <a:ea typeface="IBM Plex Mono"/>
                <a:cs typeface="IBM Plex Mono"/>
                <a:sym typeface="IBM Plex Mono"/>
              </a:rPr>
              <a:t> pregunta_i </a:t>
            </a:r>
            <a:r>
              <a:rPr lang="en" sz="1500">
                <a:solidFill>
                  <a:srgbClr val="3F51B5"/>
                </a:solidFill>
                <a:latin typeface="IBM Plex Mono"/>
                <a:ea typeface="IBM Plex Mono"/>
                <a:cs typeface="IBM Plex Mono"/>
                <a:sym typeface="IBM Plex Mono"/>
              </a:rPr>
              <a:t>in</a:t>
            </a:r>
            <a:r>
              <a:rPr lang="en" sz="1500">
                <a:solidFill>
                  <a:srgbClr val="37474F"/>
                </a:solidFill>
                <a:latin typeface="IBM Plex Mono"/>
                <a:ea typeface="IBM Plex Mono"/>
                <a:cs typeface="IBM Plex Mono"/>
                <a:sym typeface="IBM Plex Mono"/>
              </a:rPr>
              <a:t> preguntas:</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respuesta = </a:t>
            </a:r>
            <a:r>
              <a:rPr lang="en" sz="1500">
                <a:solidFill>
                  <a:srgbClr val="9C27B0"/>
                </a:solidFill>
                <a:latin typeface="IBM Plex Mono"/>
                <a:ea typeface="IBM Plex Mono"/>
                <a:cs typeface="IBM Plex Mono"/>
                <a:sym typeface="IBM Plex Mono"/>
              </a:rPr>
              <a:t>input</a:t>
            </a:r>
            <a:r>
              <a:rPr lang="en" sz="1500">
                <a:solidFill>
                  <a:srgbClr val="37474F"/>
                </a:solidFill>
                <a:latin typeface="IBM Plex Mono"/>
                <a:ea typeface="IBM Plex Mono"/>
                <a:cs typeface="IBM Plex Mono"/>
                <a:sym typeface="IBM Plex Mono"/>
              </a:rPr>
              <a:t>(pregunta_i)</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print</a:t>
            </a:r>
            <a:r>
              <a:rPr lang="en" sz="1500">
                <a:solidFill>
                  <a:srgbClr val="37474F"/>
                </a:solidFill>
                <a:latin typeface="IBM Plex Mono"/>
                <a:ea typeface="IBM Plex Mono"/>
                <a:cs typeface="IBM Plex Mono"/>
                <a:sym typeface="IBM Plex Mono"/>
              </a:rPr>
              <a:t>(respuesta)</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28" name="Google Shape;1928;p68"/>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Como en cualquier lenguaje orientado a objetos, casi todo en Python es considerado un objeto con sus atributos/propiedades y métodos</a:t>
            </a:r>
            <a:r>
              <a:rPr lang="en" sz="1500">
                <a:solidFill>
                  <a:srgbClr val="37474F"/>
                </a:solidFill>
              </a:rPr>
              <a:t>.</a:t>
            </a:r>
            <a:endParaRPr sz="1500">
              <a:solidFill>
                <a:srgbClr val="37474F"/>
              </a:solidFill>
            </a:endParaRPr>
          </a:p>
          <a:p>
            <a:pPr indent="0" lvl="0" marL="0" rtl="0" algn="l">
              <a:spcBef>
                <a:spcPts val="0"/>
              </a:spcBef>
              <a:spcAft>
                <a:spcPts val="0"/>
              </a:spcAft>
              <a:buNone/>
            </a:pPr>
            <a:r>
              <a:rPr lang="en" sz="1500">
                <a:solidFill>
                  <a:srgbClr val="37474F"/>
                </a:solidFill>
              </a:rPr>
              <a:t>Una clase actúa como un molde para construir un objeto determinado.</a:t>
            </a:r>
            <a:endParaRPr sz="1500">
              <a:solidFill>
                <a:srgbClr val="37474F"/>
              </a:solidFill>
            </a:endParaRPr>
          </a:p>
          <a:p>
            <a:pPr indent="0" lvl="0" marL="0" rtl="0" algn="l">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class</a:t>
            </a:r>
            <a:r>
              <a:rPr lang="en" sz="1500">
                <a:solidFill>
                  <a:srgbClr val="37474F"/>
                </a:solidFill>
                <a:latin typeface="IBM Plex Mono"/>
                <a:ea typeface="IBM Plex Mono"/>
                <a:cs typeface="IBM Plex Mono"/>
                <a:sym typeface="IBM Plex Mono"/>
              </a:rPr>
              <a:t> </a:t>
            </a:r>
            <a:r>
              <a:rPr lang="en" sz="1500">
                <a:solidFill>
                  <a:srgbClr val="9C27B0"/>
                </a:solidFill>
                <a:latin typeface="IBM Plex Mono"/>
                <a:ea typeface="IBM Plex Mono"/>
                <a:cs typeface="IBM Plex Mono"/>
                <a:sym typeface="IBM Plex Mono"/>
              </a:rPr>
              <a:t>NombreClase</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Sentencia1</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    SentenciaN</a:t>
            </a:r>
            <a:endParaRPr>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34" name="Google Shape;1934;p6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3F51B5"/>
                </a:solidFill>
                <a:latin typeface="IBM Plex Mono"/>
                <a:ea typeface="IBM Plex Mono"/>
                <a:cs typeface="IBM Plex Mono"/>
                <a:sym typeface="IBM Plex Mono"/>
              </a:rPr>
              <a:t>class</a:t>
            </a:r>
            <a:r>
              <a:rPr lang="en">
                <a:solidFill>
                  <a:srgbClr val="37474F"/>
                </a:solidFill>
                <a:latin typeface="IBM Plex Mono"/>
                <a:ea typeface="IBM Plex Mono"/>
                <a:cs typeface="IBM Plex Mono"/>
                <a:sym typeface="IBM Plex Mono"/>
              </a:rPr>
              <a:t> </a:t>
            </a:r>
            <a:r>
              <a:rPr lang="en">
                <a:solidFill>
                  <a:srgbClr val="9C27B0"/>
                </a:solidFill>
                <a:latin typeface="IBM Plex Mono"/>
                <a:ea typeface="IBM Plex Mono"/>
                <a:cs typeface="IBM Plex Mono"/>
                <a:sym typeface="IBM Plex Mono"/>
              </a:rPr>
              <a:t>Persona</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def</a:t>
            </a:r>
            <a:r>
              <a:rPr lang="en">
                <a:solidFill>
                  <a:srgbClr val="37474F"/>
                </a:solidFill>
                <a:latin typeface="IBM Plex Mono"/>
                <a:ea typeface="IBM Plex Mono"/>
                <a:cs typeface="IBM Plex Mono"/>
                <a:sym typeface="IBM Plex Mono"/>
              </a:rPr>
              <a:t> __init__(self, nombre, edad):</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self.nombre = nombre</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self.edad = edad</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p1 = Persona(</a:t>
            </a:r>
            <a:r>
              <a:rPr lang="en">
                <a:solidFill>
                  <a:srgbClr val="388E3C"/>
                </a:solidFill>
                <a:latin typeface="IBM Plex Mono"/>
                <a:ea typeface="IBM Plex Mono"/>
                <a:cs typeface="IBM Plex Mono"/>
                <a:sym typeface="IBM Plex Mono"/>
              </a:rPr>
              <a:t>"Juan"</a:t>
            </a:r>
            <a:r>
              <a:rPr lang="en">
                <a:solidFill>
                  <a:srgbClr val="37474F"/>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28</a:t>
            </a: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(p1.nombre) </a:t>
            </a:r>
            <a:r>
              <a:rPr lang="en">
                <a:solidFill>
                  <a:srgbClr val="C53929"/>
                </a:solidFill>
                <a:latin typeface="IBM Plex Mono"/>
                <a:ea typeface="IBM Plex Mono"/>
                <a:cs typeface="IBM Plex Mono"/>
                <a:sym typeface="IBM Plex Mono"/>
              </a:rPr>
              <a:t># </a:t>
            </a:r>
            <a:r>
              <a:rPr lang="en">
                <a:solidFill>
                  <a:srgbClr val="C53929"/>
                </a:solidFill>
                <a:latin typeface="IBM Plex Mono"/>
                <a:ea typeface="IBM Plex Mono"/>
                <a:cs typeface="IBM Plex Mono"/>
                <a:sym typeface="IBM Plex Mono"/>
              </a:rPr>
              <a:t>"Juan"</a:t>
            </a:r>
            <a:endParaRPr>
              <a:solidFill>
                <a:srgbClr val="C53929"/>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F51B5"/>
                </a:solidFill>
                <a:latin typeface="IBM Plex Mono"/>
                <a:ea typeface="IBM Plex Mono"/>
                <a:cs typeface="IBM Plex Mono"/>
                <a:sym typeface="IBM Plex Mono"/>
              </a:rPr>
              <a:t>print</a:t>
            </a:r>
            <a:r>
              <a:rPr lang="en">
                <a:solidFill>
                  <a:srgbClr val="37474F"/>
                </a:solidFill>
                <a:latin typeface="IBM Plex Mono"/>
                <a:ea typeface="IBM Plex Mono"/>
                <a:cs typeface="IBM Plex Mono"/>
                <a:sym typeface="IBM Plex Mono"/>
              </a:rPr>
              <a:t>(p1.edad) </a:t>
            </a:r>
            <a:r>
              <a:rPr lang="en">
                <a:solidFill>
                  <a:srgbClr val="C53929"/>
                </a:solidFill>
                <a:latin typeface="IBM Plex Mono"/>
                <a:ea typeface="IBM Plex Mono"/>
                <a:cs typeface="IBM Plex Mono"/>
                <a:sym typeface="IBM Plex Mono"/>
              </a:rPr>
              <a:t># 28</a:t>
            </a:r>
            <a:endParaRPr>
              <a:solidFill>
                <a:srgbClr val="C53929"/>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El método </a:t>
            </a:r>
            <a:r>
              <a:rPr lang="en">
                <a:solidFill>
                  <a:srgbClr val="37474F"/>
                </a:solidFill>
                <a:latin typeface="IBM Plex Mono"/>
                <a:ea typeface="IBM Plex Mono"/>
                <a:cs typeface="IBM Plex Mono"/>
                <a:sym typeface="IBM Plex Mono"/>
              </a:rPr>
              <a:t>__init__() nos permite darle un estado inicial a la clase.</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40" name="Google Shape;1940;p70"/>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Hablando en general, la variables de instancia son únicas para cada instancia de una clase mientras que las variables de clase son compartidas por todas las instancias</a:t>
            </a:r>
            <a:r>
              <a:rPr lang="en" sz="1500">
                <a:solidFill>
                  <a:srgbClr val="37474F"/>
                </a:solidFill>
              </a:rPr>
              <a:t>.</a:t>
            </a:r>
            <a:endParaRPr sz="1500">
              <a:solidFill>
                <a:srgbClr val="37474F"/>
              </a:solidFill>
            </a:endParaRPr>
          </a:p>
          <a:p>
            <a:pPr indent="0" lvl="0" marL="0" rtl="0" algn="l">
              <a:spcBef>
                <a:spcPts val="0"/>
              </a:spcBef>
              <a:spcAft>
                <a:spcPts val="0"/>
              </a:spcAft>
              <a:buNone/>
            </a:pPr>
            <a:r>
              <a:rPr lang="en" sz="1500">
                <a:solidFill>
                  <a:srgbClr val="37474F"/>
                </a:solidFill>
              </a:rPr>
              <a:t>Si bien en Python no existe una palabra reservada para explicitar si una variable es o no estática, debemos tener cuidado al definir los atributos de una clase ya que el comportamiento puede no ser predecible.</a:t>
            </a:r>
            <a:endParaRPr sz="1500">
              <a:solidFill>
                <a:srgbClr val="37474F"/>
              </a:solidFill>
            </a:endParaRPr>
          </a:p>
          <a:p>
            <a:pPr indent="0" lvl="0" marL="0" rtl="0" algn="l">
              <a:lnSpc>
                <a:spcPct val="150000"/>
              </a:lnSpc>
              <a:spcBef>
                <a:spcPts val="0"/>
              </a:spcBef>
              <a:spcAft>
                <a:spcPts val="0"/>
              </a:spcAft>
              <a:buNone/>
            </a:pPr>
            <a:r>
              <a:t/>
            </a:r>
            <a:endParaRPr sz="13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F51B5"/>
                </a:solidFill>
                <a:latin typeface="IBM Plex Mono"/>
                <a:ea typeface="IBM Plex Mono"/>
                <a:cs typeface="IBM Plex Mono"/>
                <a:sym typeface="IBM Plex Mono"/>
              </a:rPr>
              <a:t>class</a:t>
            </a:r>
            <a:r>
              <a:rPr lang="en" sz="1300">
                <a:solidFill>
                  <a:srgbClr val="37474F"/>
                </a:solidFill>
                <a:latin typeface="IBM Plex Mono"/>
                <a:ea typeface="IBM Plex Mono"/>
                <a:cs typeface="IBM Plex Mono"/>
                <a:sym typeface="IBM Plex Mono"/>
              </a:rPr>
              <a:t> </a:t>
            </a:r>
            <a:r>
              <a:rPr lang="en" sz="1300">
                <a:solidFill>
                  <a:srgbClr val="9C27B0"/>
                </a:solidFill>
                <a:latin typeface="IBM Plex Mono"/>
                <a:ea typeface="IBM Plex Mono"/>
                <a:cs typeface="IBM Plex Mono"/>
                <a:sym typeface="IBM Plex Mono"/>
              </a:rPr>
              <a:t>Perro</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def</a:t>
            </a:r>
            <a:r>
              <a:rPr lang="en" sz="1300">
                <a:solidFill>
                  <a:srgbClr val="37474F"/>
                </a:solidFill>
                <a:latin typeface="IBM Plex Mono"/>
                <a:ea typeface="IBM Plex Mono"/>
                <a:cs typeface="IBM Plex Mono"/>
                <a:sym typeface="IBM Plex Mono"/>
              </a:rPr>
              <a:t> __init__(self, nombre):</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self.nombre = nombre</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self.trucos = []    </a:t>
            </a:r>
            <a:r>
              <a:rPr lang="en" sz="1300">
                <a:solidFill>
                  <a:srgbClr val="D81B60"/>
                </a:solidFill>
                <a:latin typeface="IBM Plex Mono"/>
                <a:ea typeface="IBM Plex Mono"/>
                <a:cs typeface="IBM Plex Mono"/>
                <a:sym typeface="IBM Plex Mono"/>
              </a:rPr>
              <a:t># crea una lista vacía para cada instancia</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def</a:t>
            </a:r>
            <a:r>
              <a:rPr lang="en" sz="1300">
                <a:solidFill>
                  <a:srgbClr val="37474F"/>
                </a:solidFill>
                <a:latin typeface="IBM Plex Mono"/>
                <a:ea typeface="IBM Plex Mono"/>
                <a:cs typeface="IBM Plex Mono"/>
                <a:sym typeface="IBM Plex Mono"/>
              </a:rPr>
              <a:t> agregar_truco(self, truco):</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self.trucos.append(truco)</a:t>
            </a:r>
            <a:endParaRPr sz="1500">
              <a:solidFill>
                <a:srgbClr val="37474F"/>
              </a:solidFill>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35"/>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sintaxis elegante de Python y su tipado dinámico, junto con su naturaleza interpretada lo convierten en un </a:t>
            </a:r>
            <a:r>
              <a:rPr b="1" lang="en"/>
              <a:t>lenguaje ideal para scripting</a:t>
            </a:r>
            <a:r>
              <a:rPr lang="en"/>
              <a:t> y desarrollo rápido de aplicaciones en muchas áreas, para la mayoría de las plataformas.</a:t>
            </a:r>
            <a:endParaRPr/>
          </a:p>
        </p:txBody>
      </p:sp>
      <p:sp>
        <p:nvSpPr>
          <p:cNvPr id="1515" name="Google Shape;151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 a Python</a:t>
            </a:r>
            <a:endParaRPr/>
          </a:p>
        </p:txBody>
      </p:sp>
      <p:sp>
        <p:nvSpPr>
          <p:cNvPr id="1516" name="Google Shape;1516;p35"/>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un lenguaje de programación de código abierto </a:t>
            </a:r>
            <a:r>
              <a:rPr b="1" lang="en"/>
              <a:t>potente y fácil de usar</a:t>
            </a:r>
            <a:r>
              <a:rPr lang="en"/>
              <a:t>. </a:t>
            </a:r>
            <a:endParaRPr/>
          </a:p>
          <a:p>
            <a:pPr indent="0" lvl="0" marL="0" rtl="0" algn="l">
              <a:spcBef>
                <a:spcPts val="0"/>
              </a:spcBef>
              <a:spcAft>
                <a:spcPts val="0"/>
              </a:spcAft>
              <a:buNone/>
            </a:pPr>
            <a:r>
              <a:rPr lang="en"/>
              <a:t>Tiene estructuras de datos de alto nivel eficientes y un simple pero efectivo sistema de programación orientado a objetos.</a:t>
            </a:r>
            <a:endParaRPr/>
          </a:p>
        </p:txBody>
      </p:sp>
      <p:grpSp>
        <p:nvGrpSpPr>
          <p:cNvPr id="1517" name="Google Shape;1517;p35"/>
          <p:cNvGrpSpPr/>
          <p:nvPr/>
        </p:nvGrpSpPr>
        <p:grpSpPr>
          <a:xfrm>
            <a:off x="-123925" y="4132283"/>
            <a:ext cx="4558967" cy="1141122"/>
            <a:chOff x="-123925" y="4132283"/>
            <a:chExt cx="4558967" cy="1141122"/>
          </a:xfrm>
        </p:grpSpPr>
        <p:grpSp>
          <p:nvGrpSpPr>
            <p:cNvPr id="1518" name="Google Shape;1518;p35"/>
            <p:cNvGrpSpPr/>
            <p:nvPr/>
          </p:nvGrpSpPr>
          <p:grpSpPr>
            <a:xfrm>
              <a:off x="-2" y="4132283"/>
              <a:ext cx="2308406" cy="1141122"/>
              <a:chOff x="-2" y="4132283"/>
              <a:chExt cx="2308406" cy="1141122"/>
            </a:xfrm>
          </p:grpSpPr>
          <p:sp>
            <p:nvSpPr>
              <p:cNvPr id="1519" name="Google Shape;1519;p3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35"/>
            <p:cNvGrpSpPr/>
            <p:nvPr/>
          </p:nvGrpSpPr>
          <p:grpSpPr>
            <a:xfrm>
              <a:off x="-123925" y="4386226"/>
              <a:ext cx="4558967" cy="134100"/>
              <a:chOff x="796100" y="3019701"/>
              <a:chExt cx="4558967" cy="134100"/>
            </a:xfrm>
          </p:grpSpPr>
          <p:sp>
            <p:nvSpPr>
              <p:cNvPr id="1522" name="Google Shape;1522;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3" name="Google Shape;1523;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24" name="Google Shape;1524;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46" name="Google Shape;1946;p7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3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&gt;&gt;&gt; d = Perro(</a:t>
            </a:r>
            <a:r>
              <a:rPr lang="en" sz="1300">
                <a:solidFill>
                  <a:srgbClr val="388E3C"/>
                </a:solidFill>
                <a:latin typeface="IBM Plex Mono"/>
                <a:ea typeface="IBM Plex Mono"/>
                <a:cs typeface="IBM Plex Mono"/>
                <a:sym typeface="IBM Plex Mono"/>
              </a:rPr>
              <a:t>'Firulais'</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&gt;&gt;&gt; e = Perro(</a:t>
            </a:r>
            <a:r>
              <a:rPr lang="en" sz="1300">
                <a:solidFill>
                  <a:srgbClr val="388E3C"/>
                </a:solidFill>
                <a:latin typeface="IBM Plex Mono"/>
                <a:ea typeface="IBM Plex Mono"/>
                <a:cs typeface="IBM Plex Mono"/>
                <a:sym typeface="IBM Plex Mono"/>
              </a:rPr>
              <a:t>'Astro'</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&gt;&gt;&gt; d.agregar_truco(</a:t>
            </a:r>
            <a:r>
              <a:rPr lang="en" sz="1300">
                <a:solidFill>
                  <a:srgbClr val="388E3C"/>
                </a:solidFill>
                <a:latin typeface="IBM Plex Mono"/>
                <a:ea typeface="IBM Plex Mono"/>
                <a:cs typeface="IBM Plex Mono"/>
                <a:sym typeface="IBM Plex Mono"/>
              </a:rPr>
              <a:t>'rodar'</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&gt;&gt;&gt; e.agregar_truco(</a:t>
            </a:r>
            <a:r>
              <a:rPr lang="en" sz="1300">
                <a:solidFill>
                  <a:srgbClr val="388E3C"/>
                </a:solidFill>
                <a:latin typeface="IBM Plex Mono"/>
                <a:ea typeface="IBM Plex Mono"/>
                <a:cs typeface="IBM Plex Mono"/>
                <a:sym typeface="IBM Plex Mono"/>
              </a:rPr>
              <a:t>'saltar'</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&gt;&gt;&gt; d.trucos</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a:t>
            </a:r>
            <a:r>
              <a:rPr lang="en" sz="1300">
                <a:solidFill>
                  <a:srgbClr val="388E3C"/>
                </a:solidFill>
                <a:latin typeface="IBM Plex Mono"/>
                <a:ea typeface="IBM Plex Mono"/>
                <a:cs typeface="IBM Plex Mono"/>
                <a:sym typeface="IBM Plex Mono"/>
              </a:rPr>
              <a:t>'rodar'</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&gt;&gt;&gt; e.trucos</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a:t>
            </a:r>
            <a:r>
              <a:rPr lang="en" sz="1300">
                <a:solidFill>
                  <a:srgbClr val="388E3C"/>
                </a:solidFill>
                <a:latin typeface="IBM Plex Mono"/>
                <a:ea typeface="IBM Plex Mono"/>
                <a:cs typeface="IBM Plex Mono"/>
                <a:sym typeface="IBM Plex Mono"/>
              </a:rPr>
              <a:t>'saltar'</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3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52" name="Google Shape;1952;p7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F51B5"/>
                </a:solidFill>
                <a:latin typeface="IBM Plex Mono"/>
                <a:ea typeface="IBM Plex Mono"/>
                <a:cs typeface="IBM Plex Mono"/>
                <a:sym typeface="IBM Plex Mono"/>
              </a:rPr>
              <a:t>class</a:t>
            </a:r>
            <a:r>
              <a:rPr lang="en" sz="1500">
                <a:solidFill>
                  <a:srgbClr val="37474F"/>
                </a:solidFill>
                <a:latin typeface="IBM Plex Mono"/>
                <a:ea typeface="IBM Plex Mono"/>
                <a:cs typeface="IBM Plex Mono"/>
                <a:sym typeface="IBM Plex Mono"/>
              </a:rPr>
              <a:t> </a:t>
            </a:r>
            <a:r>
              <a:rPr lang="en" sz="1500">
                <a:solidFill>
                  <a:srgbClr val="9C27B0"/>
                </a:solidFill>
                <a:latin typeface="IBM Plex Mono"/>
                <a:ea typeface="IBM Plex Mono"/>
                <a:cs typeface="IBM Plex Mono"/>
                <a:sym typeface="IBM Plex Mono"/>
              </a:rPr>
              <a:t>Perro</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trucos = []  </a:t>
            </a:r>
            <a:r>
              <a:rPr lang="en" sz="1500">
                <a:solidFill>
                  <a:srgbClr val="D81B60"/>
                </a:solidFill>
                <a:latin typeface="IBM Plex Mono"/>
                <a:ea typeface="IBM Plex Mono"/>
                <a:cs typeface="IBM Plex Mono"/>
                <a:sym typeface="IBM Plex Mono"/>
              </a:rPr>
              <a:t># uso erroneo de variable de clase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def</a:t>
            </a:r>
            <a:r>
              <a:rPr lang="en" sz="1500">
                <a:solidFill>
                  <a:srgbClr val="37474F"/>
                </a:solidFill>
                <a:latin typeface="IBM Plex Mono"/>
                <a:ea typeface="IBM Plex Mono"/>
                <a:cs typeface="IBM Plex Mono"/>
                <a:sym typeface="IBM Plex Mono"/>
              </a:rPr>
              <a:t> __init__(self, nombre):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self.nombre = nombre</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def</a:t>
            </a:r>
            <a:r>
              <a:rPr lang="en" sz="1500">
                <a:solidFill>
                  <a:srgbClr val="37474F"/>
                </a:solidFill>
                <a:latin typeface="IBM Plex Mono"/>
                <a:ea typeface="IBM Plex Mono"/>
                <a:cs typeface="IBM Plex Mono"/>
                <a:sym typeface="IBM Plex Mono"/>
              </a:rPr>
              <a:t> agregar_truco(self, truco):</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        self.trucos.append(truco)</a:t>
            </a:r>
            <a:endParaRPr sz="13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58" name="Google Shape;1958;p7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&gt;&gt;&gt; d = Perro(</a:t>
            </a:r>
            <a:r>
              <a:rPr lang="en" sz="1500">
                <a:solidFill>
                  <a:srgbClr val="388E3C"/>
                </a:solidFill>
                <a:latin typeface="IBM Plex Mono"/>
                <a:ea typeface="IBM Plex Mono"/>
                <a:cs typeface="IBM Plex Mono"/>
                <a:sym typeface="IBM Plex Mono"/>
              </a:rPr>
              <a:t>'Firulais'</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&gt;&gt;&gt; e = Perro(</a:t>
            </a:r>
            <a:r>
              <a:rPr lang="en" sz="1500">
                <a:solidFill>
                  <a:srgbClr val="388E3C"/>
                </a:solidFill>
                <a:latin typeface="IBM Plex Mono"/>
                <a:ea typeface="IBM Plex Mono"/>
                <a:cs typeface="IBM Plex Mono"/>
                <a:sym typeface="IBM Plex Mono"/>
              </a:rPr>
              <a:t>'Astro'</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&gt;&gt;&gt; d.agregar_truco(</a:t>
            </a:r>
            <a:r>
              <a:rPr lang="en" sz="1500">
                <a:solidFill>
                  <a:srgbClr val="388E3C"/>
                </a:solidFill>
                <a:latin typeface="IBM Plex Mono"/>
                <a:ea typeface="IBM Plex Mono"/>
                <a:cs typeface="IBM Plex Mono"/>
                <a:sym typeface="IBM Plex Mono"/>
              </a:rPr>
              <a:t>'rodar'</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&gt;&gt;&gt; e.agregar_truco(</a:t>
            </a:r>
            <a:r>
              <a:rPr lang="en" sz="1500">
                <a:solidFill>
                  <a:srgbClr val="388E3C"/>
                </a:solidFill>
                <a:latin typeface="IBM Plex Mono"/>
                <a:ea typeface="IBM Plex Mono"/>
                <a:cs typeface="IBM Plex Mono"/>
                <a:sym typeface="IBM Plex Mono"/>
              </a:rPr>
              <a:t>'saltar'</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&gt;&gt;&gt; d.trucos </a:t>
            </a:r>
            <a:r>
              <a:rPr lang="en" sz="1500">
                <a:solidFill>
                  <a:srgbClr val="D81B60"/>
                </a:solidFill>
                <a:latin typeface="IBM Plex Mono"/>
                <a:ea typeface="IBM Plex Mono"/>
                <a:cs typeface="IBM Plex Mono"/>
                <a:sym typeface="IBM Plex Mono"/>
              </a:rPr>
              <a:t># inesperadamente compartido por todos los Perros</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'rodar'</a:t>
            </a:r>
            <a:r>
              <a:rPr lang="en" sz="1500">
                <a:solidFill>
                  <a:srgbClr val="37474F"/>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'saltar'</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2"/>
              </a:solidFill>
              <a:latin typeface="IBM Plex Mono Medium"/>
              <a:ea typeface="IBM Plex Mono Medium"/>
              <a:cs typeface="IBM Plex Mono Medium"/>
              <a:sym typeface="IBM Plex Mono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64" name="Google Shape;1964;p74"/>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El primer argumento de un método de una clase en Python es </a:t>
            </a:r>
            <a:r>
              <a:rPr b="1" lang="en" sz="1500">
                <a:solidFill>
                  <a:srgbClr val="37474F"/>
                </a:solidFill>
                <a:latin typeface="IBM Plex Mono"/>
                <a:ea typeface="IBM Plex Mono"/>
                <a:cs typeface="IBM Plex Mono"/>
                <a:sym typeface="IBM Plex Mono"/>
              </a:rPr>
              <a:t>self</a:t>
            </a:r>
            <a:r>
              <a:rPr lang="en" sz="1500">
                <a:solidFill>
                  <a:srgbClr val="37474F"/>
                </a:solidFill>
              </a:rPr>
              <a:t> que sirve para hacer referencia a la clase actual, invocar a sus métodos y acceder/modificar a sus atributos</a:t>
            </a:r>
            <a:r>
              <a:rPr lang="en" sz="1500">
                <a:solidFill>
                  <a:srgbClr val="37474F"/>
                </a:solidFill>
              </a:rPr>
              <a:t>. </a:t>
            </a:r>
            <a:endParaRPr sz="1500">
              <a:solidFill>
                <a:srgbClr val="37474F"/>
              </a:solidFill>
            </a:endParaRPr>
          </a:p>
          <a:p>
            <a:pPr indent="0" lvl="0" marL="0" rtl="0" algn="l">
              <a:spcBef>
                <a:spcPts val="0"/>
              </a:spcBef>
              <a:spcAft>
                <a:spcPts val="0"/>
              </a:spcAft>
              <a:buNone/>
            </a:pPr>
            <a:r>
              <a:rPr lang="en" sz="1500">
                <a:solidFill>
                  <a:srgbClr val="37474F"/>
                </a:solidFill>
              </a:rPr>
              <a:t>Esto es así </a:t>
            </a:r>
            <a:r>
              <a:rPr i="1" lang="en" sz="1500">
                <a:solidFill>
                  <a:srgbClr val="37474F"/>
                </a:solidFill>
              </a:rPr>
              <a:t>por convención</a:t>
            </a:r>
            <a:r>
              <a:rPr lang="en" sz="1500">
                <a:solidFill>
                  <a:srgbClr val="37474F"/>
                </a:solidFill>
              </a:rPr>
              <a:t> pero no es una palabra reservada en el lenguaje. Aún así, lo ideal es adoptar esta convención en lugar de “ir contra la marea”.</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F51B5"/>
                </a:solidFill>
                <a:latin typeface="IBM Plex Mono"/>
                <a:ea typeface="IBM Plex Mono"/>
                <a:cs typeface="IBM Plex Mono"/>
                <a:sym typeface="IBM Plex Mono"/>
              </a:rPr>
              <a:t>class</a:t>
            </a:r>
            <a:r>
              <a:rPr lang="en" sz="1300">
                <a:solidFill>
                  <a:srgbClr val="37474F"/>
                </a:solidFill>
                <a:latin typeface="IBM Plex Mono"/>
                <a:ea typeface="IBM Plex Mono"/>
                <a:cs typeface="IBM Plex Mono"/>
                <a:sym typeface="IBM Plex Mono"/>
              </a:rPr>
              <a:t> </a:t>
            </a:r>
            <a:r>
              <a:rPr lang="en" sz="1300">
                <a:solidFill>
                  <a:srgbClr val="9C27B0"/>
                </a:solidFill>
                <a:latin typeface="IBM Plex Mono"/>
                <a:ea typeface="IBM Plex Mono"/>
                <a:cs typeface="IBM Plex Mono"/>
                <a:sym typeface="IBM Plex Mono"/>
              </a:rPr>
              <a:t>Perro</a:t>
            </a:r>
            <a:r>
              <a:rPr lang="en" sz="1300">
                <a:solidFill>
                  <a:srgbClr val="37474F"/>
                </a:solidFill>
                <a:latin typeface="IBM Plex Mono"/>
                <a:ea typeface="IBM Plex Mono"/>
                <a:cs typeface="IBM Plex Mono"/>
                <a:sym typeface="IBM Plex Mono"/>
              </a:rPr>
              <a:t>:</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def</a:t>
            </a:r>
            <a:r>
              <a:rPr lang="en" sz="1300">
                <a:solidFill>
                  <a:srgbClr val="37474F"/>
                </a:solidFill>
                <a:latin typeface="IBM Plex Mono"/>
                <a:ea typeface="IBM Plex Mono"/>
                <a:cs typeface="IBM Plex Mono"/>
                <a:sym typeface="IBM Plex Mono"/>
              </a:rPr>
              <a:t> __init__(self, nombre):</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self.nombre = nombre</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self.trucos = []    </a:t>
            </a:r>
            <a:r>
              <a:rPr lang="en" sz="1300">
                <a:solidFill>
                  <a:srgbClr val="D81B60"/>
                </a:solidFill>
                <a:latin typeface="IBM Plex Mono"/>
                <a:ea typeface="IBM Plex Mono"/>
                <a:cs typeface="IBM Plex Mono"/>
                <a:sym typeface="IBM Plex Mono"/>
              </a:rPr>
              <a:t># crea una lista vacía para cada instancia</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def</a:t>
            </a:r>
            <a:r>
              <a:rPr lang="en" sz="1300">
                <a:solidFill>
                  <a:srgbClr val="37474F"/>
                </a:solidFill>
                <a:latin typeface="IBM Plex Mono"/>
                <a:ea typeface="IBM Plex Mono"/>
                <a:cs typeface="IBM Plex Mono"/>
                <a:sym typeface="IBM Plex Mono"/>
              </a:rPr>
              <a:t> agregar_truco(self, truco):</a:t>
            </a:r>
            <a:endParaRPr sz="13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300">
                <a:solidFill>
                  <a:srgbClr val="37474F"/>
                </a:solidFill>
                <a:latin typeface="IBM Plex Mono"/>
                <a:ea typeface="IBM Plex Mono"/>
                <a:cs typeface="IBM Plex Mono"/>
                <a:sym typeface="IBM Plex Mono"/>
              </a:rPr>
              <a:t>        self.trucos.append(truco)</a:t>
            </a:r>
            <a:endParaRPr>
              <a:latin typeface="Poppins Medium"/>
              <a:ea typeface="Poppins Medium"/>
              <a:cs typeface="Poppins Medium"/>
              <a:sym typeface="Poppins Medium"/>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70" name="Google Shape;1970;p7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Python tiene una característica llamada </a:t>
            </a:r>
            <a:r>
              <a:rPr i="1" lang="en" sz="1500" u="sng">
                <a:solidFill>
                  <a:schemeClr val="hlink"/>
                </a:solidFill>
                <a:hlinkClick r:id="rId3"/>
              </a:rPr>
              <a:t>decorators</a:t>
            </a:r>
            <a:r>
              <a:rPr lang="en" sz="1500">
                <a:solidFill>
                  <a:srgbClr val="37474F"/>
                </a:solidFill>
              </a:rPr>
              <a:t> o </a:t>
            </a:r>
            <a:r>
              <a:rPr lang="en" sz="1500">
                <a:solidFill>
                  <a:srgbClr val="37474F"/>
                </a:solidFill>
              </a:rPr>
              <a:t>decoradores y para el caso de las clases, existen al menos dos: </a:t>
            </a:r>
            <a:r>
              <a:rPr b="1" lang="en" sz="1500">
                <a:solidFill>
                  <a:schemeClr val="dk2"/>
                </a:solidFill>
                <a:latin typeface="IBM Plex Mono"/>
                <a:ea typeface="IBM Plex Mono"/>
                <a:cs typeface="IBM Plex Mono"/>
                <a:sym typeface="IBM Plex Mono"/>
              </a:rPr>
              <a:t>@staticmethod</a:t>
            </a:r>
            <a:r>
              <a:rPr lang="en" sz="1500">
                <a:solidFill>
                  <a:srgbClr val="37474F"/>
                </a:solidFill>
              </a:rPr>
              <a:t> y </a:t>
            </a:r>
            <a:r>
              <a:rPr b="1" lang="en" sz="1500">
                <a:solidFill>
                  <a:schemeClr val="dk2"/>
                </a:solidFill>
                <a:latin typeface="IBM Plex Mono"/>
                <a:ea typeface="IBM Plex Mono"/>
                <a:cs typeface="IBM Plex Mono"/>
                <a:sym typeface="IBM Plex Mono"/>
              </a:rPr>
              <a:t>@classmethod</a:t>
            </a:r>
            <a:endParaRPr b="1" sz="1500">
              <a:solidFill>
                <a:schemeClr val="dk2"/>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rPr>
              <a:t>Estos decoradores se utilizan en</a:t>
            </a:r>
            <a:r>
              <a:rPr b="1" lang="en" sz="1500">
                <a:solidFill>
                  <a:srgbClr val="37474F"/>
                </a:solidFill>
              </a:rPr>
              <a:t> situaciones especiales</a:t>
            </a:r>
            <a:r>
              <a:rPr lang="en" sz="1500">
                <a:solidFill>
                  <a:srgbClr val="37474F"/>
                </a:solidFill>
              </a:rPr>
              <a:t>.</a:t>
            </a:r>
            <a:endParaRPr sz="1500">
              <a:solidFill>
                <a:srgbClr val="37474F"/>
              </a:solidFill>
            </a:endParaRPr>
          </a:p>
          <a:p>
            <a:pPr indent="0" lvl="0" marL="0" rtl="0" algn="l">
              <a:spcBef>
                <a:spcPts val="0"/>
              </a:spcBef>
              <a:spcAft>
                <a:spcPts val="0"/>
              </a:spcAft>
              <a:buNone/>
            </a:pPr>
            <a:r>
              <a:t/>
            </a:r>
            <a:endParaRPr sz="1500">
              <a:solidFill>
                <a:srgbClr val="37474F"/>
              </a:solidFill>
            </a:endParaRPr>
          </a:p>
          <a:p>
            <a:pPr indent="0" lvl="0" marL="0" rtl="0" algn="l">
              <a:spcBef>
                <a:spcPts val="0"/>
              </a:spcBef>
              <a:spcAft>
                <a:spcPts val="0"/>
              </a:spcAft>
              <a:buNone/>
            </a:pPr>
            <a:r>
              <a:rPr b="1" lang="en" sz="1500">
                <a:solidFill>
                  <a:schemeClr val="dk2"/>
                </a:solidFill>
                <a:latin typeface="IBM Plex Mono"/>
                <a:ea typeface="IBM Plex Mono"/>
                <a:cs typeface="IBM Plex Mono"/>
                <a:sym typeface="IBM Plex Mono"/>
              </a:rPr>
              <a:t>@staticmethod</a:t>
            </a:r>
            <a:r>
              <a:rPr lang="en" sz="1500">
                <a:solidFill>
                  <a:srgbClr val="37474F"/>
                </a:solidFill>
              </a:rPr>
              <a:t> para indicar que el método definido inmediatamente debajo será “estático”, es decir que para utilizarlo no hará falta crear una instancia de la clase en sí. Siendo de esta forma, el método no necesitará </a:t>
            </a:r>
            <a:r>
              <a:rPr b="1" lang="en" sz="1500">
                <a:solidFill>
                  <a:schemeClr val="dk2"/>
                </a:solidFill>
                <a:latin typeface="IBM Plex Mono"/>
                <a:ea typeface="IBM Plex Mono"/>
                <a:cs typeface="IBM Plex Mono"/>
                <a:sym typeface="IBM Plex Mono"/>
              </a:rPr>
              <a:t>self</a:t>
            </a:r>
            <a:r>
              <a:rPr lang="en" sz="1500">
                <a:solidFill>
                  <a:srgbClr val="37474F"/>
                </a:solidFill>
              </a:rPr>
              <a:t> como primer parámetro.</a:t>
            </a:r>
            <a:endParaRPr sz="1500">
              <a:solidFill>
                <a:srgbClr val="37474F"/>
              </a:solidFill>
            </a:endParaRPr>
          </a:p>
          <a:p>
            <a:pPr indent="0" lvl="0" marL="0" rtl="0" algn="l">
              <a:spcBef>
                <a:spcPts val="0"/>
              </a:spcBef>
              <a:spcAft>
                <a:spcPts val="0"/>
              </a:spcAft>
              <a:buNone/>
            </a:pPr>
            <a:r>
              <a:t/>
            </a:r>
            <a:endParaRPr sz="1500">
              <a:solidFill>
                <a:srgbClr val="37474F"/>
              </a:solidFill>
            </a:endParaRPr>
          </a:p>
          <a:p>
            <a:pPr indent="0" lvl="0" marL="0" rtl="0" algn="l">
              <a:spcBef>
                <a:spcPts val="0"/>
              </a:spcBef>
              <a:spcAft>
                <a:spcPts val="0"/>
              </a:spcAft>
              <a:buNone/>
            </a:pPr>
            <a:r>
              <a:rPr b="1" lang="en" sz="1500">
                <a:solidFill>
                  <a:schemeClr val="dk2"/>
                </a:solidFill>
                <a:latin typeface="IBM Plex Mono"/>
                <a:ea typeface="IBM Plex Mono"/>
                <a:cs typeface="IBM Plex Mono"/>
                <a:sym typeface="IBM Plex Mono"/>
              </a:rPr>
              <a:t>@classmethod</a:t>
            </a:r>
            <a:r>
              <a:rPr lang="en" sz="1500">
                <a:solidFill>
                  <a:srgbClr val="37474F"/>
                </a:solidFill>
              </a:rPr>
              <a:t> en lugar de aceptar self como primer parámetro, el método recibirá </a:t>
            </a:r>
            <a:r>
              <a:rPr b="1" lang="en" sz="1500">
                <a:solidFill>
                  <a:schemeClr val="dk2"/>
                </a:solidFill>
                <a:latin typeface="IBM Plex Mono"/>
                <a:ea typeface="IBM Plex Mono"/>
                <a:cs typeface="IBM Plex Mono"/>
                <a:sym typeface="IBM Plex Mono"/>
              </a:rPr>
              <a:t>cls</a:t>
            </a:r>
            <a:r>
              <a:rPr lang="en" sz="1500">
                <a:solidFill>
                  <a:srgbClr val="37474F"/>
                </a:solidFill>
              </a:rPr>
              <a:t> que es una referencia a la clase actual. Permite modificar el estado de dicha clase pero no el estado de una instancia.</a:t>
            </a:r>
            <a:endParaRPr sz="1500">
              <a:solidFill>
                <a:srgbClr val="37474F"/>
              </a:solidFill>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a:latin typeface="Poppins Medium"/>
              <a:ea typeface="Poppins Medium"/>
              <a:cs typeface="Poppins Medium"/>
              <a:sym typeface="Poppins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Dunder Methods</a:t>
            </a:r>
            <a:endParaRPr/>
          </a:p>
        </p:txBody>
      </p:sp>
      <p:sp>
        <p:nvSpPr>
          <p:cNvPr id="1976" name="Google Shape;1976;p7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En Python los </a:t>
            </a:r>
            <a:r>
              <a:rPr i="1" lang="en" sz="1500" u="sng">
                <a:solidFill>
                  <a:schemeClr val="hlink"/>
                </a:solidFill>
                <a:hlinkClick r:id="rId3"/>
              </a:rPr>
              <a:t>dunder methods</a:t>
            </a:r>
            <a:r>
              <a:rPr i="1" lang="en" sz="1500"/>
              <a:t> </a:t>
            </a:r>
            <a:r>
              <a:rPr lang="en" sz="1500"/>
              <a:t>(o </a:t>
            </a:r>
            <a:r>
              <a:rPr b="1" i="1" lang="en" sz="1500"/>
              <a:t>d</a:t>
            </a:r>
            <a:r>
              <a:rPr i="1" lang="en" sz="1500"/>
              <a:t>ouble </a:t>
            </a:r>
            <a:r>
              <a:rPr b="1" i="1" lang="en" sz="1500"/>
              <a:t>under</a:t>
            </a:r>
            <a:r>
              <a:rPr i="1" lang="en" sz="1500"/>
              <a:t>score </a:t>
            </a:r>
            <a:r>
              <a:rPr lang="en" sz="1500"/>
              <a:t>o </a:t>
            </a:r>
            <a:r>
              <a:rPr i="1" lang="en" sz="1500"/>
              <a:t>magic</a:t>
            </a:r>
            <a:r>
              <a:rPr lang="en" sz="1500"/>
              <a:t>), son aquellos métodos cuyo nombre contiene </a:t>
            </a:r>
            <a:r>
              <a:rPr lang="en" sz="1500">
                <a:latin typeface="IBM Plex Mono"/>
                <a:ea typeface="IBM Plex Mono"/>
                <a:cs typeface="IBM Plex Mono"/>
                <a:sym typeface="IBM Plex Mono"/>
              </a:rPr>
              <a:t>“__”</a:t>
            </a:r>
            <a:r>
              <a:rPr lang="en" sz="1500"/>
              <a:t> antes y después del nombre y sirven para: </a:t>
            </a:r>
            <a:endParaRPr sz="1500"/>
          </a:p>
          <a:p>
            <a:pPr indent="-323850" lvl="0" marL="457200" rtl="0" algn="l">
              <a:lnSpc>
                <a:spcPct val="150000"/>
              </a:lnSpc>
              <a:spcBef>
                <a:spcPts val="1000"/>
              </a:spcBef>
              <a:spcAft>
                <a:spcPts val="0"/>
              </a:spcAft>
              <a:buSzPts val="1500"/>
              <a:buChar char="●"/>
            </a:pPr>
            <a:r>
              <a:rPr lang="en" sz="1500"/>
              <a:t>Llevar a cabo ciertas operaciones: </a:t>
            </a:r>
            <a:r>
              <a:rPr lang="en" sz="1500">
                <a:latin typeface="IBM Plex Mono"/>
                <a:ea typeface="IBM Plex Mono"/>
                <a:cs typeface="IBM Plex Mono"/>
                <a:sym typeface="IBM Plex Mono"/>
              </a:rPr>
              <a:t>+</a:t>
            </a:r>
            <a:r>
              <a:rPr lang="en" sz="1500"/>
              <a:t> es </a:t>
            </a:r>
            <a:r>
              <a:rPr lang="en" sz="1500">
                <a:latin typeface="IBM Plex Mono"/>
                <a:ea typeface="IBM Plex Mono"/>
                <a:cs typeface="IBM Plex Mono"/>
                <a:sym typeface="IBM Plex Mono"/>
              </a:rPr>
              <a:t>__add__()</a:t>
            </a:r>
            <a:r>
              <a:rPr lang="en" sz="1500"/>
              <a:t>, </a:t>
            </a:r>
            <a:r>
              <a:rPr lang="en" sz="1500">
                <a:latin typeface="IBM Plex Mono"/>
                <a:ea typeface="IBM Plex Mono"/>
                <a:cs typeface="IBM Plex Mono"/>
                <a:sym typeface="IBM Plex Mono"/>
              </a:rPr>
              <a:t>-</a:t>
            </a:r>
            <a:r>
              <a:rPr lang="en" sz="1500"/>
              <a:t> es </a:t>
            </a:r>
            <a:r>
              <a:rPr lang="en" sz="1500">
                <a:latin typeface="IBM Plex Mono"/>
                <a:ea typeface="IBM Plex Mono"/>
                <a:cs typeface="IBM Plex Mono"/>
                <a:sym typeface="IBM Plex Mono"/>
              </a:rPr>
              <a:t>__sub__()</a:t>
            </a:r>
            <a:r>
              <a:rPr lang="en" sz="1500"/>
              <a:t>, </a:t>
            </a:r>
            <a:r>
              <a:rPr lang="en" sz="1500">
                <a:latin typeface="IBM Plex Mono"/>
                <a:ea typeface="IBM Plex Mono"/>
                <a:cs typeface="IBM Plex Mono"/>
                <a:sym typeface="IBM Plex Mono"/>
              </a:rPr>
              <a:t>*</a:t>
            </a:r>
            <a:r>
              <a:rPr lang="en" sz="1500"/>
              <a:t> es </a:t>
            </a:r>
            <a:r>
              <a:rPr lang="en" sz="1500">
                <a:latin typeface="IBM Plex Mono"/>
                <a:ea typeface="IBM Plex Mono"/>
                <a:cs typeface="IBM Plex Mono"/>
                <a:sym typeface="IBM Plex Mono"/>
              </a:rPr>
              <a:t>__mul__()</a:t>
            </a:r>
            <a:r>
              <a:rPr lang="en" sz="1500"/>
              <a:t>, </a:t>
            </a:r>
            <a:r>
              <a:rPr lang="en" sz="1500">
                <a:latin typeface="IBM Plex Mono"/>
                <a:ea typeface="IBM Plex Mono"/>
                <a:cs typeface="IBM Plex Mono"/>
                <a:sym typeface="IBM Plex Mono"/>
              </a:rPr>
              <a:t>/</a:t>
            </a:r>
            <a:r>
              <a:rPr lang="en" sz="1500"/>
              <a:t> es </a:t>
            </a:r>
            <a:r>
              <a:rPr lang="en" sz="1500">
                <a:latin typeface="IBM Plex Mono"/>
                <a:ea typeface="IBM Plex Mono"/>
                <a:cs typeface="IBM Plex Mono"/>
                <a:sym typeface="IBM Plex Mono"/>
              </a:rPr>
              <a:t>__truediv__()</a:t>
            </a:r>
            <a:r>
              <a:rPr lang="en" sz="1500"/>
              <a:t>, etc.</a:t>
            </a:r>
            <a:endParaRPr sz="1500"/>
          </a:p>
          <a:p>
            <a:pPr indent="-323850" lvl="0" marL="457200" rtl="0" algn="l">
              <a:lnSpc>
                <a:spcPct val="150000"/>
              </a:lnSpc>
              <a:spcBef>
                <a:spcPts val="0"/>
              </a:spcBef>
              <a:spcAft>
                <a:spcPts val="0"/>
              </a:spcAft>
              <a:buSzPts val="1500"/>
              <a:buChar char="●"/>
            </a:pPr>
            <a:r>
              <a:rPr lang="en" sz="1500"/>
              <a:t>Inicializar una nueva instancia de clase y pre-configurar cualquier atributo necesario: __init__()</a:t>
            </a:r>
            <a:endParaRPr sz="1500"/>
          </a:p>
          <a:p>
            <a:pPr indent="-323850" lvl="0" marL="457200" rtl="0" algn="l">
              <a:lnSpc>
                <a:spcPct val="150000"/>
              </a:lnSpc>
              <a:spcBef>
                <a:spcPts val="0"/>
              </a:spcBef>
              <a:spcAft>
                <a:spcPts val="1000"/>
              </a:spcAft>
              <a:buSzPts val="1500"/>
              <a:buChar char="●"/>
            </a:pPr>
            <a:r>
              <a:rPr lang="en" sz="1500"/>
              <a:t>Definir o sobreescribir comportamiento único para clases y operadores incluidos en Python: __getitem__(), __enter__(), __exit__(), __str__(), __repr__()</a:t>
            </a:r>
            <a:endParaRPr sz="1500">
              <a:latin typeface="IBM Plex Mono"/>
              <a:ea typeface="IBM Plex Mono"/>
              <a:cs typeface="IBM Plex Mono"/>
              <a:sym typeface="IBM Plex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7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Dunder Methods</a:t>
            </a:r>
            <a:endParaRPr/>
          </a:p>
        </p:txBody>
      </p:sp>
      <p:sp>
        <p:nvSpPr>
          <p:cNvPr id="1982" name="Google Shape;1982;p7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El escenario más común donde vemos dunder methods </a:t>
            </a:r>
            <a:r>
              <a:rPr lang="en" sz="1500"/>
              <a:t>suele incluir la utilización de </a:t>
            </a:r>
            <a:r>
              <a:rPr b="1" lang="en" sz="1500">
                <a:solidFill>
                  <a:schemeClr val="dk2"/>
                </a:solidFill>
                <a:latin typeface="IBM Plex Mono"/>
                <a:ea typeface="IBM Plex Mono"/>
                <a:cs typeface="IBM Plex Mono"/>
                <a:sym typeface="IBM Plex Mono"/>
              </a:rPr>
              <a:t>__init__()</a:t>
            </a:r>
            <a:r>
              <a:rPr lang="en" sz="1500"/>
              <a:t> y </a:t>
            </a:r>
            <a:r>
              <a:rPr b="1" lang="en" sz="1500">
                <a:solidFill>
                  <a:schemeClr val="dk2"/>
                </a:solidFill>
                <a:latin typeface="IBM Plex Mono"/>
                <a:ea typeface="IBM Plex Mono"/>
                <a:cs typeface="IBM Plex Mono"/>
                <a:sym typeface="IBM Plex Mono"/>
              </a:rPr>
              <a:t>__str__()</a:t>
            </a:r>
            <a:r>
              <a:rPr lang="en" sz="1500"/>
              <a:t>:</a:t>
            </a:r>
            <a:endParaRPr sz="1500"/>
          </a:p>
          <a:p>
            <a:pPr indent="0" lvl="0" marL="0" rtl="0" algn="l">
              <a:lnSpc>
                <a:spcPct val="115000"/>
              </a:lnSpc>
              <a:spcBef>
                <a:spcPts val="1000"/>
              </a:spcBef>
              <a:spcAft>
                <a:spcPts val="0"/>
              </a:spcAft>
              <a:buNone/>
            </a:pPr>
            <a:r>
              <a:rPr lang="en" sz="1300">
                <a:solidFill>
                  <a:srgbClr val="3F51B5"/>
                </a:solidFill>
                <a:latin typeface="IBM Plex Mono"/>
                <a:ea typeface="IBM Plex Mono"/>
                <a:cs typeface="IBM Plex Mono"/>
                <a:sym typeface="IBM Plex Mono"/>
              </a:rPr>
              <a:t>class</a:t>
            </a:r>
            <a:r>
              <a:rPr lang="en" sz="1300">
                <a:solidFill>
                  <a:srgbClr val="37474F"/>
                </a:solidFill>
                <a:latin typeface="IBM Plex Mono"/>
                <a:ea typeface="IBM Plex Mono"/>
                <a:cs typeface="IBM Plex Mono"/>
                <a:sym typeface="IBM Plex Mono"/>
              </a:rPr>
              <a:t> </a:t>
            </a:r>
            <a:r>
              <a:rPr lang="en" sz="1300">
                <a:solidFill>
                  <a:srgbClr val="9C27B0"/>
                </a:solidFill>
                <a:latin typeface="IBM Plex Mono"/>
                <a:ea typeface="IBM Plex Mono"/>
                <a:cs typeface="IBM Plex Mono"/>
                <a:sym typeface="IBM Plex Mono"/>
              </a:rPr>
              <a:t>Alumno</a:t>
            </a:r>
            <a:r>
              <a:rPr lang="en" sz="1300">
                <a:solidFill>
                  <a:srgbClr val="37474F"/>
                </a:solidFill>
                <a:latin typeface="IBM Plex Mono"/>
                <a:ea typeface="IBM Plex Mono"/>
                <a:cs typeface="IBM Plex Mono"/>
                <a:sym typeface="IBM Plex Mono"/>
              </a:rPr>
              <a:t>(Persona):</a:t>
            </a:r>
            <a:endParaRPr sz="13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def</a:t>
            </a:r>
            <a:r>
              <a:rPr lang="en" sz="1300">
                <a:solidFill>
                  <a:srgbClr val="37474F"/>
                </a:solidFill>
                <a:latin typeface="IBM Plex Mono"/>
                <a:ea typeface="IBM Plex Mono"/>
                <a:cs typeface="IBM Plex Mono"/>
                <a:sym typeface="IBM Plex Mono"/>
              </a:rPr>
              <a:t> __init__(self, nombre, edad, nro_legajo):</a:t>
            </a:r>
            <a:endParaRPr sz="13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9C27B0"/>
                </a:solidFill>
                <a:latin typeface="IBM Plex Mono"/>
                <a:ea typeface="IBM Plex Mono"/>
                <a:cs typeface="IBM Plex Mono"/>
                <a:sym typeface="IBM Plex Mono"/>
              </a:rPr>
              <a:t>super</a:t>
            </a:r>
            <a:r>
              <a:rPr lang="en" sz="1300">
                <a:solidFill>
                  <a:srgbClr val="37474F"/>
                </a:solidFill>
                <a:latin typeface="IBM Plex Mono"/>
                <a:ea typeface="IBM Plex Mono"/>
                <a:cs typeface="IBM Plex Mono"/>
                <a:sym typeface="IBM Plex Mono"/>
              </a:rPr>
              <a:t>().__init__(nombre, edad)</a:t>
            </a:r>
            <a:endParaRPr sz="13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300">
                <a:solidFill>
                  <a:srgbClr val="37474F"/>
                </a:solidFill>
                <a:latin typeface="IBM Plex Mono"/>
                <a:ea typeface="IBM Plex Mono"/>
                <a:cs typeface="IBM Plex Mono"/>
                <a:sym typeface="IBM Plex Mono"/>
              </a:rPr>
              <a:t>        self.nro_legajo = nro_legajo</a:t>
            </a:r>
            <a:endParaRPr sz="13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t/>
            </a:r>
            <a:endParaRPr sz="13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def</a:t>
            </a:r>
            <a:r>
              <a:rPr lang="en" sz="1300">
                <a:solidFill>
                  <a:srgbClr val="37474F"/>
                </a:solidFill>
                <a:latin typeface="IBM Plex Mono"/>
                <a:ea typeface="IBM Plex Mono"/>
                <a:cs typeface="IBM Plex Mono"/>
                <a:sym typeface="IBM Plex Mono"/>
              </a:rPr>
              <a:t> __str__(self):</a:t>
            </a:r>
            <a:endParaRPr sz="13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300">
                <a:solidFill>
                  <a:srgbClr val="37474F"/>
                </a:solidFill>
                <a:latin typeface="IBM Plex Mono"/>
                <a:ea typeface="IBM Plex Mono"/>
                <a:cs typeface="IBM Plex Mono"/>
                <a:sym typeface="IBM Plex Mono"/>
              </a:rPr>
              <a:t>        </a:t>
            </a:r>
            <a:r>
              <a:rPr lang="en" sz="1300">
                <a:solidFill>
                  <a:srgbClr val="3F51B5"/>
                </a:solidFill>
                <a:latin typeface="IBM Plex Mono"/>
                <a:ea typeface="IBM Plex Mono"/>
                <a:cs typeface="IBM Plex Mono"/>
                <a:sym typeface="IBM Plex Mono"/>
              </a:rPr>
              <a:t>return</a:t>
            </a:r>
            <a:r>
              <a:rPr lang="en" sz="1300">
                <a:solidFill>
                  <a:srgbClr val="37474F"/>
                </a:solidFill>
                <a:latin typeface="IBM Plex Mono"/>
                <a:ea typeface="IBM Plex Mono"/>
                <a:cs typeface="IBM Plex Mono"/>
                <a:sym typeface="IBM Plex Mono"/>
              </a:rPr>
              <a:t> </a:t>
            </a:r>
            <a:r>
              <a:rPr lang="en" sz="1300">
                <a:solidFill>
                  <a:srgbClr val="388E3C"/>
                </a:solidFill>
                <a:latin typeface="IBM Plex Mono"/>
                <a:ea typeface="IBM Plex Mono"/>
                <a:cs typeface="IBM Plex Mono"/>
                <a:sym typeface="IBM Plex Mono"/>
              </a:rPr>
              <a:t>f"</a:t>
            </a:r>
            <a:r>
              <a:rPr lang="en" sz="1300">
                <a:solidFill>
                  <a:srgbClr val="37474F"/>
                </a:solidFill>
                <a:latin typeface="IBM Plex Mono"/>
                <a:ea typeface="IBM Plex Mono"/>
                <a:cs typeface="IBM Plex Mono"/>
                <a:sym typeface="IBM Plex Mono"/>
              </a:rPr>
              <a:t>{self.nombre}</a:t>
            </a:r>
            <a:r>
              <a:rPr lang="en" sz="1300">
                <a:solidFill>
                  <a:srgbClr val="388E3C"/>
                </a:solidFill>
                <a:latin typeface="IBM Plex Mono"/>
                <a:ea typeface="IBM Plex Mono"/>
                <a:cs typeface="IBM Plex Mono"/>
                <a:sym typeface="IBM Plex Mono"/>
              </a:rPr>
              <a:t> </a:t>
            </a:r>
            <a:r>
              <a:rPr lang="en" sz="1300">
                <a:solidFill>
                  <a:srgbClr val="37474F"/>
                </a:solidFill>
                <a:latin typeface="IBM Plex Mono"/>
                <a:ea typeface="IBM Plex Mono"/>
                <a:cs typeface="IBM Plex Mono"/>
                <a:sym typeface="IBM Plex Mono"/>
              </a:rPr>
              <a:t>{self.edad}</a:t>
            </a:r>
            <a:r>
              <a:rPr lang="en" sz="1300">
                <a:solidFill>
                  <a:srgbClr val="388E3C"/>
                </a:solidFill>
                <a:latin typeface="IBM Plex Mono"/>
                <a:ea typeface="IBM Plex Mono"/>
                <a:cs typeface="IBM Plex Mono"/>
                <a:sym typeface="IBM Plex Mono"/>
              </a:rPr>
              <a:t> - legajo: </a:t>
            </a:r>
            <a:r>
              <a:rPr lang="en" sz="1300">
                <a:solidFill>
                  <a:srgbClr val="37474F"/>
                </a:solidFill>
                <a:latin typeface="IBM Plex Mono"/>
                <a:ea typeface="IBM Plex Mono"/>
                <a:cs typeface="IBM Plex Mono"/>
                <a:sym typeface="IBM Plex Mono"/>
              </a:rPr>
              <a:t>{self.nro_legajo}</a:t>
            </a:r>
            <a:r>
              <a:rPr lang="en" sz="1300">
                <a:solidFill>
                  <a:srgbClr val="388E3C"/>
                </a:solidFill>
                <a:latin typeface="IBM Plex Mono"/>
                <a:ea typeface="IBM Plex Mono"/>
                <a:cs typeface="IBM Plex Mono"/>
                <a:sym typeface="IBM Plex Mono"/>
              </a:rPr>
              <a:t>"</a:t>
            </a:r>
            <a:endParaRPr sz="1300">
              <a:solidFill>
                <a:srgbClr val="388E3C"/>
              </a:solidFill>
              <a:latin typeface="IBM Plex Mono"/>
              <a:ea typeface="IBM Plex Mono"/>
              <a:cs typeface="IBM Plex Mono"/>
              <a:sym typeface="IBM Plex Mono"/>
            </a:endParaRPr>
          </a:p>
          <a:p>
            <a:pPr indent="0" lvl="0" marL="0" rtl="0" algn="l">
              <a:lnSpc>
                <a:spcPct val="150000"/>
              </a:lnSpc>
              <a:spcBef>
                <a:spcPts val="0"/>
              </a:spcBef>
              <a:spcAft>
                <a:spcPts val="1000"/>
              </a:spcAft>
              <a:buNone/>
            </a:pPr>
            <a:r>
              <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a:t>
            </a:r>
            <a:endParaRPr/>
          </a:p>
        </p:txBody>
      </p:sp>
      <p:sp>
        <p:nvSpPr>
          <p:cNvPr id="1988" name="Google Shape;1988;p78"/>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Para heredar de otra clase, declaramos entre paréntesis luego del nombre de la clase que estamos definiendo, el o los nombres de las “clases base”</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F51B5"/>
                </a:solidFill>
                <a:latin typeface="IBM Plex Mono"/>
                <a:ea typeface="IBM Plex Mono"/>
                <a:cs typeface="IBM Plex Mono"/>
                <a:sym typeface="IBM Plex Mono"/>
              </a:rPr>
              <a:t>class</a:t>
            </a:r>
            <a:r>
              <a:rPr lang="en">
                <a:solidFill>
                  <a:srgbClr val="37474F"/>
                </a:solidFill>
                <a:latin typeface="IBM Plex Mono"/>
                <a:ea typeface="IBM Plex Mono"/>
                <a:cs typeface="IBM Plex Mono"/>
                <a:sym typeface="IBM Plex Mono"/>
              </a:rPr>
              <a:t> </a:t>
            </a:r>
            <a:r>
              <a:rPr lang="en">
                <a:solidFill>
                  <a:srgbClr val="9C27B0"/>
                </a:solidFill>
                <a:latin typeface="IBM Plex Mono"/>
                <a:ea typeface="IBM Plex Mono"/>
                <a:cs typeface="IBM Plex Mono"/>
                <a:sym typeface="IBM Plex Mono"/>
              </a:rPr>
              <a:t>Alumno</a:t>
            </a:r>
            <a:r>
              <a:rPr lang="en">
                <a:solidFill>
                  <a:srgbClr val="37474F"/>
                </a:solidFill>
                <a:latin typeface="IBM Plex Mono"/>
                <a:ea typeface="IBM Plex Mono"/>
                <a:cs typeface="IBM Plex Mono"/>
                <a:sym typeface="IBM Plex Mono"/>
              </a:rPr>
              <a:t>(Persona):</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3F51B5"/>
                </a:solidFill>
                <a:latin typeface="IBM Plex Mono"/>
                <a:ea typeface="IBM Plex Mono"/>
                <a:cs typeface="IBM Plex Mono"/>
                <a:sym typeface="IBM Plex Mono"/>
              </a:rPr>
              <a:t>def</a:t>
            </a:r>
            <a:r>
              <a:rPr lang="en">
                <a:solidFill>
                  <a:srgbClr val="37474F"/>
                </a:solidFill>
                <a:latin typeface="IBM Plex Mono"/>
                <a:ea typeface="IBM Plex Mono"/>
                <a:cs typeface="IBM Plex Mono"/>
                <a:sym typeface="IBM Plex Mono"/>
              </a:rPr>
              <a:t> __init__(self, nombre, edad, nro_legajo):</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a:t>
            </a:r>
            <a:r>
              <a:rPr lang="en">
                <a:solidFill>
                  <a:srgbClr val="9C27B0"/>
                </a:solidFill>
                <a:latin typeface="IBM Plex Mono"/>
                <a:ea typeface="IBM Plex Mono"/>
                <a:cs typeface="IBM Plex Mono"/>
                <a:sym typeface="IBM Plex Mono"/>
              </a:rPr>
              <a:t>super</a:t>
            </a:r>
            <a:r>
              <a:rPr lang="en">
                <a:solidFill>
                  <a:srgbClr val="37474F"/>
                </a:solidFill>
                <a:latin typeface="IBM Plex Mono"/>
                <a:ea typeface="IBM Plex Mono"/>
                <a:cs typeface="IBM Plex Mono"/>
                <a:sym typeface="IBM Plex Mono"/>
              </a:rPr>
              <a:t>().__init__(nombre, edad)</a:t>
            </a:r>
            <a:endParaRPr>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37474F"/>
                </a:solidFill>
                <a:latin typeface="IBM Plex Mono"/>
                <a:ea typeface="IBM Plex Mono"/>
                <a:cs typeface="IBM Plex Mono"/>
                <a:sym typeface="IBM Plex Mono"/>
              </a:rPr>
              <a:t>        self.nro_legajo = nro_legajo</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1994" name="Google Shape;1994;p7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74F"/>
                </a:solidFill>
              </a:rPr>
              <a:t>Un módulo en Python no es más que un archivo que contiene sentencias y definiciones escritas en este lenguaje. </a:t>
            </a:r>
            <a:endParaRPr sz="1500">
              <a:solidFill>
                <a:srgbClr val="37474F"/>
              </a:solidFill>
            </a:endParaRPr>
          </a:p>
          <a:p>
            <a:pPr indent="0" lvl="0" marL="0" rtl="0" algn="l">
              <a:spcBef>
                <a:spcPts val="0"/>
              </a:spcBef>
              <a:spcAft>
                <a:spcPts val="0"/>
              </a:spcAft>
              <a:buNone/>
            </a:pPr>
            <a:r>
              <a:rPr lang="en" sz="1500">
                <a:solidFill>
                  <a:srgbClr val="37474F"/>
                </a:solidFill>
              </a:rPr>
              <a:t>Estos archivos tienen la extensión </a:t>
            </a:r>
            <a:r>
              <a:rPr b="1" lang="en" sz="1500">
                <a:solidFill>
                  <a:schemeClr val="dk2"/>
                </a:solidFill>
                <a:latin typeface="IBM Plex Mono"/>
                <a:ea typeface="IBM Plex Mono"/>
                <a:cs typeface="IBM Plex Mono"/>
                <a:sym typeface="IBM Plex Mono"/>
              </a:rPr>
              <a:t>.py</a:t>
            </a:r>
            <a:r>
              <a:rPr lang="en" sz="1500">
                <a:solidFill>
                  <a:srgbClr val="37474F"/>
                </a:solidFill>
              </a:rPr>
              <a:t> y el módulo tomará el nombre del archivo.</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rPr>
              <a:t>Por ejemplo, si tenemos un archivo que se llama </a:t>
            </a:r>
            <a:r>
              <a:rPr b="1" lang="en" sz="1500">
                <a:solidFill>
                  <a:schemeClr val="dk2"/>
                </a:solidFill>
                <a:latin typeface="IBM Plex Mono"/>
                <a:ea typeface="IBM Plex Mono"/>
                <a:cs typeface="IBM Plex Mono"/>
                <a:sym typeface="IBM Plex Mono"/>
              </a:rPr>
              <a:t>fibo.py</a:t>
            </a:r>
            <a:r>
              <a:rPr lang="en" sz="1500">
                <a:solidFill>
                  <a:srgbClr val="37474F"/>
                </a:solidFill>
              </a:rPr>
              <a:t> con el siguiente código:</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00" name="Google Shape;2000;p80"/>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81B60"/>
                </a:solidFill>
                <a:latin typeface="IBM Plex Mono"/>
                <a:ea typeface="IBM Plex Mono"/>
                <a:cs typeface="IBM Plex Mono"/>
                <a:sym typeface="IBM Plex Mono"/>
              </a:rPr>
              <a:t># Fibonacci numbers module</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F51B5"/>
                </a:solidFill>
                <a:latin typeface="IBM Plex Mono"/>
                <a:ea typeface="IBM Plex Mono"/>
                <a:cs typeface="IBM Plex Mono"/>
                <a:sym typeface="IBM Plex Mono"/>
              </a:rPr>
              <a:t>def</a:t>
            </a:r>
            <a:r>
              <a:rPr lang="en" sz="1200">
                <a:solidFill>
                  <a:srgbClr val="37474F"/>
                </a:solidFill>
                <a:latin typeface="IBM Plex Mono"/>
                <a:ea typeface="IBM Plex Mono"/>
                <a:cs typeface="IBM Plex Mono"/>
                <a:sym typeface="IBM Plex Mono"/>
              </a:rPr>
              <a:t> fib(n):    </a:t>
            </a:r>
            <a:r>
              <a:rPr lang="en" sz="1200">
                <a:solidFill>
                  <a:srgbClr val="D81B60"/>
                </a:solidFill>
                <a:latin typeface="IBM Plex Mono"/>
                <a:ea typeface="IBM Plex Mono"/>
                <a:cs typeface="IBM Plex Mono"/>
                <a:sym typeface="IBM Plex Mono"/>
              </a:rPr>
              <a:t># write Fibonacci series up to n</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 b = </a:t>
            </a:r>
            <a:r>
              <a:rPr lang="en" sz="1200">
                <a:solidFill>
                  <a:srgbClr val="C53929"/>
                </a:solidFill>
                <a:latin typeface="IBM Plex Mono"/>
                <a:ea typeface="IBM Plex Mono"/>
                <a:cs typeface="IBM Plex Mono"/>
                <a:sym typeface="IBM Plex Mono"/>
              </a:rPr>
              <a:t>0</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1</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while</a:t>
            </a:r>
            <a:r>
              <a:rPr lang="en" sz="1200">
                <a:solidFill>
                  <a:srgbClr val="37474F"/>
                </a:solidFill>
                <a:latin typeface="IBM Plex Mono"/>
                <a:ea typeface="IBM Plex Mono"/>
                <a:cs typeface="IBM Plex Mono"/>
                <a:sym typeface="IBM Plex Mono"/>
              </a:rPr>
              <a:t> a &lt; n:</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print</a:t>
            </a:r>
            <a:r>
              <a:rPr lang="en" sz="1200">
                <a:solidFill>
                  <a:srgbClr val="37474F"/>
                </a:solidFill>
                <a:latin typeface="IBM Plex Mono"/>
                <a:ea typeface="IBM Plex Mono"/>
                <a:cs typeface="IBM Plex Mono"/>
                <a:sym typeface="IBM Plex Mono"/>
              </a:rPr>
              <a:t>(a, end=</a:t>
            </a:r>
            <a:r>
              <a:rPr lang="en" sz="1200">
                <a:solidFill>
                  <a:srgbClr val="388E3C"/>
                </a:solidFill>
                <a:latin typeface="IBM Plex Mono"/>
                <a:ea typeface="IBM Plex Mono"/>
                <a:cs typeface="IBM Plex Mono"/>
                <a:sym typeface="IBM Plex Mono"/>
              </a:rPr>
              <a:t>' '</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 b = b, a+b</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print</a:t>
            </a:r>
            <a:r>
              <a:rPr lang="en" sz="1200">
                <a:solidFill>
                  <a:srgbClr val="37474F"/>
                </a:solidFill>
                <a:latin typeface="IBM Plex Mono"/>
                <a:ea typeface="IBM Plex Mono"/>
                <a:cs typeface="IBM Plex Mono"/>
                <a:sym typeface="IBM Plex Mono"/>
              </a:rPr>
              <a: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F51B5"/>
                </a:solidFill>
                <a:latin typeface="IBM Plex Mono"/>
                <a:ea typeface="IBM Plex Mono"/>
                <a:cs typeface="IBM Plex Mono"/>
                <a:sym typeface="IBM Plex Mono"/>
              </a:rPr>
              <a:t>def</a:t>
            </a:r>
            <a:r>
              <a:rPr lang="en" sz="1200">
                <a:solidFill>
                  <a:srgbClr val="37474F"/>
                </a:solidFill>
                <a:latin typeface="IBM Plex Mono"/>
                <a:ea typeface="IBM Plex Mono"/>
                <a:cs typeface="IBM Plex Mono"/>
                <a:sym typeface="IBM Plex Mono"/>
              </a:rPr>
              <a:t> fib2(n):   </a:t>
            </a:r>
            <a:r>
              <a:rPr lang="en" sz="1200">
                <a:solidFill>
                  <a:srgbClr val="D81B60"/>
                </a:solidFill>
                <a:latin typeface="IBM Plex Mono"/>
                <a:ea typeface="IBM Plex Mono"/>
                <a:cs typeface="IBM Plex Mono"/>
                <a:sym typeface="IBM Plex Mono"/>
              </a:rPr>
              <a:t># return Fibonacci series up to n</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result = []</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 b = </a:t>
            </a:r>
            <a:r>
              <a:rPr lang="en" sz="1200">
                <a:solidFill>
                  <a:srgbClr val="C53929"/>
                </a:solidFill>
                <a:latin typeface="IBM Plex Mono"/>
                <a:ea typeface="IBM Plex Mono"/>
                <a:cs typeface="IBM Plex Mono"/>
                <a:sym typeface="IBM Plex Mono"/>
              </a:rPr>
              <a:t>0</a:t>
            </a:r>
            <a:r>
              <a:rPr lang="en" sz="1200">
                <a:solidFill>
                  <a:srgbClr val="37474F"/>
                </a:solidFill>
                <a:latin typeface="IBM Plex Mono"/>
                <a:ea typeface="IBM Plex Mono"/>
                <a:cs typeface="IBM Plex Mono"/>
                <a:sym typeface="IBM Plex Mono"/>
              </a:rPr>
              <a:t>, </a:t>
            </a:r>
            <a:r>
              <a:rPr lang="en" sz="1200">
                <a:solidFill>
                  <a:srgbClr val="C53929"/>
                </a:solidFill>
                <a:latin typeface="IBM Plex Mono"/>
                <a:ea typeface="IBM Plex Mono"/>
                <a:cs typeface="IBM Plex Mono"/>
                <a:sym typeface="IBM Plex Mono"/>
              </a:rPr>
              <a:t>1</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while</a:t>
            </a:r>
            <a:r>
              <a:rPr lang="en" sz="1200">
                <a:solidFill>
                  <a:srgbClr val="37474F"/>
                </a:solidFill>
                <a:latin typeface="IBM Plex Mono"/>
                <a:ea typeface="IBM Plex Mono"/>
                <a:cs typeface="IBM Plex Mono"/>
                <a:sym typeface="IBM Plex Mono"/>
              </a:rPr>
              <a:t> a &lt; n:</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result.append(a)</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 b = b, a+b</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200">
                <a:solidFill>
                  <a:srgbClr val="37474F"/>
                </a:solidFill>
                <a:latin typeface="IBM Plex Mono"/>
                <a:ea typeface="IBM Plex Mono"/>
                <a:cs typeface="IBM Plex Mono"/>
                <a:sym typeface="IBM Plex Mono"/>
              </a:rPr>
              <a:t>    </a:t>
            </a:r>
            <a:r>
              <a:rPr lang="en" sz="1200">
                <a:solidFill>
                  <a:srgbClr val="3F51B5"/>
                </a:solidFill>
                <a:latin typeface="IBM Plex Mono"/>
                <a:ea typeface="IBM Plex Mono"/>
                <a:cs typeface="IBM Plex Mono"/>
                <a:sym typeface="IBM Plex Mono"/>
              </a:rPr>
              <a:t>return</a:t>
            </a:r>
            <a:r>
              <a:rPr lang="en" sz="1200">
                <a:solidFill>
                  <a:srgbClr val="37474F"/>
                </a:solidFill>
                <a:latin typeface="IBM Plex Mono"/>
                <a:ea typeface="IBM Plex Mono"/>
                <a:cs typeface="IBM Plex Mono"/>
                <a:sym typeface="IBM Plex Mono"/>
              </a:rPr>
              <a:t> result</a:t>
            </a:r>
            <a:endParaRPr sz="12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36"/>
          <p:cNvSpPr txBox="1"/>
          <p:nvPr>
            <p:ph idx="2" type="subTitle"/>
          </p:nvPr>
        </p:nvSpPr>
        <p:spPr>
          <a:xfrm>
            <a:off x="5237150" y="1935225"/>
            <a:ext cx="25284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crear y probar ideas en pequeños </a:t>
            </a:r>
            <a:r>
              <a:rPr i="1" lang="en" u="sng">
                <a:solidFill>
                  <a:schemeClr val="hlink"/>
                </a:solidFill>
                <a:hlinkClick r:id="rId3"/>
              </a:rPr>
              <a:t>snippets</a:t>
            </a:r>
            <a:r>
              <a:rPr lang="en"/>
              <a:t> exportables</a:t>
            </a:r>
            <a:endParaRPr/>
          </a:p>
        </p:txBody>
      </p:sp>
      <p:sp>
        <p:nvSpPr>
          <p:cNvPr id="1530" name="Google Shape;1530;p36"/>
          <p:cNvSpPr txBox="1"/>
          <p:nvPr>
            <p:ph idx="8" type="subTitle"/>
          </p:nvPr>
        </p:nvSpPr>
        <p:spPr>
          <a:xfrm>
            <a:off x="5237150" y="3231975"/>
            <a:ext cx="2528400" cy="40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Multiplataforma</a:t>
            </a:r>
            <a:endParaRPr/>
          </a:p>
        </p:txBody>
      </p:sp>
      <p:sp>
        <p:nvSpPr>
          <p:cNvPr id="1531" name="Google Shape;153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Características</a:t>
            </a:r>
            <a:endParaRPr/>
          </a:p>
        </p:txBody>
      </p:sp>
      <p:sp>
        <p:nvSpPr>
          <p:cNvPr id="1532" name="Google Shape;1532;p36"/>
          <p:cNvSpPr txBox="1"/>
          <p:nvPr>
            <p:ph idx="5" type="subTitle"/>
          </p:nvPr>
        </p:nvSpPr>
        <p:spPr>
          <a:xfrm>
            <a:off x="1804750" y="1605775"/>
            <a:ext cx="2814300" cy="40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Librería estándar</a:t>
            </a:r>
            <a:endParaRPr/>
          </a:p>
        </p:txBody>
      </p:sp>
      <p:sp>
        <p:nvSpPr>
          <p:cNvPr id="1533" name="Google Shape;1533;p36"/>
          <p:cNvSpPr txBox="1"/>
          <p:nvPr>
            <p:ph idx="6" type="subTitle"/>
          </p:nvPr>
        </p:nvSpPr>
        <p:spPr>
          <a:xfrm>
            <a:off x="5237150" y="1605775"/>
            <a:ext cx="2743800" cy="40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Modo interactivo</a:t>
            </a:r>
            <a:endParaRPr/>
          </a:p>
        </p:txBody>
      </p:sp>
      <p:sp>
        <p:nvSpPr>
          <p:cNvPr id="1534" name="Google Shape;1534;p36"/>
          <p:cNvSpPr txBox="1"/>
          <p:nvPr>
            <p:ph idx="3" type="subTitle"/>
          </p:nvPr>
        </p:nvSpPr>
        <p:spPr>
          <a:xfrm>
            <a:off x="1804750" y="3561375"/>
            <a:ext cx="28143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Combinando Python con C o C++, entre otros (mejor performance).</a:t>
            </a:r>
            <a:endParaRPr/>
          </a:p>
        </p:txBody>
      </p:sp>
      <p:sp>
        <p:nvSpPr>
          <p:cNvPr id="1535" name="Google Shape;1535;p36"/>
          <p:cNvSpPr txBox="1"/>
          <p:nvPr>
            <p:ph idx="4" type="subTitle"/>
          </p:nvPr>
        </p:nvSpPr>
        <p:spPr>
          <a:xfrm>
            <a:off x="5237149" y="3561375"/>
            <a:ext cx="27438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Mac OS, Linux y Android e iOS (extraoficial).</a:t>
            </a:r>
            <a:endParaRPr/>
          </a:p>
        </p:txBody>
      </p:sp>
      <p:sp>
        <p:nvSpPr>
          <p:cNvPr id="1536" name="Google Shape;1536;p36"/>
          <p:cNvSpPr txBox="1"/>
          <p:nvPr>
            <p:ph idx="7" type="subTitle"/>
          </p:nvPr>
        </p:nvSpPr>
        <p:spPr>
          <a:xfrm>
            <a:off x="1804750" y="3231975"/>
            <a:ext cx="2814300" cy="40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Extensión de apps</a:t>
            </a:r>
            <a:endParaRPr/>
          </a:p>
        </p:txBody>
      </p:sp>
      <p:sp>
        <p:nvSpPr>
          <p:cNvPr id="1537" name="Google Shape;1537;p36"/>
          <p:cNvSpPr txBox="1"/>
          <p:nvPr>
            <p:ph idx="1" type="subTitle"/>
          </p:nvPr>
        </p:nvSpPr>
        <p:spPr>
          <a:xfrm>
            <a:off x="1804750" y="1935225"/>
            <a:ext cx="28143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Procesamiento de texto, imgs, sonido, video, conexión con BDs, construcción de APIs, Juegos, Web apps, IA y mucho más.</a:t>
            </a: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06" name="Google Shape;2006;p8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rPr>
              <a:t>Podremos acceder a todas las definiciones de tal archivo </a:t>
            </a:r>
            <a:r>
              <a:rPr lang="en" sz="1500">
                <a:solidFill>
                  <a:srgbClr val="37474F"/>
                </a:solidFill>
              </a:rPr>
              <a:t>importandolo</a:t>
            </a:r>
            <a:r>
              <a:rPr lang="en" sz="1500">
                <a:solidFill>
                  <a:srgbClr val="37474F"/>
                </a:solidFill>
              </a:rPr>
              <a:t> como sigue:</a:t>
            </a:r>
            <a:endParaRPr sz="1500">
              <a:solidFill>
                <a:srgbClr val="37474F"/>
              </a:solidFill>
            </a:endParaRPr>
          </a:p>
          <a:p>
            <a:pPr indent="0" lvl="0" marL="0" rtl="0" algn="l">
              <a:lnSpc>
                <a:spcPct val="115000"/>
              </a:lnSpc>
              <a:spcBef>
                <a:spcPts val="1000"/>
              </a:spcBef>
              <a:spcAft>
                <a:spcPts val="0"/>
              </a:spcAft>
              <a:buNone/>
            </a:pP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fibo</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500">
                <a:solidFill>
                  <a:srgbClr val="37474F"/>
                </a:solidFill>
                <a:latin typeface="IBM Plex Mono"/>
                <a:ea typeface="IBM Plex Mono"/>
                <a:cs typeface="IBM Plex Mono"/>
                <a:sym typeface="IBM Plex Mono"/>
              </a:rPr>
              <a:t>fibo.fib(</a:t>
            </a:r>
            <a:r>
              <a:rPr lang="en" sz="1500">
                <a:solidFill>
                  <a:srgbClr val="C53929"/>
                </a:solidFill>
                <a:latin typeface="IBM Plex Mono"/>
                <a:ea typeface="IBM Plex Mono"/>
                <a:cs typeface="IBM Plex Mono"/>
                <a:sym typeface="IBM Plex Mono"/>
              </a:rPr>
              <a:t>20</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0 1 1 2 3 5 8 13</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rPr>
              <a:t>También podemos especificar cual o cuales definiciones queremos importar de un módulo</a:t>
            </a:r>
            <a:r>
              <a:rPr lang="en" sz="1500">
                <a:solidFill>
                  <a:srgbClr val="37474F"/>
                </a:solidFill>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fibo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fib, fib2</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fib(</a:t>
            </a:r>
            <a:r>
              <a:rPr lang="en" sz="1500">
                <a:solidFill>
                  <a:srgbClr val="C53929"/>
                </a:solidFill>
                <a:latin typeface="IBM Plex Mono"/>
                <a:ea typeface="IBM Plex Mono"/>
                <a:cs typeface="IBM Plex Mono"/>
                <a:sym typeface="IBM Plex Mono"/>
              </a:rPr>
              <a:t>20</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0 1 1 2 3 5 8 13</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12" name="Google Shape;2012;p8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rPr>
              <a:t>En ocasiones es posible importar todas las definiciones de un módulo con el operador </a:t>
            </a:r>
            <a:r>
              <a:rPr b="1" lang="en" sz="1500">
                <a:solidFill>
                  <a:schemeClr val="dk2"/>
                </a:solidFill>
                <a:latin typeface="IBM Plex Mono"/>
                <a:ea typeface="IBM Plex Mono"/>
                <a:cs typeface="IBM Plex Mono"/>
                <a:sym typeface="IBM Plex Mono"/>
              </a:rPr>
              <a:t>*</a:t>
            </a:r>
            <a:r>
              <a:rPr lang="en" sz="1500">
                <a:solidFill>
                  <a:srgbClr val="37474F"/>
                </a:solidFill>
              </a:rPr>
              <a:t>. </a:t>
            </a:r>
            <a:endParaRPr sz="1500">
              <a:solidFill>
                <a:srgbClr val="37474F"/>
              </a:solidFill>
            </a:endParaRPr>
          </a:p>
          <a:p>
            <a:pPr indent="0" lvl="0" marL="0" rtl="0" algn="l">
              <a:lnSpc>
                <a:spcPct val="150000"/>
              </a:lnSpc>
              <a:spcBef>
                <a:spcPts val="1000"/>
              </a:spcBef>
              <a:spcAft>
                <a:spcPts val="0"/>
              </a:spcAft>
              <a:buNone/>
            </a:pPr>
            <a:r>
              <a:rPr lang="en" sz="1500">
                <a:solidFill>
                  <a:srgbClr val="37474F"/>
                </a:solidFill>
              </a:rPr>
              <a:t>Aún así, </a:t>
            </a:r>
            <a:r>
              <a:rPr b="1" lang="en" sz="1500">
                <a:solidFill>
                  <a:srgbClr val="37474F"/>
                </a:solidFill>
              </a:rPr>
              <a:t>suele desalentarse esta forma de hacer las cosas</a:t>
            </a:r>
            <a:r>
              <a:rPr lang="en" sz="1500">
                <a:solidFill>
                  <a:srgbClr val="37474F"/>
                </a:solidFill>
              </a:rPr>
              <a:t>: por cuestiones de performance y porque dificulta la lectura de una base de código (desconocemos de dónde salen ciertas definiciones utilizadas en nuestro código).</a:t>
            </a:r>
            <a:endParaRPr sz="15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fibo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fib(</a:t>
            </a:r>
            <a:r>
              <a:rPr lang="en" sz="1500">
                <a:solidFill>
                  <a:srgbClr val="C53929"/>
                </a:solidFill>
                <a:latin typeface="IBM Plex Mono"/>
                <a:ea typeface="IBM Plex Mono"/>
                <a:cs typeface="IBM Plex Mono"/>
                <a:sym typeface="IBM Plex Mono"/>
              </a:rPr>
              <a:t>20</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0 1 1 2 3 5 8 13</a:t>
            </a:r>
            <a:endParaRPr sz="15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18" name="Google Shape;2018;p8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rPr>
              <a:t>Podemos otorgarle un </a:t>
            </a:r>
            <a:r>
              <a:rPr i="1" lang="en" sz="1500">
                <a:solidFill>
                  <a:srgbClr val="37474F"/>
                </a:solidFill>
              </a:rPr>
              <a:t>alias</a:t>
            </a:r>
            <a:r>
              <a:rPr lang="en" sz="1500">
                <a:solidFill>
                  <a:srgbClr val="37474F"/>
                </a:solidFill>
              </a:rPr>
              <a:t> a una definición al momento de importarla</a:t>
            </a:r>
            <a:r>
              <a:rPr lang="en" sz="1500">
                <a:solidFill>
                  <a:srgbClr val="37474F"/>
                </a:solidFill>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fibo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fib as fibonacci</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7474F"/>
                </a:solidFill>
                <a:latin typeface="IBM Plex Mono"/>
                <a:ea typeface="IBM Plex Mono"/>
                <a:cs typeface="IBM Plex Mono"/>
                <a:sym typeface="IBM Plex Mono"/>
              </a:rPr>
              <a:t>fibonacci(</a:t>
            </a:r>
            <a:r>
              <a:rPr lang="en" sz="1500">
                <a:solidFill>
                  <a:srgbClr val="C53929"/>
                </a:solidFill>
                <a:latin typeface="IBM Plex Mono"/>
                <a:ea typeface="IBM Plex Mono"/>
                <a:cs typeface="IBM Plex Mono"/>
                <a:sym typeface="IBM Plex Mono"/>
              </a:rPr>
              <a:t>20</a:t>
            </a:r>
            <a:r>
              <a:rPr lang="en" sz="1500">
                <a:solidFill>
                  <a:srgbClr val="37474F"/>
                </a:solidFill>
                <a:latin typeface="IBM Plex Mono"/>
                <a:ea typeface="IBM Plex Mono"/>
                <a:cs typeface="IBM Plex Mono"/>
                <a:sym typeface="IBM Plex Mono"/>
              </a:rPr>
              <a:t>) </a:t>
            </a:r>
            <a:r>
              <a:rPr lang="en" sz="1500">
                <a:solidFill>
                  <a:srgbClr val="D81B60"/>
                </a:solidFill>
                <a:latin typeface="IBM Plex Mono"/>
                <a:ea typeface="IBM Plex Mono"/>
                <a:cs typeface="IBM Plex Mono"/>
                <a:sym typeface="IBM Plex Mono"/>
              </a:rPr>
              <a:t># 0 1 1 2 3 5 8 13</a:t>
            </a:r>
            <a:endParaRPr sz="1500">
              <a:solidFill>
                <a:srgbClr val="D81B60"/>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D81B60"/>
              </a:solidFill>
              <a:latin typeface="IBM Plex Mono"/>
              <a:ea typeface="IBM Plex Mono"/>
              <a:cs typeface="IBM Plex Mono"/>
              <a:sym typeface="IBM Plex Mono"/>
            </a:endParaRPr>
          </a:p>
          <a:p>
            <a:pPr indent="0" lvl="0" marL="0" rtl="0" algn="l">
              <a:spcBef>
                <a:spcPts val="0"/>
              </a:spcBef>
              <a:spcAft>
                <a:spcPts val="0"/>
              </a:spcAft>
              <a:buNone/>
            </a:pPr>
            <a:r>
              <a:rPr lang="en"/>
              <a:t>Ciertos aliases se han convertido en una suerte de convención:</a:t>
            </a:r>
            <a:endParaRPr sz="1500">
              <a:solidFill>
                <a:srgbClr val="D81B60"/>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numpy </a:t>
            </a:r>
            <a:r>
              <a:rPr lang="en" sz="1500">
                <a:solidFill>
                  <a:srgbClr val="3F51B5"/>
                </a:solidFill>
                <a:latin typeface="IBM Plex Mono"/>
                <a:ea typeface="IBM Plex Mono"/>
                <a:cs typeface="IBM Plex Mono"/>
                <a:sym typeface="IBM Plex Mono"/>
              </a:rPr>
              <a:t>as</a:t>
            </a:r>
            <a:r>
              <a:rPr lang="en" sz="1500">
                <a:solidFill>
                  <a:srgbClr val="37474F"/>
                </a:solidFill>
                <a:latin typeface="IBM Plex Mono"/>
                <a:ea typeface="IBM Plex Mono"/>
                <a:cs typeface="IBM Plex Mono"/>
                <a:sym typeface="IBM Plex Mono"/>
              </a:rPr>
              <a:t> np</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pandas </a:t>
            </a:r>
            <a:r>
              <a:rPr lang="en" sz="1500">
                <a:solidFill>
                  <a:srgbClr val="3F51B5"/>
                </a:solidFill>
                <a:latin typeface="IBM Plex Mono"/>
                <a:ea typeface="IBM Plex Mono"/>
                <a:cs typeface="IBM Plex Mono"/>
                <a:sym typeface="IBM Plex Mono"/>
              </a:rPr>
              <a:t>as</a:t>
            </a:r>
            <a:r>
              <a:rPr lang="en" sz="1500">
                <a:solidFill>
                  <a:srgbClr val="37474F"/>
                </a:solidFill>
                <a:latin typeface="IBM Plex Mono"/>
                <a:ea typeface="IBM Plex Mono"/>
                <a:cs typeface="IBM Plex Mono"/>
                <a:sym typeface="IBM Plex Mono"/>
              </a:rPr>
              <a:t> pd</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geopandas </a:t>
            </a:r>
            <a:r>
              <a:rPr lang="en" sz="1500">
                <a:solidFill>
                  <a:srgbClr val="3F51B5"/>
                </a:solidFill>
                <a:latin typeface="IBM Plex Mono"/>
                <a:ea typeface="IBM Plex Mono"/>
                <a:cs typeface="IBM Plex Mono"/>
                <a:sym typeface="IBM Plex Mono"/>
              </a:rPr>
              <a:t>as</a:t>
            </a:r>
            <a:r>
              <a:rPr lang="en" sz="1500">
                <a:solidFill>
                  <a:srgbClr val="37474F"/>
                </a:solidFill>
                <a:latin typeface="IBM Plex Mono"/>
                <a:ea typeface="IBM Plex Mono"/>
                <a:cs typeface="IBM Plex Mono"/>
                <a:sym typeface="IBM Plex Mono"/>
              </a:rPr>
              <a:t> gpd</a:t>
            </a:r>
            <a:endParaRPr sz="15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sz="1500">
              <a:solidFill>
                <a:srgbClr val="D81B60"/>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24" name="Google Shape;2024;p84"/>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rPr>
              <a:t>Podemos ejecutar nuestros módulos como script. Para ello requerimos añadir el punto de entrada al módulo:</a:t>
            </a:r>
            <a:endParaRPr sz="1500">
              <a:solidFill>
                <a:srgbClr val="37474F"/>
              </a:solidFill>
              <a:latin typeface="IBM Plex Mono"/>
              <a:ea typeface="IBM Plex Mono"/>
              <a:cs typeface="IBM Plex Mono"/>
              <a:sym typeface="IBM Plex Mono"/>
            </a:endParaRPr>
          </a:p>
          <a:p>
            <a:pPr indent="0" lvl="0" marL="0" rtl="0" algn="l">
              <a:lnSpc>
                <a:spcPct val="150000"/>
              </a:lnSpc>
              <a:spcBef>
                <a:spcPts val="1000"/>
              </a:spcBef>
              <a:spcAft>
                <a:spcPts val="0"/>
              </a:spcAft>
              <a:buNone/>
            </a:pPr>
            <a:r>
              <a:rPr lang="en" sz="1500">
                <a:solidFill>
                  <a:srgbClr val="3F51B5"/>
                </a:solidFill>
                <a:latin typeface="IBM Plex Mono"/>
                <a:ea typeface="IBM Plex Mono"/>
                <a:cs typeface="IBM Plex Mono"/>
                <a:sym typeface="IBM Plex Mono"/>
              </a:rPr>
              <a:t>if</a:t>
            </a:r>
            <a:r>
              <a:rPr lang="en" sz="1500">
                <a:solidFill>
                  <a:srgbClr val="37474F"/>
                </a:solidFill>
                <a:latin typeface="IBM Plex Mono"/>
                <a:ea typeface="IBM Plex Mono"/>
                <a:cs typeface="IBM Plex Mono"/>
                <a:sym typeface="IBM Plex Mono"/>
              </a:rPr>
              <a:t> __name__ == </a:t>
            </a:r>
            <a:r>
              <a:rPr lang="en" sz="1500">
                <a:solidFill>
                  <a:srgbClr val="388E3C"/>
                </a:solidFill>
                <a:latin typeface="IBM Plex Mono"/>
                <a:ea typeface="IBM Plex Mono"/>
                <a:cs typeface="IBM Plex Mono"/>
                <a:sym typeface="IBM Plex Mono"/>
              </a:rPr>
              <a:t>'__main__'</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sys</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    fib(sys.argv[</a:t>
            </a:r>
            <a:r>
              <a:rPr lang="en" sz="1500">
                <a:solidFill>
                  <a:srgbClr val="C53929"/>
                </a:solidFill>
                <a:latin typeface="IBM Plex Mono"/>
                <a:ea typeface="IBM Plex Mono"/>
                <a:cs typeface="IBM Plex Mono"/>
                <a:sym typeface="IBM Plex Mono"/>
              </a:rPr>
              <a:t>1</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500">
                <a:solidFill>
                  <a:srgbClr val="37474F"/>
                </a:solidFill>
              </a:rPr>
              <a:t>Luego invocamos a </a:t>
            </a:r>
            <a:r>
              <a:rPr b="1" lang="en" sz="1500">
                <a:solidFill>
                  <a:schemeClr val="dk2"/>
                </a:solidFill>
                <a:latin typeface="IBM Plex Mono"/>
                <a:ea typeface="IBM Plex Mono"/>
                <a:cs typeface="IBM Plex Mono"/>
                <a:sym typeface="IBM Plex Mono"/>
              </a:rPr>
              <a:t>fibo.py</a:t>
            </a:r>
            <a:r>
              <a:rPr lang="en" sz="1500">
                <a:solidFill>
                  <a:srgbClr val="37474F"/>
                </a:solidFill>
              </a:rPr>
              <a:t> desde la terminal:</a:t>
            </a:r>
            <a:endParaRPr sz="1500">
              <a:solidFill>
                <a:srgbClr val="37474F"/>
              </a:solidFill>
              <a:latin typeface="IBM Plex Mono"/>
              <a:ea typeface="IBM Plex Mono"/>
              <a:cs typeface="IBM Plex Mono"/>
              <a:sym typeface="IBM Plex Mono"/>
            </a:endParaRPr>
          </a:p>
          <a:p>
            <a:pPr indent="0" lvl="0" marL="0" rtl="0" algn="l">
              <a:lnSpc>
                <a:spcPct val="150000"/>
              </a:lnSpc>
              <a:spcBef>
                <a:spcPts val="1000"/>
              </a:spcBef>
              <a:spcAft>
                <a:spcPts val="0"/>
              </a:spcAft>
              <a:buNone/>
            </a:pPr>
            <a:r>
              <a:rPr lang="en" sz="1500">
                <a:solidFill>
                  <a:srgbClr val="37474F"/>
                </a:solidFill>
                <a:latin typeface="IBM Plex Mono"/>
                <a:ea typeface="IBM Plex Mono"/>
                <a:cs typeface="IBM Plex Mono"/>
                <a:sym typeface="IBM Plex Mono"/>
              </a:rPr>
              <a:t>python fibo.py &lt;argumento&gt;</a:t>
            </a:r>
            <a:endParaRPr sz="1500">
              <a:solidFill>
                <a:srgbClr val="37474F"/>
              </a:solidFill>
            </a:endParaRPr>
          </a:p>
          <a:p>
            <a:pPr indent="0" lvl="0" marL="0" rtl="0" algn="l">
              <a:lnSpc>
                <a:spcPct val="115000"/>
              </a:lnSpc>
              <a:spcBef>
                <a:spcPts val="1000"/>
              </a:spcBef>
              <a:spcAft>
                <a:spcPts val="0"/>
              </a:spcAft>
              <a:buNone/>
            </a:pPr>
            <a:r>
              <a:rPr lang="en" sz="1500">
                <a:solidFill>
                  <a:srgbClr val="37474F"/>
                </a:solidFill>
              </a:rPr>
              <a:t>Para un manejo un poco más sofisticado de argumentos podemos utilizar </a:t>
            </a:r>
            <a:r>
              <a:rPr lang="en" sz="1500" u="sng">
                <a:solidFill>
                  <a:schemeClr val="hlink"/>
                </a:solidFill>
                <a:hlinkClick r:id="rId3"/>
              </a:rPr>
              <a:t>argparse</a:t>
            </a:r>
            <a:r>
              <a:rPr lang="en" sz="1500">
                <a:solidFill>
                  <a:srgbClr val="37474F"/>
                </a:solidFill>
              </a:rPr>
              <a:t> (</a:t>
            </a:r>
            <a:r>
              <a:rPr lang="en" sz="1500" u="sng">
                <a:solidFill>
                  <a:schemeClr val="hlink"/>
                </a:solidFill>
                <a:hlinkClick r:id="rId4"/>
              </a:rPr>
              <a:t>librería estándar</a:t>
            </a:r>
            <a:r>
              <a:rPr lang="en" sz="1500">
                <a:solidFill>
                  <a:srgbClr val="37474F"/>
                </a:solidFill>
              </a:rPr>
              <a:t> de Python) o </a:t>
            </a:r>
            <a:r>
              <a:rPr lang="en" sz="1500" u="sng">
                <a:solidFill>
                  <a:schemeClr val="hlink"/>
                </a:solidFill>
                <a:hlinkClick r:id="rId5"/>
              </a:rPr>
              <a:t>click</a:t>
            </a:r>
            <a:r>
              <a:rPr lang="en" sz="1500">
                <a:solidFill>
                  <a:srgbClr val="37474F"/>
                </a:solidFill>
              </a:rPr>
              <a:t> (librería externa).</a:t>
            </a:r>
            <a:endParaRPr sz="1500">
              <a:solidFill>
                <a:srgbClr val="37474F"/>
              </a:solidFill>
            </a:endParaRPr>
          </a:p>
          <a:p>
            <a:pPr indent="0" lvl="0" marL="0" rtl="0" algn="l">
              <a:lnSpc>
                <a:spcPct val="115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30" name="Google Shape;2030;p8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rPr>
              <a:t>Los paquetes son la forma en la que Python puede estructurar el </a:t>
            </a:r>
            <a:r>
              <a:rPr i="1" lang="en" sz="1500">
                <a:solidFill>
                  <a:srgbClr val="37474F"/>
                </a:solidFill>
              </a:rPr>
              <a:t>namespace</a:t>
            </a:r>
            <a:r>
              <a:rPr lang="en" sz="1500">
                <a:solidFill>
                  <a:srgbClr val="37474F"/>
                </a:solidFill>
              </a:rPr>
              <a:t> de los módulos. </a:t>
            </a:r>
            <a:endParaRPr sz="1500">
              <a:solidFill>
                <a:srgbClr val="37474F"/>
              </a:solidFill>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sound/                          Paquete superior o general</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__init__.py               Inicializa el paquete sound</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formats/                  Subpaquete para conversión de formatos de archivos</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__init__.py</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wavread.py</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wavwrite.py</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aiffread.py</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aiffwrite.py</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a:t>
            </a:r>
            <a:endParaRPr sz="10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rPr lang="en" sz="1000">
                <a:solidFill>
                  <a:srgbClr val="37474F"/>
                </a:solidFill>
                <a:latin typeface="IBM Plex Mono"/>
                <a:ea typeface="IBM Plex Mono"/>
                <a:cs typeface="IBM Plex Mono"/>
                <a:sym typeface="IBM Plex Mono"/>
              </a:rPr>
              <a:t>      </a:t>
            </a:r>
            <a:r>
              <a:rPr lang="en" sz="10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1000"/>
              </a:spcBef>
              <a:spcAft>
                <a:spcPts val="0"/>
              </a:spcAft>
              <a:buNone/>
            </a:pPr>
            <a:r>
              <a:t/>
            </a:r>
            <a:endParaRPr sz="1500">
              <a:solidFill>
                <a:srgbClr val="37474F"/>
              </a:solidFill>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36" name="Google Shape;2036;p8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7474F"/>
                </a:solidFill>
              </a:rPr>
              <a:t>Los archivos </a:t>
            </a:r>
            <a:r>
              <a:rPr b="1" lang="en" sz="1500">
                <a:solidFill>
                  <a:schemeClr val="dk2"/>
                </a:solidFill>
                <a:latin typeface="IBM Plex Mono"/>
                <a:ea typeface="IBM Plex Mono"/>
                <a:cs typeface="IBM Plex Mono"/>
                <a:sym typeface="IBM Plex Mono"/>
              </a:rPr>
              <a:t>__init__.py</a:t>
            </a:r>
            <a:r>
              <a:rPr lang="en" sz="1500">
                <a:solidFill>
                  <a:srgbClr val="37474F"/>
                </a:solidFill>
              </a:rPr>
              <a:t> son requeridos para que Python trate los directorios que contienen al archivo como paquetes. </a:t>
            </a:r>
            <a:endParaRPr sz="1500">
              <a:solidFill>
                <a:srgbClr val="37474F"/>
              </a:solidFill>
            </a:endParaRPr>
          </a:p>
          <a:p>
            <a:pPr indent="0" lvl="0" marL="0" rtl="0" algn="l">
              <a:lnSpc>
                <a:spcPct val="150000"/>
              </a:lnSpc>
              <a:spcBef>
                <a:spcPts val="1000"/>
              </a:spcBef>
              <a:spcAft>
                <a:spcPts val="1000"/>
              </a:spcAft>
              <a:buNone/>
            </a:pPr>
            <a:r>
              <a:rPr lang="en" sz="1500">
                <a:solidFill>
                  <a:srgbClr val="37474F"/>
                </a:solidFill>
              </a:rPr>
              <a:t>En el caso más simple, este archivo </a:t>
            </a:r>
            <a:r>
              <a:rPr b="1" lang="en" sz="1500">
                <a:solidFill>
                  <a:srgbClr val="37474F"/>
                </a:solidFill>
              </a:rPr>
              <a:t>puede estar vacío</a:t>
            </a:r>
            <a:r>
              <a:rPr lang="en" sz="1500">
                <a:solidFill>
                  <a:srgbClr val="37474F"/>
                </a:solidFill>
              </a:rPr>
              <a:t> o al contrario, </a:t>
            </a:r>
            <a:r>
              <a:rPr b="1" lang="en" sz="1500">
                <a:solidFill>
                  <a:srgbClr val="37474F"/>
                </a:solidFill>
              </a:rPr>
              <a:t>puede incluir código necesario</a:t>
            </a:r>
            <a:r>
              <a:rPr lang="en" sz="1500">
                <a:solidFill>
                  <a:srgbClr val="37474F"/>
                </a:solidFill>
              </a:rPr>
              <a:t> para inicializar algo de gran utilidad para el funcionamiento del paquete.</a:t>
            </a:r>
            <a:r>
              <a:rPr lang="en" sz="1500">
                <a:solidFill>
                  <a:srgbClr val="37474F"/>
                </a:solidFill>
              </a:rPr>
              <a:t>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8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42" name="Google Shape;2042;p8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Ejemplos equivalentes:</a:t>
            </a:r>
            <a:endParaRPr sz="1500"/>
          </a:p>
          <a:p>
            <a:pPr indent="0" lvl="0" marL="0" rtl="0" algn="l">
              <a:lnSpc>
                <a:spcPct val="150000"/>
              </a:lnSpc>
              <a:spcBef>
                <a:spcPts val="0"/>
              </a:spcBef>
              <a:spcAft>
                <a:spcPts val="0"/>
              </a:spcAft>
              <a:buNone/>
            </a:pP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sound.effects.echo</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sound.effects.echo.echofilter(</a:t>
            </a:r>
            <a:r>
              <a:rPr lang="en" sz="1500">
                <a:solidFill>
                  <a:srgbClr val="9C27B0"/>
                </a:solidFill>
                <a:latin typeface="IBM Plex Mono"/>
                <a:ea typeface="IBM Plex Mono"/>
                <a:cs typeface="IBM Plex Mono"/>
                <a:sym typeface="IBM Plex Mono"/>
              </a:rPr>
              <a:t>input</a:t>
            </a:r>
            <a:r>
              <a:rPr lang="en" sz="1500">
                <a:solidFill>
                  <a:srgbClr val="37474F"/>
                </a:solidFill>
                <a:latin typeface="IBM Plex Mono"/>
                <a:ea typeface="IBM Plex Mono"/>
                <a:cs typeface="IBM Plex Mono"/>
                <a:sym typeface="IBM Plex Mono"/>
              </a:rPr>
              <a:t>, output, delay=</a:t>
            </a:r>
            <a:r>
              <a:rPr lang="en" sz="1500">
                <a:solidFill>
                  <a:srgbClr val="C53929"/>
                </a:solidFill>
                <a:latin typeface="IBM Plex Mono"/>
                <a:ea typeface="IBM Plex Mono"/>
                <a:cs typeface="IBM Plex Mono"/>
                <a:sym typeface="IBM Plex Mono"/>
              </a:rPr>
              <a:t>0.7</a:t>
            </a:r>
            <a:r>
              <a:rPr lang="en" sz="1500">
                <a:solidFill>
                  <a:srgbClr val="37474F"/>
                </a:solidFill>
                <a:latin typeface="IBM Plex Mono"/>
                <a:ea typeface="IBM Plex Mono"/>
                <a:cs typeface="IBM Plex Mono"/>
                <a:sym typeface="IBM Plex Mono"/>
              </a:rPr>
              <a:t>, atten=</a:t>
            </a:r>
            <a:r>
              <a:rPr lang="en" sz="1500">
                <a:solidFill>
                  <a:srgbClr val="C53929"/>
                </a:solidFill>
                <a:latin typeface="IBM Plex Mono"/>
                <a:ea typeface="IBM Plex Mono"/>
                <a:cs typeface="IBM Plex Mono"/>
                <a:sym typeface="IBM Plex Mono"/>
              </a:rPr>
              <a:t>4</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sound.effects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echo</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echo.echofilter(</a:t>
            </a:r>
            <a:r>
              <a:rPr lang="en" sz="1500">
                <a:solidFill>
                  <a:srgbClr val="9C27B0"/>
                </a:solidFill>
                <a:latin typeface="IBM Plex Mono"/>
                <a:ea typeface="IBM Plex Mono"/>
                <a:cs typeface="IBM Plex Mono"/>
                <a:sym typeface="IBM Plex Mono"/>
              </a:rPr>
              <a:t>input</a:t>
            </a:r>
            <a:r>
              <a:rPr lang="en" sz="1500">
                <a:solidFill>
                  <a:srgbClr val="37474F"/>
                </a:solidFill>
                <a:latin typeface="IBM Plex Mono"/>
                <a:ea typeface="IBM Plex Mono"/>
                <a:cs typeface="IBM Plex Mono"/>
                <a:sym typeface="IBM Plex Mono"/>
              </a:rPr>
              <a:t>, output, delay=</a:t>
            </a:r>
            <a:r>
              <a:rPr lang="en" sz="1500">
                <a:solidFill>
                  <a:srgbClr val="C53929"/>
                </a:solidFill>
                <a:latin typeface="IBM Plex Mono"/>
                <a:ea typeface="IBM Plex Mono"/>
                <a:cs typeface="IBM Plex Mono"/>
                <a:sym typeface="IBM Plex Mono"/>
              </a:rPr>
              <a:t>0.7</a:t>
            </a:r>
            <a:r>
              <a:rPr lang="en" sz="1500">
                <a:solidFill>
                  <a:srgbClr val="37474F"/>
                </a:solidFill>
                <a:latin typeface="IBM Plex Mono"/>
                <a:ea typeface="IBM Plex Mono"/>
                <a:cs typeface="IBM Plex Mono"/>
                <a:sym typeface="IBM Plex Mono"/>
              </a:rPr>
              <a:t>, atten=</a:t>
            </a:r>
            <a:r>
              <a:rPr lang="en" sz="1500">
                <a:solidFill>
                  <a:srgbClr val="C53929"/>
                </a:solidFill>
                <a:latin typeface="IBM Plex Mono"/>
                <a:ea typeface="IBM Plex Mono"/>
                <a:cs typeface="IBM Plex Mono"/>
                <a:sym typeface="IBM Plex Mono"/>
              </a:rPr>
              <a:t>4</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sound.effects.echo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echofilter</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echofilter(</a:t>
            </a:r>
            <a:r>
              <a:rPr lang="en" sz="1500">
                <a:solidFill>
                  <a:srgbClr val="9C27B0"/>
                </a:solidFill>
                <a:latin typeface="IBM Plex Mono"/>
                <a:ea typeface="IBM Plex Mono"/>
                <a:cs typeface="IBM Plex Mono"/>
                <a:sym typeface="IBM Plex Mono"/>
              </a:rPr>
              <a:t>input</a:t>
            </a:r>
            <a:r>
              <a:rPr lang="en" sz="1500">
                <a:solidFill>
                  <a:srgbClr val="37474F"/>
                </a:solidFill>
                <a:latin typeface="IBM Plex Mono"/>
                <a:ea typeface="IBM Plex Mono"/>
                <a:cs typeface="IBM Plex Mono"/>
                <a:sym typeface="IBM Plex Mono"/>
              </a:rPr>
              <a:t>, output, delay=</a:t>
            </a:r>
            <a:r>
              <a:rPr lang="en" sz="1500">
                <a:solidFill>
                  <a:srgbClr val="C53929"/>
                </a:solidFill>
                <a:latin typeface="IBM Plex Mono"/>
                <a:ea typeface="IBM Plex Mono"/>
                <a:cs typeface="IBM Plex Mono"/>
                <a:sym typeface="IBM Plex Mono"/>
              </a:rPr>
              <a:t>0.7</a:t>
            </a:r>
            <a:r>
              <a:rPr lang="en" sz="1500">
                <a:solidFill>
                  <a:srgbClr val="37474F"/>
                </a:solidFill>
                <a:latin typeface="IBM Plex Mono"/>
                <a:ea typeface="IBM Plex Mono"/>
                <a:cs typeface="IBM Plex Mono"/>
                <a:sym typeface="IBM Plex Mono"/>
              </a:rPr>
              <a:t>, atten=</a:t>
            </a:r>
            <a:r>
              <a:rPr lang="en" sz="1500">
                <a:solidFill>
                  <a:srgbClr val="C53929"/>
                </a:solidFill>
                <a:latin typeface="IBM Plex Mono"/>
                <a:ea typeface="IBM Plex Mono"/>
                <a:cs typeface="IBM Plex Mono"/>
                <a:sym typeface="IBM Plex Mono"/>
              </a:rPr>
              <a:t>4</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1000"/>
              </a:spcAft>
              <a:buNone/>
            </a:pPr>
            <a:r>
              <a:t/>
            </a:r>
            <a:endParaRPr sz="1500">
              <a:solidFill>
                <a:srgbClr val="37474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48" name="Google Shape;2048;p88"/>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Los import pueden ser absolutos</a:t>
            </a:r>
            <a:r>
              <a:rPr lang="en" sz="1500"/>
              <a:t>:</a:t>
            </a:r>
            <a:endParaRPr sz="1500"/>
          </a:p>
          <a:p>
            <a:pPr indent="0" lvl="0" marL="0" rtl="0" algn="l">
              <a:lnSpc>
                <a:spcPct val="150000"/>
              </a:lnSpc>
              <a:spcBef>
                <a:spcPts val="100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sound.effects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echo</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solidFill>
                  <a:srgbClr val="37474F"/>
                </a:solidFill>
                <a:latin typeface="IBM Plex Mono"/>
                <a:ea typeface="IBM Plex Mono"/>
                <a:cs typeface="IBM Plex Mono"/>
                <a:sym typeface="IBM Plex Mono"/>
              </a:rPr>
              <a:t>echo.echofilter(</a:t>
            </a:r>
            <a:r>
              <a:rPr lang="en" sz="1500">
                <a:solidFill>
                  <a:srgbClr val="9C27B0"/>
                </a:solidFill>
                <a:latin typeface="IBM Plex Mono"/>
                <a:ea typeface="IBM Plex Mono"/>
                <a:cs typeface="IBM Plex Mono"/>
                <a:sym typeface="IBM Plex Mono"/>
              </a:rPr>
              <a:t>input</a:t>
            </a:r>
            <a:r>
              <a:rPr lang="en" sz="1500">
                <a:solidFill>
                  <a:srgbClr val="37474F"/>
                </a:solidFill>
                <a:latin typeface="IBM Plex Mono"/>
                <a:ea typeface="IBM Plex Mono"/>
                <a:cs typeface="IBM Plex Mono"/>
                <a:sym typeface="IBM Plex Mono"/>
              </a:rPr>
              <a:t>, output, delay=</a:t>
            </a:r>
            <a:r>
              <a:rPr lang="en" sz="1500">
                <a:solidFill>
                  <a:srgbClr val="C53929"/>
                </a:solidFill>
                <a:latin typeface="IBM Plex Mono"/>
                <a:ea typeface="IBM Plex Mono"/>
                <a:cs typeface="IBM Plex Mono"/>
                <a:sym typeface="IBM Plex Mono"/>
              </a:rPr>
              <a:t>0.7</a:t>
            </a:r>
            <a:r>
              <a:rPr lang="en" sz="1500">
                <a:solidFill>
                  <a:srgbClr val="37474F"/>
                </a:solidFill>
                <a:latin typeface="IBM Plex Mono"/>
                <a:ea typeface="IBM Plex Mono"/>
                <a:cs typeface="IBM Plex Mono"/>
                <a:sym typeface="IBM Plex Mono"/>
              </a:rPr>
              <a:t>, atten=</a:t>
            </a:r>
            <a:r>
              <a:rPr lang="en" sz="1500">
                <a:solidFill>
                  <a:srgbClr val="C53929"/>
                </a:solidFill>
                <a:latin typeface="IBM Plex Mono"/>
                <a:ea typeface="IBM Plex Mono"/>
                <a:cs typeface="IBM Plex Mono"/>
                <a:sym typeface="IBM Plex Mono"/>
              </a:rPr>
              <a:t>4</a:t>
            </a:r>
            <a:r>
              <a:rPr lang="en" sz="1500">
                <a:solidFill>
                  <a:srgbClr val="37474F"/>
                </a:solidFill>
                <a:latin typeface="IBM Plex Mono"/>
                <a:ea typeface="IBM Plex Mono"/>
                <a:cs typeface="IBM Plex Mono"/>
                <a:sym typeface="IBM Plex Mono"/>
              </a:rPr>
              <a:t>)</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500"/>
              <a:t>O relativos:</a:t>
            </a:r>
            <a:endParaRPr sz="1500">
              <a:solidFill>
                <a:srgbClr val="37474F"/>
              </a:solidFill>
              <a:latin typeface="IBM Plex Mono"/>
              <a:ea typeface="IBM Plex Mono"/>
              <a:cs typeface="IBM Plex Mono"/>
              <a:sym typeface="IBM Plex Mono"/>
            </a:endParaRPr>
          </a:p>
          <a:p>
            <a:pPr indent="0" lvl="0" marL="0" rtl="0" algn="l">
              <a:lnSpc>
                <a:spcPct val="150000"/>
              </a:lnSpc>
              <a:spcBef>
                <a:spcPts val="1000"/>
              </a:spcBef>
              <a:spcAft>
                <a:spcPts val="0"/>
              </a:spcAft>
              <a:buNone/>
            </a:pPr>
            <a:r>
              <a:rPr lang="en" sz="1500">
                <a:solidFill>
                  <a:srgbClr val="3F51B5"/>
                </a:solidFill>
                <a:latin typeface="IBM Plex Mono"/>
                <a:ea typeface="IBM Plex Mono"/>
                <a:cs typeface="IBM Plex Mono"/>
                <a:sym typeface="IBM Plex Mono"/>
              </a:rPr>
              <a:t>from</a:t>
            </a:r>
            <a:r>
              <a:rPr lang="en" sz="1500">
                <a:solidFill>
                  <a:srgbClr val="37474F"/>
                </a:solidFill>
                <a:latin typeface="IBM Plex Mono"/>
                <a:ea typeface="IBM Plex Mono"/>
                <a:cs typeface="IBM Plex Mono"/>
                <a:sym typeface="IBM Plex Mono"/>
              </a:rPr>
              <a:t> ..filters </a:t>
            </a:r>
            <a:r>
              <a:rPr lang="en" sz="1500">
                <a:solidFill>
                  <a:srgbClr val="3F51B5"/>
                </a:solidFill>
                <a:latin typeface="IBM Plex Mono"/>
                <a:ea typeface="IBM Plex Mono"/>
                <a:cs typeface="IBM Plex Mono"/>
                <a:sym typeface="IBM Plex Mono"/>
              </a:rPr>
              <a:t>import</a:t>
            </a:r>
            <a:r>
              <a:rPr lang="en" sz="1500">
                <a:solidFill>
                  <a:srgbClr val="37474F"/>
                </a:solidFill>
                <a:latin typeface="IBM Plex Mono"/>
                <a:ea typeface="IBM Plex Mono"/>
                <a:cs typeface="IBM Plex Mono"/>
                <a:sym typeface="IBM Plex Mono"/>
              </a:rPr>
              <a:t> equalizer</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1000"/>
              </a:spcAft>
              <a:buNone/>
            </a:pPr>
            <a:r>
              <a:t/>
            </a:r>
            <a:endParaRPr sz="1500">
              <a:solidFill>
                <a:srgbClr val="37474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54" name="Google Shape;2054;p8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Si bien Python cuenta con muchos módulos integrados, en ocasiones podemos necesitar módulos externos. Para gestionar nuestras dependencias, utilizaremos </a:t>
            </a:r>
            <a:r>
              <a:rPr b="1" lang="en" sz="1500">
                <a:latin typeface="IBM Plex Mono"/>
                <a:ea typeface="IBM Plex Mono"/>
                <a:cs typeface="IBM Plex Mono"/>
                <a:sym typeface="IBM Plex Mono"/>
              </a:rPr>
              <a:t>pip</a:t>
            </a:r>
            <a:r>
              <a:rPr b="1" lang="en" sz="1500"/>
              <a:t>.</a:t>
            </a:r>
            <a:endParaRPr b="1" sz="1500"/>
          </a:p>
          <a:p>
            <a:pPr indent="0" lvl="0" marL="0" rtl="0" algn="l">
              <a:lnSpc>
                <a:spcPct val="150000"/>
              </a:lnSpc>
              <a:spcBef>
                <a:spcPts val="1000"/>
              </a:spcBef>
              <a:spcAft>
                <a:spcPts val="0"/>
              </a:spcAft>
              <a:buNone/>
            </a:pPr>
            <a:r>
              <a:rPr lang="en" sz="1500"/>
              <a:t>Instalamos un paquete:</a:t>
            </a:r>
            <a:endParaRPr sz="1500"/>
          </a:p>
          <a:p>
            <a:pPr indent="0" lvl="0" marL="0" rtl="0" algn="l">
              <a:lnSpc>
                <a:spcPct val="150000"/>
              </a:lnSpc>
              <a:spcBef>
                <a:spcPts val="0"/>
              </a:spcBef>
              <a:spcAft>
                <a:spcPts val="0"/>
              </a:spcAft>
              <a:buNone/>
            </a:pPr>
            <a:r>
              <a:rPr lang="en" sz="1800">
                <a:solidFill>
                  <a:srgbClr val="37474F"/>
                </a:solidFill>
                <a:latin typeface="IBM Plex Mono"/>
                <a:ea typeface="IBM Plex Mono"/>
                <a:cs typeface="IBM Plex Mono"/>
                <a:sym typeface="IBM Plex Mono"/>
              </a:rPr>
              <a:t>pip install &lt;</a:t>
            </a:r>
            <a:r>
              <a:rPr lang="en" sz="1800">
                <a:solidFill>
                  <a:srgbClr val="3F51B5"/>
                </a:solidFill>
                <a:latin typeface="IBM Plex Mono"/>
                <a:ea typeface="IBM Plex Mono"/>
                <a:cs typeface="IBM Plex Mono"/>
                <a:sym typeface="IBM Plex Mono"/>
              </a:rPr>
              <a:t>nombre </a:t>
            </a:r>
            <a:r>
              <a:rPr lang="en" sz="1800">
                <a:solidFill>
                  <a:srgbClr val="9C27B0"/>
                </a:solidFill>
                <a:latin typeface="IBM Plex Mono"/>
                <a:ea typeface="IBM Plex Mono"/>
                <a:cs typeface="IBM Plex Mono"/>
                <a:sym typeface="IBM Plex Mono"/>
              </a:rPr>
              <a:t>de</a:t>
            </a:r>
            <a:r>
              <a:rPr lang="en" sz="1800">
                <a:solidFill>
                  <a:srgbClr val="3F51B5"/>
                </a:solidFill>
                <a:latin typeface="IBM Plex Mono"/>
                <a:ea typeface="IBM Plex Mono"/>
                <a:cs typeface="IBM Plex Mono"/>
                <a:sym typeface="IBM Plex Mono"/>
              </a:rPr>
              <a:t> </a:t>
            </a:r>
            <a:r>
              <a:rPr lang="en" sz="1800">
                <a:solidFill>
                  <a:srgbClr val="9C27B0"/>
                </a:solidFill>
                <a:latin typeface="IBM Plex Mono"/>
                <a:ea typeface="IBM Plex Mono"/>
                <a:cs typeface="IBM Plex Mono"/>
                <a:sym typeface="IBM Plex Mono"/>
              </a:rPr>
              <a:t>paquete</a:t>
            </a:r>
            <a:r>
              <a:rPr lang="en" sz="1800">
                <a:solidFill>
                  <a:srgbClr val="37474F"/>
                </a:solidFill>
                <a:latin typeface="IBM Plex Mono"/>
                <a:ea typeface="IBM Plex Mono"/>
                <a:cs typeface="IBM Plex Mono"/>
                <a:sym typeface="IBM Plex Mono"/>
              </a:rPr>
              <a:t>&gt;</a:t>
            </a:r>
            <a:endParaRPr sz="1800">
              <a:solidFill>
                <a:srgbClr val="37474F"/>
              </a:solidFill>
            </a:endParaRPr>
          </a:p>
          <a:p>
            <a:pPr indent="0" lvl="0" marL="0" rtl="0" algn="l">
              <a:lnSpc>
                <a:spcPct val="115000"/>
              </a:lnSpc>
              <a:spcBef>
                <a:spcPts val="0"/>
              </a:spcBef>
              <a:spcAft>
                <a:spcPts val="0"/>
              </a:spcAft>
              <a:buNone/>
            </a:pPr>
            <a:r>
              <a:rPr lang="en" sz="1500">
                <a:solidFill>
                  <a:srgbClr val="37474F"/>
                </a:solidFill>
              </a:rPr>
              <a:t>O varios paquetes:</a:t>
            </a:r>
            <a:endParaRPr sz="1500">
              <a:solidFill>
                <a:srgbClr val="37474F"/>
              </a:solidFill>
            </a:endParaRPr>
          </a:p>
          <a:p>
            <a:pPr indent="0" lvl="0" marL="0" rtl="0" algn="l">
              <a:lnSpc>
                <a:spcPct val="150000"/>
              </a:lnSpc>
              <a:spcBef>
                <a:spcPts val="1000"/>
              </a:spcBef>
              <a:spcAft>
                <a:spcPts val="0"/>
              </a:spcAft>
              <a:buNone/>
            </a:pPr>
            <a:r>
              <a:rPr lang="en" sz="1800">
                <a:solidFill>
                  <a:srgbClr val="37474F"/>
                </a:solidFill>
                <a:latin typeface="IBM Plex Mono"/>
                <a:ea typeface="IBM Plex Mono"/>
                <a:cs typeface="IBM Plex Mono"/>
                <a:sym typeface="IBM Plex Mono"/>
              </a:rPr>
              <a:t>pip install &lt;</a:t>
            </a:r>
            <a:r>
              <a:rPr lang="en" sz="1800">
                <a:solidFill>
                  <a:srgbClr val="3F51B5"/>
                </a:solidFill>
                <a:latin typeface="IBM Plex Mono"/>
                <a:ea typeface="IBM Plex Mono"/>
                <a:cs typeface="IBM Plex Mono"/>
                <a:sym typeface="IBM Plex Mono"/>
              </a:rPr>
              <a:t>pkg </a:t>
            </a:r>
            <a:r>
              <a:rPr lang="en" sz="1800">
                <a:solidFill>
                  <a:srgbClr val="9C27B0"/>
                </a:solidFill>
                <a:latin typeface="IBM Plex Mono"/>
                <a:ea typeface="IBM Plex Mono"/>
                <a:cs typeface="IBM Plex Mono"/>
                <a:sym typeface="IBM Plex Mono"/>
              </a:rPr>
              <a:t>1</a:t>
            </a:r>
            <a:r>
              <a:rPr lang="en" sz="1800">
                <a:solidFill>
                  <a:srgbClr val="37474F"/>
                </a:solidFill>
                <a:latin typeface="IBM Plex Mono"/>
                <a:ea typeface="IBM Plex Mono"/>
                <a:cs typeface="IBM Plex Mono"/>
                <a:sym typeface="IBM Plex Mono"/>
              </a:rPr>
              <a:t>&gt; &lt;</a:t>
            </a:r>
            <a:r>
              <a:rPr lang="en" sz="1800">
                <a:solidFill>
                  <a:srgbClr val="3F51B5"/>
                </a:solidFill>
                <a:latin typeface="IBM Plex Mono"/>
                <a:ea typeface="IBM Plex Mono"/>
                <a:cs typeface="IBM Plex Mono"/>
                <a:sym typeface="IBM Plex Mono"/>
              </a:rPr>
              <a:t>pkg </a:t>
            </a:r>
            <a:r>
              <a:rPr lang="en" sz="1800">
                <a:solidFill>
                  <a:srgbClr val="9C27B0"/>
                </a:solidFill>
                <a:latin typeface="IBM Plex Mono"/>
                <a:ea typeface="IBM Plex Mono"/>
                <a:cs typeface="IBM Plex Mono"/>
                <a:sym typeface="IBM Plex Mono"/>
              </a:rPr>
              <a:t>2</a:t>
            </a:r>
            <a:r>
              <a:rPr lang="en" sz="1800">
                <a:solidFill>
                  <a:srgbClr val="37474F"/>
                </a:solidFill>
                <a:latin typeface="IBM Plex Mono"/>
                <a:ea typeface="IBM Plex Mono"/>
                <a:cs typeface="IBM Plex Mono"/>
                <a:sym typeface="IBM Plex Mono"/>
              </a:rPr>
              <a:t>&gt; ...</a:t>
            </a:r>
            <a:endParaRPr sz="18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a:p>
            <a:pPr indent="0" lvl="0" marL="0" rtl="0" algn="l">
              <a:lnSpc>
                <a:spcPct val="150000"/>
              </a:lnSpc>
              <a:spcBef>
                <a:spcPts val="0"/>
              </a:spcBef>
              <a:spcAft>
                <a:spcPts val="1000"/>
              </a:spcAft>
              <a:buNone/>
            </a:pPr>
            <a:r>
              <a:t/>
            </a:r>
            <a:endParaRPr sz="1500">
              <a:solidFill>
                <a:srgbClr val="37474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60" name="Google Shape;2060;p90"/>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latin typeface="IBM Plex Mono"/>
                <a:ea typeface="IBM Plex Mono"/>
                <a:cs typeface="IBM Plex Mono"/>
                <a:sym typeface="IBM Plex Mono"/>
              </a:rPr>
              <a:t>p</a:t>
            </a:r>
            <a:r>
              <a:rPr b="1" lang="en" sz="1500">
                <a:latin typeface="IBM Plex Mono"/>
                <a:ea typeface="IBM Plex Mono"/>
                <a:cs typeface="IBM Plex Mono"/>
                <a:sym typeface="IBM Plex Mono"/>
              </a:rPr>
              <a:t>ip</a:t>
            </a:r>
            <a:r>
              <a:rPr b="1" lang="en" sz="1500"/>
              <a:t> </a:t>
            </a:r>
            <a:r>
              <a:rPr lang="en" sz="1500"/>
              <a:t>nos permitirá: </a:t>
            </a:r>
            <a:endParaRPr sz="1500"/>
          </a:p>
          <a:p>
            <a:pPr indent="-323850" lvl="0" marL="457200" rtl="0" algn="l">
              <a:lnSpc>
                <a:spcPct val="150000"/>
              </a:lnSpc>
              <a:spcBef>
                <a:spcPts val="1000"/>
              </a:spcBef>
              <a:spcAft>
                <a:spcPts val="0"/>
              </a:spcAft>
              <a:buSzPts val="1500"/>
              <a:buChar char="●"/>
            </a:pPr>
            <a:r>
              <a:rPr lang="en" sz="1500"/>
              <a:t>Instalar y desinstalar paquetes </a:t>
            </a:r>
            <a:endParaRPr sz="1500"/>
          </a:p>
          <a:p>
            <a:pPr indent="-323850" lvl="0" marL="457200" rtl="0" algn="l">
              <a:lnSpc>
                <a:spcPct val="150000"/>
              </a:lnSpc>
              <a:spcBef>
                <a:spcPts val="0"/>
              </a:spcBef>
              <a:spcAft>
                <a:spcPts val="0"/>
              </a:spcAft>
              <a:buSzPts val="1500"/>
              <a:buChar char="●"/>
            </a:pPr>
            <a:r>
              <a:rPr lang="en" sz="1500"/>
              <a:t>Gestionar las diferentes versiones de los mismos</a:t>
            </a:r>
            <a:endParaRPr sz="1500"/>
          </a:p>
          <a:p>
            <a:pPr indent="-323850" lvl="0" marL="457200" rtl="0" algn="l">
              <a:lnSpc>
                <a:spcPct val="150000"/>
              </a:lnSpc>
              <a:spcBef>
                <a:spcPts val="0"/>
              </a:spcBef>
              <a:spcAft>
                <a:spcPts val="0"/>
              </a:spcAft>
              <a:buSzPts val="1500"/>
              <a:buChar char="●"/>
            </a:pPr>
            <a:r>
              <a:rPr lang="en" sz="1500"/>
              <a:t>Exportar la lista de dependencias a un archivo típicamente llamado </a:t>
            </a:r>
            <a:r>
              <a:rPr b="1" lang="en" sz="1500" u="sng">
                <a:solidFill>
                  <a:schemeClr val="hlink"/>
                </a:solidFill>
                <a:latin typeface="IBM Plex Mono"/>
                <a:ea typeface="IBM Plex Mono"/>
                <a:cs typeface="IBM Plex Mono"/>
                <a:sym typeface="IBM Plex Mono"/>
                <a:hlinkClick r:id="rId3"/>
              </a:rPr>
              <a:t>requirements.txt</a:t>
            </a:r>
            <a:r>
              <a:rPr b="1" lang="en" sz="1500">
                <a:latin typeface="IBM Plex Mono"/>
                <a:ea typeface="IBM Plex Mono"/>
                <a:cs typeface="IBM Plex Mono"/>
                <a:sym typeface="IBM Plex Mono"/>
              </a:rPr>
              <a:t> </a:t>
            </a:r>
            <a:r>
              <a:rPr lang="en" sz="1500"/>
              <a:t>(o sus variantes:</a:t>
            </a:r>
            <a:r>
              <a:rPr b="1" lang="en" sz="1500">
                <a:latin typeface="IBM Plex Mono"/>
                <a:ea typeface="IBM Plex Mono"/>
                <a:cs typeface="IBM Plex Mono"/>
                <a:sym typeface="IBM Plex Mono"/>
              </a:rPr>
              <a:t> .._dev.txt, .._prod.txt</a:t>
            </a:r>
            <a:r>
              <a:rPr lang="en" sz="1500"/>
              <a:t>)</a:t>
            </a:r>
            <a:endParaRPr sz="1500"/>
          </a:p>
          <a:p>
            <a:pPr indent="0" lvl="0" marL="0" rtl="0" algn="l">
              <a:lnSpc>
                <a:spcPct val="150000"/>
              </a:lnSpc>
              <a:spcBef>
                <a:spcPts val="1000"/>
              </a:spcBef>
              <a:spcAft>
                <a:spcPts val="0"/>
              </a:spcAft>
              <a:buNone/>
            </a:pPr>
            <a:r>
              <a:rPr lang="en" sz="1500"/>
              <a:t>Por defecto utiliza </a:t>
            </a:r>
            <a:r>
              <a:rPr lang="en" sz="1500" u="sng">
                <a:solidFill>
                  <a:schemeClr val="hlink"/>
                </a:solidFill>
                <a:hlinkClick r:id="rId4"/>
              </a:rPr>
              <a:t>PyPI</a:t>
            </a:r>
            <a:r>
              <a:rPr lang="en" sz="1500"/>
              <a:t> como repositorio oficial para la obtención de paquetes pero es posible </a:t>
            </a:r>
            <a:r>
              <a:rPr lang="en" sz="1500" u="sng">
                <a:solidFill>
                  <a:schemeClr val="hlink"/>
                </a:solidFill>
                <a:hlinkClick r:id="rId5"/>
              </a:rPr>
              <a:t>configurar otro Custom Package Index</a:t>
            </a:r>
            <a:r>
              <a:rPr lang="en" sz="1500"/>
              <a:t> como por ejemplo, un repositorio GitHub.</a:t>
            </a:r>
            <a:endParaRPr sz="1500"/>
          </a:p>
          <a:p>
            <a:pPr indent="0" lvl="0" marL="0" rtl="0" algn="l">
              <a:lnSpc>
                <a:spcPct val="150000"/>
              </a:lnSpc>
              <a:spcBef>
                <a:spcPts val="1000"/>
              </a:spcBef>
              <a:spcAft>
                <a:spcPts val="1000"/>
              </a:spcAft>
              <a:buNone/>
            </a:pPr>
            <a:r>
              <a:rPr lang="en" sz="1500" u="sng">
                <a:solidFill>
                  <a:schemeClr val="hlink"/>
                </a:solidFill>
                <a:hlinkClick r:id="rId6"/>
              </a:rPr>
              <a:t>Cheatsheet con otras opciones de pip.</a:t>
            </a:r>
            <a:r>
              <a:rPr lang="en" sz="1500"/>
              <a: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37"/>
          <p:cNvSpPr txBox="1"/>
          <p:nvPr>
            <p:ph idx="1" type="subTitle"/>
          </p:nvPr>
        </p:nvSpPr>
        <p:spPr>
          <a:xfrm>
            <a:off x="720000" y="1615775"/>
            <a:ext cx="257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Números: </a:t>
            </a:r>
            <a:r>
              <a:rPr b="1" lang="en" sz="1200">
                <a:latin typeface="IBM Plex Mono"/>
                <a:ea typeface="IBM Plex Mono"/>
                <a:cs typeface="IBM Plex Mono"/>
                <a:sym typeface="IBM Plex Mono"/>
              </a:rPr>
              <a:t>float</a:t>
            </a:r>
            <a:r>
              <a:rPr lang="en" sz="1200"/>
              <a:t>, </a:t>
            </a:r>
            <a:r>
              <a:rPr b="1" lang="en" sz="1200">
                <a:latin typeface="IBM Plex Mono"/>
                <a:ea typeface="IBM Plex Mono"/>
                <a:cs typeface="IBM Plex Mono"/>
                <a:sym typeface="IBM Plex Mono"/>
              </a:rPr>
              <a:t>int</a:t>
            </a:r>
            <a:r>
              <a:rPr lang="en" sz="1200">
                <a:latin typeface="IBM Plex Mono"/>
                <a:ea typeface="IBM Plex Mono"/>
                <a:cs typeface="IBM Plex Mono"/>
                <a:sym typeface="IBM Plex Mono"/>
              </a:rPr>
              <a:t>,</a:t>
            </a:r>
            <a:r>
              <a:rPr b="1" lang="en" sz="1200">
                <a:latin typeface="IBM Plex Mono"/>
                <a:ea typeface="IBM Plex Mono"/>
                <a:cs typeface="IBM Plex Mono"/>
                <a:sym typeface="IBM Plex Mono"/>
              </a:rPr>
              <a:t> complex</a:t>
            </a:r>
            <a:endParaRPr sz="1200"/>
          </a:p>
          <a:p>
            <a:pPr indent="0" lvl="0" marL="0" rtl="0" algn="l">
              <a:spcBef>
                <a:spcPts val="0"/>
              </a:spcBef>
              <a:spcAft>
                <a:spcPts val="0"/>
              </a:spcAft>
              <a:buNone/>
            </a:pPr>
            <a:r>
              <a:rPr lang="en" sz="1200"/>
              <a:t>Lógicos: </a:t>
            </a:r>
            <a:r>
              <a:rPr b="1" lang="en" sz="1200">
                <a:latin typeface="IBM Plex Mono"/>
                <a:ea typeface="IBM Plex Mono"/>
                <a:cs typeface="IBM Plex Mono"/>
                <a:sym typeface="IBM Plex Mono"/>
              </a:rPr>
              <a:t>True</a:t>
            </a:r>
            <a:r>
              <a:rPr lang="en" sz="1200"/>
              <a:t>, </a:t>
            </a:r>
            <a:r>
              <a:rPr b="1" lang="en" sz="1200"/>
              <a:t>False</a:t>
            </a:r>
            <a:endParaRPr sz="1200"/>
          </a:p>
          <a:p>
            <a:pPr indent="0" lvl="0" marL="0" rtl="0" algn="l">
              <a:spcBef>
                <a:spcPts val="0"/>
              </a:spcBef>
              <a:spcAft>
                <a:spcPts val="0"/>
              </a:spcAft>
              <a:buNone/>
            </a:pPr>
            <a:r>
              <a:rPr lang="en" sz="1200"/>
              <a:t>Strings, Listas, Conjuntos, Tuplas y Diccionarios</a:t>
            </a:r>
            <a:endParaRPr sz="1200"/>
          </a:p>
        </p:txBody>
      </p:sp>
      <p:sp>
        <p:nvSpPr>
          <p:cNvPr id="1543" name="Google Shape;1543;p37"/>
          <p:cNvSpPr txBox="1"/>
          <p:nvPr>
            <p:ph idx="2" type="subTitle"/>
          </p:nvPr>
        </p:nvSpPr>
        <p:spPr>
          <a:xfrm>
            <a:off x="3469872" y="1615784"/>
            <a:ext cx="22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Programación orientada a objetos con clases y herencia simple o múltiple</a:t>
            </a:r>
            <a:endParaRPr sz="1300"/>
          </a:p>
        </p:txBody>
      </p:sp>
      <p:sp>
        <p:nvSpPr>
          <p:cNvPr id="1544" name="Google Shape;154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Otras características</a:t>
            </a:r>
            <a:endParaRPr/>
          </a:p>
        </p:txBody>
      </p:sp>
      <p:sp>
        <p:nvSpPr>
          <p:cNvPr id="1545" name="Google Shape;1545;p37"/>
          <p:cNvSpPr txBox="1"/>
          <p:nvPr>
            <p:ph idx="7" type="subTitle"/>
          </p:nvPr>
        </p:nvSpPr>
        <p:spPr>
          <a:xfrm>
            <a:off x="1049425" y="1314875"/>
            <a:ext cx="20352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Tipos de datos</a:t>
            </a:r>
            <a:endParaRPr sz="1600"/>
          </a:p>
        </p:txBody>
      </p:sp>
      <p:sp>
        <p:nvSpPr>
          <p:cNvPr id="1546" name="Google Shape;1546;p37"/>
          <p:cNvSpPr txBox="1"/>
          <p:nvPr>
            <p:ph idx="8" type="subTitle"/>
          </p:nvPr>
        </p:nvSpPr>
        <p:spPr>
          <a:xfrm>
            <a:off x="3779175" y="1314875"/>
            <a:ext cx="18948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OOP</a:t>
            </a:r>
            <a:endParaRPr sz="1600"/>
          </a:p>
        </p:txBody>
      </p:sp>
      <p:sp>
        <p:nvSpPr>
          <p:cNvPr id="1547" name="Google Shape;1547;p37"/>
          <p:cNvSpPr txBox="1"/>
          <p:nvPr>
            <p:ph idx="3" type="subTitle"/>
          </p:nvPr>
        </p:nvSpPr>
        <p:spPr>
          <a:xfrm>
            <a:off x="803975" y="3447922"/>
            <a:ext cx="22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Manejo de excepciones y errores con </a:t>
            </a:r>
            <a:r>
              <a:rPr b="1" lang="en" sz="1300">
                <a:latin typeface="IBM Plex Mono"/>
                <a:ea typeface="IBM Plex Mono"/>
                <a:cs typeface="IBM Plex Mono"/>
                <a:sym typeface="IBM Plex Mono"/>
              </a:rPr>
              <a:t>Try</a:t>
            </a:r>
            <a:r>
              <a:rPr lang="en" sz="1300"/>
              <a:t>,</a:t>
            </a:r>
            <a:r>
              <a:rPr b="1" lang="en" sz="1300">
                <a:latin typeface="IBM Plex Mono"/>
                <a:ea typeface="IBM Plex Mono"/>
                <a:cs typeface="IBM Plex Mono"/>
                <a:sym typeface="IBM Plex Mono"/>
              </a:rPr>
              <a:t> Except</a:t>
            </a:r>
            <a:r>
              <a:rPr lang="en" sz="1300"/>
              <a:t> y</a:t>
            </a:r>
            <a:r>
              <a:rPr b="1" lang="en" sz="1300">
                <a:latin typeface="IBM Plex Mono"/>
                <a:ea typeface="IBM Plex Mono"/>
                <a:cs typeface="IBM Plex Mono"/>
                <a:sym typeface="IBM Plex Mono"/>
              </a:rPr>
              <a:t> Finally</a:t>
            </a:r>
            <a:endParaRPr b="1" sz="1300">
              <a:latin typeface="IBM Plex Mono"/>
              <a:ea typeface="IBM Plex Mono"/>
              <a:cs typeface="IBM Plex Mono"/>
              <a:sym typeface="IBM Plex Mono"/>
            </a:endParaRPr>
          </a:p>
        </p:txBody>
      </p:sp>
      <p:sp>
        <p:nvSpPr>
          <p:cNvPr id="1548" name="Google Shape;1548;p37"/>
          <p:cNvSpPr txBox="1"/>
          <p:nvPr>
            <p:ph idx="4" type="subTitle"/>
          </p:nvPr>
        </p:nvSpPr>
        <p:spPr>
          <a:xfrm>
            <a:off x="3511849" y="3375625"/>
            <a:ext cx="234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Mezclar y operar con tipos de datos incompatibles puede causar excepciones lo cual ayuda a depurar errores.</a:t>
            </a:r>
            <a:endParaRPr sz="1200"/>
          </a:p>
        </p:txBody>
      </p:sp>
      <p:sp>
        <p:nvSpPr>
          <p:cNvPr id="1549" name="Google Shape;1549;p37"/>
          <p:cNvSpPr txBox="1"/>
          <p:nvPr>
            <p:ph idx="5" type="subTitle"/>
          </p:nvPr>
        </p:nvSpPr>
        <p:spPr>
          <a:xfrm>
            <a:off x="5853675" y="1615775"/>
            <a:ext cx="268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Nuestro código puede organizarse en módulos y/o paquetes fácilmente reutilizables.</a:t>
            </a:r>
            <a:endParaRPr sz="1300"/>
          </a:p>
        </p:txBody>
      </p:sp>
      <p:sp>
        <p:nvSpPr>
          <p:cNvPr id="1550" name="Google Shape;1550;p37"/>
          <p:cNvSpPr txBox="1"/>
          <p:nvPr>
            <p:ph idx="6" type="subTitle"/>
          </p:nvPr>
        </p:nvSpPr>
        <p:spPr>
          <a:xfrm>
            <a:off x="6011175" y="3375625"/>
            <a:ext cx="237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Es posible definir</a:t>
            </a:r>
            <a:r>
              <a:rPr lang="en" sz="1300"/>
              <a:t> y</a:t>
            </a:r>
            <a:r>
              <a:rPr lang="en" sz="1300"/>
              <a:t> utilizar </a:t>
            </a:r>
            <a:r>
              <a:rPr lang="en" sz="1300" u="sng">
                <a:solidFill>
                  <a:schemeClr val="hlink"/>
                </a:solidFill>
                <a:hlinkClick r:id="rId3"/>
              </a:rPr>
              <a:t>generadores</a:t>
            </a:r>
            <a:r>
              <a:rPr lang="en" sz="1300"/>
              <a:t>,</a:t>
            </a:r>
            <a:r>
              <a:rPr lang="en" sz="1300"/>
              <a:t> listas</a:t>
            </a:r>
            <a:r>
              <a:rPr lang="en" sz="1300"/>
              <a:t>, </a:t>
            </a:r>
            <a:r>
              <a:rPr lang="en" sz="1300"/>
              <a:t>sets y diccionarios </a:t>
            </a:r>
            <a:r>
              <a:rPr lang="en" sz="1300" u="sng">
                <a:solidFill>
                  <a:schemeClr val="hlink"/>
                </a:solidFill>
                <a:hlinkClick r:id="rId4"/>
              </a:rPr>
              <a:t>por comprensión</a:t>
            </a:r>
            <a:r>
              <a:rPr lang="en" sz="1300"/>
              <a:t>.</a:t>
            </a:r>
            <a:endParaRPr sz="1300"/>
          </a:p>
        </p:txBody>
      </p:sp>
      <p:grpSp>
        <p:nvGrpSpPr>
          <p:cNvPr id="1551" name="Google Shape;1551;p37"/>
          <p:cNvGrpSpPr/>
          <p:nvPr/>
        </p:nvGrpSpPr>
        <p:grpSpPr>
          <a:xfrm>
            <a:off x="732069" y="1207939"/>
            <a:ext cx="317359" cy="317656"/>
            <a:chOff x="1323901" y="3807173"/>
            <a:chExt cx="356343" cy="356757"/>
          </a:xfrm>
        </p:grpSpPr>
        <p:sp>
          <p:nvSpPr>
            <p:cNvPr id="1552" name="Google Shape;1552;p37"/>
            <p:cNvSpPr/>
            <p:nvPr/>
          </p:nvSpPr>
          <p:spPr>
            <a:xfrm>
              <a:off x="1478760" y="4058242"/>
              <a:ext cx="413" cy="32"/>
            </a:xfrm>
            <a:custGeom>
              <a:rect b="b" l="l" r="r" t="t"/>
              <a:pathLst>
                <a:path extrusionOk="0" h="1" w="13">
                  <a:moveTo>
                    <a:pt x="13" y="1"/>
                  </a:moveTo>
                  <a:cubicBezTo>
                    <a:pt x="1" y="1"/>
                    <a:pt x="1" y="1"/>
                    <a:pt x="13" y="1"/>
                  </a:cubicBezTo>
                  <a:cubicBezTo>
                    <a:pt x="1" y="1"/>
                    <a:pt x="1"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1323901" y="3807173"/>
              <a:ext cx="356343" cy="356757"/>
            </a:xfrm>
            <a:custGeom>
              <a:rect b="b" l="l" r="r" t="t"/>
              <a:pathLst>
                <a:path extrusionOk="0" h="11217" w="11204">
                  <a:moveTo>
                    <a:pt x="786" y="1"/>
                  </a:moveTo>
                  <a:cubicBezTo>
                    <a:pt x="357" y="1"/>
                    <a:pt x="0" y="358"/>
                    <a:pt x="0" y="799"/>
                  </a:cubicBezTo>
                  <a:lnTo>
                    <a:pt x="0" y="9050"/>
                  </a:lnTo>
                  <a:lnTo>
                    <a:pt x="0" y="9550"/>
                  </a:lnTo>
                  <a:cubicBezTo>
                    <a:pt x="0" y="10467"/>
                    <a:pt x="738" y="11217"/>
                    <a:pt x="1667" y="11217"/>
                  </a:cubicBezTo>
                  <a:lnTo>
                    <a:pt x="10418" y="11217"/>
                  </a:lnTo>
                  <a:cubicBezTo>
                    <a:pt x="10847" y="11217"/>
                    <a:pt x="11204" y="10859"/>
                    <a:pt x="11204" y="10419"/>
                  </a:cubicBezTo>
                  <a:lnTo>
                    <a:pt x="11204" y="10014"/>
                  </a:lnTo>
                  <a:cubicBezTo>
                    <a:pt x="11204" y="9919"/>
                    <a:pt x="11132" y="9847"/>
                    <a:pt x="11037" y="9847"/>
                  </a:cubicBezTo>
                  <a:cubicBezTo>
                    <a:pt x="10954" y="9847"/>
                    <a:pt x="10882" y="9919"/>
                    <a:pt x="10882" y="10014"/>
                  </a:cubicBezTo>
                  <a:lnTo>
                    <a:pt x="10882" y="10419"/>
                  </a:lnTo>
                  <a:cubicBezTo>
                    <a:pt x="10882" y="10681"/>
                    <a:pt x="10668" y="10883"/>
                    <a:pt x="10418" y="10883"/>
                  </a:cubicBezTo>
                  <a:lnTo>
                    <a:pt x="3155" y="10883"/>
                  </a:lnTo>
                  <a:cubicBezTo>
                    <a:pt x="3274" y="10800"/>
                    <a:pt x="3381" y="10693"/>
                    <a:pt x="3465" y="10574"/>
                  </a:cubicBezTo>
                  <a:lnTo>
                    <a:pt x="3762" y="10407"/>
                  </a:lnTo>
                  <a:cubicBezTo>
                    <a:pt x="3834" y="10478"/>
                    <a:pt x="3941" y="10514"/>
                    <a:pt x="4048" y="10514"/>
                  </a:cubicBezTo>
                  <a:lnTo>
                    <a:pt x="4584" y="10514"/>
                  </a:lnTo>
                  <a:cubicBezTo>
                    <a:pt x="4667" y="10514"/>
                    <a:pt x="4751" y="10443"/>
                    <a:pt x="4751" y="10347"/>
                  </a:cubicBezTo>
                  <a:cubicBezTo>
                    <a:pt x="4751" y="10264"/>
                    <a:pt x="4667" y="10181"/>
                    <a:pt x="4584" y="10181"/>
                  </a:cubicBezTo>
                  <a:lnTo>
                    <a:pt x="4155" y="10181"/>
                  </a:lnTo>
                  <a:lnTo>
                    <a:pt x="4774" y="9824"/>
                  </a:lnTo>
                  <a:lnTo>
                    <a:pt x="4774" y="9943"/>
                  </a:lnTo>
                  <a:cubicBezTo>
                    <a:pt x="4774" y="10038"/>
                    <a:pt x="4846" y="10109"/>
                    <a:pt x="4941" y="10109"/>
                  </a:cubicBezTo>
                  <a:cubicBezTo>
                    <a:pt x="5024" y="10109"/>
                    <a:pt x="5108" y="10038"/>
                    <a:pt x="5108" y="9943"/>
                  </a:cubicBezTo>
                  <a:lnTo>
                    <a:pt x="5108" y="9597"/>
                  </a:lnTo>
                  <a:lnTo>
                    <a:pt x="5536" y="9335"/>
                  </a:lnTo>
                  <a:lnTo>
                    <a:pt x="5536" y="9383"/>
                  </a:lnTo>
                  <a:cubicBezTo>
                    <a:pt x="5536" y="9478"/>
                    <a:pt x="5608" y="9550"/>
                    <a:pt x="5703" y="9550"/>
                  </a:cubicBezTo>
                  <a:cubicBezTo>
                    <a:pt x="5786" y="9550"/>
                    <a:pt x="5858" y="9478"/>
                    <a:pt x="5858" y="9383"/>
                  </a:cubicBezTo>
                  <a:lnTo>
                    <a:pt x="5858" y="9157"/>
                  </a:lnTo>
                  <a:lnTo>
                    <a:pt x="6251" y="8931"/>
                  </a:lnTo>
                  <a:lnTo>
                    <a:pt x="6251" y="10074"/>
                  </a:lnTo>
                  <a:cubicBezTo>
                    <a:pt x="6251" y="10312"/>
                    <a:pt x="6441" y="10478"/>
                    <a:pt x="6668" y="10478"/>
                  </a:cubicBezTo>
                  <a:lnTo>
                    <a:pt x="7203" y="10478"/>
                  </a:lnTo>
                  <a:cubicBezTo>
                    <a:pt x="7299" y="10478"/>
                    <a:pt x="7370" y="10407"/>
                    <a:pt x="7370" y="10324"/>
                  </a:cubicBezTo>
                  <a:cubicBezTo>
                    <a:pt x="7370" y="10228"/>
                    <a:pt x="7299" y="10157"/>
                    <a:pt x="7203" y="10157"/>
                  </a:cubicBezTo>
                  <a:lnTo>
                    <a:pt x="6668" y="10157"/>
                  </a:lnTo>
                  <a:cubicBezTo>
                    <a:pt x="6620" y="10157"/>
                    <a:pt x="6572" y="10109"/>
                    <a:pt x="6572" y="10062"/>
                  </a:cubicBezTo>
                  <a:lnTo>
                    <a:pt x="6572" y="8740"/>
                  </a:lnTo>
                  <a:lnTo>
                    <a:pt x="7156" y="8395"/>
                  </a:lnTo>
                  <a:lnTo>
                    <a:pt x="7310" y="8395"/>
                  </a:lnTo>
                  <a:cubicBezTo>
                    <a:pt x="7346" y="8395"/>
                    <a:pt x="7394" y="8442"/>
                    <a:pt x="7394" y="8490"/>
                  </a:cubicBezTo>
                  <a:lnTo>
                    <a:pt x="7394" y="9907"/>
                  </a:lnTo>
                  <a:cubicBezTo>
                    <a:pt x="7394" y="9990"/>
                    <a:pt x="7465" y="10074"/>
                    <a:pt x="7560" y="10074"/>
                  </a:cubicBezTo>
                  <a:cubicBezTo>
                    <a:pt x="7656" y="10074"/>
                    <a:pt x="7727" y="9990"/>
                    <a:pt x="7727" y="9907"/>
                  </a:cubicBezTo>
                  <a:lnTo>
                    <a:pt x="7727" y="8490"/>
                  </a:lnTo>
                  <a:cubicBezTo>
                    <a:pt x="7727" y="8359"/>
                    <a:pt x="7668" y="8240"/>
                    <a:pt x="7572" y="8157"/>
                  </a:cubicBezTo>
                  <a:lnTo>
                    <a:pt x="8382" y="7704"/>
                  </a:lnTo>
                  <a:lnTo>
                    <a:pt x="10406" y="7704"/>
                  </a:lnTo>
                  <a:cubicBezTo>
                    <a:pt x="10656" y="7704"/>
                    <a:pt x="10870" y="7907"/>
                    <a:pt x="10870" y="8157"/>
                  </a:cubicBezTo>
                  <a:lnTo>
                    <a:pt x="10870" y="9324"/>
                  </a:lnTo>
                  <a:cubicBezTo>
                    <a:pt x="10787" y="9419"/>
                    <a:pt x="10870" y="9490"/>
                    <a:pt x="10966" y="9490"/>
                  </a:cubicBezTo>
                  <a:cubicBezTo>
                    <a:pt x="11061" y="9490"/>
                    <a:pt x="11132" y="9419"/>
                    <a:pt x="11132" y="9324"/>
                  </a:cubicBezTo>
                  <a:lnTo>
                    <a:pt x="11132" y="8169"/>
                  </a:lnTo>
                  <a:cubicBezTo>
                    <a:pt x="11132" y="7728"/>
                    <a:pt x="10775" y="7371"/>
                    <a:pt x="10347" y="7371"/>
                  </a:cubicBezTo>
                  <a:lnTo>
                    <a:pt x="8906" y="7371"/>
                  </a:lnTo>
                  <a:lnTo>
                    <a:pt x="10251" y="6597"/>
                  </a:lnTo>
                  <a:cubicBezTo>
                    <a:pt x="10632" y="6383"/>
                    <a:pt x="10763" y="5906"/>
                    <a:pt x="10537" y="5525"/>
                  </a:cubicBezTo>
                  <a:lnTo>
                    <a:pt x="10335" y="5168"/>
                  </a:lnTo>
                  <a:cubicBezTo>
                    <a:pt x="10302" y="5119"/>
                    <a:pt x="10241" y="5087"/>
                    <a:pt x="10183" y="5087"/>
                  </a:cubicBezTo>
                  <a:cubicBezTo>
                    <a:pt x="10157" y="5087"/>
                    <a:pt x="10131" y="5094"/>
                    <a:pt x="10108" y="5109"/>
                  </a:cubicBezTo>
                  <a:cubicBezTo>
                    <a:pt x="10037" y="5156"/>
                    <a:pt x="10001" y="5264"/>
                    <a:pt x="10049" y="5335"/>
                  </a:cubicBezTo>
                  <a:lnTo>
                    <a:pt x="10251" y="5692"/>
                  </a:lnTo>
                  <a:cubicBezTo>
                    <a:pt x="10370" y="5918"/>
                    <a:pt x="10299" y="6180"/>
                    <a:pt x="10097" y="6323"/>
                  </a:cubicBezTo>
                  <a:cubicBezTo>
                    <a:pt x="6620" y="8312"/>
                    <a:pt x="7501" y="7811"/>
                    <a:pt x="7025" y="8085"/>
                  </a:cubicBezTo>
                  <a:cubicBezTo>
                    <a:pt x="5120" y="9193"/>
                    <a:pt x="7060" y="8073"/>
                    <a:pt x="3691" y="10014"/>
                  </a:cubicBezTo>
                  <a:cubicBezTo>
                    <a:pt x="3691" y="9990"/>
                    <a:pt x="3703" y="9978"/>
                    <a:pt x="3703" y="9966"/>
                  </a:cubicBezTo>
                  <a:lnTo>
                    <a:pt x="4120" y="9240"/>
                  </a:lnTo>
                  <a:cubicBezTo>
                    <a:pt x="4138" y="9242"/>
                    <a:pt x="4155" y="9243"/>
                    <a:pt x="4172" y="9243"/>
                  </a:cubicBezTo>
                  <a:cubicBezTo>
                    <a:pt x="4364" y="9243"/>
                    <a:pt x="4474" y="9123"/>
                    <a:pt x="4715" y="9002"/>
                  </a:cubicBezTo>
                  <a:lnTo>
                    <a:pt x="4870" y="8907"/>
                  </a:lnTo>
                  <a:cubicBezTo>
                    <a:pt x="4941" y="8859"/>
                    <a:pt x="4977" y="8764"/>
                    <a:pt x="4929" y="8681"/>
                  </a:cubicBezTo>
                  <a:cubicBezTo>
                    <a:pt x="4893" y="8627"/>
                    <a:pt x="4838" y="8600"/>
                    <a:pt x="4777" y="8600"/>
                  </a:cubicBezTo>
                  <a:cubicBezTo>
                    <a:pt x="4757" y="8600"/>
                    <a:pt x="4736" y="8603"/>
                    <a:pt x="4715" y="8609"/>
                  </a:cubicBezTo>
                  <a:cubicBezTo>
                    <a:pt x="4703" y="8609"/>
                    <a:pt x="4715" y="8609"/>
                    <a:pt x="4382" y="8800"/>
                  </a:cubicBezTo>
                  <a:lnTo>
                    <a:pt x="4703" y="8240"/>
                  </a:lnTo>
                  <a:lnTo>
                    <a:pt x="4751" y="8300"/>
                  </a:lnTo>
                  <a:cubicBezTo>
                    <a:pt x="4782" y="8356"/>
                    <a:pt x="4837" y="8386"/>
                    <a:pt x="4893" y="8386"/>
                  </a:cubicBezTo>
                  <a:cubicBezTo>
                    <a:pt x="4944" y="8386"/>
                    <a:pt x="4997" y="8362"/>
                    <a:pt x="5036" y="8312"/>
                  </a:cubicBezTo>
                  <a:cubicBezTo>
                    <a:pt x="5072" y="8264"/>
                    <a:pt x="5072" y="8192"/>
                    <a:pt x="5048" y="8133"/>
                  </a:cubicBezTo>
                  <a:lnTo>
                    <a:pt x="4917" y="7895"/>
                  </a:lnTo>
                  <a:cubicBezTo>
                    <a:pt x="4929" y="7859"/>
                    <a:pt x="4977" y="7776"/>
                    <a:pt x="5155" y="7478"/>
                  </a:cubicBezTo>
                  <a:cubicBezTo>
                    <a:pt x="5180" y="7527"/>
                    <a:pt x="5238" y="7559"/>
                    <a:pt x="5295" y="7559"/>
                  </a:cubicBezTo>
                  <a:cubicBezTo>
                    <a:pt x="5321" y="7559"/>
                    <a:pt x="5347" y="7553"/>
                    <a:pt x="5370" y="7538"/>
                  </a:cubicBezTo>
                  <a:cubicBezTo>
                    <a:pt x="5453" y="7490"/>
                    <a:pt x="5477" y="7395"/>
                    <a:pt x="5429" y="7311"/>
                  </a:cubicBezTo>
                  <a:lnTo>
                    <a:pt x="5346" y="7145"/>
                  </a:lnTo>
                  <a:lnTo>
                    <a:pt x="5572" y="6764"/>
                  </a:lnTo>
                  <a:cubicBezTo>
                    <a:pt x="6094" y="7677"/>
                    <a:pt x="6119" y="7717"/>
                    <a:pt x="6120" y="7717"/>
                  </a:cubicBezTo>
                  <a:cubicBezTo>
                    <a:pt x="6120" y="7717"/>
                    <a:pt x="6120" y="7716"/>
                    <a:pt x="6120" y="7716"/>
                  </a:cubicBezTo>
                  <a:lnTo>
                    <a:pt x="6120" y="7716"/>
                  </a:lnTo>
                  <a:cubicBezTo>
                    <a:pt x="6199" y="7843"/>
                    <a:pt x="6337" y="7917"/>
                    <a:pt x="6476" y="7917"/>
                  </a:cubicBezTo>
                  <a:cubicBezTo>
                    <a:pt x="6546" y="7917"/>
                    <a:pt x="6616" y="7899"/>
                    <a:pt x="6679" y="7859"/>
                  </a:cubicBezTo>
                  <a:cubicBezTo>
                    <a:pt x="6715" y="7847"/>
                    <a:pt x="6798" y="7788"/>
                    <a:pt x="7144" y="7597"/>
                  </a:cubicBezTo>
                  <a:cubicBezTo>
                    <a:pt x="7215" y="7550"/>
                    <a:pt x="7251" y="7466"/>
                    <a:pt x="7215" y="7395"/>
                  </a:cubicBezTo>
                  <a:cubicBezTo>
                    <a:pt x="7198" y="7327"/>
                    <a:pt x="7134" y="7296"/>
                    <a:pt x="7063" y="7296"/>
                  </a:cubicBezTo>
                  <a:cubicBezTo>
                    <a:pt x="7035" y="7296"/>
                    <a:pt x="7005" y="7301"/>
                    <a:pt x="6977" y="7311"/>
                  </a:cubicBezTo>
                  <a:lnTo>
                    <a:pt x="6846" y="7395"/>
                  </a:lnTo>
                  <a:cubicBezTo>
                    <a:pt x="6489" y="7585"/>
                    <a:pt x="6501" y="7597"/>
                    <a:pt x="6465" y="7597"/>
                  </a:cubicBezTo>
                  <a:cubicBezTo>
                    <a:pt x="6370" y="7597"/>
                    <a:pt x="6429" y="7597"/>
                    <a:pt x="5751" y="6442"/>
                  </a:cubicBezTo>
                  <a:lnTo>
                    <a:pt x="6120" y="5787"/>
                  </a:lnTo>
                  <a:cubicBezTo>
                    <a:pt x="6179" y="5752"/>
                    <a:pt x="6191" y="5728"/>
                    <a:pt x="6239" y="5728"/>
                  </a:cubicBezTo>
                  <a:cubicBezTo>
                    <a:pt x="6263" y="5728"/>
                    <a:pt x="6298" y="5740"/>
                    <a:pt x="6310" y="5764"/>
                  </a:cubicBezTo>
                  <a:lnTo>
                    <a:pt x="7025" y="6990"/>
                  </a:lnTo>
                  <a:cubicBezTo>
                    <a:pt x="7057" y="7039"/>
                    <a:pt x="7118" y="7071"/>
                    <a:pt x="7176" y="7071"/>
                  </a:cubicBezTo>
                  <a:cubicBezTo>
                    <a:pt x="7203" y="7071"/>
                    <a:pt x="7228" y="7064"/>
                    <a:pt x="7251" y="7049"/>
                  </a:cubicBezTo>
                  <a:cubicBezTo>
                    <a:pt x="7322" y="7002"/>
                    <a:pt x="7358" y="6895"/>
                    <a:pt x="7310" y="6823"/>
                  </a:cubicBezTo>
                  <a:lnTo>
                    <a:pt x="6596" y="5609"/>
                  </a:lnTo>
                  <a:cubicBezTo>
                    <a:pt x="6537" y="5502"/>
                    <a:pt x="6441" y="5442"/>
                    <a:pt x="6322" y="5406"/>
                  </a:cubicBezTo>
                  <a:lnTo>
                    <a:pt x="6822" y="4573"/>
                  </a:lnTo>
                  <a:cubicBezTo>
                    <a:pt x="8573" y="3573"/>
                    <a:pt x="8525" y="3537"/>
                    <a:pt x="8739" y="3537"/>
                  </a:cubicBezTo>
                  <a:cubicBezTo>
                    <a:pt x="8906" y="3537"/>
                    <a:pt x="9049" y="3620"/>
                    <a:pt x="9144" y="3763"/>
                  </a:cubicBezTo>
                  <a:lnTo>
                    <a:pt x="9716" y="4763"/>
                  </a:lnTo>
                  <a:cubicBezTo>
                    <a:pt x="9747" y="4818"/>
                    <a:pt x="9804" y="4847"/>
                    <a:pt x="9859" y="4847"/>
                  </a:cubicBezTo>
                  <a:cubicBezTo>
                    <a:pt x="9888" y="4847"/>
                    <a:pt x="9917" y="4839"/>
                    <a:pt x="9942" y="4823"/>
                  </a:cubicBezTo>
                  <a:cubicBezTo>
                    <a:pt x="10013" y="4787"/>
                    <a:pt x="10049" y="4680"/>
                    <a:pt x="10001" y="4609"/>
                  </a:cubicBezTo>
                  <a:lnTo>
                    <a:pt x="9418" y="3597"/>
                  </a:lnTo>
                  <a:cubicBezTo>
                    <a:pt x="9282" y="3348"/>
                    <a:pt x="9011" y="3202"/>
                    <a:pt x="8736" y="3202"/>
                  </a:cubicBezTo>
                  <a:cubicBezTo>
                    <a:pt x="8602" y="3202"/>
                    <a:pt x="8467" y="3237"/>
                    <a:pt x="8346" y="3311"/>
                  </a:cubicBezTo>
                  <a:lnTo>
                    <a:pt x="7144" y="4013"/>
                  </a:lnTo>
                  <a:lnTo>
                    <a:pt x="7846" y="2811"/>
                  </a:lnTo>
                  <a:cubicBezTo>
                    <a:pt x="7918" y="2692"/>
                    <a:pt x="7941" y="2549"/>
                    <a:pt x="7941" y="2418"/>
                  </a:cubicBezTo>
                  <a:cubicBezTo>
                    <a:pt x="7941" y="2132"/>
                    <a:pt x="7799" y="1870"/>
                    <a:pt x="7560" y="1739"/>
                  </a:cubicBezTo>
                  <a:lnTo>
                    <a:pt x="7203" y="1525"/>
                  </a:lnTo>
                  <a:cubicBezTo>
                    <a:pt x="7181" y="1510"/>
                    <a:pt x="7155" y="1503"/>
                    <a:pt x="7128" y="1503"/>
                  </a:cubicBezTo>
                  <a:cubicBezTo>
                    <a:pt x="7070" y="1503"/>
                    <a:pt x="7010" y="1535"/>
                    <a:pt x="6977" y="1584"/>
                  </a:cubicBezTo>
                  <a:cubicBezTo>
                    <a:pt x="6929" y="1656"/>
                    <a:pt x="6965" y="1763"/>
                    <a:pt x="7037" y="1811"/>
                  </a:cubicBezTo>
                  <a:lnTo>
                    <a:pt x="7394" y="2013"/>
                  </a:lnTo>
                  <a:cubicBezTo>
                    <a:pt x="7608" y="2132"/>
                    <a:pt x="7691" y="2418"/>
                    <a:pt x="7560" y="2644"/>
                  </a:cubicBezTo>
                  <a:lnTo>
                    <a:pt x="6572" y="4335"/>
                  </a:lnTo>
                  <a:lnTo>
                    <a:pt x="6251" y="4918"/>
                  </a:lnTo>
                  <a:lnTo>
                    <a:pt x="5882" y="5561"/>
                  </a:lnTo>
                  <a:lnTo>
                    <a:pt x="5358" y="6454"/>
                  </a:lnTo>
                  <a:cubicBezTo>
                    <a:pt x="5024" y="7002"/>
                    <a:pt x="4751" y="7490"/>
                    <a:pt x="4036" y="8752"/>
                  </a:cubicBezTo>
                  <a:cubicBezTo>
                    <a:pt x="3953" y="8871"/>
                    <a:pt x="3917" y="8966"/>
                    <a:pt x="3881" y="9014"/>
                  </a:cubicBezTo>
                  <a:cubicBezTo>
                    <a:pt x="3884" y="9010"/>
                    <a:pt x="3885" y="9007"/>
                    <a:pt x="3884" y="9007"/>
                  </a:cubicBezTo>
                  <a:lnTo>
                    <a:pt x="3884" y="9007"/>
                  </a:lnTo>
                  <a:cubicBezTo>
                    <a:pt x="3882" y="9007"/>
                    <a:pt x="3851" y="9059"/>
                    <a:pt x="3762" y="9216"/>
                  </a:cubicBezTo>
                  <a:lnTo>
                    <a:pt x="3762" y="8192"/>
                  </a:lnTo>
                  <a:cubicBezTo>
                    <a:pt x="4048" y="8145"/>
                    <a:pt x="4096" y="7895"/>
                    <a:pt x="4191" y="7740"/>
                  </a:cubicBezTo>
                  <a:cubicBezTo>
                    <a:pt x="4191" y="7728"/>
                    <a:pt x="4227" y="7692"/>
                    <a:pt x="4310" y="7538"/>
                  </a:cubicBezTo>
                  <a:cubicBezTo>
                    <a:pt x="4370" y="7430"/>
                    <a:pt x="4310" y="7311"/>
                    <a:pt x="4191" y="7288"/>
                  </a:cubicBezTo>
                  <a:cubicBezTo>
                    <a:pt x="4178" y="7282"/>
                    <a:pt x="4165" y="7280"/>
                    <a:pt x="4152" y="7280"/>
                  </a:cubicBezTo>
                  <a:cubicBezTo>
                    <a:pt x="4103" y="7280"/>
                    <a:pt x="4055" y="7312"/>
                    <a:pt x="4036" y="7359"/>
                  </a:cubicBezTo>
                  <a:cubicBezTo>
                    <a:pt x="4037" y="7358"/>
                    <a:pt x="4037" y="7357"/>
                    <a:pt x="4036" y="7357"/>
                  </a:cubicBezTo>
                  <a:cubicBezTo>
                    <a:pt x="4029" y="7357"/>
                    <a:pt x="3762" y="7824"/>
                    <a:pt x="3762" y="7835"/>
                  </a:cubicBezTo>
                  <a:lnTo>
                    <a:pt x="3762" y="6990"/>
                  </a:lnTo>
                  <a:lnTo>
                    <a:pt x="3917" y="7073"/>
                  </a:lnTo>
                  <a:cubicBezTo>
                    <a:pt x="3942" y="7090"/>
                    <a:pt x="3970" y="7098"/>
                    <a:pt x="3999" y="7098"/>
                  </a:cubicBezTo>
                  <a:cubicBezTo>
                    <a:pt x="4054" y="7098"/>
                    <a:pt x="4108" y="7068"/>
                    <a:pt x="4131" y="7014"/>
                  </a:cubicBezTo>
                  <a:cubicBezTo>
                    <a:pt x="4179" y="6942"/>
                    <a:pt x="4155" y="6835"/>
                    <a:pt x="4072" y="6799"/>
                  </a:cubicBezTo>
                  <a:lnTo>
                    <a:pt x="3762" y="6609"/>
                  </a:lnTo>
                  <a:lnTo>
                    <a:pt x="3762" y="6121"/>
                  </a:lnTo>
                  <a:cubicBezTo>
                    <a:pt x="3834" y="6156"/>
                    <a:pt x="3870" y="6204"/>
                    <a:pt x="3941" y="6204"/>
                  </a:cubicBezTo>
                  <a:cubicBezTo>
                    <a:pt x="4108" y="6204"/>
                    <a:pt x="4167" y="5978"/>
                    <a:pt x="4036" y="5883"/>
                  </a:cubicBezTo>
                  <a:cubicBezTo>
                    <a:pt x="3858" y="5775"/>
                    <a:pt x="3798" y="5752"/>
                    <a:pt x="3774" y="5740"/>
                  </a:cubicBezTo>
                  <a:lnTo>
                    <a:pt x="3774" y="5287"/>
                  </a:lnTo>
                  <a:cubicBezTo>
                    <a:pt x="4905" y="5942"/>
                    <a:pt x="4882" y="5942"/>
                    <a:pt x="5024" y="5942"/>
                  </a:cubicBezTo>
                  <a:cubicBezTo>
                    <a:pt x="5179" y="5942"/>
                    <a:pt x="5310" y="5871"/>
                    <a:pt x="5382" y="5740"/>
                  </a:cubicBezTo>
                  <a:cubicBezTo>
                    <a:pt x="5405" y="5704"/>
                    <a:pt x="5465" y="5621"/>
                    <a:pt x="5655" y="5275"/>
                  </a:cubicBezTo>
                  <a:cubicBezTo>
                    <a:pt x="5724" y="5161"/>
                    <a:pt x="5617" y="5025"/>
                    <a:pt x="5492" y="5025"/>
                  </a:cubicBezTo>
                  <a:cubicBezTo>
                    <a:pt x="5487" y="5025"/>
                    <a:pt x="5482" y="5025"/>
                    <a:pt x="5477" y="5025"/>
                  </a:cubicBezTo>
                  <a:cubicBezTo>
                    <a:pt x="5477" y="5025"/>
                    <a:pt x="5405" y="5037"/>
                    <a:pt x="5358" y="5097"/>
                  </a:cubicBezTo>
                  <a:lnTo>
                    <a:pt x="5084" y="5561"/>
                  </a:lnTo>
                  <a:cubicBezTo>
                    <a:pt x="5068" y="5584"/>
                    <a:pt x="5043" y="5603"/>
                    <a:pt x="5014" y="5603"/>
                  </a:cubicBezTo>
                  <a:cubicBezTo>
                    <a:pt x="4998" y="5603"/>
                    <a:pt x="4982" y="5597"/>
                    <a:pt x="4965" y="5585"/>
                  </a:cubicBezTo>
                  <a:cubicBezTo>
                    <a:pt x="3977" y="5013"/>
                    <a:pt x="3798" y="4906"/>
                    <a:pt x="3762" y="4883"/>
                  </a:cubicBezTo>
                  <a:lnTo>
                    <a:pt x="3762" y="4335"/>
                  </a:lnTo>
                  <a:cubicBezTo>
                    <a:pt x="3881" y="4156"/>
                    <a:pt x="3881" y="4073"/>
                    <a:pt x="3977" y="4073"/>
                  </a:cubicBezTo>
                  <a:cubicBezTo>
                    <a:pt x="3979" y="4073"/>
                    <a:pt x="3981" y="4073"/>
                    <a:pt x="3982" y="4073"/>
                  </a:cubicBezTo>
                  <a:cubicBezTo>
                    <a:pt x="4010" y="4073"/>
                    <a:pt x="4031" y="4094"/>
                    <a:pt x="5239" y="4787"/>
                  </a:cubicBezTo>
                  <a:cubicBezTo>
                    <a:pt x="5261" y="4798"/>
                    <a:pt x="5286" y="4804"/>
                    <a:pt x="5313" y="4804"/>
                  </a:cubicBezTo>
                  <a:cubicBezTo>
                    <a:pt x="5371" y="4804"/>
                    <a:pt x="5432" y="4777"/>
                    <a:pt x="5465" y="4728"/>
                  </a:cubicBezTo>
                  <a:cubicBezTo>
                    <a:pt x="5501" y="4644"/>
                    <a:pt x="5477" y="4549"/>
                    <a:pt x="5405" y="4502"/>
                  </a:cubicBezTo>
                  <a:lnTo>
                    <a:pt x="4179" y="3787"/>
                  </a:lnTo>
                  <a:cubicBezTo>
                    <a:pt x="4120" y="3751"/>
                    <a:pt x="4048" y="3728"/>
                    <a:pt x="3977" y="3728"/>
                  </a:cubicBezTo>
                  <a:cubicBezTo>
                    <a:pt x="3893" y="3728"/>
                    <a:pt x="3822" y="3740"/>
                    <a:pt x="3762" y="3787"/>
                  </a:cubicBezTo>
                  <a:lnTo>
                    <a:pt x="3762" y="2894"/>
                  </a:lnTo>
                  <a:lnTo>
                    <a:pt x="4834" y="1049"/>
                  </a:lnTo>
                  <a:cubicBezTo>
                    <a:pt x="4915" y="910"/>
                    <a:pt x="5075" y="822"/>
                    <a:pt x="5240" y="822"/>
                  </a:cubicBezTo>
                  <a:cubicBezTo>
                    <a:pt x="5316" y="822"/>
                    <a:pt x="5394" y="841"/>
                    <a:pt x="5465" y="882"/>
                  </a:cubicBezTo>
                  <a:lnTo>
                    <a:pt x="6477" y="1465"/>
                  </a:lnTo>
                  <a:cubicBezTo>
                    <a:pt x="6499" y="1480"/>
                    <a:pt x="6525" y="1487"/>
                    <a:pt x="6552" y="1487"/>
                  </a:cubicBezTo>
                  <a:cubicBezTo>
                    <a:pt x="6609" y="1487"/>
                    <a:pt x="6667" y="1455"/>
                    <a:pt x="6691" y="1406"/>
                  </a:cubicBezTo>
                  <a:cubicBezTo>
                    <a:pt x="6739" y="1334"/>
                    <a:pt x="6715" y="1227"/>
                    <a:pt x="6632" y="1180"/>
                  </a:cubicBezTo>
                  <a:lnTo>
                    <a:pt x="5620" y="608"/>
                  </a:lnTo>
                  <a:cubicBezTo>
                    <a:pt x="5496" y="536"/>
                    <a:pt x="5359" y="502"/>
                    <a:pt x="5223" y="502"/>
                  </a:cubicBezTo>
                  <a:cubicBezTo>
                    <a:pt x="4954" y="502"/>
                    <a:pt x="4691" y="637"/>
                    <a:pt x="4548" y="882"/>
                  </a:cubicBezTo>
                  <a:lnTo>
                    <a:pt x="3774" y="2239"/>
                  </a:lnTo>
                  <a:lnTo>
                    <a:pt x="3774" y="799"/>
                  </a:lnTo>
                  <a:cubicBezTo>
                    <a:pt x="3774" y="370"/>
                    <a:pt x="3417" y="13"/>
                    <a:pt x="2988" y="13"/>
                  </a:cubicBezTo>
                  <a:lnTo>
                    <a:pt x="2572" y="13"/>
                  </a:lnTo>
                  <a:cubicBezTo>
                    <a:pt x="2488" y="13"/>
                    <a:pt x="2405" y="84"/>
                    <a:pt x="2405" y="168"/>
                  </a:cubicBezTo>
                  <a:cubicBezTo>
                    <a:pt x="2405" y="263"/>
                    <a:pt x="2488" y="334"/>
                    <a:pt x="2572" y="334"/>
                  </a:cubicBezTo>
                  <a:lnTo>
                    <a:pt x="2988" y="334"/>
                  </a:lnTo>
                  <a:cubicBezTo>
                    <a:pt x="3239" y="334"/>
                    <a:pt x="3453" y="549"/>
                    <a:pt x="3453" y="799"/>
                  </a:cubicBezTo>
                  <a:lnTo>
                    <a:pt x="3453" y="2823"/>
                  </a:lnTo>
                  <a:lnTo>
                    <a:pt x="3453" y="3489"/>
                  </a:lnTo>
                  <a:lnTo>
                    <a:pt x="3453" y="4216"/>
                  </a:lnTo>
                  <a:cubicBezTo>
                    <a:pt x="3453" y="8966"/>
                    <a:pt x="3477" y="9574"/>
                    <a:pt x="3417" y="9847"/>
                  </a:cubicBezTo>
                  <a:cubicBezTo>
                    <a:pt x="3381" y="10026"/>
                    <a:pt x="3298" y="10205"/>
                    <a:pt x="3203" y="10336"/>
                  </a:cubicBezTo>
                  <a:cubicBezTo>
                    <a:pt x="3167" y="10371"/>
                    <a:pt x="3143" y="10407"/>
                    <a:pt x="3108" y="10455"/>
                  </a:cubicBezTo>
                  <a:cubicBezTo>
                    <a:pt x="2858" y="10717"/>
                    <a:pt x="2512" y="10871"/>
                    <a:pt x="2143" y="10871"/>
                  </a:cubicBezTo>
                  <a:lnTo>
                    <a:pt x="1655" y="10871"/>
                  </a:lnTo>
                  <a:cubicBezTo>
                    <a:pt x="917" y="10871"/>
                    <a:pt x="321" y="10276"/>
                    <a:pt x="321" y="9550"/>
                  </a:cubicBezTo>
                  <a:lnTo>
                    <a:pt x="321" y="799"/>
                  </a:lnTo>
                  <a:cubicBezTo>
                    <a:pt x="321" y="549"/>
                    <a:pt x="536" y="334"/>
                    <a:pt x="786" y="334"/>
                  </a:cubicBezTo>
                  <a:lnTo>
                    <a:pt x="1953" y="334"/>
                  </a:lnTo>
                  <a:cubicBezTo>
                    <a:pt x="2036" y="334"/>
                    <a:pt x="2107" y="263"/>
                    <a:pt x="2107" y="168"/>
                  </a:cubicBezTo>
                  <a:cubicBezTo>
                    <a:pt x="2107" y="84"/>
                    <a:pt x="2036" y="1"/>
                    <a:pt x="1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a:off x="1605630" y="4063935"/>
              <a:ext cx="46976" cy="76523"/>
            </a:xfrm>
            <a:custGeom>
              <a:rect b="b" l="l" r="r" t="t"/>
              <a:pathLst>
                <a:path extrusionOk="0" h="2406" w="1477">
                  <a:moveTo>
                    <a:pt x="417" y="0"/>
                  </a:moveTo>
                  <a:cubicBezTo>
                    <a:pt x="179" y="0"/>
                    <a:pt x="0" y="191"/>
                    <a:pt x="0" y="417"/>
                  </a:cubicBezTo>
                  <a:lnTo>
                    <a:pt x="0" y="2001"/>
                  </a:lnTo>
                  <a:cubicBezTo>
                    <a:pt x="0" y="2239"/>
                    <a:pt x="191" y="2405"/>
                    <a:pt x="417" y="2405"/>
                  </a:cubicBezTo>
                  <a:lnTo>
                    <a:pt x="953" y="2405"/>
                  </a:lnTo>
                  <a:cubicBezTo>
                    <a:pt x="1036" y="2405"/>
                    <a:pt x="1119" y="2334"/>
                    <a:pt x="1119" y="2251"/>
                  </a:cubicBezTo>
                  <a:cubicBezTo>
                    <a:pt x="1119" y="2155"/>
                    <a:pt x="1036" y="2084"/>
                    <a:pt x="953" y="2084"/>
                  </a:cubicBezTo>
                  <a:lnTo>
                    <a:pt x="417" y="2084"/>
                  </a:lnTo>
                  <a:cubicBezTo>
                    <a:pt x="369" y="2084"/>
                    <a:pt x="322" y="2036"/>
                    <a:pt x="322" y="1989"/>
                  </a:cubicBezTo>
                  <a:lnTo>
                    <a:pt x="322" y="417"/>
                  </a:lnTo>
                  <a:cubicBezTo>
                    <a:pt x="322" y="369"/>
                    <a:pt x="369" y="322"/>
                    <a:pt x="417" y="322"/>
                  </a:cubicBezTo>
                  <a:lnTo>
                    <a:pt x="1060" y="322"/>
                  </a:lnTo>
                  <a:cubicBezTo>
                    <a:pt x="1096" y="322"/>
                    <a:pt x="1143" y="369"/>
                    <a:pt x="1143" y="417"/>
                  </a:cubicBezTo>
                  <a:lnTo>
                    <a:pt x="1143" y="1834"/>
                  </a:lnTo>
                  <a:cubicBezTo>
                    <a:pt x="1143" y="1917"/>
                    <a:pt x="1215" y="1989"/>
                    <a:pt x="1310" y="1989"/>
                  </a:cubicBezTo>
                  <a:cubicBezTo>
                    <a:pt x="1393" y="1989"/>
                    <a:pt x="1477" y="1917"/>
                    <a:pt x="1477" y="1834"/>
                  </a:cubicBezTo>
                  <a:lnTo>
                    <a:pt x="1477" y="417"/>
                  </a:lnTo>
                  <a:cubicBezTo>
                    <a:pt x="1477" y="179"/>
                    <a:pt x="1274"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7"/>
            <p:cNvSpPr/>
            <p:nvPr/>
          </p:nvSpPr>
          <p:spPr>
            <a:xfrm>
              <a:off x="1582158" y="4065462"/>
              <a:ext cx="10623" cy="45449"/>
            </a:xfrm>
            <a:custGeom>
              <a:rect b="b" l="l" r="r" t="t"/>
              <a:pathLst>
                <a:path extrusionOk="0" h="1429" w="334">
                  <a:moveTo>
                    <a:pt x="167" y="0"/>
                  </a:moveTo>
                  <a:cubicBezTo>
                    <a:pt x="83" y="0"/>
                    <a:pt x="0" y="71"/>
                    <a:pt x="0" y="167"/>
                  </a:cubicBezTo>
                  <a:lnTo>
                    <a:pt x="0" y="1262"/>
                  </a:lnTo>
                  <a:cubicBezTo>
                    <a:pt x="0" y="1357"/>
                    <a:pt x="83" y="1429"/>
                    <a:pt x="167" y="1429"/>
                  </a:cubicBezTo>
                  <a:cubicBezTo>
                    <a:pt x="262" y="1429"/>
                    <a:pt x="333" y="1357"/>
                    <a:pt x="333" y="1262"/>
                  </a:cubicBezTo>
                  <a:lnTo>
                    <a:pt x="333" y="167"/>
                  </a:lnTo>
                  <a:cubicBezTo>
                    <a:pt x="333" y="71"/>
                    <a:pt x="262"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7"/>
            <p:cNvSpPr/>
            <p:nvPr/>
          </p:nvSpPr>
          <p:spPr>
            <a:xfrm>
              <a:off x="1582158" y="4121884"/>
              <a:ext cx="10623" cy="17429"/>
            </a:xfrm>
            <a:custGeom>
              <a:rect b="b" l="l" r="r" t="t"/>
              <a:pathLst>
                <a:path extrusionOk="0" h="548" w="334">
                  <a:moveTo>
                    <a:pt x="167" y="0"/>
                  </a:moveTo>
                  <a:cubicBezTo>
                    <a:pt x="83" y="0"/>
                    <a:pt x="0" y="71"/>
                    <a:pt x="0" y="155"/>
                  </a:cubicBezTo>
                  <a:lnTo>
                    <a:pt x="0" y="381"/>
                  </a:lnTo>
                  <a:cubicBezTo>
                    <a:pt x="0" y="476"/>
                    <a:pt x="83" y="548"/>
                    <a:pt x="167" y="548"/>
                  </a:cubicBezTo>
                  <a:cubicBezTo>
                    <a:pt x="262" y="548"/>
                    <a:pt x="333" y="476"/>
                    <a:pt x="333" y="381"/>
                  </a:cubicBezTo>
                  <a:lnTo>
                    <a:pt x="333" y="155"/>
                  </a:lnTo>
                  <a:cubicBezTo>
                    <a:pt x="333" y="71"/>
                    <a:pt x="262"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7"/>
            <p:cNvSpPr/>
            <p:nvPr/>
          </p:nvSpPr>
          <p:spPr>
            <a:xfrm>
              <a:off x="1497684" y="4121884"/>
              <a:ext cx="10273" cy="17429"/>
            </a:xfrm>
            <a:custGeom>
              <a:rect b="b" l="l" r="r" t="t"/>
              <a:pathLst>
                <a:path extrusionOk="0" h="548" w="323">
                  <a:moveTo>
                    <a:pt x="168" y="0"/>
                  </a:moveTo>
                  <a:cubicBezTo>
                    <a:pt x="72" y="0"/>
                    <a:pt x="1" y="71"/>
                    <a:pt x="1" y="155"/>
                  </a:cubicBezTo>
                  <a:lnTo>
                    <a:pt x="1" y="381"/>
                  </a:lnTo>
                  <a:cubicBezTo>
                    <a:pt x="1" y="476"/>
                    <a:pt x="72" y="548"/>
                    <a:pt x="168" y="548"/>
                  </a:cubicBezTo>
                  <a:cubicBezTo>
                    <a:pt x="251" y="548"/>
                    <a:pt x="322" y="476"/>
                    <a:pt x="322" y="381"/>
                  </a:cubicBezTo>
                  <a:lnTo>
                    <a:pt x="322" y="155"/>
                  </a:lnTo>
                  <a:cubicBezTo>
                    <a:pt x="322" y="71"/>
                    <a:pt x="251"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a:off x="1360604" y="4091574"/>
              <a:ext cx="43986" cy="43573"/>
            </a:xfrm>
            <a:custGeom>
              <a:rect b="b" l="l" r="r" t="t"/>
              <a:pathLst>
                <a:path extrusionOk="0" h="1370" w="1383">
                  <a:moveTo>
                    <a:pt x="691" y="322"/>
                  </a:moveTo>
                  <a:cubicBezTo>
                    <a:pt x="882" y="322"/>
                    <a:pt x="1049" y="489"/>
                    <a:pt x="1049" y="679"/>
                  </a:cubicBezTo>
                  <a:cubicBezTo>
                    <a:pt x="1049" y="870"/>
                    <a:pt x="882" y="1036"/>
                    <a:pt x="691" y="1036"/>
                  </a:cubicBezTo>
                  <a:cubicBezTo>
                    <a:pt x="501" y="1036"/>
                    <a:pt x="334" y="870"/>
                    <a:pt x="334" y="679"/>
                  </a:cubicBezTo>
                  <a:cubicBezTo>
                    <a:pt x="334" y="489"/>
                    <a:pt x="501" y="322"/>
                    <a:pt x="691" y="322"/>
                  </a:cubicBezTo>
                  <a:close/>
                  <a:moveTo>
                    <a:pt x="691" y="1"/>
                  </a:moveTo>
                  <a:cubicBezTo>
                    <a:pt x="322" y="1"/>
                    <a:pt x="1" y="310"/>
                    <a:pt x="1" y="679"/>
                  </a:cubicBezTo>
                  <a:cubicBezTo>
                    <a:pt x="1" y="1048"/>
                    <a:pt x="322" y="1370"/>
                    <a:pt x="691" y="1370"/>
                  </a:cubicBezTo>
                  <a:cubicBezTo>
                    <a:pt x="1061" y="1370"/>
                    <a:pt x="1382" y="1048"/>
                    <a:pt x="1382" y="679"/>
                  </a:cubicBezTo>
                  <a:cubicBezTo>
                    <a:pt x="1382" y="310"/>
                    <a:pt x="1061" y="1"/>
                    <a:pt x="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7"/>
            <p:cNvSpPr/>
            <p:nvPr/>
          </p:nvSpPr>
          <p:spPr>
            <a:xfrm>
              <a:off x="1344320" y="3832172"/>
              <a:ext cx="76523" cy="46626"/>
            </a:xfrm>
            <a:custGeom>
              <a:rect b="b" l="l" r="r" t="t"/>
              <a:pathLst>
                <a:path extrusionOk="0" h="1466" w="2406">
                  <a:moveTo>
                    <a:pt x="418" y="1"/>
                  </a:moveTo>
                  <a:cubicBezTo>
                    <a:pt x="180" y="1"/>
                    <a:pt x="1" y="191"/>
                    <a:pt x="1" y="417"/>
                  </a:cubicBezTo>
                  <a:lnTo>
                    <a:pt x="1" y="1049"/>
                  </a:lnTo>
                  <a:cubicBezTo>
                    <a:pt x="1" y="1287"/>
                    <a:pt x="191" y="1465"/>
                    <a:pt x="418" y="1465"/>
                  </a:cubicBezTo>
                  <a:lnTo>
                    <a:pt x="1989" y="1465"/>
                  </a:lnTo>
                  <a:cubicBezTo>
                    <a:pt x="2227" y="1465"/>
                    <a:pt x="2406" y="1275"/>
                    <a:pt x="2406" y="1049"/>
                  </a:cubicBezTo>
                  <a:lnTo>
                    <a:pt x="2406" y="513"/>
                  </a:lnTo>
                  <a:cubicBezTo>
                    <a:pt x="2406" y="429"/>
                    <a:pt x="2335" y="358"/>
                    <a:pt x="2251" y="358"/>
                  </a:cubicBezTo>
                  <a:cubicBezTo>
                    <a:pt x="2156" y="358"/>
                    <a:pt x="2085" y="429"/>
                    <a:pt x="2085" y="513"/>
                  </a:cubicBezTo>
                  <a:lnTo>
                    <a:pt x="2085" y="1049"/>
                  </a:lnTo>
                  <a:cubicBezTo>
                    <a:pt x="2085" y="1096"/>
                    <a:pt x="2037" y="1144"/>
                    <a:pt x="1989" y="1144"/>
                  </a:cubicBezTo>
                  <a:lnTo>
                    <a:pt x="418" y="1144"/>
                  </a:lnTo>
                  <a:cubicBezTo>
                    <a:pt x="370" y="1144"/>
                    <a:pt x="322" y="1096"/>
                    <a:pt x="322" y="1049"/>
                  </a:cubicBezTo>
                  <a:lnTo>
                    <a:pt x="322" y="417"/>
                  </a:lnTo>
                  <a:cubicBezTo>
                    <a:pt x="322" y="370"/>
                    <a:pt x="370" y="322"/>
                    <a:pt x="418" y="322"/>
                  </a:cubicBezTo>
                  <a:lnTo>
                    <a:pt x="1823" y="322"/>
                  </a:lnTo>
                  <a:cubicBezTo>
                    <a:pt x="1918" y="322"/>
                    <a:pt x="1989" y="251"/>
                    <a:pt x="1989" y="156"/>
                  </a:cubicBezTo>
                  <a:cubicBezTo>
                    <a:pt x="1989" y="72"/>
                    <a:pt x="1918" y="1"/>
                    <a:pt x="18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a:off x="1401887" y="3891648"/>
              <a:ext cx="17843" cy="10623"/>
            </a:xfrm>
            <a:custGeom>
              <a:rect b="b" l="l" r="r" t="t"/>
              <a:pathLst>
                <a:path extrusionOk="0" h="334" w="561">
                  <a:moveTo>
                    <a:pt x="167" y="0"/>
                  </a:moveTo>
                  <a:cubicBezTo>
                    <a:pt x="72" y="0"/>
                    <a:pt x="1" y="71"/>
                    <a:pt x="1" y="167"/>
                  </a:cubicBezTo>
                  <a:cubicBezTo>
                    <a:pt x="1" y="250"/>
                    <a:pt x="72" y="333"/>
                    <a:pt x="167" y="333"/>
                  </a:cubicBezTo>
                  <a:lnTo>
                    <a:pt x="394" y="333"/>
                  </a:lnTo>
                  <a:cubicBezTo>
                    <a:pt x="477" y="333"/>
                    <a:pt x="560" y="250"/>
                    <a:pt x="560" y="167"/>
                  </a:cubicBezTo>
                  <a:cubicBezTo>
                    <a:pt x="560" y="71"/>
                    <a:pt x="477" y="0"/>
                    <a:pt x="3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a:off x="1345465" y="3891648"/>
              <a:ext cx="45863" cy="10623"/>
            </a:xfrm>
            <a:custGeom>
              <a:rect b="b" l="l" r="r" t="t"/>
              <a:pathLst>
                <a:path extrusionOk="0" h="334" w="1442">
                  <a:moveTo>
                    <a:pt x="167" y="0"/>
                  </a:moveTo>
                  <a:cubicBezTo>
                    <a:pt x="84" y="0"/>
                    <a:pt x="1" y="71"/>
                    <a:pt x="1" y="167"/>
                  </a:cubicBezTo>
                  <a:cubicBezTo>
                    <a:pt x="1" y="250"/>
                    <a:pt x="84" y="333"/>
                    <a:pt x="167" y="333"/>
                  </a:cubicBezTo>
                  <a:lnTo>
                    <a:pt x="1275" y="333"/>
                  </a:lnTo>
                  <a:cubicBezTo>
                    <a:pt x="1358" y="333"/>
                    <a:pt x="1441" y="250"/>
                    <a:pt x="1441" y="167"/>
                  </a:cubicBezTo>
                  <a:cubicBezTo>
                    <a:pt x="1441" y="71"/>
                    <a:pt x="1358" y="0"/>
                    <a:pt x="12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7"/>
            <p:cNvSpPr/>
            <p:nvPr/>
          </p:nvSpPr>
          <p:spPr>
            <a:xfrm>
              <a:off x="1343588" y="3917378"/>
              <a:ext cx="77254" cy="46626"/>
            </a:xfrm>
            <a:custGeom>
              <a:rect b="b" l="l" r="r" t="t"/>
              <a:pathLst>
                <a:path extrusionOk="0" h="1466" w="2429">
                  <a:moveTo>
                    <a:pt x="417" y="1"/>
                  </a:moveTo>
                  <a:cubicBezTo>
                    <a:pt x="179" y="1"/>
                    <a:pt x="0" y="191"/>
                    <a:pt x="0" y="417"/>
                  </a:cubicBezTo>
                  <a:lnTo>
                    <a:pt x="0" y="1048"/>
                  </a:lnTo>
                  <a:cubicBezTo>
                    <a:pt x="0" y="1287"/>
                    <a:pt x="203" y="1465"/>
                    <a:pt x="417" y="1465"/>
                  </a:cubicBezTo>
                  <a:lnTo>
                    <a:pt x="2000" y="1465"/>
                  </a:lnTo>
                  <a:cubicBezTo>
                    <a:pt x="2239" y="1465"/>
                    <a:pt x="2417" y="1275"/>
                    <a:pt x="2417" y="1048"/>
                  </a:cubicBezTo>
                  <a:lnTo>
                    <a:pt x="2417" y="513"/>
                  </a:lnTo>
                  <a:cubicBezTo>
                    <a:pt x="2429" y="417"/>
                    <a:pt x="2358" y="334"/>
                    <a:pt x="2274" y="334"/>
                  </a:cubicBezTo>
                  <a:cubicBezTo>
                    <a:pt x="2250" y="334"/>
                    <a:pt x="2239" y="334"/>
                    <a:pt x="2215" y="358"/>
                  </a:cubicBezTo>
                  <a:cubicBezTo>
                    <a:pt x="2155" y="370"/>
                    <a:pt x="2096" y="441"/>
                    <a:pt x="2096" y="513"/>
                  </a:cubicBezTo>
                  <a:lnTo>
                    <a:pt x="2096" y="1048"/>
                  </a:lnTo>
                  <a:cubicBezTo>
                    <a:pt x="2096" y="1096"/>
                    <a:pt x="2048" y="1144"/>
                    <a:pt x="2000" y="1144"/>
                  </a:cubicBezTo>
                  <a:lnTo>
                    <a:pt x="417" y="1144"/>
                  </a:lnTo>
                  <a:cubicBezTo>
                    <a:pt x="381" y="1144"/>
                    <a:pt x="334" y="1096"/>
                    <a:pt x="334" y="1048"/>
                  </a:cubicBezTo>
                  <a:lnTo>
                    <a:pt x="334" y="417"/>
                  </a:lnTo>
                  <a:cubicBezTo>
                    <a:pt x="334" y="370"/>
                    <a:pt x="381" y="322"/>
                    <a:pt x="417" y="322"/>
                  </a:cubicBezTo>
                  <a:lnTo>
                    <a:pt x="1834" y="322"/>
                  </a:lnTo>
                  <a:cubicBezTo>
                    <a:pt x="1929" y="322"/>
                    <a:pt x="2000" y="251"/>
                    <a:pt x="2000" y="155"/>
                  </a:cubicBezTo>
                  <a:cubicBezTo>
                    <a:pt x="2000" y="72"/>
                    <a:pt x="1929" y="1"/>
                    <a:pt x="1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7"/>
            <p:cNvSpPr/>
            <p:nvPr/>
          </p:nvSpPr>
          <p:spPr>
            <a:xfrm>
              <a:off x="1401887" y="3976471"/>
              <a:ext cx="17843" cy="10241"/>
            </a:xfrm>
            <a:custGeom>
              <a:rect b="b" l="l" r="r" t="t"/>
              <a:pathLst>
                <a:path extrusionOk="0" h="322" w="561">
                  <a:moveTo>
                    <a:pt x="167" y="0"/>
                  </a:moveTo>
                  <a:cubicBezTo>
                    <a:pt x="72" y="0"/>
                    <a:pt x="1" y="71"/>
                    <a:pt x="1" y="167"/>
                  </a:cubicBezTo>
                  <a:cubicBezTo>
                    <a:pt x="1" y="250"/>
                    <a:pt x="72" y="322"/>
                    <a:pt x="167" y="322"/>
                  </a:cubicBezTo>
                  <a:lnTo>
                    <a:pt x="394" y="322"/>
                  </a:lnTo>
                  <a:cubicBezTo>
                    <a:pt x="477" y="322"/>
                    <a:pt x="560" y="250"/>
                    <a:pt x="560" y="167"/>
                  </a:cubicBezTo>
                  <a:cubicBezTo>
                    <a:pt x="560" y="71"/>
                    <a:pt x="477" y="0"/>
                    <a:pt x="3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a:off x="1345465" y="3976471"/>
              <a:ext cx="45863" cy="10241"/>
            </a:xfrm>
            <a:custGeom>
              <a:rect b="b" l="l" r="r" t="t"/>
              <a:pathLst>
                <a:path extrusionOk="0" h="322" w="1442">
                  <a:moveTo>
                    <a:pt x="167" y="0"/>
                  </a:moveTo>
                  <a:cubicBezTo>
                    <a:pt x="84" y="0"/>
                    <a:pt x="1" y="71"/>
                    <a:pt x="1" y="167"/>
                  </a:cubicBezTo>
                  <a:cubicBezTo>
                    <a:pt x="1" y="250"/>
                    <a:pt x="84" y="322"/>
                    <a:pt x="167" y="322"/>
                  </a:cubicBezTo>
                  <a:lnTo>
                    <a:pt x="1275" y="322"/>
                  </a:lnTo>
                  <a:cubicBezTo>
                    <a:pt x="1358" y="322"/>
                    <a:pt x="1441" y="250"/>
                    <a:pt x="1441" y="167"/>
                  </a:cubicBezTo>
                  <a:cubicBezTo>
                    <a:pt x="1441" y="71"/>
                    <a:pt x="1382" y="0"/>
                    <a:pt x="1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1343588" y="4001057"/>
              <a:ext cx="77636" cy="46626"/>
            </a:xfrm>
            <a:custGeom>
              <a:rect b="b" l="l" r="r" t="t"/>
              <a:pathLst>
                <a:path extrusionOk="0" h="1466" w="2441">
                  <a:moveTo>
                    <a:pt x="417" y="1"/>
                  </a:moveTo>
                  <a:cubicBezTo>
                    <a:pt x="179" y="1"/>
                    <a:pt x="0" y="191"/>
                    <a:pt x="0" y="418"/>
                  </a:cubicBezTo>
                  <a:lnTo>
                    <a:pt x="0" y="1049"/>
                  </a:lnTo>
                  <a:cubicBezTo>
                    <a:pt x="0" y="1156"/>
                    <a:pt x="48" y="1263"/>
                    <a:pt x="107" y="1334"/>
                  </a:cubicBezTo>
                  <a:cubicBezTo>
                    <a:pt x="179" y="1430"/>
                    <a:pt x="298" y="1465"/>
                    <a:pt x="417" y="1465"/>
                  </a:cubicBezTo>
                  <a:lnTo>
                    <a:pt x="2000" y="1465"/>
                  </a:lnTo>
                  <a:cubicBezTo>
                    <a:pt x="2131" y="1465"/>
                    <a:pt x="2239" y="1406"/>
                    <a:pt x="2310" y="1323"/>
                  </a:cubicBezTo>
                  <a:cubicBezTo>
                    <a:pt x="2310" y="1323"/>
                    <a:pt x="2417" y="1203"/>
                    <a:pt x="2417" y="1049"/>
                  </a:cubicBezTo>
                  <a:cubicBezTo>
                    <a:pt x="2417" y="525"/>
                    <a:pt x="2441" y="489"/>
                    <a:pt x="2405" y="430"/>
                  </a:cubicBezTo>
                  <a:cubicBezTo>
                    <a:pt x="2370" y="381"/>
                    <a:pt x="2317" y="358"/>
                    <a:pt x="2266" y="358"/>
                  </a:cubicBezTo>
                  <a:cubicBezTo>
                    <a:pt x="2179" y="358"/>
                    <a:pt x="2096" y="421"/>
                    <a:pt x="2096" y="525"/>
                  </a:cubicBezTo>
                  <a:lnTo>
                    <a:pt x="2096" y="1061"/>
                  </a:lnTo>
                  <a:cubicBezTo>
                    <a:pt x="2096" y="1096"/>
                    <a:pt x="2048" y="1144"/>
                    <a:pt x="2000" y="1144"/>
                  </a:cubicBezTo>
                  <a:lnTo>
                    <a:pt x="417" y="1144"/>
                  </a:lnTo>
                  <a:cubicBezTo>
                    <a:pt x="381" y="1144"/>
                    <a:pt x="334" y="1096"/>
                    <a:pt x="334" y="1061"/>
                  </a:cubicBezTo>
                  <a:lnTo>
                    <a:pt x="334" y="418"/>
                  </a:lnTo>
                  <a:cubicBezTo>
                    <a:pt x="334" y="370"/>
                    <a:pt x="381" y="322"/>
                    <a:pt x="417" y="322"/>
                  </a:cubicBezTo>
                  <a:lnTo>
                    <a:pt x="1834" y="322"/>
                  </a:lnTo>
                  <a:cubicBezTo>
                    <a:pt x="1893" y="322"/>
                    <a:pt x="1965" y="287"/>
                    <a:pt x="1988" y="227"/>
                  </a:cubicBezTo>
                  <a:cubicBezTo>
                    <a:pt x="2024" y="120"/>
                    <a:pt x="1941" y="1"/>
                    <a:pt x="1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7"/>
            <p:cNvSpPr/>
            <p:nvPr/>
          </p:nvSpPr>
          <p:spPr>
            <a:xfrm>
              <a:off x="1344702" y="4060150"/>
              <a:ext cx="46626" cy="10623"/>
            </a:xfrm>
            <a:custGeom>
              <a:rect b="b" l="l" r="r" t="t"/>
              <a:pathLst>
                <a:path extrusionOk="0" h="334" w="1466">
                  <a:moveTo>
                    <a:pt x="168" y="0"/>
                  </a:moveTo>
                  <a:cubicBezTo>
                    <a:pt x="108" y="12"/>
                    <a:pt x="60" y="48"/>
                    <a:pt x="48" y="96"/>
                  </a:cubicBezTo>
                  <a:cubicBezTo>
                    <a:pt x="1" y="191"/>
                    <a:pt x="72" y="334"/>
                    <a:pt x="191" y="334"/>
                  </a:cubicBezTo>
                  <a:lnTo>
                    <a:pt x="1299" y="334"/>
                  </a:lnTo>
                  <a:cubicBezTo>
                    <a:pt x="1382" y="334"/>
                    <a:pt x="1453" y="250"/>
                    <a:pt x="1453" y="167"/>
                  </a:cubicBezTo>
                  <a:cubicBezTo>
                    <a:pt x="1465" y="72"/>
                    <a:pt x="1382" y="0"/>
                    <a:pt x="12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7"/>
            <p:cNvSpPr/>
            <p:nvPr/>
          </p:nvSpPr>
          <p:spPr>
            <a:xfrm>
              <a:off x="1401887" y="4060150"/>
              <a:ext cx="17843" cy="10623"/>
            </a:xfrm>
            <a:custGeom>
              <a:rect b="b" l="l" r="r" t="t"/>
              <a:pathLst>
                <a:path extrusionOk="0" h="334" w="561">
                  <a:moveTo>
                    <a:pt x="167" y="0"/>
                  </a:moveTo>
                  <a:cubicBezTo>
                    <a:pt x="72" y="0"/>
                    <a:pt x="1" y="72"/>
                    <a:pt x="1" y="167"/>
                  </a:cubicBezTo>
                  <a:cubicBezTo>
                    <a:pt x="1" y="250"/>
                    <a:pt x="72" y="334"/>
                    <a:pt x="167" y="334"/>
                  </a:cubicBezTo>
                  <a:lnTo>
                    <a:pt x="394" y="334"/>
                  </a:lnTo>
                  <a:cubicBezTo>
                    <a:pt x="477" y="334"/>
                    <a:pt x="560" y="250"/>
                    <a:pt x="560" y="167"/>
                  </a:cubicBezTo>
                  <a:cubicBezTo>
                    <a:pt x="560" y="72"/>
                    <a:pt x="477" y="0"/>
                    <a:pt x="3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1563584" y="3936365"/>
              <a:ext cx="67077" cy="80276"/>
            </a:xfrm>
            <a:custGeom>
              <a:rect b="b" l="l" r="r" t="t"/>
              <a:pathLst>
                <a:path extrusionOk="0" h="2524" w="2109">
                  <a:moveTo>
                    <a:pt x="986" y="0"/>
                  </a:moveTo>
                  <a:cubicBezTo>
                    <a:pt x="915" y="0"/>
                    <a:pt x="842" y="19"/>
                    <a:pt x="775" y="59"/>
                  </a:cubicBezTo>
                  <a:lnTo>
                    <a:pt x="203" y="380"/>
                  </a:lnTo>
                  <a:cubicBezTo>
                    <a:pt x="72" y="451"/>
                    <a:pt x="1" y="594"/>
                    <a:pt x="1" y="737"/>
                  </a:cubicBezTo>
                  <a:cubicBezTo>
                    <a:pt x="1" y="928"/>
                    <a:pt x="60" y="916"/>
                    <a:pt x="846" y="2321"/>
                  </a:cubicBezTo>
                  <a:cubicBezTo>
                    <a:pt x="917" y="2452"/>
                    <a:pt x="1048" y="2523"/>
                    <a:pt x="1203" y="2523"/>
                  </a:cubicBezTo>
                  <a:cubicBezTo>
                    <a:pt x="1382" y="2523"/>
                    <a:pt x="1453" y="2416"/>
                    <a:pt x="1882" y="2190"/>
                  </a:cubicBezTo>
                  <a:cubicBezTo>
                    <a:pt x="1965" y="2154"/>
                    <a:pt x="1989" y="2047"/>
                    <a:pt x="1941" y="1975"/>
                  </a:cubicBezTo>
                  <a:cubicBezTo>
                    <a:pt x="1918" y="1921"/>
                    <a:pt x="1864" y="1892"/>
                    <a:pt x="1809" y="1892"/>
                  </a:cubicBezTo>
                  <a:cubicBezTo>
                    <a:pt x="1780" y="1892"/>
                    <a:pt x="1752" y="1900"/>
                    <a:pt x="1727" y="1916"/>
                  </a:cubicBezTo>
                  <a:cubicBezTo>
                    <a:pt x="1227" y="2190"/>
                    <a:pt x="1251" y="2190"/>
                    <a:pt x="1215" y="2190"/>
                  </a:cubicBezTo>
                  <a:cubicBezTo>
                    <a:pt x="1132" y="2190"/>
                    <a:pt x="1167" y="2178"/>
                    <a:pt x="358" y="785"/>
                  </a:cubicBezTo>
                  <a:cubicBezTo>
                    <a:pt x="322" y="737"/>
                    <a:pt x="334" y="690"/>
                    <a:pt x="382" y="666"/>
                  </a:cubicBezTo>
                  <a:lnTo>
                    <a:pt x="953" y="332"/>
                  </a:lnTo>
                  <a:cubicBezTo>
                    <a:pt x="965" y="324"/>
                    <a:pt x="978" y="320"/>
                    <a:pt x="992" y="320"/>
                  </a:cubicBezTo>
                  <a:cubicBezTo>
                    <a:pt x="1019" y="320"/>
                    <a:pt x="1048" y="336"/>
                    <a:pt x="1072" y="368"/>
                  </a:cubicBezTo>
                  <a:lnTo>
                    <a:pt x="1787" y="1583"/>
                  </a:lnTo>
                  <a:cubicBezTo>
                    <a:pt x="1810" y="1637"/>
                    <a:pt x="1864" y="1666"/>
                    <a:pt x="1919" y="1666"/>
                  </a:cubicBezTo>
                  <a:cubicBezTo>
                    <a:pt x="1948" y="1666"/>
                    <a:pt x="1976" y="1658"/>
                    <a:pt x="2001" y="1642"/>
                  </a:cubicBezTo>
                  <a:cubicBezTo>
                    <a:pt x="2084" y="1606"/>
                    <a:pt x="2108" y="1499"/>
                    <a:pt x="2060" y="1428"/>
                  </a:cubicBezTo>
                  <a:lnTo>
                    <a:pt x="1346" y="201"/>
                  </a:lnTo>
                  <a:cubicBezTo>
                    <a:pt x="1267" y="74"/>
                    <a:pt x="1129" y="0"/>
                    <a:pt x="9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1569658" y="4013174"/>
              <a:ext cx="15553" cy="16698"/>
            </a:xfrm>
            <a:custGeom>
              <a:rect b="b" l="l" r="r" t="t"/>
              <a:pathLst>
                <a:path extrusionOk="0" h="525" w="489">
                  <a:moveTo>
                    <a:pt x="189" y="0"/>
                  </a:moveTo>
                  <a:cubicBezTo>
                    <a:pt x="161" y="0"/>
                    <a:pt x="132" y="8"/>
                    <a:pt x="107" y="25"/>
                  </a:cubicBezTo>
                  <a:cubicBezTo>
                    <a:pt x="24" y="60"/>
                    <a:pt x="0" y="168"/>
                    <a:pt x="48" y="239"/>
                  </a:cubicBezTo>
                  <a:lnTo>
                    <a:pt x="143" y="441"/>
                  </a:lnTo>
                  <a:cubicBezTo>
                    <a:pt x="179" y="501"/>
                    <a:pt x="238" y="525"/>
                    <a:pt x="298" y="525"/>
                  </a:cubicBezTo>
                  <a:cubicBezTo>
                    <a:pt x="417" y="513"/>
                    <a:pt x="488" y="382"/>
                    <a:pt x="429" y="275"/>
                  </a:cubicBezTo>
                  <a:lnTo>
                    <a:pt x="322" y="84"/>
                  </a:lnTo>
                  <a:cubicBezTo>
                    <a:pt x="298" y="30"/>
                    <a:pt x="244" y="0"/>
                    <a:pt x="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1541256" y="3964417"/>
              <a:ext cx="29165" cy="40615"/>
            </a:xfrm>
            <a:custGeom>
              <a:rect b="b" l="l" r="r" t="t"/>
              <a:pathLst>
                <a:path extrusionOk="0" h="1277" w="917">
                  <a:moveTo>
                    <a:pt x="182" y="0"/>
                  </a:moveTo>
                  <a:cubicBezTo>
                    <a:pt x="156" y="0"/>
                    <a:pt x="130" y="7"/>
                    <a:pt x="107" y="22"/>
                  </a:cubicBezTo>
                  <a:cubicBezTo>
                    <a:pt x="24" y="69"/>
                    <a:pt x="0" y="165"/>
                    <a:pt x="48" y="248"/>
                  </a:cubicBezTo>
                  <a:lnTo>
                    <a:pt x="596" y="1201"/>
                  </a:lnTo>
                  <a:cubicBezTo>
                    <a:pt x="628" y="1250"/>
                    <a:pt x="684" y="1277"/>
                    <a:pt x="743" y="1277"/>
                  </a:cubicBezTo>
                  <a:cubicBezTo>
                    <a:pt x="769" y="1277"/>
                    <a:pt x="796" y="1271"/>
                    <a:pt x="822" y="1260"/>
                  </a:cubicBezTo>
                  <a:cubicBezTo>
                    <a:pt x="893" y="1212"/>
                    <a:pt x="917" y="1105"/>
                    <a:pt x="881" y="1034"/>
                  </a:cubicBezTo>
                  <a:lnTo>
                    <a:pt x="322" y="81"/>
                  </a:lnTo>
                  <a:cubicBezTo>
                    <a:pt x="297" y="32"/>
                    <a:pt x="239"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7"/>
            <p:cNvSpPr/>
            <p:nvPr/>
          </p:nvSpPr>
          <p:spPr>
            <a:xfrm>
              <a:off x="1496189" y="4055284"/>
              <a:ext cx="15171" cy="16634"/>
            </a:xfrm>
            <a:custGeom>
              <a:rect b="b" l="l" r="r" t="t"/>
              <a:pathLst>
                <a:path extrusionOk="0" h="523" w="477">
                  <a:moveTo>
                    <a:pt x="182" y="1"/>
                  </a:moveTo>
                  <a:cubicBezTo>
                    <a:pt x="156" y="1"/>
                    <a:pt x="130" y="7"/>
                    <a:pt x="108" y="22"/>
                  </a:cubicBezTo>
                  <a:cubicBezTo>
                    <a:pt x="36" y="70"/>
                    <a:pt x="0" y="165"/>
                    <a:pt x="48" y="249"/>
                  </a:cubicBezTo>
                  <a:cubicBezTo>
                    <a:pt x="48" y="249"/>
                    <a:pt x="155" y="427"/>
                    <a:pt x="155" y="439"/>
                  </a:cubicBezTo>
                  <a:cubicBezTo>
                    <a:pt x="194" y="494"/>
                    <a:pt x="259" y="523"/>
                    <a:pt x="309" y="523"/>
                  </a:cubicBezTo>
                  <a:cubicBezTo>
                    <a:pt x="335" y="523"/>
                    <a:pt x="357" y="515"/>
                    <a:pt x="369" y="499"/>
                  </a:cubicBezTo>
                  <a:cubicBezTo>
                    <a:pt x="453" y="451"/>
                    <a:pt x="477" y="344"/>
                    <a:pt x="429" y="272"/>
                  </a:cubicBezTo>
                  <a:lnTo>
                    <a:pt x="334" y="82"/>
                  </a:lnTo>
                  <a:cubicBezTo>
                    <a:pt x="301" y="33"/>
                    <a:pt x="240" y="1"/>
                    <a:pt x="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p:nvPr/>
          </p:nvSpPr>
          <p:spPr>
            <a:xfrm>
              <a:off x="1468169" y="3851859"/>
              <a:ext cx="78781" cy="69717"/>
            </a:xfrm>
            <a:custGeom>
              <a:rect b="b" l="l" r="r" t="t"/>
              <a:pathLst>
                <a:path extrusionOk="0" h="2192" w="2477">
                  <a:moveTo>
                    <a:pt x="738" y="1"/>
                  </a:moveTo>
                  <a:cubicBezTo>
                    <a:pt x="584" y="1"/>
                    <a:pt x="453" y="72"/>
                    <a:pt x="381" y="215"/>
                  </a:cubicBezTo>
                  <a:cubicBezTo>
                    <a:pt x="96" y="727"/>
                    <a:pt x="0" y="787"/>
                    <a:pt x="0" y="989"/>
                  </a:cubicBezTo>
                  <a:cubicBezTo>
                    <a:pt x="0" y="1132"/>
                    <a:pt x="84" y="1263"/>
                    <a:pt x="215" y="1346"/>
                  </a:cubicBezTo>
                  <a:cubicBezTo>
                    <a:pt x="1608" y="2132"/>
                    <a:pt x="1596" y="2192"/>
                    <a:pt x="1786" y="2192"/>
                  </a:cubicBezTo>
                  <a:cubicBezTo>
                    <a:pt x="1941" y="2192"/>
                    <a:pt x="2072" y="2120"/>
                    <a:pt x="2143" y="1977"/>
                  </a:cubicBezTo>
                  <a:lnTo>
                    <a:pt x="2417" y="1525"/>
                  </a:lnTo>
                  <a:cubicBezTo>
                    <a:pt x="2477" y="1418"/>
                    <a:pt x="2441" y="1311"/>
                    <a:pt x="2358" y="1263"/>
                  </a:cubicBezTo>
                  <a:cubicBezTo>
                    <a:pt x="2336" y="1252"/>
                    <a:pt x="2310" y="1247"/>
                    <a:pt x="2284" y="1247"/>
                  </a:cubicBezTo>
                  <a:cubicBezTo>
                    <a:pt x="2226" y="1247"/>
                    <a:pt x="2164" y="1273"/>
                    <a:pt x="2132" y="1322"/>
                  </a:cubicBezTo>
                  <a:lnTo>
                    <a:pt x="1870" y="1787"/>
                  </a:lnTo>
                  <a:cubicBezTo>
                    <a:pt x="1846" y="1819"/>
                    <a:pt x="1817" y="1834"/>
                    <a:pt x="1789" y="1834"/>
                  </a:cubicBezTo>
                  <a:cubicBezTo>
                    <a:pt x="1776" y="1834"/>
                    <a:pt x="1762" y="1830"/>
                    <a:pt x="1751" y="1823"/>
                  </a:cubicBezTo>
                  <a:cubicBezTo>
                    <a:pt x="334" y="989"/>
                    <a:pt x="334" y="1049"/>
                    <a:pt x="334" y="953"/>
                  </a:cubicBezTo>
                  <a:cubicBezTo>
                    <a:pt x="334" y="906"/>
                    <a:pt x="334" y="941"/>
                    <a:pt x="655" y="358"/>
                  </a:cubicBezTo>
                  <a:cubicBezTo>
                    <a:pt x="677" y="329"/>
                    <a:pt x="703" y="314"/>
                    <a:pt x="728" y="314"/>
                  </a:cubicBezTo>
                  <a:cubicBezTo>
                    <a:pt x="744" y="314"/>
                    <a:pt x="760" y="320"/>
                    <a:pt x="774" y="334"/>
                  </a:cubicBezTo>
                  <a:lnTo>
                    <a:pt x="2001" y="1049"/>
                  </a:lnTo>
                  <a:cubicBezTo>
                    <a:pt x="2023" y="1060"/>
                    <a:pt x="2048" y="1065"/>
                    <a:pt x="2074" y="1065"/>
                  </a:cubicBezTo>
                  <a:cubicBezTo>
                    <a:pt x="2133" y="1065"/>
                    <a:pt x="2194" y="1038"/>
                    <a:pt x="2227" y="989"/>
                  </a:cubicBezTo>
                  <a:cubicBezTo>
                    <a:pt x="2262" y="906"/>
                    <a:pt x="2239" y="811"/>
                    <a:pt x="2167" y="763"/>
                  </a:cubicBezTo>
                  <a:cubicBezTo>
                    <a:pt x="929" y="60"/>
                    <a:pt x="929" y="1"/>
                    <a:pt x="7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a:off x="1503377" y="3929368"/>
              <a:ext cx="17843" cy="13740"/>
            </a:xfrm>
            <a:custGeom>
              <a:rect b="b" l="l" r="r" t="t"/>
              <a:pathLst>
                <a:path extrusionOk="0" h="432" w="561">
                  <a:moveTo>
                    <a:pt x="189" y="0"/>
                  </a:moveTo>
                  <a:cubicBezTo>
                    <a:pt x="132" y="0"/>
                    <a:pt x="73" y="27"/>
                    <a:pt x="48" y="76"/>
                  </a:cubicBezTo>
                  <a:cubicBezTo>
                    <a:pt x="1" y="159"/>
                    <a:pt x="24" y="255"/>
                    <a:pt x="96" y="302"/>
                  </a:cubicBezTo>
                  <a:lnTo>
                    <a:pt x="298" y="409"/>
                  </a:lnTo>
                  <a:cubicBezTo>
                    <a:pt x="321" y="424"/>
                    <a:pt x="347" y="431"/>
                    <a:pt x="373" y="431"/>
                  </a:cubicBezTo>
                  <a:cubicBezTo>
                    <a:pt x="431" y="431"/>
                    <a:pt x="492" y="399"/>
                    <a:pt x="524" y="350"/>
                  </a:cubicBezTo>
                  <a:cubicBezTo>
                    <a:pt x="560" y="255"/>
                    <a:pt x="536" y="171"/>
                    <a:pt x="465" y="124"/>
                  </a:cubicBezTo>
                  <a:lnTo>
                    <a:pt x="263" y="17"/>
                  </a:lnTo>
                  <a:cubicBezTo>
                    <a:pt x="240" y="6"/>
                    <a:pt x="215" y="0"/>
                    <a:pt x="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7"/>
            <p:cNvSpPr/>
            <p:nvPr/>
          </p:nvSpPr>
          <p:spPr>
            <a:xfrm>
              <a:off x="1454524" y="3900966"/>
              <a:ext cx="42078" cy="27798"/>
            </a:xfrm>
            <a:custGeom>
              <a:rect b="b" l="l" r="r" t="t"/>
              <a:pathLst>
                <a:path extrusionOk="0" h="874" w="1323">
                  <a:moveTo>
                    <a:pt x="195" y="0"/>
                  </a:moveTo>
                  <a:cubicBezTo>
                    <a:pt x="137" y="0"/>
                    <a:pt x="81" y="27"/>
                    <a:pt x="48" y="76"/>
                  </a:cubicBezTo>
                  <a:cubicBezTo>
                    <a:pt x="1" y="159"/>
                    <a:pt x="36" y="255"/>
                    <a:pt x="108" y="302"/>
                  </a:cubicBezTo>
                  <a:lnTo>
                    <a:pt x="1060" y="850"/>
                  </a:lnTo>
                  <a:cubicBezTo>
                    <a:pt x="1084" y="874"/>
                    <a:pt x="1120" y="874"/>
                    <a:pt x="1144" y="874"/>
                  </a:cubicBezTo>
                  <a:cubicBezTo>
                    <a:pt x="1203" y="874"/>
                    <a:pt x="1263" y="838"/>
                    <a:pt x="1298" y="779"/>
                  </a:cubicBezTo>
                  <a:cubicBezTo>
                    <a:pt x="1322" y="719"/>
                    <a:pt x="1310" y="612"/>
                    <a:pt x="1227" y="576"/>
                  </a:cubicBezTo>
                  <a:lnTo>
                    <a:pt x="275" y="17"/>
                  </a:lnTo>
                  <a:cubicBezTo>
                    <a:pt x="249" y="6"/>
                    <a:pt x="222" y="0"/>
                    <a:pt x="1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7"/>
            <p:cNvSpPr/>
            <p:nvPr/>
          </p:nvSpPr>
          <p:spPr>
            <a:xfrm>
              <a:off x="1460981" y="4002265"/>
              <a:ext cx="19083" cy="13740"/>
            </a:xfrm>
            <a:custGeom>
              <a:rect b="b" l="l" r="r" t="t"/>
              <a:pathLst>
                <a:path extrusionOk="0" h="432" w="600">
                  <a:moveTo>
                    <a:pt x="199" y="1"/>
                  </a:moveTo>
                  <a:cubicBezTo>
                    <a:pt x="141" y="1"/>
                    <a:pt x="80" y="33"/>
                    <a:pt x="48" y="82"/>
                  </a:cubicBezTo>
                  <a:cubicBezTo>
                    <a:pt x="0" y="153"/>
                    <a:pt x="36" y="261"/>
                    <a:pt x="107" y="308"/>
                  </a:cubicBezTo>
                  <a:cubicBezTo>
                    <a:pt x="107" y="308"/>
                    <a:pt x="286" y="403"/>
                    <a:pt x="298" y="403"/>
                  </a:cubicBezTo>
                  <a:cubicBezTo>
                    <a:pt x="328" y="423"/>
                    <a:pt x="358" y="432"/>
                    <a:pt x="386" y="432"/>
                  </a:cubicBezTo>
                  <a:cubicBezTo>
                    <a:pt x="512" y="432"/>
                    <a:pt x="600" y="263"/>
                    <a:pt x="512" y="165"/>
                  </a:cubicBezTo>
                  <a:cubicBezTo>
                    <a:pt x="488" y="130"/>
                    <a:pt x="453" y="130"/>
                    <a:pt x="274" y="22"/>
                  </a:cubicBezTo>
                  <a:cubicBezTo>
                    <a:pt x="251" y="8"/>
                    <a:pt x="226"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6" name="Google Shape;1576;p37"/>
          <p:cNvGrpSpPr/>
          <p:nvPr/>
        </p:nvGrpSpPr>
        <p:grpSpPr>
          <a:xfrm>
            <a:off x="3417151" y="1198339"/>
            <a:ext cx="362338" cy="361951"/>
            <a:chOff x="7978465" y="1969392"/>
            <a:chExt cx="361147" cy="360797"/>
          </a:xfrm>
        </p:grpSpPr>
        <p:sp>
          <p:nvSpPr>
            <p:cNvPr id="1577" name="Google Shape;1577;p37"/>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7"/>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7"/>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7"/>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7"/>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7"/>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7"/>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7"/>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7"/>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37"/>
          <p:cNvSpPr txBox="1"/>
          <p:nvPr>
            <p:ph idx="8" type="subTitle"/>
          </p:nvPr>
        </p:nvSpPr>
        <p:spPr>
          <a:xfrm>
            <a:off x="6102000" y="1314875"/>
            <a:ext cx="24396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Módulos y Paquetes</a:t>
            </a:r>
            <a:endParaRPr sz="1600"/>
          </a:p>
        </p:txBody>
      </p:sp>
      <p:sp>
        <p:nvSpPr>
          <p:cNvPr id="1587" name="Google Shape;1587;p37"/>
          <p:cNvSpPr txBox="1"/>
          <p:nvPr>
            <p:ph idx="7" type="subTitle"/>
          </p:nvPr>
        </p:nvSpPr>
        <p:spPr>
          <a:xfrm>
            <a:off x="1049425" y="3135025"/>
            <a:ext cx="20352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Excepciones</a:t>
            </a:r>
            <a:endParaRPr sz="1600"/>
          </a:p>
        </p:txBody>
      </p:sp>
      <p:grpSp>
        <p:nvGrpSpPr>
          <p:cNvPr id="1588" name="Google Shape;1588;p37"/>
          <p:cNvGrpSpPr/>
          <p:nvPr/>
        </p:nvGrpSpPr>
        <p:grpSpPr>
          <a:xfrm>
            <a:off x="731960" y="2964823"/>
            <a:ext cx="317340" cy="410689"/>
            <a:chOff x="3119678" y="3360146"/>
            <a:chExt cx="269343" cy="348543"/>
          </a:xfrm>
        </p:grpSpPr>
        <p:sp>
          <p:nvSpPr>
            <p:cNvPr id="1589" name="Google Shape;1589;p37"/>
            <p:cNvSpPr/>
            <p:nvPr/>
          </p:nvSpPr>
          <p:spPr>
            <a:xfrm>
              <a:off x="3268289" y="3498271"/>
              <a:ext cx="43782" cy="46728"/>
            </a:xfrm>
            <a:custGeom>
              <a:rect b="b" l="l" r="r" t="t"/>
              <a:pathLst>
                <a:path extrusionOk="0" h="1475" w="1382">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a:off x="3147208" y="3475176"/>
              <a:ext cx="214664" cy="233513"/>
            </a:xfrm>
            <a:custGeom>
              <a:rect b="b" l="l" r="r" t="t"/>
              <a:pathLst>
                <a:path extrusionOk="0" h="7371" w="6776">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a:off x="3249408" y="3360146"/>
              <a:ext cx="10613" cy="97321"/>
            </a:xfrm>
            <a:custGeom>
              <a:rect b="b" l="l" r="r" t="t"/>
              <a:pathLst>
                <a:path extrusionOk="0" h="3072" w="335">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7"/>
            <p:cNvSpPr/>
            <p:nvPr/>
          </p:nvSpPr>
          <p:spPr>
            <a:xfrm>
              <a:off x="3175879" y="3377919"/>
              <a:ext cx="54331" cy="86740"/>
            </a:xfrm>
            <a:custGeom>
              <a:rect b="b" l="l" r="r" t="t"/>
              <a:pathLst>
                <a:path extrusionOk="0" h="2738" w="1715">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a:off x="3119678" y="3429399"/>
              <a:ext cx="89401" cy="50720"/>
            </a:xfrm>
            <a:custGeom>
              <a:rect b="b" l="l" r="r" t="t"/>
              <a:pathLst>
                <a:path extrusionOk="0" h="1601" w="2822">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a:off x="3279219" y="3377919"/>
              <a:ext cx="54363" cy="85980"/>
            </a:xfrm>
            <a:custGeom>
              <a:rect b="b" l="l" r="r" t="t"/>
              <a:pathLst>
                <a:path extrusionOk="0" h="2714" w="1716">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a:off x="3300349" y="3429399"/>
              <a:ext cx="88672" cy="51100"/>
            </a:xfrm>
            <a:custGeom>
              <a:rect b="b" l="l" r="r" t="t"/>
              <a:pathLst>
                <a:path extrusionOk="0" h="1613" w="2799">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37"/>
          <p:cNvGrpSpPr/>
          <p:nvPr/>
        </p:nvGrpSpPr>
        <p:grpSpPr>
          <a:xfrm>
            <a:off x="5739670" y="1196056"/>
            <a:ext cx="362324" cy="413306"/>
            <a:chOff x="4017435" y="1499912"/>
            <a:chExt cx="315092" cy="359397"/>
          </a:xfrm>
        </p:grpSpPr>
        <p:sp>
          <p:nvSpPr>
            <p:cNvPr id="1597" name="Google Shape;1597;p37"/>
            <p:cNvSpPr/>
            <p:nvPr/>
          </p:nvSpPr>
          <p:spPr>
            <a:xfrm>
              <a:off x="4017816" y="1499912"/>
              <a:ext cx="314710" cy="359397"/>
            </a:xfrm>
            <a:custGeom>
              <a:rect b="b" l="l" r="r" t="t"/>
              <a:pathLst>
                <a:path extrusionOk="0" h="11300" w="9895">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a:off x="4017435" y="1522302"/>
              <a:ext cx="121591" cy="207114"/>
            </a:xfrm>
            <a:custGeom>
              <a:rect b="b" l="l" r="r" t="t"/>
              <a:pathLst>
                <a:path extrusionOk="0" h="6512" w="3823">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37"/>
          <p:cNvSpPr txBox="1"/>
          <p:nvPr>
            <p:ph idx="7" type="subTitle"/>
          </p:nvPr>
        </p:nvSpPr>
        <p:spPr>
          <a:xfrm>
            <a:off x="3779175" y="3093938"/>
            <a:ext cx="20352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Tipado fuerte</a:t>
            </a:r>
            <a:endParaRPr sz="1600"/>
          </a:p>
        </p:txBody>
      </p:sp>
      <p:grpSp>
        <p:nvGrpSpPr>
          <p:cNvPr id="1600" name="Google Shape;1600;p37"/>
          <p:cNvGrpSpPr/>
          <p:nvPr/>
        </p:nvGrpSpPr>
        <p:grpSpPr>
          <a:xfrm>
            <a:off x="5795239" y="3002681"/>
            <a:ext cx="362325" cy="356292"/>
            <a:chOff x="860940" y="2746477"/>
            <a:chExt cx="371883" cy="365691"/>
          </a:xfrm>
        </p:grpSpPr>
        <p:sp>
          <p:nvSpPr>
            <p:cNvPr id="1601" name="Google Shape;1601;p37"/>
            <p:cNvSpPr/>
            <p:nvPr/>
          </p:nvSpPr>
          <p:spPr>
            <a:xfrm>
              <a:off x="908191" y="3026302"/>
              <a:ext cx="30294" cy="28961"/>
            </a:xfrm>
            <a:custGeom>
              <a:rect b="b" l="l" r="r" t="t"/>
              <a:pathLst>
                <a:path extrusionOk="0" h="912" w="954">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943757" y="3061836"/>
              <a:ext cx="30263" cy="28961"/>
            </a:xfrm>
            <a:custGeom>
              <a:rect b="b" l="l" r="r" t="t"/>
              <a:pathLst>
                <a:path extrusionOk="0" h="912" w="953">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926355" y="3044085"/>
              <a:ext cx="29881" cy="28579"/>
            </a:xfrm>
            <a:custGeom>
              <a:rect b="b" l="l" r="r" t="t"/>
              <a:pathLst>
                <a:path extrusionOk="0" h="900" w="941">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860940" y="2746477"/>
              <a:ext cx="371883" cy="365691"/>
            </a:xfrm>
            <a:custGeom>
              <a:rect b="b" l="l" r="r" t="t"/>
              <a:pathLst>
                <a:path extrusionOk="0" h="11516" w="11711">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7"/>
            <p:cNvSpPr/>
            <p:nvPr/>
          </p:nvSpPr>
          <p:spPr>
            <a:xfrm>
              <a:off x="1070396" y="2832057"/>
              <a:ext cx="90406" cy="69035"/>
            </a:xfrm>
            <a:custGeom>
              <a:rect b="b" l="l" r="r" t="t"/>
              <a:pathLst>
                <a:path extrusionOk="0" h="2174" w="2847">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6" name="Google Shape;1606;p37"/>
          <p:cNvSpPr txBox="1"/>
          <p:nvPr>
            <p:ph idx="7" type="subTitle"/>
          </p:nvPr>
        </p:nvSpPr>
        <p:spPr>
          <a:xfrm>
            <a:off x="6138425" y="3093938"/>
            <a:ext cx="20352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Avanzadas</a:t>
            </a:r>
            <a:endParaRPr sz="1600"/>
          </a:p>
        </p:txBody>
      </p:sp>
      <p:grpSp>
        <p:nvGrpSpPr>
          <p:cNvPr id="1607" name="Google Shape;1607;p37"/>
          <p:cNvGrpSpPr/>
          <p:nvPr/>
        </p:nvGrpSpPr>
        <p:grpSpPr>
          <a:xfrm>
            <a:off x="3412687" y="3020417"/>
            <a:ext cx="362364" cy="320821"/>
            <a:chOff x="4749246" y="2213170"/>
            <a:chExt cx="476669" cy="422077"/>
          </a:xfrm>
        </p:grpSpPr>
        <p:sp>
          <p:nvSpPr>
            <p:cNvPr id="1608" name="Google Shape;1608;p37"/>
            <p:cNvSpPr/>
            <p:nvPr/>
          </p:nvSpPr>
          <p:spPr>
            <a:xfrm>
              <a:off x="4797208" y="2239841"/>
              <a:ext cx="20572" cy="18753"/>
            </a:xfrm>
            <a:custGeom>
              <a:rect b="b" l="l" r="r" t="t"/>
              <a:pathLst>
                <a:path extrusionOk="0" h="495" w="543">
                  <a:moveTo>
                    <a:pt x="272" y="1"/>
                  </a:moveTo>
                  <a:cubicBezTo>
                    <a:pt x="209" y="1"/>
                    <a:pt x="146" y="25"/>
                    <a:pt x="97" y="73"/>
                  </a:cubicBezTo>
                  <a:cubicBezTo>
                    <a:pt x="1" y="170"/>
                    <a:pt x="1" y="325"/>
                    <a:pt x="97" y="422"/>
                  </a:cubicBezTo>
                  <a:cubicBezTo>
                    <a:pt x="145" y="470"/>
                    <a:pt x="208" y="494"/>
                    <a:pt x="271" y="494"/>
                  </a:cubicBezTo>
                  <a:cubicBezTo>
                    <a:pt x="334" y="494"/>
                    <a:pt x="397" y="470"/>
                    <a:pt x="446" y="422"/>
                  </a:cubicBezTo>
                  <a:cubicBezTo>
                    <a:pt x="542" y="327"/>
                    <a:pt x="542" y="171"/>
                    <a:pt x="446" y="73"/>
                  </a:cubicBezTo>
                  <a:cubicBezTo>
                    <a:pt x="398" y="25"/>
                    <a:pt x="335" y="1"/>
                    <a:pt x="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4832668" y="2239841"/>
              <a:ext cx="21253" cy="18753"/>
            </a:xfrm>
            <a:custGeom>
              <a:rect b="b" l="l" r="r" t="t"/>
              <a:pathLst>
                <a:path extrusionOk="0" h="495" w="561">
                  <a:moveTo>
                    <a:pt x="281" y="1"/>
                  </a:moveTo>
                  <a:cubicBezTo>
                    <a:pt x="184" y="1"/>
                    <a:pt x="92" y="59"/>
                    <a:pt x="52" y="154"/>
                  </a:cubicBezTo>
                  <a:cubicBezTo>
                    <a:pt x="0" y="280"/>
                    <a:pt x="61" y="423"/>
                    <a:pt x="186" y="475"/>
                  </a:cubicBezTo>
                  <a:cubicBezTo>
                    <a:pt x="217" y="488"/>
                    <a:pt x="249" y="494"/>
                    <a:pt x="281" y="494"/>
                  </a:cubicBezTo>
                  <a:cubicBezTo>
                    <a:pt x="377" y="494"/>
                    <a:pt x="469" y="437"/>
                    <a:pt x="508" y="342"/>
                  </a:cubicBezTo>
                  <a:cubicBezTo>
                    <a:pt x="560" y="217"/>
                    <a:pt x="501" y="72"/>
                    <a:pt x="375" y="20"/>
                  </a:cubicBezTo>
                  <a:cubicBezTo>
                    <a:pt x="344" y="7"/>
                    <a:pt x="312" y="1"/>
                    <a:pt x="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4869682" y="2239879"/>
              <a:ext cx="18677" cy="18715"/>
            </a:xfrm>
            <a:custGeom>
              <a:rect b="b" l="l" r="r" t="t"/>
              <a:pathLst>
                <a:path extrusionOk="0" h="494" w="493">
                  <a:moveTo>
                    <a:pt x="246" y="1"/>
                  </a:moveTo>
                  <a:cubicBezTo>
                    <a:pt x="110" y="1"/>
                    <a:pt x="0" y="111"/>
                    <a:pt x="0" y="247"/>
                  </a:cubicBezTo>
                  <a:cubicBezTo>
                    <a:pt x="0" y="383"/>
                    <a:pt x="110" y="493"/>
                    <a:pt x="246" y="493"/>
                  </a:cubicBezTo>
                  <a:cubicBezTo>
                    <a:pt x="382" y="493"/>
                    <a:pt x="492" y="383"/>
                    <a:pt x="492" y="247"/>
                  </a:cubicBezTo>
                  <a:cubicBezTo>
                    <a:pt x="492" y="111"/>
                    <a:pt x="382" y="1"/>
                    <a:pt x="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4749246" y="2213170"/>
              <a:ext cx="476669" cy="422077"/>
            </a:xfrm>
            <a:custGeom>
              <a:rect b="b" l="l" r="r" t="t"/>
              <a:pathLst>
                <a:path extrusionOk="0" h="11141" w="12582">
                  <a:moveTo>
                    <a:pt x="4466" y="0"/>
                  </a:moveTo>
                  <a:cubicBezTo>
                    <a:pt x="4364" y="0"/>
                    <a:pt x="4281" y="83"/>
                    <a:pt x="4281" y="184"/>
                  </a:cubicBezTo>
                  <a:cubicBezTo>
                    <a:pt x="4281" y="287"/>
                    <a:pt x="4466" y="361"/>
                    <a:pt x="4466" y="361"/>
                  </a:cubicBezTo>
                  <a:lnTo>
                    <a:pt x="11969" y="361"/>
                  </a:lnTo>
                  <a:cubicBezTo>
                    <a:pt x="12108" y="361"/>
                    <a:pt x="12220" y="473"/>
                    <a:pt x="12220" y="613"/>
                  </a:cubicBezTo>
                  <a:lnTo>
                    <a:pt x="12220" y="1573"/>
                  </a:lnTo>
                  <a:lnTo>
                    <a:pt x="359" y="1573"/>
                  </a:lnTo>
                  <a:lnTo>
                    <a:pt x="359" y="552"/>
                  </a:lnTo>
                  <a:cubicBezTo>
                    <a:pt x="359" y="447"/>
                    <a:pt x="445" y="361"/>
                    <a:pt x="550" y="361"/>
                  </a:cubicBezTo>
                  <a:lnTo>
                    <a:pt x="3556" y="361"/>
                  </a:lnTo>
                  <a:cubicBezTo>
                    <a:pt x="3604" y="361"/>
                    <a:pt x="3651" y="337"/>
                    <a:pt x="3678" y="296"/>
                  </a:cubicBezTo>
                  <a:cubicBezTo>
                    <a:pt x="3772" y="153"/>
                    <a:pt x="3671" y="1"/>
                    <a:pt x="3535" y="1"/>
                  </a:cubicBezTo>
                  <a:lnTo>
                    <a:pt x="621" y="1"/>
                  </a:lnTo>
                  <a:cubicBezTo>
                    <a:pt x="278" y="1"/>
                    <a:pt x="1" y="279"/>
                    <a:pt x="1" y="621"/>
                  </a:cubicBezTo>
                  <a:lnTo>
                    <a:pt x="1" y="10521"/>
                  </a:lnTo>
                  <a:cubicBezTo>
                    <a:pt x="1" y="10863"/>
                    <a:pt x="278" y="11141"/>
                    <a:pt x="621" y="11141"/>
                  </a:cubicBezTo>
                  <a:lnTo>
                    <a:pt x="12391" y="11141"/>
                  </a:lnTo>
                  <a:cubicBezTo>
                    <a:pt x="12496" y="11141"/>
                    <a:pt x="12581" y="11056"/>
                    <a:pt x="12581" y="10950"/>
                  </a:cubicBezTo>
                  <a:lnTo>
                    <a:pt x="12581" y="9763"/>
                  </a:lnTo>
                  <a:cubicBezTo>
                    <a:pt x="12581" y="9749"/>
                    <a:pt x="12576" y="9733"/>
                    <a:pt x="12566" y="9723"/>
                  </a:cubicBezTo>
                  <a:cubicBezTo>
                    <a:pt x="12512" y="9667"/>
                    <a:pt x="12455" y="9644"/>
                    <a:pt x="12402" y="9644"/>
                  </a:cubicBezTo>
                  <a:cubicBezTo>
                    <a:pt x="12303" y="9644"/>
                    <a:pt x="12222" y="9727"/>
                    <a:pt x="12222" y="9829"/>
                  </a:cubicBezTo>
                  <a:lnTo>
                    <a:pt x="12222" y="10529"/>
                  </a:lnTo>
                  <a:cubicBezTo>
                    <a:pt x="12222" y="10668"/>
                    <a:pt x="12109" y="10780"/>
                    <a:pt x="11971" y="10780"/>
                  </a:cubicBezTo>
                  <a:lnTo>
                    <a:pt x="613" y="10780"/>
                  </a:lnTo>
                  <a:cubicBezTo>
                    <a:pt x="474" y="10780"/>
                    <a:pt x="362" y="10668"/>
                    <a:pt x="362" y="10529"/>
                  </a:cubicBezTo>
                  <a:lnTo>
                    <a:pt x="362" y="1967"/>
                  </a:lnTo>
                  <a:lnTo>
                    <a:pt x="12223" y="1967"/>
                  </a:lnTo>
                  <a:lnTo>
                    <a:pt x="12223" y="8983"/>
                  </a:lnTo>
                  <a:cubicBezTo>
                    <a:pt x="12223" y="8983"/>
                    <a:pt x="12223" y="8983"/>
                    <a:pt x="12223" y="8983"/>
                  </a:cubicBezTo>
                  <a:lnTo>
                    <a:pt x="12223" y="8983"/>
                  </a:lnTo>
                  <a:cubicBezTo>
                    <a:pt x="12220" y="8983"/>
                    <a:pt x="12290" y="9166"/>
                    <a:pt x="12392" y="9166"/>
                  </a:cubicBezTo>
                  <a:cubicBezTo>
                    <a:pt x="12493" y="9166"/>
                    <a:pt x="12576" y="9085"/>
                    <a:pt x="12581" y="8982"/>
                  </a:cubicBezTo>
                  <a:lnTo>
                    <a:pt x="12581" y="620"/>
                  </a:lnTo>
                  <a:cubicBezTo>
                    <a:pt x="12576" y="279"/>
                    <a:pt x="12297" y="0"/>
                    <a:pt x="11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4791866" y="2317392"/>
              <a:ext cx="26103" cy="13676"/>
            </a:xfrm>
            <a:custGeom>
              <a:rect b="b" l="l" r="r" t="t"/>
              <a:pathLst>
                <a:path extrusionOk="0" h="361" w="689">
                  <a:moveTo>
                    <a:pt x="197" y="0"/>
                  </a:moveTo>
                  <a:cubicBezTo>
                    <a:pt x="102" y="0"/>
                    <a:pt x="17" y="71"/>
                    <a:pt x="9" y="165"/>
                  </a:cubicBezTo>
                  <a:cubicBezTo>
                    <a:pt x="0" y="272"/>
                    <a:pt x="84" y="361"/>
                    <a:pt x="189" y="361"/>
                  </a:cubicBezTo>
                  <a:lnTo>
                    <a:pt x="491" y="361"/>
                  </a:lnTo>
                  <a:cubicBezTo>
                    <a:pt x="587" y="361"/>
                    <a:pt x="672" y="292"/>
                    <a:pt x="679" y="197"/>
                  </a:cubicBezTo>
                  <a:cubicBezTo>
                    <a:pt x="688" y="92"/>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a:off x="4835586" y="2317392"/>
              <a:ext cx="57509" cy="13676"/>
            </a:xfrm>
            <a:custGeom>
              <a:rect b="b" l="l" r="r" t="t"/>
              <a:pathLst>
                <a:path extrusionOk="0" h="361" w="1518">
                  <a:moveTo>
                    <a:pt x="198" y="0"/>
                  </a:moveTo>
                  <a:cubicBezTo>
                    <a:pt x="103" y="0"/>
                    <a:pt x="17" y="71"/>
                    <a:pt x="10" y="166"/>
                  </a:cubicBezTo>
                  <a:cubicBezTo>
                    <a:pt x="1" y="272"/>
                    <a:pt x="84" y="361"/>
                    <a:pt x="189" y="361"/>
                  </a:cubicBezTo>
                  <a:lnTo>
                    <a:pt x="1319" y="361"/>
                  </a:lnTo>
                  <a:cubicBezTo>
                    <a:pt x="1414" y="361"/>
                    <a:pt x="1499" y="292"/>
                    <a:pt x="1508" y="197"/>
                  </a:cubicBezTo>
                  <a:cubicBezTo>
                    <a:pt x="1517" y="89"/>
                    <a:pt x="1432" y="0"/>
                    <a:pt x="1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4791866" y="2350920"/>
              <a:ext cx="26103" cy="13676"/>
            </a:xfrm>
            <a:custGeom>
              <a:rect b="b" l="l" r="r" t="t"/>
              <a:pathLst>
                <a:path extrusionOk="0" h="361" w="689">
                  <a:moveTo>
                    <a:pt x="197" y="0"/>
                  </a:moveTo>
                  <a:cubicBezTo>
                    <a:pt x="102" y="0"/>
                    <a:pt x="17" y="71"/>
                    <a:pt x="9" y="165"/>
                  </a:cubicBezTo>
                  <a:cubicBezTo>
                    <a:pt x="0" y="272"/>
                    <a:pt x="84" y="361"/>
                    <a:pt x="189" y="361"/>
                  </a:cubicBezTo>
                  <a:lnTo>
                    <a:pt x="491" y="361"/>
                  </a:lnTo>
                  <a:cubicBezTo>
                    <a:pt x="587" y="361"/>
                    <a:pt x="672" y="292"/>
                    <a:pt x="679" y="197"/>
                  </a:cubicBezTo>
                  <a:cubicBezTo>
                    <a:pt x="688" y="89"/>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4835586" y="2350920"/>
              <a:ext cx="57509" cy="13676"/>
            </a:xfrm>
            <a:custGeom>
              <a:rect b="b" l="l" r="r" t="t"/>
              <a:pathLst>
                <a:path extrusionOk="0" h="361" w="1518">
                  <a:moveTo>
                    <a:pt x="198" y="0"/>
                  </a:moveTo>
                  <a:cubicBezTo>
                    <a:pt x="103" y="0"/>
                    <a:pt x="17" y="71"/>
                    <a:pt x="10" y="165"/>
                  </a:cubicBezTo>
                  <a:cubicBezTo>
                    <a:pt x="1" y="272"/>
                    <a:pt x="84" y="361"/>
                    <a:pt x="189" y="361"/>
                  </a:cubicBezTo>
                  <a:lnTo>
                    <a:pt x="1319" y="361"/>
                  </a:lnTo>
                  <a:cubicBezTo>
                    <a:pt x="1414" y="361"/>
                    <a:pt x="1499" y="292"/>
                    <a:pt x="1508" y="197"/>
                  </a:cubicBezTo>
                  <a:cubicBezTo>
                    <a:pt x="1517" y="89"/>
                    <a:pt x="1432" y="0"/>
                    <a:pt x="1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4791791" y="2384448"/>
              <a:ext cx="26179" cy="13676"/>
            </a:xfrm>
            <a:custGeom>
              <a:rect b="b" l="l" r="r" t="t"/>
              <a:pathLst>
                <a:path extrusionOk="0" h="361" w="691">
                  <a:moveTo>
                    <a:pt x="198" y="0"/>
                  </a:moveTo>
                  <a:cubicBezTo>
                    <a:pt x="103" y="0"/>
                    <a:pt x="18" y="71"/>
                    <a:pt x="10" y="165"/>
                  </a:cubicBezTo>
                  <a:cubicBezTo>
                    <a:pt x="0" y="272"/>
                    <a:pt x="84" y="361"/>
                    <a:pt x="189" y="361"/>
                  </a:cubicBezTo>
                  <a:lnTo>
                    <a:pt x="491" y="361"/>
                  </a:lnTo>
                  <a:cubicBezTo>
                    <a:pt x="587" y="361"/>
                    <a:pt x="673" y="292"/>
                    <a:pt x="680" y="197"/>
                  </a:cubicBezTo>
                  <a:cubicBezTo>
                    <a:pt x="690" y="90"/>
                    <a:pt x="607" y="0"/>
                    <a:pt x="5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a:off x="4858241" y="2384411"/>
              <a:ext cx="113996" cy="13676"/>
            </a:xfrm>
            <a:custGeom>
              <a:rect b="b" l="l" r="r" t="t"/>
              <a:pathLst>
                <a:path extrusionOk="0" h="361" w="3009">
                  <a:moveTo>
                    <a:pt x="199" y="0"/>
                  </a:moveTo>
                  <a:cubicBezTo>
                    <a:pt x="103" y="0"/>
                    <a:pt x="18" y="70"/>
                    <a:pt x="10" y="164"/>
                  </a:cubicBezTo>
                  <a:cubicBezTo>
                    <a:pt x="1" y="272"/>
                    <a:pt x="84" y="361"/>
                    <a:pt x="189" y="361"/>
                  </a:cubicBezTo>
                  <a:lnTo>
                    <a:pt x="2827" y="361"/>
                  </a:lnTo>
                  <a:cubicBezTo>
                    <a:pt x="2828" y="361"/>
                    <a:pt x="2829" y="361"/>
                    <a:pt x="2829" y="361"/>
                  </a:cubicBezTo>
                  <a:cubicBezTo>
                    <a:pt x="2928" y="361"/>
                    <a:pt x="3009" y="280"/>
                    <a:pt x="3009" y="182"/>
                  </a:cubicBezTo>
                  <a:cubicBezTo>
                    <a:pt x="3009" y="82"/>
                    <a:pt x="2927" y="0"/>
                    <a:pt x="28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a:off x="4791866" y="2417939"/>
              <a:ext cx="26103" cy="13676"/>
            </a:xfrm>
            <a:custGeom>
              <a:rect b="b" l="l" r="r" t="t"/>
              <a:pathLst>
                <a:path extrusionOk="0" h="361" w="689">
                  <a:moveTo>
                    <a:pt x="197" y="0"/>
                  </a:moveTo>
                  <a:cubicBezTo>
                    <a:pt x="102" y="0"/>
                    <a:pt x="17" y="70"/>
                    <a:pt x="9" y="164"/>
                  </a:cubicBezTo>
                  <a:cubicBezTo>
                    <a:pt x="0" y="272"/>
                    <a:pt x="84" y="361"/>
                    <a:pt x="189" y="361"/>
                  </a:cubicBezTo>
                  <a:lnTo>
                    <a:pt x="491" y="361"/>
                  </a:lnTo>
                  <a:cubicBezTo>
                    <a:pt x="587" y="361"/>
                    <a:pt x="672" y="292"/>
                    <a:pt x="679" y="197"/>
                  </a:cubicBezTo>
                  <a:cubicBezTo>
                    <a:pt x="688" y="91"/>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4854073" y="2417939"/>
              <a:ext cx="59290" cy="13676"/>
            </a:xfrm>
            <a:custGeom>
              <a:rect b="b" l="l" r="r" t="t"/>
              <a:pathLst>
                <a:path extrusionOk="0" h="361" w="1565">
                  <a:moveTo>
                    <a:pt x="199" y="0"/>
                  </a:moveTo>
                  <a:cubicBezTo>
                    <a:pt x="103" y="0"/>
                    <a:pt x="18" y="70"/>
                    <a:pt x="10" y="164"/>
                  </a:cubicBezTo>
                  <a:cubicBezTo>
                    <a:pt x="1" y="272"/>
                    <a:pt x="84" y="361"/>
                    <a:pt x="189" y="361"/>
                  </a:cubicBezTo>
                  <a:lnTo>
                    <a:pt x="1383" y="361"/>
                  </a:lnTo>
                  <a:cubicBezTo>
                    <a:pt x="1384" y="361"/>
                    <a:pt x="1384" y="361"/>
                    <a:pt x="1385" y="361"/>
                  </a:cubicBezTo>
                  <a:cubicBezTo>
                    <a:pt x="1486" y="361"/>
                    <a:pt x="1564" y="280"/>
                    <a:pt x="1564" y="182"/>
                  </a:cubicBezTo>
                  <a:cubicBezTo>
                    <a:pt x="1564" y="82"/>
                    <a:pt x="1483" y="0"/>
                    <a:pt x="1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a:off x="4791866" y="2451467"/>
              <a:ext cx="26103" cy="13676"/>
            </a:xfrm>
            <a:custGeom>
              <a:rect b="b" l="l" r="r" t="t"/>
              <a:pathLst>
                <a:path extrusionOk="0" h="361" w="689">
                  <a:moveTo>
                    <a:pt x="197" y="0"/>
                  </a:moveTo>
                  <a:cubicBezTo>
                    <a:pt x="102" y="0"/>
                    <a:pt x="17" y="70"/>
                    <a:pt x="9" y="164"/>
                  </a:cubicBezTo>
                  <a:cubicBezTo>
                    <a:pt x="0" y="272"/>
                    <a:pt x="84" y="361"/>
                    <a:pt x="189" y="361"/>
                  </a:cubicBezTo>
                  <a:lnTo>
                    <a:pt x="493" y="361"/>
                  </a:lnTo>
                  <a:cubicBezTo>
                    <a:pt x="588" y="361"/>
                    <a:pt x="673" y="292"/>
                    <a:pt x="681" y="197"/>
                  </a:cubicBezTo>
                  <a:cubicBezTo>
                    <a:pt x="688" y="89"/>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4835245" y="2451467"/>
              <a:ext cx="27505" cy="13676"/>
            </a:xfrm>
            <a:custGeom>
              <a:rect b="b" l="l" r="r" t="t"/>
              <a:pathLst>
                <a:path extrusionOk="0" h="361" w="726">
                  <a:moveTo>
                    <a:pt x="198" y="0"/>
                  </a:moveTo>
                  <a:cubicBezTo>
                    <a:pt x="103" y="0"/>
                    <a:pt x="18" y="70"/>
                    <a:pt x="10" y="164"/>
                  </a:cubicBezTo>
                  <a:cubicBezTo>
                    <a:pt x="0" y="272"/>
                    <a:pt x="84" y="361"/>
                    <a:pt x="189" y="361"/>
                  </a:cubicBezTo>
                  <a:lnTo>
                    <a:pt x="528" y="361"/>
                  </a:lnTo>
                  <a:cubicBezTo>
                    <a:pt x="623" y="361"/>
                    <a:pt x="708" y="292"/>
                    <a:pt x="716" y="197"/>
                  </a:cubicBezTo>
                  <a:cubicBezTo>
                    <a:pt x="726" y="89"/>
                    <a:pt x="642" y="0"/>
                    <a:pt x="5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4879797" y="2451467"/>
              <a:ext cx="60768" cy="13676"/>
            </a:xfrm>
            <a:custGeom>
              <a:rect b="b" l="l" r="r" t="t"/>
              <a:pathLst>
                <a:path extrusionOk="0" h="361" w="1604">
                  <a:moveTo>
                    <a:pt x="198" y="0"/>
                  </a:moveTo>
                  <a:cubicBezTo>
                    <a:pt x="102" y="0"/>
                    <a:pt x="17" y="70"/>
                    <a:pt x="10" y="164"/>
                  </a:cubicBezTo>
                  <a:cubicBezTo>
                    <a:pt x="0" y="272"/>
                    <a:pt x="84" y="361"/>
                    <a:pt x="189" y="361"/>
                  </a:cubicBezTo>
                  <a:lnTo>
                    <a:pt x="1425" y="361"/>
                  </a:lnTo>
                  <a:cubicBezTo>
                    <a:pt x="1523" y="361"/>
                    <a:pt x="1604" y="281"/>
                    <a:pt x="1604" y="182"/>
                  </a:cubicBezTo>
                  <a:cubicBezTo>
                    <a:pt x="1604" y="81"/>
                    <a:pt x="1523" y="0"/>
                    <a:pt x="1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4791791" y="2482533"/>
              <a:ext cx="26179" cy="13639"/>
            </a:xfrm>
            <a:custGeom>
              <a:rect b="b" l="l" r="r" t="t"/>
              <a:pathLst>
                <a:path extrusionOk="0" h="360" w="691">
                  <a:moveTo>
                    <a:pt x="198" y="1"/>
                  </a:moveTo>
                  <a:cubicBezTo>
                    <a:pt x="103" y="1"/>
                    <a:pt x="18" y="70"/>
                    <a:pt x="10" y="164"/>
                  </a:cubicBezTo>
                  <a:cubicBezTo>
                    <a:pt x="0" y="271"/>
                    <a:pt x="84" y="360"/>
                    <a:pt x="189" y="360"/>
                  </a:cubicBezTo>
                  <a:lnTo>
                    <a:pt x="491" y="360"/>
                  </a:lnTo>
                  <a:cubicBezTo>
                    <a:pt x="587" y="360"/>
                    <a:pt x="673" y="291"/>
                    <a:pt x="680" y="196"/>
                  </a:cubicBezTo>
                  <a:cubicBezTo>
                    <a:pt x="690" y="90"/>
                    <a:pt x="607" y="1"/>
                    <a:pt x="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4857407" y="2482533"/>
              <a:ext cx="35915" cy="13639"/>
            </a:xfrm>
            <a:custGeom>
              <a:rect b="b" l="l" r="r" t="t"/>
              <a:pathLst>
                <a:path extrusionOk="0" h="360" w="948">
                  <a:moveTo>
                    <a:pt x="189" y="1"/>
                  </a:moveTo>
                  <a:cubicBezTo>
                    <a:pt x="84" y="1"/>
                    <a:pt x="1" y="90"/>
                    <a:pt x="10" y="196"/>
                  </a:cubicBezTo>
                  <a:cubicBezTo>
                    <a:pt x="17" y="291"/>
                    <a:pt x="104" y="360"/>
                    <a:pt x="199" y="360"/>
                  </a:cubicBezTo>
                  <a:lnTo>
                    <a:pt x="749" y="360"/>
                  </a:lnTo>
                  <a:cubicBezTo>
                    <a:pt x="845" y="360"/>
                    <a:pt x="930" y="291"/>
                    <a:pt x="938" y="196"/>
                  </a:cubicBezTo>
                  <a:cubicBezTo>
                    <a:pt x="947" y="90"/>
                    <a:pt x="864" y="1"/>
                    <a:pt x="7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4791866" y="2515985"/>
              <a:ext cx="26103" cy="13676"/>
            </a:xfrm>
            <a:custGeom>
              <a:rect b="b" l="l" r="r" t="t"/>
              <a:pathLst>
                <a:path extrusionOk="0" h="361" w="689">
                  <a:moveTo>
                    <a:pt x="197" y="0"/>
                  </a:moveTo>
                  <a:cubicBezTo>
                    <a:pt x="102" y="0"/>
                    <a:pt x="17" y="71"/>
                    <a:pt x="9" y="165"/>
                  </a:cubicBezTo>
                  <a:cubicBezTo>
                    <a:pt x="0" y="272"/>
                    <a:pt x="84" y="361"/>
                    <a:pt x="189" y="361"/>
                  </a:cubicBezTo>
                  <a:lnTo>
                    <a:pt x="491" y="361"/>
                  </a:lnTo>
                  <a:cubicBezTo>
                    <a:pt x="587" y="361"/>
                    <a:pt x="672" y="292"/>
                    <a:pt x="679" y="197"/>
                  </a:cubicBezTo>
                  <a:cubicBezTo>
                    <a:pt x="688" y="92"/>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4836192" y="2516023"/>
              <a:ext cx="110889" cy="13676"/>
            </a:xfrm>
            <a:custGeom>
              <a:rect b="b" l="l" r="r" t="t"/>
              <a:pathLst>
                <a:path extrusionOk="0" h="361" w="2927">
                  <a:moveTo>
                    <a:pt x="198" y="1"/>
                  </a:moveTo>
                  <a:cubicBezTo>
                    <a:pt x="103" y="1"/>
                    <a:pt x="17" y="71"/>
                    <a:pt x="10" y="165"/>
                  </a:cubicBezTo>
                  <a:cubicBezTo>
                    <a:pt x="0" y="271"/>
                    <a:pt x="84" y="361"/>
                    <a:pt x="189" y="361"/>
                  </a:cubicBezTo>
                  <a:lnTo>
                    <a:pt x="2729" y="361"/>
                  </a:lnTo>
                  <a:cubicBezTo>
                    <a:pt x="2824" y="361"/>
                    <a:pt x="2910" y="292"/>
                    <a:pt x="2917" y="197"/>
                  </a:cubicBezTo>
                  <a:cubicBezTo>
                    <a:pt x="2927" y="91"/>
                    <a:pt x="2843" y="1"/>
                    <a:pt x="27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4791866" y="2549513"/>
              <a:ext cx="26103" cy="13676"/>
            </a:xfrm>
            <a:custGeom>
              <a:rect b="b" l="l" r="r" t="t"/>
              <a:pathLst>
                <a:path extrusionOk="0" h="361" w="689">
                  <a:moveTo>
                    <a:pt x="197" y="0"/>
                  </a:moveTo>
                  <a:cubicBezTo>
                    <a:pt x="102" y="0"/>
                    <a:pt x="17" y="70"/>
                    <a:pt x="9" y="164"/>
                  </a:cubicBezTo>
                  <a:cubicBezTo>
                    <a:pt x="0" y="272"/>
                    <a:pt x="84" y="361"/>
                    <a:pt x="189" y="361"/>
                  </a:cubicBezTo>
                  <a:lnTo>
                    <a:pt x="493" y="361"/>
                  </a:lnTo>
                  <a:cubicBezTo>
                    <a:pt x="588" y="361"/>
                    <a:pt x="673" y="292"/>
                    <a:pt x="681" y="195"/>
                  </a:cubicBezTo>
                  <a:cubicBezTo>
                    <a:pt x="688" y="89"/>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4858317" y="2549513"/>
              <a:ext cx="113920" cy="13676"/>
            </a:xfrm>
            <a:custGeom>
              <a:rect b="b" l="l" r="r" t="t"/>
              <a:pathLst>
                <a:path extrusionOk="0" h="361" w="3007">
                  <a:moveTo>
                    <a:pt x="198" y="0"/>
                  </a:moveTo>
                  <a:cubicBezTo>
                    <a:pt x="102" y="0"/>
                    <a:pt x="17" y="71"/>
                    <a:pt x="9" y="165"/>
                  </a:cubicBezTo>
                  <a:cubicBezTo>
                    <a:pt x="1" y="272"/>
                    <a:pt x="84" y="361"/>
                    <a:pt x="189" y="361"/>
                  </a:cubicBezTo>
                  <a:lnTo>
                    <a:pt x="2826" y="361"/>
                  </a:lnTo>
                  <a:cubicBezTo>
                    <a:pt x="2827" y="361"/>
                    <a:pt x="2828" y="361"/>
                    <a:pt x="2828" y="361"/>
                  </a:cubicBezTo>
                  <a:cubicBezTo>
                    <a:pt x="2926" y="361"/>
                    <a:pt x="3007" y="281"/>
                    <a:pt x="3007" y="182"/>
                  </a:cubicBezTo>
                  <a:cubicBezTo>
                    <a:pt x="3007" y="82"/>
                    <a:pt x="2925" y="0"/>
                    <a:pt x="28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4791866" y="2583042"/>
              <a:ext cx="26103" cy="13676"/>
            </a:xfrm>
            <a:custGeom>
              <a:rect b="b" l="l" r="r" t="t"/>
              <a:pathLst>
                <a:path extrusionOk="0" h="361" w="689">
                  <a:moveTo>
                    <a:pt x="197" y="0"/>
                  </a:moveTo>
                  <a:cubicBezTo>
                    <a:pt x="102" y="0"/>
                    <a:pt x="17" y="70"/>
                    <a:pt x="9" y="165"/>
                  </a:cubicBezTo>
                  <a:cubicBezTo>
                    <a:pt x="0" y="272"/>
                    <a:pt x="84" y="361"/>
                    <a:pt x="189" y="361"/>
                  </a:cubicBezTo>
                  <a:lnTo>
                    <a:pt x="491" y="361"/>
                  </a:lnTo>
                  <a:cubicBezTo>
                    <a:pt x="587" y="361"/>
                    <a:pt x="672" y="292"/>
                    <a:pt x="679" y="197"/>
                  </a:cubicBezTo>
                  <a:cubicBezTo>
                    <a:pt x="688" y="90"/>
                    <a:pt x="605"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4854073" y="2583042"/>
              <a:ext cx="59555" cy="13676"/>
            </a:xfrm>
            <a:custGeom>
              <a:rect b="b" l="l" r="r" t="t"/>
              <a:pathLst>
                <a:path extrusionOk="0" h="361" w="1572">
                  <a:moveTo>
                    <a:pt x="199" y="0"/>
                  </a:moveTo>
                  <a:cubicBezTo>
                    <a:pt x="103" y="0"/>
                    <a:pt x="17" y="70"/>
                    <a:pt x="10" y="165"/>
                  </a:cubicBezTo>
                  <a:cubicBezTo>
                    <a:pt x="1" y="272"/>
                    <a:pt x="84" y="361"/>
                    <a:pt x="189" y="361"/>
                  </a:cubicBezTo>
                  <a:lnTo>
                    <a:pt x="1374" y="361"/>
                  </a:lnTo>
                  <a:cubicBezTo>
                    <a:pt x="1470" y="361"/>
                    <a:pt x="1555" y="292"/>
                    <a:pt x="1562" y="197"/>
                  </a:cubicBezTo>
                  <a:cubicBezTo>
                    <a:pt x="1572" y="90"/>
                    <a:pt x="1488" y="0"/>
                    <a:pt x="1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4957424" y="2376190"/>
              <a:ext cx="226173" cy="218407"/>
            </a:xfrm>
            <a:custGeom>
              <a:rect b="b" l="l" r="r" t="t"/>
              <a:pathLst>
                <a:path extrusionOk="0" h="5765" w="5970">
                  <a:moveTo>
                    <a:pt x="2977" y="690"/>
                  </a:moveTo>
                  <a:cubicBezTo>
                    <a:pt x="3232" y="690"/>
                    <a:pt x="3439" y="897"/>
                    <a:pt x="3439" y="1153"/>
                  </a:cubicBezTo>
                  <a:cubicBezTo>
                    <a:pt x="3439" y="1187"/>
                    <a:pt x="3435" y="1223"/>
                    <a:pt x="3428" y="1255"/>
                  </a:cubicBezTo>
                  <a:cubicBezTo>
                    <a:pt x="3282" y="1227"/>
                    <a:pt x="3131" y="1211"/>
                    <a:pt x="2977" y="1211"/>
                  </a:cubicBezTo>
                  <a:cubicBezTo>
                    <a:pt x="2822" y="1211"/>
                    <a:pt x="2672" y="1227"/>
                    <a:pt x="2527" y="1255"/>
                  </a:cubicBezTo>
                  <a:cubicBezTo>
                    <a:pt x="2519" y="1222"/>
                    <a:pt x="2515" y="1187"/>
                    <a:pt x="2515" y="1153"/>
                  </a:cubicBezTo>
                  <a:cubicBezTo>
                    <a:pt x="2515" y="897"/>
                    <a:pt x="2722" y="690"/>
                    <a:pt x="2977" y="690"/>
                  </a:cubicBezTo>
                  <a:close/>
                  <a:moveTo>
                    <a:pt x="2794" y="1589"/>
                  </a:moveTo>
                  <a:lnTo>
                    <a:pt x="2794" y="5444"/>
                  </a:lnTo>
                  <a:cubicBezTo>
                    <a:pt x="1812" y="5351"/>
                    <a:pt x="1042" y="4522"/>
                    <a:pt x="1042" y="3517"/>
                  </a:cubicBezTo>
                  <a:cubicBezTo>
                    <a:pt x="1042" y="2511"/>
                    <a:pt x="1812" y="1683"/>
                    <a:pt x="2794" y="1589"/>
                  </a:cubicBezTo>
                  <a:close/>
                  <a:moveTo>
                    <a:pt x="3153" y="1589"/>
                  </a:moveTo>
                  <a:cubicBezTo>
                    <a:pt x="4136" y="1683"/>
                    <a:pt x="4906" y="2511"/>
                    <a:pt x="4906" y="3517"/>
                  </a:cubicBezTo>
                  <a:cubicBezTo>
                    <a:pt x="4906" y="4522"/>
                    <a:pt x="4136" y="5351"/>
                    <a:pt x="3153" y="5444"/>
                  </a:cubicBezTo>
                  <a:lnTo>
                    <a:pt x="3153" y="1589"/>
                  </a:lnTo>
                  <a:close/>
                  <a:moveTo>
                    <a:pt x="2226" y="1"/>
                  </a:moveTo>
                  <a:cubicBezTo>
                    <a:pt x="2156" y="1"/>
                    <a:pt x="2088" y="42"/>
                    <a:pt x="2058" y="111"/>
                  </a:cubicBezTo>
                  <a:cubicBezTo>
                    <a:pt x="1973" y="302"/>
                    <a:pt x="2007" y="451"/>
                    <a:pt x="2048" y="542"/>
                  </a:cubicBezTo>
                  <a:cubicBezTo>
                    <a:pt x="2095" y="640"/>
                    <a:pt x="2168" y="711"/>
                    <a:pt x="2240" y="761"/>
                  </a:cubicBezTo>
                  <a:cubicBezTo>
                    <a:pt x="2178" y="877"/>
                    <a:pt x="2143" y="1008"/>
                    <a:pt x="2143" y="1150"/>
                  </a:cubicBezTo>
                  <a:cubicBezTo>
                    <a:pt x="2143" y="1220"/>
                    <a:pt x="2152" y="1289"/>
                    <a:pt x="2169" y="1355"/>
                  </a:cubicBezTo>
                  <a:cubicBezTo>
                    <a:pt x="1897" y="1457"/>
                    <a:pt x="1648" y="1609"/>
                    <a:pt x="1435" y="1802"/>
                  </a:cubicBezTo>
                  <a:lnTo>
                    <a:pt x="1083" y="1439"/>
                  </a:lnTo>
                  <a:cubicBezTo>
                    <a:pt x="1047" y="1401"/>
                    <a:pt x="999" y="1383"/>
                    <a:pt x="951" y="1383"/>
                  </a:cubicBezTo>
                  <a:cubicBezTo>
                    <a:pt x="905" y="1383"/>
                    <a:pt x="858" y="1400"/>
                    <a:pt x="822" y="1436"/>
                  </a:cubicBezTo>
                  <a:cubicBezTo>
                    <a:pt x="749" y="1506"/>
                    <a:pt x="748" y="1622"/>
                    <a:pt x="818" y="1695"/>
                  </a:cubicBezTo>
                  <a:lnTo>
                    <a:pt x="1181" y="2070"/>
                  </a:lnTo>
                  <a:cubicBezTo>
                    <a:pt x="899" y="2421"/>
                    <a:pt x="676" y="3363"/>
                    <a:pt x="676" y="3363"/>
                  </a:cubicBezTo>
                  <a:lnTo>
                    <a:pt x="186" y="3363"/>
                  </a:lnTo>
                  <a:cubicBezTo>
                    <a:pt x="186" y="3363"/>
                    <a:pt x="1" y="3413"/>
                    <a:pt x="1" y="3516"/>
                  </a:cubicBezTo>
                  <a:cubicBezTo>
                    <a:pt x="1" y="3617"/>
                    <a:pt x="186" y="3690"/>
                    <a:pt x="186" y="3690"/>
                  </a:cubicBezTo>
                  <a:lnTo>
                    <a:pt x="676" y="3690"/>
                  </a:lnTo>
                  <a:cubicBezTo>
                    <a:pt x="716" y="4171"/>
                    <a:pt x="910" y="4608"/>
                    <a:pt x="1209" y="4957"/>
                  </a:cubicBezTo>
                  <a:lnTo>
                    <a:pt x="818" y="5351"/>
                  </a:lnTo>
                  <a:cubicBezTo>
                    <a:pt x="748" y="5423"/>
                    <a:pt x="749" y="5537"/>
                    <a:pt x="822" y="5606"/>
                  </a:cubicBezTo>
                  <a:cubicBezTo>
                    <a:pt x="858" y="5641"/>
                    <a:pt x="905" y="5657"/>
                    <a:pt x="951" y="5657"/>
                  </a:cubicBezTo>
                  <a:cubicBezTo>
                    <a:pt x="999" y="5657"/>
                    <a:pt x="1047" y="5639"/>
                    <a:pt x="1083" y="5602"/>
                  </a:cubicBezTo>
                  <a:lnTo>
                    <a:pt x="1466" y="5214"/>
                  </a:lnTo>
                  <a:cubicBezTo>
                    <a:pt x="1870" y="5558"/>
                    <a:pt x="2397" y="5764"/>
                    <a:pt x="2973" y="5764"/>
                  </a:cubicBezTo>
                  <a:cubicBezTo>
                    <a:pt x="3549" y="5764"/>
                    <a:pt x="4075" y="5558"/>
                    <a:pt x="4480" y="5214"/>
                  </a:cubicBezTo>
                  <a:lnTo>
                    <a:pt x="4864" y="5602"/>
                  </a:lnTo>
                  <a:cubicBezTo>
                    <a:pt x="4900" y="5639"/>
                    <a:pt x="4948" y="5657"/>
                    <a:pt x="4996" y="5657"/>
                  </a:cubicBezTo>
                  <a:cubicBezTo>
                    <a:pt x="5041" y="5657"/>
                    <a:pt x="5085" y="5642"/>
                    <a:pt x="5120" y="5610"/>
                  </a:cubicBezTo>
                  <a:cubicBezTo>
                    <a:pt x="5198" y="5542"/>
                    <a:pt x="5195" y="5418"/>
                    <a:pt x="5121" y="5344"/>
                  </a:cubicBezTo>
                  <a:lnTo>
                    <a:pt x="4738" y="4958"/>
                  </a:lnTo>
                  <a:cubicBezTo>
                    <a:pt x="5037" y="4610"/>
                    <a:pt x="5230" y="4171"/>
                    <a:pt x="5269" y="3693"/>
                  </a:cubicBezTo>
                  <a:lnTo>
                    <a:pt x="5760" y="3693"/>
                  </a:lnTo>
                  <a:lnTo>
                    <a:pt x="5760" y="3690"/>
                  </a:lnTo>
                  <a:cubicBezTo>
                    <a:pt x="5848" y="3690"/>
                    <a:pt x="5929" y="3633"/>
                    <a:pt x="5947" y="3547"/>
                  </a:cubicBezTo>
                  <a:cubicBezTo>
                    <a:pt x="5970" y="3432"/>
                    <a:pt x="5880" y="3329"/>
                    <a:pt x="5766" y="3329"/>
                  </a:cubicBezTo>
                  <a:lnTo>
                    <a:pt x="5274" y="3329"/>
                  </a:lnTo>
                  <a:cubicBezTo>
                    <a:pt x="5274" y="3329"/>
                    <a:pt x="5053" y="2420"/>
                    <a:pt x="4771" y="2070"/>
                  </a:cubicBezTo>
                  <a:lnTo>
                    <a:pt x="5133" y="1695"/>
                  </a:lnTo>
                  <a:cubicBezTo>
                    <a:pt x="5204" y="1622"/>
                    <a:pt x="5203" y="1506"/>
                    <a:pt x="5130" y="1436"/>
                  </a:cubicBezTo>
                  <a:cubicBezTo>
                    <a:pt x="5094" y="1400"/>
                    <a:pt x="5047" y="1383"/>
                    <a:pt x="5000" y="1383"/>
                  </a:cubicBezTo>
                  <a:cubicBezTo>
                    <a:pt x="4952" y="1383"/>
                    <a:pt x="4905" y="1401"/>
                    <a:pt x="4869" y="1439"/>
                  </a:cubicBezTo>
                  <a:lnTo>
                    <a:pt x="4517" y="1802"/>
                  </a:lnTo>
                  <a:cubicBezTo>
                    <a:pt x="4304" y="1610"/>
                    <a:pt x="4056" y="1457"/>
                    <a:pt x="3782" y="1355"/>
                  </a:cubicBezTo>
                  <a:cubicBezTo>
                    <a:pt x="3800" y="1290"/>
                    <a:pt x="3808" y="1222"/>
                    <a:pt x="3808" y="1150"/>
                  </a:cubicBezTo>
                  <a:cubicBezTo>
                    <a:pt x="3808" y="1009"/>
                    <a:pt x="3773" y="877"/>
                    <a:pt x="3712" y="761"/>
                  </a:cubicBezTo>
                  <a:cubicBezTo>
                    <a:pt x="3784" y="711"/>
                    <a:pt x="3858" y="641"/>
                    <a:pt x="3902" y="542"/>
                  </a:cubicBezTo>
                  <a:cubicBezTo>
                    <a:pt x="3946" y="451"/>
                    <a:pt x="3979" y="302"/>
                    <a:pt x="3895" y="111"/>
                  </a:cubicBezTo>
                  <a:cubicBezTo>
                    <a:pt x="3865" y="42"/>
                    <a:pt x="3797" y="1"/>
                    <a:pt x="3726" y="1"/>
                  </a:cubicBezTo>
                  <a:cubicBezTo>
                    <a:pt x="3701" y="1"/>
                    <a:pt x="3675" y="6"/>
                    <a:pt x="3651" y="16"/>
                  </a:cubicBezTo>
                  <a:cubicBezTo>
                    <a:pt x="3559" y="56"/>
                    <a:pt x="3517" y="165"/>
                    <a:pt x="3557" y="259"/>
                  </a:cubicBezTo>
                  <a:cubicBezTo>
                    <a:pt x="3591" y="338"/>
                    <a:pt x="3576" y="373"/>
                    <a:pt x="3569" y="386"/>
                  </a:cubicBezTo>
                  <a:cubicBezTo>
                    <a:pt x="3551" y="425"/>
                    <a:pt x="3508" y="457"/>
                    <a:pt x="3467" y="479"/>
                  </a:cubicBezTo>
                  <a:cubicBezTo>
                    <a:pt x="3329" y="379"/>
                    <a:pt x="3159" y="318"/>
                    <a:pt x="2975" y="318"/>
                  </a:cubicBezTo>
                  <a:cubicBezTo>
                    <a:pt x="2792" y="318"/>
                    <a:pt x="2622" y="379"/>
                    <a:pt x="2485" y="479"/>
                  </a:cubicBezTo>
                  <a:cubicBezTo>
                    <a:pt x="2444" y="457"/>
                    <a:pt x="2399" y="425"/>
                    <a:pt x="2383" y="386"/>
                  </a:cubicBezTo>
                  <a:cubicBezTo>
                    <a:pt x="2377" y="375"/>
                    <a:pt x="2361" y="338"/>
                    <a:pt x="2394" y="259"/>
                  </a:cubicBezTo>
                  <a:cubicBezTo>
                    <a:pt x="2435" y="166"/>
                    <a:pt x="2393" y="58"/>
                    <a:pt x="2300" y="16"/>
                  </a:cubicBezTo>
                  <a:cubicBezTo>
                    <a:pt x="2276" y="6"/>
                    <a:pt x="2251" y="1"/>
                    <a:pt x="2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5100174" y="2478858"/>
              <a:ext cx="18677" cy="18715"/>
            </a:xfrm>
            <a:custGeom>
              <a:rect b="b" l="l" r="r" t="t"/>
              <a:pathLst>
                <a:path extrusionOk="0" h="494" w="493">
                  <a:moveTo>
                    <a:pt x="246" y="0"/>
                  </a:moveTo>
                  <a:cubicBezTo>
                    <a:pt x="110" y="0"/>
                    <a:pt x="0" y="110"/>
                    <a:pt x="0" y="246"/>
                  </a:cubicBezTo>
                  <a:cubicBezTo>
                    <a:pt x="0" y="383"/>
                    <a:pt x="110" y="493"/>
                    <a:pt x="246" y="493"/>
                  </a:cubicBezTo>
                  <a:cubicBezTo>
                    <a:pt x="383" y="493"/>
                    <a:pt x="492" y="382"/>
                    <a:pt x="492" y="246"/>
                  </a:cubicBezTo>
                  <a:cubicBezTo>
                    <a:pt x="492" y="110"/>
                    <a:pt x="383" y="0"/>
                    <a:pt x="2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5086346" y="2528411"/>
              <a:ext cx="21291" cy="18677"/>
            </a:xfrm>
            <a:custGeom>
              <a:rect b="b" l="l" r="r" t="t"/>
              <a:pathLst>
                <a:path extrusionOk="0" h="493" w="562">
                  <a:moveTo>
                    <a:pt x="282" y="0"/>
                  </a:moveTo>
                  <a:cubicBezTo>
                    <a:pt x="185" y="0"/>
                    <a:pt x="92" y="57"/>
                    <a:pt x="53" y="152"/>
                  </a:cubicBezTo>
                  <a:cubicBezTo>
                    <a:pt x="1" y="278"/>
                    <a:pt x="60" y="421"/>
                    <a:pt x="187" y="474"/>
                  </a:cubicBezTo>
                  <a:cubicBezTo>
                    <a:pt x="218" y="487"/>
                    <a:pt x="250" y="493"/>
                    <a:pt x="282" y="493"/>
                  </a:cubicBezTo>
                  <a:cubicBezTo>
                    <a:pt x="378" y="493"/>
                    <a:pt x="469" y="435"/>
                    <a:pt x="509" y="341"/>
                  </a:cubicBezTo>
                  <a:cubicBezTo>
                    <a:pt x="561" y="215"/>
                    <a:pt x="501" y="70"/>
                    <a:pt x="375" y="18"/>
                  </a:cubicBezTo>
                  <a:cubicBezTo>
                    <a:pt x="345" y="6"/>
                    <a:pt x="313" y="0"/>
                    <a:pt x="2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5020464" y="2478896"/>
              <a:ext cx="21253" cy="18715"/>
            </a:xfrm>
            <a:custGeom>
              <a:rect b="b" l="l" r="r" t="t"/>
              <a:pathLst>
                <a:path extrusionOk="0" h="494" w="561">
                  <a:moveTo>
                    <a:pt x="279" y="0"/>
                  </a:moveTo>
                  <a:cubicBezTo>
                    <a:pt x="183" y="0"/>
                    <a:pt x="91" y="57"/>
                    <a:pt x="52" y="152"/>
                  </a:cubicBezTo>
                  <a:cubicBezTo>
                    <a:pt x="0" y="278"/>
                    <a:pt x="60" y="422"/>
                    <a:pt x="186" y="475"/>
                  </a:cubicBezTo>
                  <a:cubicBezTo>
                    <a:pt x="216" y="487"/>
                    <a:pt x="248" y="493"/>
                    <a:pt x="279" y="493"/>
                  </a:cubicBezTo>
                  <a:cubicBezTo>
                    <a:pt x="376" y="493"/>
                    <a:pt x="469" y="436"/>
                    <a:pt x="508" y="341"/>
                  </a:cubicBezTo>
                  <a:cubicBezTo>
                    <a:pt x="560" y="215"/>
                    <a:pt x="500" y="71"/>
                    <a:pt x="374" y="19"/>
                  </a:cubicBezTo>
                  <a:cubicBezTo>
                    <a:pt x="343" y="6"/>
                    <a:pt x="311"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5034292" y="2528374"/>
              <a:ext cx="18639" cy="18639"/>
            </a:xfrm>
            <a:custGeom>
              <a:rect b="b" l="l" r="r" t="t"/>
              <a:pathLst>
                <a:path extrusionOk="0" h="492" w="492">
                  <a:moveTo>
                    <a:pt x="247" y="0"/>
                  </a:moveTo>
                  <a:cubicBezTo>
                    <a:pt x="111" y="0"/>
                    <a:pt x="1" y="110"/>
                    <a:pt x="1" y="246"/>
                  </a:cubicBezTo>
                  <a:cubicBezTo>
                    <a:pt x="1" y="381"/>
                    <a:pt x="111" y="491"/>
                    <a:pt x="247" y="491"/>
                  </a:cubicBezTo>
                  <a:cubicBezTo>
                    <a:pt x="383" y="491"/>
                    <a:pt x="492" y="381"/>
                    <a:pt x="492" y="246"/>
                  </a:cubicBezTo>
                  <a:cubicBezTo>
                    <a:pt x="492" y="110"/>
                    <a:pt x="381"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p9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y paquetes</a:t>
            </a:r>
            <a:endParaRPr/>
          </a:p>
        </p:txBody>
      </p:sp>
      <p:sp>
        <p:nvSpPr>
          <p:cNvPr id="2066" name="Google Shape;2066;p9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Alternativas a </a:t>
            </a:r>
            <a:r>
              <a:rPr b="1" lang="en" sz="1500">
                <a:latin typeface="IBM Plex Mono"/>
                <a:ea typeface="IBM Plex Mono"/>
                <a:cs typeface="IBM Plex Mono"/>
                <a:sym typeface="IBM Plex Mono"/>
              </a:rPr>
              <a:t>pip</a:t>
            </a:r>
            <a:r>
              <a:rPr b="1" lang="en" sz="1500"/>
              <a:t>:</a:t>
            </a:r>
            <a:r>
              <a:rPr lang="en" sz="1500"/>
              <a:t> </a:t>
            </a:r>
            <a:endParaRPr sz="1500"/>
          </a:p>
          <a:p>
            <a:pPr indent="-323850" lvl="0" marL="457200" rtl="0" algn="l">
              <a:lnSpc>
                <a:spcPct val="150000"/>
              </a:lnSpc>
              <a:spcBef>
                <a:spcPts val="1000"/>
              </a:spcBef>
              <a:spcAft>
                <a:spcPts val="0"/>
              </a:spcAft>
              <a:buSzPts val="1500"/>
              <a:buChar char="●"/>
            </a:pPr>
            <a:r>
              <a:rPr lang="en" sz="1500" u="sng">
                <a:solidFill>
                  <a:schemeClr val="hlink"/>
                </a:solidFill>
                <a:hlinkClick r:id="rId3"/>
              </a:rPr>
              <a:t>Conda</a:t>
            </a:r>
            <a:r>
              <a:rPr lang="en" sz="1500"/>
              <a:t> (Anaconda, </a:t>
            </a:r>
            <a:r>
              <a:rPr lang="en" sz="1500" u="sng">
                <a:solidFill>
                  <a:schemeClr val="hlink"/>
                </a:solidFill>
                <a:hlinkClick r:id="rId4"/>
              </a:rPr>
              <a:t>Miniconda</a:t>
            </a:r>
            <a:r>
              <a:rPr lang="en" sz="1500"/>
              <a:t>)</a:t>
            </a:r>
            <a:endParaRPr sz="1500"/>
          </a:p>
          <a:p>
            <a:pPr indent="-323850" lvl="0" marL="457200" rtl="0" algn="l">
              <a:lnSpc>
                <a:spcPct val="150000"/>
              </a:lnSpc>
              <a:spcBef>
                <a:spcPts val="0"/>
              </a:spcBef>
              <a:spcAft>
                <a:spcPts val="0"/>
              </a:spcAft>
              <a:buSzPts val="1500"/>
              <a:buChar char="●"/>
            </a:pPr>
            <a:r>
              <a:rPr lang="en" sz="1500" u="sng">
                <a:solidFill>
                  <a:schemeClr val="hlink"/>
                </a:solidFill>
                <a:hlinkClick r:id="rId5"/>
              </a:rPr>
              <a:t>Poetry</a:t>
            </a:r>
            <a:endParaRPr sz="1500"/>
          </a:p>
          <a:p>
            <a:pPr indent="-323850" lvl="0" marL="457200" rtl="0" algn="l">
              <a:lnSpc>
                <a:spcPct val="150000"/>
              </a:lnSpc>
              <a:spcBef>
                <a:spcPts val="0"/>
              </a:spcBef>
              <a:spcAft>
                <a:spcPts val="0"/>
              </a:spcAft>
              <a:buSzPts val="1500"/>
              <a:buChar char="●"/>
            </a:pPr>
            <a:r>
              <a:rPr lang="en" sz="1500" u="sng">
                <a:solidFill>
                  <a:schemeClr val="hlink"/>
                </a:solidFill>
                <a:hlinkClick r:id="rId6"/>
              </a:rPr>
              <a:t>Pipenv</a:t>
            </a:r>
            <a:endParaRPr sz="15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sp>
        <p:nvSpPr>
          <p:cNvPr id="2071" name="Google Shape;2071;p9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Entornos virtuales</a:t>
            </a:r>
            <a:endParaRPr/>
          </a:p>
        </p:txBody>
      </p:sp>
      <p:sp>
        <p:nvSpPr>
          <p:cNvPr id="2072" name="Google Shape;2072;p9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Los entornos virtuales nos permiten manejar las dependencias de una manera más controlada aún.</a:t>
            </a:r>
            <a:endParaRPr sz="1500"/>
          </a:p>
          <a:p>
            <a:pPr indent="0" lvl="0" marL="0" rtl="0" algn="l">
              <a:lnSpc>
                <a:spcPct val="150000"/>
              </a:lnSpc>
              <a:spcBef>
                <a:spcPts val="1000"/>
              </a:spcBef>
              <a:spcAft>
                <a:spcPts val="0"/>
              </a:spcAft>
              <a:buNone/>
            </a:pPr>
            <a:r>
              <a:rPr lang="en" sz="1500"/>
              <a:t>Podemos crear y eliminar diferentes entornos para distintos proyectos, cada cual con sus dependencias y cada una de ellas en la versión precisa necesaria para dichos proyectos. </a:t>
            </a:r>
            <a:endParaRPr sz="1500"/>
          </a:p>
          <a:p>
            <a:pPr indent="0" lvl="0" marL="0" rtl="0" algn="l">
              <a:lnSpc>
                <a:spcPct val="150000"/>
              </a:lnSpc>
              <a:spcBef>
                <a:spcPts val="1000"/>
              </a:spcBef>
              <a:spcAft>
                <a:spcPts val="1000"/>
              </a:spcAft>
              <a:buNone/>
            </a:pPr>
            <a:r>
              <a:t/>
            </a:r>
            <a:endParaRPr sz="15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9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Entornos virtuales</a:t>
            </a:r>
            <a:endParaRPr/>
          </a:p>
        </p:txBody>
      </p:sp>
      <p:sp>
        <p:nvSpPr>
          <p:cNvPr id="2078" name="Google Shape;2078;p9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Los entornos virtuales nos permiten contar con una forma </a:t>
            </a:r>
            <a:r>
              <a:rPr b="1" lang="en" sz="1500"/>
              <a:t>estable</a:t>
            </a:r>
            <a:r>
              <a:rPr lang="en" sz="1500"/>
              <a:t> y </a:t>
            </a:r>
            <a:r>
              <a:rPr b="1" lang="en" sz="1500"/>
              <a:t>reproducible</a:t>
            </a:r>
            <a:r>
              <a:rPr lang="en" sz="1500"/>
              <a:t> de gestionar las dependencias.</a:t>
            </a:r>
            <a:endParaRPr sz="1500"/>
          </a:p>
          <a:p>
            <a:pPr indent="0" lvl="0" marL="0" rtl="0" algn="l">
              <a:lnSpc>
                <a:spcPct val="150000"/>
              </a:lnSpc>
              <a:spcBef>
                <a:spcPts val="1000"/>
              </a:spcBef>
              <a:spcAft>
                <a:spcPts val="0"/>
              </a:spcAft>
              <a:buNone/>
            </a:pPr>
            <a:r>
              <a:rPr lang="en" sz="1500"/>
              <a:t>Otra ventaja es que no modificamos las dependencias de paquetes de nuestro sistema operativo. </a:t>
            </a:r>
            <a:endParaRPr sz="1500"/>
          </a:p>
          <a:p>
            <a:pPr indent="0" lvl="0" marL="0" rtl="0" algn="l">
              <a:lnSpc>
                <a:spcPct val="150000"/>
              </a:lnSpc>
              <a:spcBef>
                <a:spcPts val="1000"/>
              </a:spcBef>
              <a:spcAft>
                <a:spcPts val="0"/>
              </a:spcAft>
              <a:buNone/>
            </a:pPr>
            <a:r>
              <a:rPr lang="en" sz="1500"/>
              <a:t>Potencialmente utilizar versiones diferentes a las requeridas por los programas instalados en nuestro SO puede volverlos inutilizables.</a:t>
            </a:r>
            <a:endParaRPr sz="1500"/>
          </a:p>
          <a:p>
            <a:pPr indent="0" lvl="0" marL="0" rtl="0" algn="l">
              <a:lnSpc>
                <a:spcPct val="150000"/>
              </a:lnSpc>
              <a:spcBef>
                <a:spcPts val="1000"/>
              </a:spcBef>
              <a:spcAft>
                <a:spcPts val="0"/>
              </a:spcAft>
              <a:buNone/>
            </a:pPr>
            <a:r>
              <a:t/>
            </a:r>
            <a:endParaRPr sz="1500"/>
          </a:p>
          <a:p>
            <a:pPr indent="0" lvl="0" marL="0" rtl="0" algn="l">
              <a:lnSpc>
                <a:spcPct val="150000"/>
              </a:lnSpc>
              <a:spcBef>
                <a:spcPts val="1000"/>
              </a:spcBef>
              <a:spcAft>
                <a:spcPts val="1000"/>
              </a:spcAft>
              <a:buNone/>
            </a:pPr>
            <a:r>
              <a:t/>
            </a:r>
            <a:endParaRPr sz="15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9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Entornos virtuales</a:t>
            </a:r>
            <a:endParaRPr/>
          </a:p>
        </p:txBody>
      </p:sp>
      <p:sp>
        <p:nvSpPr>
          <p:cNvPr id="2084" name="Google Shape;2084;p94"/>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En Python, podemos usar el módulo integrado </a:t>
            </a:r>
            <a:r>
              <a:rPr b="1" lang="en" sz="1500">
                <a:latin typeface="IBM Plex Mono"/>
                <a:ea typeface="IBM Plex Mono"/>
                <a:cs typeface="IBM Plex Mono"/>
                <a:sym typeface="IBM Plex Mono"/>
              </a:rPr>
              <a:t>venv</a:t>
            </a:r>
            <a:r>
              <a:rPr lang="en" sz="1500"/>
              <a:t>, para gestionar nuestros entornos virtuales:</a:t>
            </a:r>
            <a:endParaRPr sz="1500"/>
          </a:p>
          <a:p>
            <a:pPr indent="0" lvl="0" marL="0" rtl="0" algn="l">
              <a:lnSpc>
                <a:spcPct val="150000"/>
              </a:lnSpc>
              <a:spcBef>
                <a:spcPts val="1000"/>
              </a:spcBef>
              <a:spcAft>
                <a:spcPts val="0"/>
              </a:spcAft>
              <a:buNone/>
            </a:pPr>
            <a:r>
              <a:rPr lang="en" sz="1800">
                <a:solidFill>
                  <a:srgbClr val="37474F"/>
                </a:solidFill>
                <a:latin typeface="IBM Plex Mono"/>
                <a:ea typeface="IBM Plex Mono"/>
                <a:cs typeface="IBM Plex Mono"/>
                <a:sym typeface="IBM Plex Mono"/>
              </a:rPr>
              <a:t>python -m venv /path/to/</a:t>
            </a:r>
            <a:r>
              <a:rPr lang="en" sz="1800">
                <a:solidFill>
                  <a:srgbClr val="3F51B5"/>
                </a:solidFill>
                <a:latin typeface="IBM Plex Mono"/>
                <a:ea typeface="IBM Plex Mono"/>
                <a:cs typeface="IBM Plex Mono"/>
                <a:sym typeface="IBM Plex Mono"/>
              </a:rPr>
              <a:t>new</a:t>
            </a:r>
            <a:r>
              <a:rPr lang="en" sz="1800">
                <a:solidFill>
                  <a:srgbClr val="37474F"/>
                </a:solidFill>
                <a:latin typeface="IBM Plex Mono"/>
                <a:ea typeface="IBM Plex Mono"/>
                <a:cs typeface="IBM Plex Mono"/>
                <a:sym typeface="IBM Plex Mono"/>
              </a:rPr>
              <a:t>/virtual/environment</a:t>
            </a:r>
            <a:endParaRPr sz="18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p>
          <a:p>
            <a:pPr indent="0" lvl="0" marL="0" rtl="0" algn="l">
              <a:lnSpc>
                <a:spcPct val="150000"/>
              </a:lnSpc>
              <a:spcBef>
                <a:spcPts val="1000"/>
              </a:spcBef>
              <a:spcAft>
                <a:spcPts val="0"/>
              </a:spcAft>
              <a:buNone/>
            </a:pPr>
            <a:r>
              <a:rPr lang="en" sz="1500"/>
              <a:t>Creamos un entorno llamado “desarrollo”</a:t>
            </a:r>
            <a:endParaRPr sz="1500"/>
          </a:p>
          <a:p>
            <a:pPr indent="0" lvl="0" marL="0" rtl="0" algn="l">
              <a:lnSpc>
                <a:spcPct val="150000"/>
              </a:lnSpc>
              <a:spcBef>
                <a:spcPts val="1000"/>
              </a:spcBef>
              <a:spcAft>
                <a:spcPts val="0"/>
              </a:spcAft>
              <a:buNone/>
            </a:pPr>
            <a:r>
              <a:rPr lang="en" sz="1800">
                <a:solidFill>
                  <a:srgbClr val="37474F"/>
                </a:solidFill>
                <a:latin typeface="IBM Plex Mono"/>
                <a:ea typeface="IBM Plex Mono"/>
                <a:cs typeface="IBM Plex Mono"/>
                <a:sym typeface="IBM Plex Mono"/>
              </a:rPr>
              <a:t>python -m venv ~/Envs/desarrollo</a:t>
            </a:r>
            <a:endParaRPr sz="15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9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Entornos virtuales</a:t>
            </a:r>
            <a:endParaRPr/>
          </a:p>
        </p:txBody>
      </p:sp>
      <p:sp>
        <p:nvSpPr>
          <p:cNvPr id="2090" name="Google Shape;2090;p9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Una vez creado, debemos “activarlo” para poder empezar a usarlo. Para ello </a:t>
            </a:r>
            <a:r>
              <a:rPr b="1" lang="en" sz="1500">
                <a:latin typeface="IBM Plex Mono"/>
                <a:ea typeface="IBM Plex Mono"/>
                <a:cs typeface="IBM Plex Mono"/>
                <a:sym typeface="IBM Plex Mono"/>
              </a:rPr>
              <a:t>venv</a:t>
            </a:r>
            <a:r>
              <a:rPr lang="en" sz="1500"/>
              <a:t> nos provee de los scripts necesarios de acuerdo a nuestra plataforma:</a:t>
            </a:r>
            <a:endParaRPr sz="1500"/>
          </a:p>
          <a:p>
            <a:pPr indent="0" lvl="0" marL="0" rtl="0" algn="l">
              <a:lnSpc>
                <a:spcPct val="150000"/>
              </a:lnSpc>
              <a:spcBef>
                <a:spcPts val="1000"/>
              </a:spcBef>
              <a:spcAft>
                <a:spcPts val="0"/>
              </a:spcAft>
              <a:buNone/>
            </a:pPr>
            <a:r>
              <a:t/>
            </a:r>
            <a:endParaRPr sz="1500"/>
          </a:p>
          <a:p>
            <a:pPr indent="0" lvl="0" marL="0" rtl="0" algn="l">
              <a:lnSpc>
                <a:spcPct val="150000"/>
              </a:lnSpc>
              <a:spcBef>
                <a:spcPts val="1000"/>
              </a:spcBef>
              <a:spcAft>
                <a:spcPts val="0"/>
              </a:spcAft>
              <a:buNone/>
            </a:pPr>
            <a:r>
              <a:t/>
            </a:r>
            <a:endParaRPr sz="1500"/>
          </a:p>
        </p:txBody>
      </p:sp>
      <p:pic>
        <p:nvPicPr>
          <p:cNvPr id="2091" name="Google Shape;2091;p95"/>
          <p:cNvPicPr preferRelativeResize="0"/>
          <p:nvPr/>
        </p:nvPicPr>
        <p:blipFill>
          <a:blip r:embed="rId3">
            <a:alphaModFix/>
          </a:blip>
          <a:stretch>
            <a:fillRect/>
          </a:stretch>
        </p:blipFill>
        <p:spPr>
          <a:xfrm>
            <a:off x="1169200" y="2013900"/>
            <a:ext cx="6798951" cy="26697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p9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Entornos virtuales</a:t>
            </a:r>
            <a:endParaRPr/>
          </a:p>
        </p:txBody>
      </p:sp>
      <p:sp>
        <p:nvSpPr>
          <p:cNvPr id="2097" name="Google Shape;2097;p9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Finalmente, una vez activado podremos gestionar nuestras dependencias mediante </a:t>
            </a:r>
            <a:r>
              <a:rPr b="1" lang="en" sz="1500">
                <a:latin typeface="IBM Plex Mono"/>
                <a:ea typeface="IBM Plex Mono"/>
                <a:cs typeface="IBM Plex Mono"/>
                <a:sym typeface="IBM Plex Mono"/>
              </a:rPr>
              <a:t>pip</a:t>
            </a:r>
            <a:r>
              <a:rPr lang="en" sz="1500"/>
              <a:t>, tal como si lo </a:t>
            </a:r>
            <a:r>
              <a:rPr lang="en" sz="1500"/>
              <a:t>hiciéramos</a:t>
            </a:r>
            <a:r>
              <a:rPr lang="en" sz="1500"/>
              <a:t> a nivel de sistema.</a:t>
            </a:r>
            <a:endParaRPr sz="1500"/>
          </a:p>
          <a:p>
            <a:pPr indent="0" lvl="0" marL="0" rtl="0" algn="l">
              <a:lnSpc>
                <a:spcPct val="150000"/>
              </a:lnSpc>
              <a:spcBef>
                <a:spcPts val="1000"/>
              </a:spcBef>
              <a:spcAft>
                <a:spcPts val="0"/>
              </a:spcAft>
              <a:buNone/>
            </a:pPr>
            <a:r>
              <a:rPr lang="en" sz="1500"/>
              <a:t>Una vez que queremos dejar de utilizar un entorno virtual, podemos usar el siguiente comando para “desactivarlo”:</a:t>
            </a:r>
            <a:endParaRPr sz="1500"/>
          </a:p>
          <a:p>
            <a:pPr indent="0" lvl="0" marL="0" rtl="0" algn="l">
              <a:lnSpc>
                <a:spcPct val="150000"/>
              </a:lnSpc>
              <a:spcBef>
                <a:spcPts val="1000"/>
              </a:spcBef>
              <a:spcAft>
                <a:spcPts val="0"/>
              </a:spcAft>
              <a:buNone/>
            </a:pPr>
            <a:r>
              <a:rPr lang="en" sz="1800">
                <a:solidFill>
                  <a:srgbClr val="37474F"/>
                </a:solidFill>
                <a:latin typeface="IBM Plex Mono"/>
                <a:ea typeface="IBM Plex Mono"/>
                <a:cs typeface="IBM Plex Mono"/>
                <a:sym typeface="IBM Plex Mono"/>
              </a:rPr>
              <a:t>(desarrollo) ~/uni/desarrollo$ deactivate</a:t>
            </a:r>
            <a:endParaRPr sz="18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800">
                <a:solidFill>
                  <a:srgbClr val="37474F"/>
                </a:solidFill>
                <a:latin typeface="IBM Plex Mono"/>
                <a:ea typeface="IBM Plex Mono"/>
                <a:cs typeface="IBM Plex Mono"/>
                <a:sym typeface="IBM Plex Mono"/>
              </a:rPr>
              <a:t>~/uni/desarrollo$</a:t>
            </a:r>
            <a:endParaRPr sz="18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500"/>
          </a:p>
          <a:p>
            <a:pPr indent="0" lvl="0" marL="0" rtl="0" algn="l">
              <a:lnSpc>
                <a:spcPct val="150000"/>
              </a:lnSpc>
              <a:spcBef>
                <a:spcPts val="1000"/>
              </a:spcBef>
              <a:spcAft>
                <a:spcPts val="0"/>
              </a:spcAft>
              <a:buNone/>
            </a:pPr>
            <a:r>
              <a:t/>
            </a:r>
            <a:endParaRPr sz="15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9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Entornos virtuales</a:t>
            </a:r>
            <a:endParaRPr/>
          </a:p>
        </p:txBody>
      </p:sp>
      <p:sp>
        <p:nvSpPr>
          <p:cNvPr id="2103" name="Google Shape;2103;p9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Más info.: </a:t>
            </a:r>
            <a:endParaRPr sz="1500"/>
          </a:p>
          <a:p>
            <a:pPr indent="-323850" lvl="0" marL="457200" rtl="0" algn="l">
              <a:lnSpc>
                <a:spcPct val="150000"/>
              </a:lnSpc>
              <a:spcBef>
                <a:spcPts val="1000"/>
              </a:spcBef>
              <a:spcAft>
                <a:spcPts val="0"/>
              </a:spcAft>
              <a:buSzPts val="1500"/>
              <a:buChar char="●"/>
            </a:pPr>
            <a:r>
              <a:rPr lang="en" sz="1500" u="sng">
                <a:solidFill>
                  <a:schemeClr val="hlink"/>
                </a:solidFill>
                <a:hlinkClick r:id="rId3"/>
              </a:rPr>
              <a:t>Documentación venv</a:t>
            </a:r>
            <a:endParaRPr sz="1500"/>
          </a:p>
          <a:p>
            <a:pPr indent="-323850" lvl="0" marL="457200" rtl="0" algn="l">
              <a:lnSpc>
                <a:spcPct val="150000"/>
              </a:lnSpc>
              <a:spcBef>
                <a:spcPts val="0"/>
              </a:spcBef>
              <a:spcAft>
                <a:spcPts val="0"/>
              </a:spcAft>
              <a:buSzPts val="1500"/>
              <a:buChar char="●"/>
            </a:pPr>
            <a:r>
              <a:rPr lang="en" sz="1500" u="sng">
                <a:solidFill>
                  <a:schemeClr val="hlink"/>
                </a:solidFill>
                <a:hlinkClick r:id="rId4"/>
              </a:rPr>
              <a:t>Cómo usar </a:t>
            </a:r>
            <a:r>
              <a:rPr b="1" lang="en" sz="1500" u="sng">
                <a:solidFill>
                  <a:schemeClr val="dk2"/>
                </a:solidFill>
                <a:latin typeface="IBM Plex Mono"/>
                <a:ea typeface="IBM Plex Mono"/>
                <a:cs typeface="IBM Plex Mono"/>
                <a:sym typeface="IBM Plex Mono"/>
                <a:hlinkClick r:id="rId5">
                  <a:extLst>
                    <a:ext uri="{A12FA001-AC4F-418D-AE19-62706E023703}">
                      <ahyp:hlinkClr val="tx"/>
                    </a:ext>
                  </a:extLst>
                </a:hlinkClick>
              </a:rPr>
              <a:t>venv</a:t>
            </a:r>
            <a:r>
              <a:rPr lang="en" sz="1500" u="sng">
                <a:solidFill>
                  <a:schemeClr val="hlink"/>
                </a:solidFill>
                <a:hlinkClick r:id="rId6"/>
              </a:rPr>
              <a:t> y herramientas alternativas</a:t>
            </a:r>
            <a:endParaRPr sz="1500"/>
          </a:p>
          <a:p>
            <a:pPr indent="0" lvl="0" marL="0" rtl="0" algn="l">
              <a:lnSpc>
                <a:spcPct val="150000"/>
              </a:lnSpc>
              <a:spcBef>
                <a:spcPts val="1000"/>
              </a:spcBef>
              <a:spcAft>
                <a:spcPts val="0"/>
              </a:spcAft>
              <a:buNone/>
            </a:pPr>
            <a:r>
              <a:t/>
            </a:r>
            <a:endParaRPr sz="1500"/>
          </a:p>
          <a:p>
            <a:pPr indent="0" lvl="0" marL="0" rtl="0" algn="l">
              <a:lnSpc>
                <a:spcPct val="150000"/>
              </a:lnSpc>
              <a:spcBef>
                <a:spcPts val="1000"/>
              </a:spcBef>
              <a:spcAft>
                <a:spcPts val="0"/>
              </a:spcAft>
              <a:buNone/>
            </a:pPr>
            <a:r>
              <a:t/>
            </a:r>
            <a:endParaRPr b="1" sz="1500">
              <a:latin typeface="IBM Plex Mono"/>
              <a:ea typeface="IBM Plex Mono"/>
              <a:cs typeface="IBM Plex Mono"/>
              <a:sym typeface="IBM Plex Mono"/>
            </a:endParaRPr>
          </a:p>
          <a:p>
            <a:pPr indent="0" lvl="0" marL="0" rtl="0" algn="l">
              <a:lnSpc>
                <a:spcPct val="150000"/>
              </a:lnSpc>
              <a:spcBef>
                <a:spcPts val="1000"/>
              </a:spcBef>
              <a:spcAft>
                <a:spcPts val="0"/>
              </a:spcAft>
              <a:buNone/>
            </a:pPr>
            <a:r>
              <a:t/>
            </a:r>
            <a:endParaRPr b="1" sz="1500">
              <a:latin typeface="IBM Plex Mono"/>
              <a:ea typeface="IBM Plex Mono"/>
              <a:cs typeface="IBM Plex Mono"/>
              <a:sym typeface="IBM Plex Mono"/>
            </a:endParaRPr>
          </a:p>
          <a:p>
            <a:pPr indent="0" lvl="0" marL="0" rtl="0" algn="l">
              <a:lnSpc>
                <a:spcPct val="150000"/>
              </a:lnSpc>
              <a:spcBef>
                <a:spcPts val="1000"/>
              </a:spcBef>
              <a:spcAft>
                <a:spcPts val="0"/>
              </a:spcAft>
              <a:buNone/>
            </a:pPr>
            <a:r>
              <a:t/>
            </a:r>
            <a:endParaRPr b="1" sz="1500">
              <a:latin typeface="IBM Plex Mono"/>
              <a:ea typeface="IBM Plex Mono"/>
              <a:cs typeface="IBM Plex Mono"/>
              <a:sym typeface="IBM Plex Mono"/>
            </a:endParaRPr>
          </a:p>
          <a:p>
            <a:pPr indent="0" lvl="0" marL="0" rtl="0" algn="l">
              <a:lnSpc>
                <a:spcPct val="150000"/>
              </a:lnSpc>
              <a:spcBef>
                <a:spcPts val="1000"/>
              </a:spcBef>
              <a:spcAft>
                <a:spcPts val="0"/>
              </a:spcAft>
              <a:buNone/>
            </a:pPr>
            <a:r>
              <a:t/>
            </a:r>
            <a:endParaRPr sz="15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98"/>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109" name="Google Shape;2109;p98"/>
          <p:cNvGrpSpPr/>
          <p:nvPr/>
        </p:nvGrpSpPr>
        <p:grpSpPr>
          <a:xfrm>
            <a:off x="-374387" y="3354325"/>
            <a:ext cx="3922590" cy="2969900"/>
            <a:chOff x="-374387" y="3354325"/>
            <a:chExt cx="3922590" cy="2969900"/>
          </a:xfrm>
        </p:grpSpPr>
        <p:pic>
          <p:nvPicPr>
            <p:cNvPr id="2110" name="Google Shape;2110;p98"/>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111" name="Google Shape;2111;p98"/>
            <p:cNvGrpSpPr/>
            <p:nvPr/>
          </p:nvGrpSpPr>
          <p:grpSpPr>
            <a:xfrm>
              <a:off x="1853583" y="4445557"/>
              <a:ext cx="1694620" cy="1360169"/>
              <a:chOff x="7945225" y="4302000"/>
              <a:chExt cx="904666" cy="726121"/>
            </a:xfrm>
          </p:grpSpPr>
          <p:sp>
            <p:nvSpPr>
              <p:cNvPr id="2112" name="Google Shape;2112;p9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9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9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5" name="Google Shape;2115;p98"/>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Recursos útiles</a:t>
            </a:r>
            <a:endParaRPr/>
          </a:p>
        </p:txBody>
      </p:sp>
      <p:grpSp>
        <p:nvGrpSpPr>
          <p:cNvPr id="2116" name="Google Shape;2116;p98"/>
          <p:cNvGrpSpPr/>
          <p:nvPr/>
        </p:nvGrpSpPr>
        <p:grpSpPr>
          <a:xfrm>
            <a:off x="6487513" y="-1301175"/>
            <a:ext cx="4268216" cy="6666030"/>
            <a:chOff x="6128138" y="-1301175"/>
            <a:chExt cx="4268216" cy="6666030"/>
          </a:xfrm>
        </p:grpSpPr>
        <p:sp>
          <p:nvSpPr>
            <p:cNvPr id="2117" name="Google Shape;2117;p98"/>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98"/>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98"/>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98"/>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98"/>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2" name="Google Shape;2122;p98"/>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123" name="Google Shape;2123;p98"/>
            <p:cNvGrpSpPr/>
            <p:nvPr/>
          </p:nvGrpSpPr>
          <p:grpSpPr>
            <a:xfrm rot="5400000">
              <a:off x="7873341" y="4254316"/>
              <a:ext cx="708100" cy="708500"/>
              <a:chOff x="3678700" y="407275"/>
              <a:chExt cx="708100" cy="708500"/>
            </a:xfrm>
          </p:grpSpPr>
          <p:sp>
            <p:nvSpPr>
              <p:cNvPr id="2124" name="Google Shape;2124;p9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9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9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9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9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9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9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1" name="Google Shape;2131;p98"/>
            <p:cNvGrpSpPr/>
            <p:nvPr/>
          </p:nvGrpSpPr>
          <p:grpSpPr>
            <a:xfrm rot="5400000">
              <a:off x="8639847" y="3354200"/>
              <a:ext cx="457787" cy="458045"/>
              <a:chOff x="3678700" y="407275"/>
              <a:chExt cx="708100" cy="708500"/>
            </a:xfrm>
          </p:grpSpPr>
          <p:sp>
            <p:nvSpPr>
              <p:cNvPr id="2132" name="Google Shape;2132;p9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9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9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9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9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9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9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9" name="Google Shape;2139;p98"/>
            <p:cNvGrpSpPr/>
            <p:nvPr/>
          </p:nvGrpSpPr>
          <p:grpSpPr>
            <a:xfrm>
              <a:off x="7787267" y="539497"/>
              <a:ext cx="208184" cy="208184"/>
              <a:chOff x="8356813" y="1074288"/>
              <a:chExt cx="351900" cy="351900"/>
            </a:xfrm>
          </p:grpSpPr>
          <p:sp>
            <p:nvSpPr>
              <p:cNvPr id="2140" name="Google Shape;2140;p9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9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2" name="Google Shape;2142;p98"/>
            <p:cNvGrpSpPr/>
            <p:nvPr/>
          </p:nvGrpSpPr>
          <p:grpSpPr>
            <a:xfrm>
              <a:off x="7194842" y="2467660"/>
              <a:ext cx="208184" cy="208184"/>
              <a:chOff x="8356813" y="1074288"/>
              <a:chExt cx="351900" cy="351900"/>
            </a:xfrm>
          </p:grpSpPr>
          <p:sp>
            <p:nvSpPr>
              <p:cNvPr id="2143" name="Google Shape;2143;p9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9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5" name="Google Shape;2145;p9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6" name="Google Shape;2146;p98"/>
          <p:cNvGrpSpPr/>
          <p:nvPr/>
        </p:nvGrpSpPr>
        <p:grpSpPr>
          <a:xfrm>
            <a:off x="796100" y="3553101"/>
            <a:ext cx="4558967" cy="134100"/>
            <a:chOff x="796100" y="3019701"/>
            <a:chExt cx="4558967" cy="134100"/>
          </a:xfrm>
        </p:grpSpPr>
        <p:sp>
          <p:nvSpPr>
            <p:cNvPr id="2147" name="Google Shape;2147;p9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8" name="Google Shape;2148;p9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49" name="Google Shape;2149;p9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99"/>
          <p:cNvSpPr txBox="1"/>
          <p:nvPr>
            <p:ph idx="1" type="subTitle"/>
          </p:nvPr>
        </p:nvSpPr>
        <p:spPr>
          <a:xfrm>
            <a:off x="716550" y="843900"/>
            <a:ext cx="7710900" cy="345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u="sng">
                <a:solidFill>
                  <a:schemeClr val="hlink"/>
                </a:solidFill>
                <a:hlinkClick r:id="rId3"/>
              </a:rPr>
              <a:t>El tutorial de Python</a:t>
            </a:r>
            <a:r>
              <a:rPr lang="en"/>
              <a:t> (oficial)</a:t>
            </a:r>
            <a:endParaRPr/>
          </a:p>
          <a:p>
            <a:pPr indent="-317500" lvl="0" marL="457200" rtl="0" algn="l">
              <a:spcBef>
                <a:spcPts val="0"/>
              </a:spcBef>
              <a:spcAft>
                <a:spcPts val="0"/>
              </a:spcAft>
              <a:buSzPts val="1400"/>
              <a:buAutoNum type="arabicPeriod"/>
            </a:pPr>
            <a:r>
              <a:rPr lang="en" u="sng">
                <a:solidFill>
                  <a:schemeClr val="hlink"/>
                </a:solidFill>
                <a:hlinkClick r:id="rId4"/>
              </a:rPr>
              <a:t>Python tutorial</a:t>
            </a:r>
            <a:r>
              <a:rPr lang="en"/>
              <a:t> (w3schools)</a:t>
            </a:r>
            <a:endParaRPr/>
          </a:p>
          <a:p>
            <a:pPr indent="-317500" lvl="0" marL="457200" rtl="0" algn="l">
              <a:spcBef>
                <a:spcPts val="0"/>
              </a:spcBef>
              <a:spcAft>
                <a:spcPts val="0"/>
              </a:spcAft>
              <a:buSzPts val="1400"/>
              <a:buAutoNum type="arabicPeriod"/>
            </a:pPr>
            <a:r>
              <a:rPr lang="en" u="sng">
                <a:solidFill>
                  <a:schemeClr val="hlink"/>
                </a:solidFill>
                <a:hlinkClick r:id="rId5"/>
              </a:rPr>
              <a:t>Taller de Python</a:t>
            </a:r>
            <a:r>
              <a:rPr lang="en"/>
              <a:t> (CENPAT - Clase 01)</a:t>
            </a:r>
            <a:endParaRPr/>
          </a:p>
          <a:p>
            <a:pPr indent="-317500" lvl="0" marL="457200" rtl="0" algn="l">
              <a:spcBef>
                <a:spcPts val="0"/>
              </a:spcBef>
              <a:spcAft>
                <a:spcPts val="0"/>
              </a:spcAft>
              <a:buSzPts val="1400"/>
              <a:buAutoNum type="arabicPeriod"/>
            </a:pPr>
            <a:r>
              <a:rPr lang="en" u="sng">
                <a:solidFill>
                  <a:schemeClr val="hlink"/>
                </a:solidFill>
                <a:hlinkClick r:id="rId6"/>
              </a:rPr>
              <a:t>Curso de Python</a:t>
            </a:r>
            <a:r>
              <a:rPr lang="en"/>
              <a:t> (UNPSJB - Escuelas Patagónicas de Informática 2017)</a:t>
            </a:r>
            <a:endParaRPr/>
          </a:p>
          <a:p>
            <a:pPr indent="-317500" lvl="0" marL="457200" rtl="0" algn="l">
              <a:spcBef>
                <a:spcPts val="0"/>
              </a:spcBef>
              <a:spcAft>
                <a:spcPts val="0"/>
              </a:spcAft>
              <a:buSzPts val="1400"/>
              <a:buAutoNum type="arabicPeriod"/>
            </a:pPr>
            <a:r>
              <a:rPr lang="en" u="sng">
                <a:solidFill>
                  <a:schemeClr val="hlink"/>
                </a:solidFill>
                <a:hlinkClick r:id="rId7"/>
              </a:rPr>
              <a:t>Python para principiantes</a:t>
            </a:r>
            <a:r>
              <a:rPr lang="en"/>
              <a:t> (Microsoft)</a:t>
            </a:r>
            <a:r>
              <a:rPr lang="en"/>
              <a:t> </a:t>
            </a:r>
            <a:endParaRPr/>
          </a:p>
          <a:p>
            <a:pPr indent="-317500" lvl="0" marL="457200" rtl="0" algn="l">
              <a:spcBef>
                <a:spcPts val="0"/>
              </a:spcBef>
              <a:spcAft>
                <a:spcPts val="0"/>
              </a:spcAft>
              <a:buSzPts val="1400"/>
              <a:buAutoNum type="arabicPeriod"/>
            </a:pPr>
            <a:r>
              <a:rPr lang="en" u="sng">
                <a:solidFill>
                  <a:schemeClr val="hlink"/>
                </a:solidFill>
                <a:hlinkClick r:id="rId8"/>
              </a:rPr>
              <a:t>12 juegos gratuitos - proyectos para aprender Python</a:t>
            </a:r>
            <a:endParaRPr/>
          </a:p>
          <a:p>
            <a:pPr indent="-317500" lvl="0" marL="457200" rtl="0" algn="l">
              <a:spcBef>
                <a:spcPts val="0"/>
              </a:spcBef>
              <a:spcAft>
                <a:spcPts val="0"/>
              </a:spcAft>
              <a:buSzPts val="1400"/>
              <a:buAutoNum type="arabicPeriod"/>
            </a:pPr>
            <a:r>
              <a:rPr lang="en" u="sng">
                <a:solidFill>
                  <a:schemeClr val="hlink"/>
                </a:solidFill>
                <a:hlinkClick r:id="rId9"/>
              </a:rPr>
              <a:t>Otros 12 juegos para aprender programación, incluyendo Python</a:t>
            </a:r>
            <a:r>
              <a:rPr lang="en"/>
              <a:t> (freecodecamp)</a:t>
            </a:r>
            <a:endParaRPr/>
          </a:p>
          <a:p>
            <a:pPr indent="-317500" lvl="0" marL="457200" rtl="0" algn="l">
              <a:spcBef>
                <a:spcPts val="0"/>
              </a:spcBef>
              <a:spcAft>
                <a:spcPts val="0"/>
              </a:spcAft>
              <a:buSzPts val="1400"/>
              <a:buAutoNum type="arabicPeriod"/>
            </a:pPr>
            <a:r>
              <a:rPr lang="en" u="sng">
                <a:solidFill>
                  <a:schemeClr val="hlink"/>
                </a:solidFill>
                <a:hlinkClick r:id="rId10"/>
              </a:rPr>
              <a:t>Python for beginners</a:t>
            </a:r>
            <a:r>
              <a:rPr lang="en"/>
              <a:t> (freecodecamp)</a:t>
            </a:r>
            <a:endParaRPr/>
          </a:p>
          <a:p>
            <a:pPr indent="-317500" lvl="0" marL="457200" rtl="0" algn="l">
              <a:spcBef>
                <a:spcPts val="0"/>
              </a:spcBef>
              <a:spcAft>
                <a:spcPts val="0"/>
              </a:spcAft>
              <a:buSzPts val="1400"/>
              <a:buAutoNum type="arabicPeriod"/>
            </a:pPr>
            <a:r>
              <a:rPr lang="en" u="sng">
                <a:solidFill>
                  <a:schemeClr val="hlink"/>
                </a:solidFill>
                <a:hlinkClick r:id="rId11"/>
              </a:rPr>
              <a:t>Intro To Python - Python basics</a:t>
            </a:r>
            <a:r>
              <a:rPr lang="en"/>
              <a:t> (freecodecamp livestream)</a:t>
            </a:r>
            <a:endParaRPr/>
          </a:p>
          <a:p>
            <a:pPr indent="-317500" lvl="0" marL="457200" rtl="0" algn="l">
              <a:spcBef>
                <a:spcPts val="0"/>
              </a:spcBef>
              <a:spcAft>
                <a:spcPts val="0"/>
              </a:spcAft>
              <a:buSzPts val="1400"/>
              <a:buAutoNum type="arabicPeriod"/>
            </a:pPr>
            <a:r>
              <a:rPr lang="en" u="sng">
                <a:solidFill>
                  <a:schemeClr val="hlink"/>
                </a:solidFill>
                <a:hlinkClick r:id="rId12"/>
              </a:rPr>
              <a:t>Python Platformer Game Tutorial for Beginners</a:t>
            </a:r>
            <a:r>
              <a:rPr lang="en"/>
              <a:t> (freecodecamp)</a:t>
            </a:r>
            <a:endParaRPr/>
          </a:p>
          <a:p>
            <a:pPr indent="-317500" lvl="0" marL="457200" rtl="0" algn="l">
              <a:spcBef>
                <a:spcPts val="0"/>
              </a:spcBef>
              <a:spcAft>
                <a:spcPts val="0"/>
              </a:spcAft>
              <a:buSzPts val="1400"/>
              <a:buAutoNum type="arabicPeriod"/>
            </a:pPr>
            <a:r>
              <a:rPr lang="en" u="sng">
                <a:solidFill>
                  <a:schemeClr val="hlink"/>
                </a:solidFill>
                <a:hlinkClick r:id="rId13"/>
              </a:rPr>
              <a:t>Python As Fast as Possible - Learn Python in ~75 Minutes</a:t>
            </a:r>
            <a:endParaRPr/>
          </a:p>
          <a:p>
            <a:pPr indent="-317500" lvl="0" marL="457200" rtl="0" algn="l">
              <a:spcBef>
                <a:spcPts val="0"/>
              </a:spcBef>
              <a:spcAft>
                <a:spcPts val="0"/>
              </a:spcAft>
              <a:buSzPts val="1400"/>
              <a:buAutoNum type="arabicPeriod"/>
            </a:pPr>
            <a:r>
              <a:rPr lang="en" u="sng">
                <a:solidFill>
                  <a:schemeClr val="hlink"/>
                </a:solidFill>
                <a:hlinkClick r:id="rId14"/>
              </a:rPr>
              <a:t>Python for Beginners - Learn Python in 1 Hour</a:t>
            </a:r>
            <a:endParaRPr/>
          </a:p>
          <a:p>
            <a:pPr indent="-317500" lvl="0" marL="457200" rtl="0" algn="l">
              <a:spcBef>
                <a:spcPts val="0"/>
              </a:spcBef>
              <a:spcAft>
                <a:spcPts val="0"/>
              </a:spcAft>
              <a:buSzPts val="1400"/>
              <a:buAutoNum type="arabicPeriod"/>
            </a:pPr>
            <a:r>
              <a:rPr lang="en" u="sng">
                <a:solidFill>
                  <a:schemeClr val="hlink"/>
                </a:solidFill>
                <a:hlinkClick r:id="rId15"/>
              </a:rPr>
              <a:t>El libro de Python</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00"/>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2160" name="Google Shape;2160;p100"/>
          <p:cNvGrpSpPr/>
          <p:nvPr/>
        </p:nvGrpSpPr>
        <p:grpSpPr>
          <a:xfrm>
            <a:off x="-374387" y="3354325"/>
            <a:ext cx="3922590" cy="2969900"/>
            <a:chOff x="-374387" y="3354325"/>
            <a:chExt cx="3922590" cy="2969900"/>
          </a:xfrm>
        </p:grpSpPr>
        <p:pic>
          <p:nvPicPr>
            <p:cNvPr id="2161" name="Google Shape;2161;p100"/>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162" name="Google Shape;2162;p100"/>
            <p:cNvGrpSpPr/>
            <p:nvPr/>
          </p:nvGrpSpPr>
          <p:grpSpPr>
            <a:xfrm>
              <a:off x="1853583" y="4445557"/>
              <a:ext cx="1694620" cy="1360169"/>
              <a:chOff x="7945225" y="4302000"/>
              <a:chExt cx="904666" cy="726121"/>
            </a:xfrm>
          </p:grpSpPr>
          <p:sp>
            <p:nvSpPr>
              <p:cNvPr id="2163" name="Google Shape;2163;p10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0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0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66" name="Google Shape;2166;p100"/>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Ejercicios</a:t>
            </a:r>
            <a:endParaRPr/>
          </a:p>
        </p:txBody>
      </p:sp>
      <p:grpSp>
        <p:nvGrpSpPr>
          <p:cNvPr id="2167" name="Google Shape;2167;p100"/>
          <p:cNvGrpSpPr/>
          <p:nvPr/>
        </p:nvGrpSpPr>
        <p:grpSpPr>
          <a:xfrm>
            <a:off x="6487513" y="-1301175"/>
            <a:ext cx="4268216" cy="6666030"/>
            <a:chOff x="6128138" y="-1301175"/>
            <a:chExt cx="4268216" cy="6666030"/>
          </a:xfrm>
        </p:grpSpPr>
        <p:sp>
          <p:nvSpPr>
            <p:cNvPr id="2168" name="Google Shape;2168;p10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0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0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0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0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3" name="Google Shape;2173;p10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174" name="Google Shape;2174;p100"/>
            <p:cNvGrpSpPr/>
            <p:nvPr/>
          </p:nvGrpSpPr>
          <p:grpSpPr>
            <a:xfrm rot="5400000">
              <a:off x="7873341" y="4254316"/>
              <a:ext cx="708100" cy="708500"/>
              <a:chOff x="3678700" y="407275"/>
              <a:chExt cx="708100" cy="708500"/>
            </a:xfrm>
          </p:grpSpPr>
          <p:sp>
            <p:nvSpPr>
              <p:cNvPr id="2175" name="Google Shape;2175;p10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0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0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0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0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0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0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100"/>
            <p:cNvGrpSpPr/>
            <p:nvPr/>
          </p:nvGrpSpPr>
          <p:grpSpPr>
            <a:xfrm rot="5400000">
              <a:off x="8639847" y="3354200"/>
              <a:ext cx="457787" cy="458045"/>
              <a:chOff x="3678700" y="407275"/>
              <a:chExt cx="708100" cy="708500"/>
            </a:xfrm>
          </p:grpSpPr>
          <p:sp>
            <p:nvSpPr>
              <p:cNvPr id="2183" name="Google Shape;2183;p10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0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0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0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0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0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0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100"/>
            <p:cNvGrpSpPr/>
            <p:nvPr/>
          </p:nvGrpSpPr>
          <p:grpSpPr>
            <a:xfrm>
              <a:off x="7787267" y="539497"/>
              <a:ext cx="208184" cy="208184"/>
              <a:chOff x="8356813" y="1074288"/>
              <a:chExt cx="351900" cy="351900"/>
            </a:xfrm>
          </p:grpSpPr>
          <p:sp>
            <p:nvSpPr>
              <p:cNvPr id="2191" name="Google Shape;2191;p10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0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100"/>
            <p:cNvGrpSpPr/>
            <p:nvPr/>
          </p:nvGrpSpPr>
          <p:grpSpPr>
            <a:xfrm>
              <a:off x="7194842" y="2467660"/>
              <a:ext cx="208184" cy="208184"/>
              <a:chOff x="8356813" y="1074288"/>
              <a:chExt cx="351900" cy="351900"/>
            </a:xfrm>
          </p:grpSpPr>
          <p:sp>
            <p:nvSpPr>
              <p:cNvPr id="2194" name="Google Shape;2194;p10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0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6" name="Google Shape;2196;p10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7" name="Google Shape;2197;p100"/>
          <p:cNvGrpSpPr/>
          <p:nvPr/>
        </p:nvGrpSpPr>
        <p:grpSpPr>
          <a:xfrm>
            <a:off x="796100" y="3553101"/>
            <a:ext cx="4558967" cy="134100"/>
            <a:chOff x="796100" y="3019701"/>
            <a:chExt cx="4558967" cy="134100"/>
          </a:xfrm>
        </p:grpSpPr>
        <p:sp>
          <p:nvSpPr>
            <p:cNvPr id="2198" name="Google Shape;2198;p10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9" name="Google Shape;2199;p10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200" name="Google Shape;2200;p10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38"/>
          <p:cNvSpPr txBox="1"/>
          <p:nvPr>
            <p:ph idx="1" type="subTitle"/>
          </p:nvPr>
        </p:nvSpPr>
        <p:spPr>
          <a:xfrm>
            <a:off x="720000" y="1615775"/>
            <a:ext cx="257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Manejo de memoria es automático, es decir que no hace falta reservar ni liberar memoria de manera manual.</a:t>
            </a:r>
            <a:endParaRPr sz="1200"/>
          </a:p>
        </p:txBody>
      </p:sp>
      <p:sp>
        <p:nvSpPr>
          <p:cNvPr id="1641" name="Google Shape;164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Otras características</a:t>
            </a:r>
            <a:endParaRPr/>
          </a:p>
        </p:txBody>
      </p:sp>
      <p:sp>
        <p:nvSpPr>
          <p:cNvPr id="1642" name="Google Shape;1642;p38"/>
          <p:cNvSpPr txBox="1"/>
          <p:nvPr>
            <p:ph idx="7" type="subTitle"/>
          </p:nvPr>
        </p:nvSpPr>
        <p:spPr>
          <a:xfrm>
            <a:off x="1049425" y="1314875"/>
            <a:ext cx="20352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Memoria</a:t>
            </a:r>
            <a:endParaRPr sz="1600"/>
          </a:p>
        </p:txBody>
      </p:sp>
      <p:grpSp>
        <p:nvGrpSpPr>
          <p:cNvPr id="1643" name="Google Shape;1643;p38"/>
          <p:cNvGrpSpPr/>
          <p:nvPr/>
        </p:nvGrpSpPr>
        <p:grpSpPr>
          <a:xfrm>
            <a:off x="690616" y="1242681"/>
            <a:ext cx="358798" cy="317655"/>
            <a:chOff x="5553999" y="740543"/>
            <a:chExt cx="476745" cy="422077"/>
          </a:xfrm>
        </p:grpSpPr>
        <p:sp>
          <p:nvSpPr>
            <p:cNvPr id="1644" name="Google Shape;1644;p38"/>
            <p:cNvSpPr/>
            <p:nvPr/>
          </p:nvSpPr>
          <p:spPr>
            <a:xfrm>
              <a:off x="5553999" y="740543"/>
              <a:ext cx="476745" cy="422077"/>
            </a:xfrm>
            <a:custGeom>
              <a:rect b="b" l="l" r="r" t="t"/>
              <a:pathLst>
                <a:path extrusionOk="0" h="11141" w="12584">
                  <a:moveTo>
                    <a:pt x="12223" y="1967"/>
                  </a:moveTo>
                  <a:lnTo>
                    <a:pt x="12223" y="10529"/>
                  </a:lnTo>
                  <a:cubicBezTo>
                    <a:pt x="12223" y="10667"/>
                    <a:pt x="12110" y="10780"/>
                    <a:pt x="11971" y="10780"/>
                  </a:cubicBezTo>
                  <a:lnTo>
                    <a:pt x="613" y="10780"/>
                  </a:lnTo>
                  <a:cubicBezTo>
                    <a:pt x="475" y="10780"/>
                    <a:pt x="362" y="10667"/>
                    <a:pt x="362" y="10529"/>
                  </a:cubicBezTo>
                  <a:lnTo>
                    <a:pt x="362" y="1967"/>
                  </a:lnTo>
                  <a:close/>
                  <a:moveTo>
                    <a:pt x="622" y="1"/>
                  </a:moveTo>
                  <a:cubicBezTo>
                    <a:pt x="278" y="1"/>
                    <a:pt x="1" y="278"/>
                    <a:pt x="1" y="622"/>
                  </a:cubicBezTo>
                  <a:lnTo>
                    <a:pt x="1" y="10520"/>
                  </a:lnTo>
                  <a:cubicBezTo>
                    <a:pt x="1" y="10863"/>
                    <a:pt x="278" y="11140"/>
                    <a:pt x="622" y="11140"/>
                  </a:cubicBezTo>
                  <a:lnTo>
                    <a:pt x="11962" y="11140"/>
                  </a:lnTo>
                  <a:cubicBezTo>
                    <a:pt x="12305" y="11140"/>
                    <a:pt x="12583" y="10863"/>
                    <a:pt x="12583" y="10520"/>
                  </a:cubicBezTo>
                  <a:lnTo>
                    <a:pt x="12583" y="622"/>
                  </a:lnTo>
                  <a:cubicBezTo>
                    <a:pt x="12584" y="278"/>
                    <a:pt x="12305" y="1"/>
                    <a:pt x="11964" y="1"/>
                  </a:cubicBezTo>
                  <a:lnTo>
                    <a:pt x="9236" y="1"/>
                  </a:lnTo>
                  <a:cubicBezTo>
                    <a:pt x="9141" y="1"/>
                    <a:pt x="9055" y="71"/>
                    <a:pt x="9048" y="165"/>
                  </a:cubicBezTo>
                  <a:cubicBezTo>
                    <a:pt x="9038" y="272"/>
                    <a:pt x="9122" y="361"/>
                    <a:pt x="9227" y="361"/>
                  </a:cubicBezTo>
                  <a:lnTo>
                    <a:pt x="11972" y="361"/>
                  </a:lnTo>
                  <a:cubicBezTo>
                    <a:pt x="12111" y="361"/>
                    <a:pt x="12223" y="474"/>
                    <a:pt x="12223" y="612"/>
                  </a:cubicBezTo>
                  <a:lnTo>
                    <a:pt x="12223" y="1574"/>
                  </a:lnTo>
                  <a:lnTo>
                    <a:pt x="362" y="1574"/>
                  </a:lnTo>
                  <a:lnTo>
                    <a:pt x="362" y="553"/>
                  </a:lnTo>
                  <a:cubicBezTo>
                    <a:pt x="362" y="446"/>
                    <a:pt x="448" y="361"/>
                    <a:pt x="554" y="361"/>
                  </a:cubicBezTo>
                  <a:lnTo>
                    <a:pt x="8393" y="361"/>
                  </a:lnTo>
                  <a:cubicBezTo>
                    <a:pt x="8441" y="361"/>
                    <a:pt x="8487" y="337"/>
                    <a:pt x="8514" y="298"/>
                  </a:cubicBezTo>
                  <a:cubicBezTo>
                    <a:pt x="8612" y="154"/>
                    <a:pt x="8508" y="1"/>
                    <a:pt x="8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8"/>
            <p:cNvSpPr/>
            <p:nvPr/>
          </p:nvSpPr>
          <p:spPr>
            <a:xfrm>
              <a:off x="5603022" y="767289"/>
              <a:ext cx="18677" cy="18677"/>
            </a:xfrm>
            <a:custGeom>
              <a:rect b="b" l="l" r="r" t="t"/>
              <a:pathLst>
                <a:path extrusionOk="0" h="493" w="493">
                  <a:moveTo>
                    <a:pt x="244"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8"/>
            <p:cNvSpPr/>
            <p:nvPr/>
          </p:nvSpPr>
          <p:spPr>
            <a:xfrm>
              <a:off x="5638710" y="767289"/>
              <a:ext cx="18715" cy="18677"/>
            </a:xfrm>
            <a:custGeom>
              <a:rect b="b" l="l" r="r" t="t"/>
              <a:pathLst>
                <a:path extrusionOk="0" h="493" w="494">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8"/>
            <p:cNvSpPr/>
            <p:nvPr/>
          </p:nvSpPr>
          <p:spPr>
            <a:xfrm>
              <a:off x="5674511" y="767289"/>
              <a:ext cx="18639" cy="18677"/>
            </a:xfrm>
            <a:custGeom>
              <a:rect b="b" l="l" r="r" t="t"/>
              <a:pathLst>
                <a:path extrusionOk="0" h="493" w="492">
                  <a:moveTo>
                    <a:pt x="244" y="1"/>
                  </a:moveTo>
                  <a:cubicBezTo>
                    <a:pt x="110" y="1"/>
                    <a:pt x="1" y="111"/>
                    <a:pt x="1" y="247"/>
                  </a:cubicBezTo>
                  <a:cubicBezTo>
                    <a:pt x="1" y="383"/>
                    <a:pt x="111" y="493"/>
                    <a:pt x="246" y="493"/>
                  </a:cubicBezTo>
                  <a:cubicBezTo>
                    <a:pt x="382" y="493"/>
                    <a:pt x="492" y="383"/>
                    <a:pt x="492" y="247"/>
                  </a:cubicBezTo>
                  <a:cubicBezTo>
                    <a:pt x="492" y="111"/>
                    <a:pt x="382" y="1"/>
                    <a:pt x="246" y="1"/>
                  </a:cubicBezTo>
                  <a:cubicBezTo>
                    <a:pt x="245" y="1"/>
                    <a:pt x="244" y="1"/>
                    <a:pt x="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8"/>
            <p:cNvSpPr/>
            <p:nvPr/>
          </p:nvSpPr>
          <p:spPr>
            <a:xfrm>
              <a:off x="5711866" y="985166"/>
              <a:ext cx="53077" cy="61146"/>
            </a:xfrm>
            <a:custGeom>
              <a:rect b="b" l="l" r="r" t="t"/>
              <a:pathLst>
                <a:path extrusionOk="0" h="1614" w="1401">
                  <a:moveTo>
                    <a:pt x="700" y="663"/>
                  </a:moveTo>
                  <a:lnTo>
                    <a:pt x="809" y="948"/>
                  </a:lnTo>
                  <a:lnTo>
                    <a:pt x="592" y="948"/>
                  </a:lnTo>
                  <a:lnTo>
                    <a:pt x="700" y="663"/>
                  </a:lnTo>
                  <a:close/>
                  <a:moveTo>
                    <a:pt x="702" y="1"/>
                  </a:moveTo>
                  <a:cubicBezTo>
                    <a:pt x="615" y="1"/>
                    <a:pt x="538" y="53"/>
                    <a:pt x="505" y="134"/>
                  </a:cubicBezTo>
                  <a:cubicBezTo>
                    <a:pt x="505" y="135"/>
                    <a:pt x="504" y="136"/>
                    <a:pt x="504" y="137"/>
                  </a:cubicBezTo>
                  <a:lnTo>
                    <a:pt x="37" y="1364"/>
                  </a:lnTo>
                  <a:cubicBezTo>
                    <a:pt x="0" y="1460"/>
                    <a:pt x="48" y="1565"/>
                    <a:pt x="143" y="1602"/>
                  </a:cubicBezTo>
                  <a:cubicBezTo>
                    <a:pt x="163" y="1610"/>
                    <a:pt x="185" y="1614"/>
                    <a:pt x="207" y="1614"/>
                  </a:cubicBezTo>
                  <a:cubicBezTo>
                    <a:pt x="281" y="1614"/>
                    <a:pt x="352" y="1569"/>
                    <a:pt x="381" y="1496"/>
                  </a:cubicBezTo>
                  <a:lnTo>
                    <a:pt x="452" y="1309"/>
                  </a:lnTo>
                  <a:lnTo>
                    <a:pt x="948" y="1309"/>
                  </a:lnTo>
                  <a:lnTo>
                    <a:pt x="1016" y="1488"/>
                  </a:lnTo>
                  <a:cubicBezTo>
                    <a:pt x="1044" y="1563"/>
                    <a:pt x="1116" y="1613"/>
                    <a:pt x="1192" y="1613"/>
                  </a:cubicBezTo>
                  <a:cubicBezTo>
                    <a:pt x="1206" y="1613"/>
                    <a:pt x="1219" y="1612"/>
                    <a:pt x="1233" y="1608"/>
                  </a:cubicBezTo>
                  <a:cubicBezTo>
                    <a:pt x="1343" y="1581"/>
                    <a:pt x="1400" y="1467"/>
                    <a:pt x="1363" y="1363"/>
                  </a:cubicBezTo>
                  <a:lnTo>
                    <a:pt x="901" y="139"/>
                  </a:lnTo>
                  <a:cubicBezTo>
                    <a:pt x="901" y="137"/>
                    <a:pt x="900" y="135"/>
                    <a:pt x="898" y="134"/>
                  </a:cubicBezTo>
                  <a:cubicBezTo>
                    <a:pt x="865" y="53"/>
                    <a:pt x="788" y="1"/>
                    <a:pt x="7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5861890" y="985810"/>
              <a:ext cx="45955" cy="60275"/>
            </a:xfrm>
            <a:custGeom>
              <a:rect b="b" l="l" r="r" t="t"/>
              <a:pathLst>
                <a:path extrusionOk="0" h="1591" w="1213">
                  <a:moveTo>
                    <a:pt x="186" y="1"/>
                  </a:moveTo>
                  <a:cubicBezTo>
                    <a:pt x="149" y="1"/>
                    <a:pt x="111" y="12"/>
                    <a:pt x="77" y="36"/>
                  </a:cubicBezTo>
                  <a:cubicBezTo>
                    <a:pt x="27" y="72"/>
                    <a:pt x="0" y="129"/>
                    <a:pt x="0" y="190"/>
                  </a:cubicBezTo>
                  <a:lnTo>
                    <a:pt x="0" y="1402"/>
                  </a:lnTo>
                  <a:cubicBezTo>
                    <a:pt x="0" y="1497"/>
                    <a:pt x="69" y="1583"/>
                    <a:pt x="164" y="1590"/>
                  </a:cubicBezTo>
                  <a:cubicBezTo>
                    <a:pt x="169" y="1591"/>
                    <a:pt x="175" y="1591"/>
                    <a:pt x="180" y="1591"/>
                  </a:cubicBezTo>
                  <a:cubicBezTo>
                    <a:pt x="280" y="1591"/>
                    <a:pt x="360" y="1510"/>
                    <a:pt x="360" y="1411"/>
                  </a:cubicBezTo>
                  <a:lnTo>
                    <a:pt x="360" y="774"/>
                  </a:lnTo>
                  <a:lnTo>
                    <a:pt x="854" y="1490"/>
                  </a:lnTo>
                  <a:cubicBezTo>
                    <a:pt x="901" y="1558"/>
                    <a:pt x="963" y="1582"/>
                    <a:pt x="1019" y="1582"/>
                  </a:cubicBezTo>
                  <a:cubicBezTo>
                    <a:pt x="1040" y="1582"/>
                    <a:pt x="1059" y="1579"/>
                    <a:pt x="1077" y="1573"/>
                  </a:cubicBezTo>
                  <a:cubicBezTo>
                    <a:pt x="1108" y="1563"/>
                    <a:pt x="1213" y="1519"/>
                    <a:pt x="1213" y="1369"/>
                  </a:cubicBezTo>
                  <a:lnTo>
                    <a:pt x="1213" y="183"/>
                  </a:lnTo>
                  <a:cubicBezTo>
                    <a:pt x="1213" y="83"/>
                    <a:pt x="1132" y="2"/>
                    <a:pt x="1033" y="2"/>
                  </a:cubicBezTo>
                  <a:cubicBezTo>
                    <a:pt x="933" y="2"/>
                    <a:pt x="853" y="83"/>
                    <a:pt x="853" y="183"/>
                  </a:cubicBezTo>
                  <a:lnTo>
                    <a:pt x="853" y="825"/>
                  </a:lnTo>
                  <a:lnTo>
                    <a:pt x="338" y="81"/>
                  </a:lnTo>
                  <a:cubicBezTo>
                    <a:pt x="303" y="30"/>
                    <a:pt x="245" y="1"/>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8"/>
            <p:cNvSpPr/>
            <p:nvPr/>
          </p:nvSpPr>
          <p:spPr>
            <a:xfrm>
              <a:off x="5607417" y="986416"/>
              <a:ext cx="29891" cy="61109"/>
            </a:xfrm>
            <a:custGeom>
              <a:rect b="b" l="l" r="r" t="t"/>
              <a:pathLst>
                <a:path extrusionOk="0" h="1613" w="789">
                  <a:moveTo>
                    <a:pt x="181" y="0"/>
                  </a:moveTo>
                  <a:cubicBezTo>
                    <a:pt x="82" y="0"/>
                    <a:pt x="2" y="82"/>
                    <a:pt x="2" y="184"/>
                  </a:cubicBezTo>
                  <a:lnTo>
                    <a:pt x="2" y="1428"/>
                  </a:lnTo>
                  <a:cubicBezTo>
                    <a:pt x="1" y="1517"/>
                    <a:pt x="64" y="1596"/>
                    <a:pt x="150" y="1612"/>
                  </a:cubicBezTo>
                  <a:cubicBezTo>
                    <a:pt x="150" y="1612"/>
                    <a:pt x="292" y="1613"/>
                    <a:pt x="428" y="1613"/>
                  </a:cubicBezTo>
                  <a:cubicBezTo>
                    <a:pt x="496" y="1613"/>
                    <a:pt x="562" y="1613"/>
                    <a:pt x="609" y="1612"/>
                  </a:cubicBezTo>
                  <a:cubicBezTo>
                    <a:pt x="709" y="1612"/>
                    <a:pt x="788" y="1528"/>
                    <a:pt x="788" y="1427"/>
                  </a:cubicBezTo>
                  <a:cubicBezTo>
                    <a:pt x="788" y="1326"/>
                    <a:pt x="706" y="1243"/>
                    <a:pt x="607" y="1243"/>
                  </a:cubicBezTo>
                  <a:lnTo>
                    <a:pt x="606" y="1243"/>
                  </a:lnTo>
                  <a:cubicBezTo>
                    <a:pt x="522" y="1243"/>
                    <a:pt x="434" y="1244"/>
                    <a:pt x="361" y="1244"/>
                  </a:cubicBezTo>
                  <a:lnTo>
                    <a:pt x="361" y="191"/>
                  </a:lnTo>
                  <a:cubicBezTo>
                    <a:pt x="361" y="95"/>
                    <a:pt x="292" y="10"/>
                    <a:pt x="197" y="1"/>
                  </a:cubicBezTo>
                  <a:cubicBezTo>
                    <a:pt x="192" y="1"/>
                    <a:pt x="187" y="0"/>
                    <a:pt x="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8"/>
            <p:cNvSpPr/>
            <p:nvPr/>
          </p:nvSpPr>
          <p:spPr>
            <a:xfrm>
              <a:off x="5833325" y="987894"/>
              <a:ext cx="13714" cy="57661"/>
            </a:xfrm>
            <a:custGeom>
              <a:rect b="b" l="l" r="r" t="t"/>
              <a:pathLst>
                <a:path extrusionOk="0" h="1522" w="362">
                  <a:moveTo>
                    <a:pt x="181" y="1"/>
                  </a:moveTo>
                  <a:cubicBezTo>
                    <a:pt x="82" y="1"/>
                    <a:pt x="0" y="83"/>
                    <a:pt x="0" y="182"/>
                  </a:cubicBezTo>
                  <a:lnTo>
                    <a:pt x="0" y="1332"/>
                  </a:lnTo>
                  <a:cubicBezTo>
                    <a:pt x="0" y="1428"/>
                    <a:pt x="69" y="1513"/>
                    <a:pt x="163" y="1521"/>
                  </a:cubicBezTo>
                  <a:cubicBezTo>
                    <a:pt x="169" y="1521"/>
                    <a:pt x="175" y="1521"/>
                    <a:pt x="180" y="1521"/>
                  </a:cubicBezTo>
                  <a:cubicBezTo>
                    <a:pt x="280" y="1521"/>
                    <a:pt x="360" y="1441"/>
                    <a:pt x="360" y="1341"/>
                  </a:cubicBezTo>
                  <a:lnTo>
                    <a:pt x="360" y="181"/>
                  </a:lnTo>
                  <a:cubicBezTo>
                    <a:pt x="361" y="80"/>
                    <a:pt x="281"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8"/>
            <p:cNvSpPr/>
            <p:nvPr/>
          </p:nvSpPr>
          <p:spPr>
            <a:xfrm>
              <a:off x="5775020" y="987553"/>
              <a:ext cx="45348" cy="59669"/>
            </a:xfrm>
            <a:custGeom>
              <a:rect b="b" l="l" r="r" t="t"/>
              <a:pathLst>
                <a:path extrusionOk="0" h="1575" w="1197">
                  <a:moveTo>
                    <a:pt x="514" y="361"/>
                  </a:moveTo>
                  <a:cubicBezTo>
                    <a:pt x="795" y="361"/>
                    <a:pt x="817" y="681"/>
                    <a:pt x="817" y="780"/>
                  </a:cubicBezTo>
                  <a:cubicBezTo>
                    <a:pt x="816" y="985"/>
                    <a:pt x="725" y="1194"/>
                    <a:pt x="521" y="1198"/>
                  </a:cubicBezTo>
                  <a:cubicBezTo>
                    <a:pt x="482" y="1199"/>
                    <a:pt x="419" y="1199"/>
                    <a:pt x="359" y="1199"/>
                  </a:cubicBezTo>
                  <a:cubicBezTo>
                    <a:pt x="359" y="1058"/>
                    <a:pt x="357" y="506"/>
                    <a:pt x="357" y="361"/>
                  </a:cubicBezTo>
                  <a:close/>
                  <a:moveTo>
                    <a:pt x="184" y="0"/>
                  </a:moveTo>
                  <a:cubicBezTo>
                    <a:pt x="136" y="0"/>
                    <a:pt x="89" y="20"/>
                    <a:pt x="55" y="55"/>
                  </a:cubicBezTo>
                  <a:cubicBezTo>
                    <a:pt x="20" y="88"/>
                    <a:pt x="1" y="136"/>
                    <a:pt x="1" y="186"/>
                  </a:cubicBezTo>
                  <a:lnTo>
                    <a:pt x="4" y="1391"/>
                  </a:lnTo>
                  <a:cubicBezTo>
                    <a:pt x="4" y="1440"/>
                    <a:pt x="24" y="1487"/>
                    <a:pt x="57" y="1521"/>
                  </a:cubicBezTo>
                  <a:cubicBezTo>
                    <a:pt x="92" y="1555"/>
                    <a:pt x="139" y="1575"/>
                    <a:pt x="187" y="1575"/>
                  </a:cubicBezTo>
                  <a:cubicBezTo>
                    <a:pt x="197" y="1575"/>
                    <a:pt x="440" y="1574"/>
                    <a:pt x="538" y="1571"/>
                  </a:cubicBezTo>
                  <a:cubicBezTo>
                    <a:pt x="919" y="1565"/>
                    <a:pt x="1195" y="1235"/>
                    <a:pt x="1195" y="788"/>
                  </a:cubicBezTo>
                  <a:cubicBezTo>
                    <a:pt x="1197" y="317"/>
                    <a:pt x="926" y="0"/>
                    <a:pt x="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5909701" y="986795"/>
              <a:ext cx="66678" cy="59820"/>
            </a:xfrm>
            <a:custGeom>
              <a:rect b="b" l="l" r="r" t="t"/>
              <a:pathLst>
                <a:path extrusionOk="0" h="1579" w="1760">
                  <a:moveTo>
                    <a:pt x="1054" y="1"/>
                  </a:moveTo>
                  <a:cubicBezTo>
                    <a:pt x="860" y="1"/>
                    <a:pt x="658" y="71"/>
                    <a:pt x="478" y="220"/>
                  </a:cubicBezTo>
                  <a:cubicBezTo>
                    <a:pt x="466" y="232"/>
                    <a:pt x="455" y="244"/>
                    <a:pt x="445" y="256"/>
                  </a:cubicBezTo>
                  <a:cubicBezTo>
                    <a:pt x="0" y="893"/>
                    <a:pt x="448" y="1579"/>
                    <a:pt x="1054" y="1579"/>
                  </a:cubicBezTo>
                  <a:cubicBezTo>
                    <a:pt x="1470" y="1579"/>
                    <a:pt x="1760" y="1254"/>
                    <a:pt x="1760" y="790"/>
                  </a:cubicBezTo>
                  <a:cubicBezTo>
                    <a:pt x="1760" y="691"/>
                    <a:pt x="1679" y="610"/>
                    <a:pt x="1580" y="610"/>
                  </a:cubicBezTo>
                  <a:lnTo>
                    <a:pt x="1146" y="610"/>
                  </a:lnTo>
                  <a:cubicBezTo>
                    <a:pt x="1136" y="610"/>
                    <a:pt x="1125" y="614"/>
                    <a:pt x="1117" y="622"/>
                  </a:cubicBezTo>
                  <a:cubicBezTo>
                    <a:pt x="953" y="779"/>
                    <a:pt x="1062" y="971"/>
                    <a:pt x="1216" y="971"/>
                  </a:cubicBezTo>
                  <a:lnTo>
                    <a:pt x="1376" y="971"/>
                  </a:lnTo>
                  <a:cubicBezTo>
                    <a:pt x="1323" y="1151"/>
                    <a:pt x="1185" y="1219"/>
                    <a:pt x="1056" y="1219"/>
                  </a:cubicBezTo>
                  <a:cubicBezTo>
                    <a:pt x="727" y="1219"/>
                    <a:pt x="483" y="847"/>
                    <a:pt x="724" y="501"/>
                  </a:cubicBezTo>
                  <a:cubicBezTo>
                    <a:pt x="729" y="493"/>
                    <a:pt x="737" y="487"/>
                    <a:pt x="743" y="480"/>
                  </a:cubicBezTo>
                  <a:cubicBezTo>
                    <a:pt x="840" y="399"/>
                    <a:pt x="950" y="361"/>
                    <a:pt x="1055" y="361"/>
                  </a:cubicBezTo>
                  <a:cubicBezTo>
                    <a:pt x="1161" y="361"/>
                    <a:pt x="1262" y="399"/>
                    <a:pt x="1341" y="471"/>
                  </a:cubicBezTo>
                  <a:cubicBezTo>
                    <a:pt x="1349" y="478"/>
                    <a:pt x="1359" y="481"/>
                    <a:pt x="1369" y="481"/>
                  </a:cubicBezTo>
                  <a:cubicBezTo>
                    <a:pt x="1370" y="481"/>
                    <a:pt x="1372" y="481"/>
                    <a:pt x="1373" y="481"/>
                  </a:cubicBezTo>
                  <a:cubicBezTo>
                    <a:pt x="1606" y="448"/>
                    <a:pt x="1625" y="223"/>
                    <a:pt x="1496" y="136"/>
                  </a:cubicBezTo>
                  <a:cubicBezTo>
                    <a:pt x="1365" y="48"/>
                    <a:pt x="1212" y="1"/>
                    <a:pt x="10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8"/>
            <p:cNvSpPr/>
            <p:nvPr/>
          </p:nvSpPr>
          <p:spPr>
            <a:xfrm>
              <a:off x="5644771" y="985772"/>
              <a:ext cx="61109" cy="61146"/>
            </a:xfrm>
            <a:custGeom>
              <a:rect b="b" l="l" r="r" t="t"/>
              <a:pathLst>
                <a:path extrusionOk="0" h="1614" w="1613">
                  <a:moveTo>
                    <a:pt x="807" y="369"/>
                  </a:moveTo>
                  <a:cubicBezTo>
                    <a:pt x="1048" y="369"/>
                    <a:pt x="1244" y="565"/>
                    <a:pt x="1244" y="807"/>
                  </a:cubicBezTo>
                  <a:cubicBezTo>
                    <a:pt x="1244" y="1050"/>
                    <a:pt x="1048" y="1246"/>
                    <a:pt x="807" y="1246"/>
                  </a:cubicBezTo>
                  <a:cubicBezTo>
                    <a:pt x="566" y="1246"/>
                    <a:pt x="368" y="1050"/>
                    <a:pt x="368" y="807"/>
                  </a:cubicBezTo>
                  <a:cubicBezTo>
                    <a:pt x="368" y="566"/>
                    <a:pt x="564" y="369"/>
                    <a:pt x="807" y="369"/>
                  </a:cubicBezTo>
                  <a:close/>
                  <a:moveTo>
                    <a:pt x="807" y="0"/>
                  </a:moveTo>
                  <a:cubicBezTo>
                    <a:pt x="361" y="0"/>
                    <a:pt x="0" y="362"/>
                    <a:pt x="0" y="807"/>
                  </a:cubicBezTo>
                  <a:cubicBezTo>
                    <a:pt x="0" y="1252"/>
                    <a:pt x="361" y="1613"/>
                    <a:pt x="807" y="1613"/>
                  </a:cubicBezTo>
                  <a:cubicBezTo>
                    <a:pt x="1252" y="1613"/>
                    <a:pt x="1613" y="1252"/>
                    <a:pt x="1613" y="807"/>
                  </a:cubicBezTo>
                  <a:cubicBezTo>
                    <a:pt x="1613" y="364"/>
                    <a:pt x="1252" y="0"/>
                    <a:pt x="8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a:off x="5607379" y="916746"/>
              <a:ext cx="369985" cy="47318"/>
            </a:xfrm>
            <a:custGeom>
              <a:rect b="b" l="l" r="r" t="t"/>
              <a:pathLst>
                <a:path extrusionOk="0" h="1249" w="9766">
                  <a:moveTo>
                    <a:pt x="2131" y="363"/>
                  </a:moveTo>
                  <a:lnTo>
                    <a:pt x="2131" y="887"/>
                  </a:lnTo>
                  <a:lnTo>
                    <a:pt x="362" y="887"/>
                  </a:lnTo>
                  <a:lnTo>
                    <a:pt x="362" y="363"/>
                  </a:lnTo>
                  <a:close/>
                  <a:moveTo>
                    <a:pt x="185" y="1"/>
                  </a:moveTo>
                  <a:cubicBezTo>
                    <a:pt x="83" y="1"/>
                    <a:pt x="0" y="84"/>
                    <a:pt x="0" y="186"/>
                  </a:cubicBezTo>
                  <a:lnTo>
                    <a:pt x="0" y="1065"/>
                  </a:lnTo>
                  <a:cubicBezTo>
                    <a:pt x="2" y="1166"/>
                    <a:pt x="84" y="1246"/>
                    <a:pt x="187" y="1246"/>
                  </a:cubicBezTo>
                  <a:lnTo>
                    <a:pt x="3188" y="1246"/>
                  </a:lnTo>
                  <a:cubicBezTo>
                    <a:pt x="3283" y="1246"/>
                    <a:pt x="3368" y="1177"/>
                    <a:pt x="3376" y="1083"/>
                  </a:cubicBezTo>
                  <a:cubicBezTo>
                    <a:pt x="3386" y="976"/>
                    <a:pt x="3301" y="887"/>
                    <a:pt x="3196" y="887"/>
                  </a:cubicBezTo>
                  <a:lnTo>
                    <a:pt x="2525" y="887"/>
                  </a:lnTo>
                  <a:lnTo>
                    <a:pt x="2525" y="363"/>
                  </a:lnTo>
                  <a:lnTo>
                    <a:pt x="9406" y="363"/>
                  </a:lnTo>
                  <a:lnTo>
                    <a:pt x="9406" y="887"/>
                  </a:lnTo>
                  <a:lnTo>
                    <a:pt x="4075" y="887"/>
                  </a:lnTo>
                  <a:cubicBezTo>
                    <a:pt x="3987" y="887"/>
                    <a:pt x="3906" y="944"/>
                    <a:pt x="3889" y="1031"/>
                  </a:cubicBezTo>
                  <a:cubicBezTo>
                    <a:pt x="3865" y="1146"/>
                    <a:pt x="3955" y="1248"/>
                    <a:pt x="4069" y="1248"/>
                  </a:cubicBezTo>
                  <a:lnTo>
                    <a:pt x="9582" y="1248"/>
                  </a:lnTo>
                  <a:cubicBezTo>
                    <a:pt x="9683" y="1248"/>
                    <a:pt x="9766" y="1166"/>
                    <a:pt x="9766" y="1063"/>
                  </a:cubicBezTo>
                  <a:lnTo>
                    <a:pt x="9766" y="186"/>
                  </a:lnTo>
                  <a:cubicBezTo>
                    <a:pt x="9766" y="84"/>
                    <a:pt x="9683" y="1"/>
                    <a:pt x="9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38"/>
          <p:cNvSpPr txBox="1"/>
          <p:nvPr>
            <p:ph idx="1" type="subTitle"/>
          </p:nvPr>
        </p:nvSpPr>
        <p:spPr>
          <a:xfrm>
            <a:off x="3965225" y="1615775"/>
            <a:ext cx="4458900" cy="1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El intérprete de Python tiene una colección de </a:t>
            </a:r>
            <a:r>
              <a:rPr lang="en" sz="1200" u="sng">
                <a:solidFill>
                  <a:schemeClr val="hlink"/>
                </a:solidFill>
                <a:hlinkClick r:id="rId3"/>
              </a:rPr>
              <a:t>funciones, tipos</a:t>
            </a:r>
            <a:r>
              <a:rPr lang="en" sz="1200"/>
              <a:t> y </a:t>
            </a:r>
            <a:r>
              <a:rPr lang="en" sz="1200" u="sng">
                <a:solidFill>
                  <a:schemeClr val="hlink"/>
                </a:solidFill>
                <a:hlinkClick r:id="rId4"/>
              </a:rPr>
              <a:t>constantes</a:t>
            </a:r>
            <a:r>
              <a:rPr lang="en" sz="1200"/>
              <a:t> incluidas/os, siempre a disposición y sin necesidad de importarlas/los. </a:t>
            </a:r>
            <a:endParaRPr sz="1200"/>
          </a:p>
          <a:p>
            <a:pPr indent="0" lvl="0" marL="0" rtl="0" algn="l">
              <a:spcBef>
                <a:spcPts val="0"/>
              </a:spcBef>
              <a:spcAft>
                <a:spcPts val="0"/>
              </a:spcAft>
              <a:buNone/>
            </a:pPr>
            <a:r>
              <a:rPr lang="en" sz="1200"/>
              <a:t>Por ej.: </a:t>
            </a:r>
            <a:r>
              <a:rPr b="1" lang="en" sz="1200" u="sng">
                <a:solidFill>
                  <a:schemeClr val="hlink"/>
                </a:solidFill>
                <a:latin typeface="IBM Plex Mono"/>
                <a:ea typeface="IBM Plex Mono"/>
                <a:cs typeface="IBM Plex Mono"/>
                <a:sym typeface="IBM Plex Mono"/>
                <a:hlinkClick r:id="rId5"/>
              </a:rPr>
              <a:t>print()</a:t>
            </a:r>
            <a:r>
              <a:rPr lang="en" sz="1200"/>
              <a:t>, </a:t>
            </a:r>
            <a:r>
              <a:rPr b="1" lang="en" sz="1200" u="sng">
                <a:solidFill>
                  <a:schemeClr val="hlink"/>
                </a:solidFill>
                <a:latin typeface="IBM Plex Mono"/>
                <a:ea typeface="IBM Plex Mono"/>
                <a:cs typeface="IBM Plex Mono"/>
                <a:sym typeface="IBM Plex Mono"/>
                <a:hlinkClick r:id="rId6"/>
              </a:rPr>
              <a:t>len()</a:t>
            </a:r>
            <a:r>
              <a:rPr lang="en" sz="1200"/>
              <a:t>,</a:t>
            </a:r>
            <a:r>
              <a:rPr b="1" lang="en" sz="1200">
                <a:latin typeface="IBM Plex Mono"/>
                <a:ea typeface="IBM Plex Mono"/>
                <a:cs typeface="IBM Plex Mono"/>
                <a:sym typeface="IBM Plex Mono"/>
              </a:rPr>
              <a:t> </a:t>
            </a:r>
            <a:r>
              <a:rPr b="1" lang="en" sz="1200" u="sng">
                <a:solidFill>
                  <a:schemeClr val="hlink"/>
                </a:solidFill>
                <a:latin typeface="IBM Plex Mono"/>
                <a:ea typeface="IBM Plex Mono"/>
                <a:cs typeface="IBM Plex Mono"/>
                <a:sym typeface="IBM Plex Mono"/>
                <a:hlinkClick r:id="rId7"/>
              </a:rPr>
              <a:t>range()</a:t>
            </a:r>
            <a:r>
              <a:rPr lang="en" sz="1200"/>
              <a:t>,</a:t>
            </a:r>
            <a:r>
              <a:rPr b="1" lang="en" sz="1200">
                <a:latin typeface="IBM Plex Mono"/>
                <a:ea typeface="IBM Plex Mono"/>
                <a:cs typeface="IBM Plex Mono"/>
                <a:sym typeface="IBM Plex Mono"/>
              </a:rPr>
              <a:t> </a:t>
            </a:r>
            <a:r>
              <a:rPr b="1" lang="en" sz="1200" u="sng">
                <a:solidFill>
                  <a:schemeClr val="hlink"/>
                </a:solidFill>
                <a:latin typeface="IBM Plex Mono"/>
                <a:ea typeface="IBM Plex Mono"/>
                <a:cs typeface="IBM Plex Mono"/>
                <a:sym typeface="IBM Plex Mono"/>
                <a:hlinkClick r:id="rId8"/>
              </a:rPr>
              <a:t>type()</a:t>
            </a:r>
            <a:r>
              <a:rPr lang="en" sz="1200"/>
              <a:t>, </a:t>
            </a:r>
            <a:r>
              <a:rPr b="1" lang="en" sz="1200" u="sng">
                <a:solidFill>
                  <a:schemeClr val="hlink"/>
                </a:solidFill>
                <a:latin typeface="IBM Plex Mono"/>
                <a:ea typeface="IBM Plex Mono"/>
                <a:cs typeface="IBM Plex Mono"/>
                <a:sym typeface="IBM Plex Mono"/>
                <a:hlinkClick r:id="rId9"/>
              </a:rPr>
              <a:t>open()</a:t>
            </a:r>
            <a:r>
              <a:rPr lang="en" sz="1200"/>
              <a:t>, </a:t>
            </a:r>
            <a:r>
              <a:rPr b="1" lang="en" sz="1200" u="sng">
                <a:solidFill>
                  <a:schemeClr val="hlink"/>
                </a:solidFill>
                <a:latin typeface="IBM Plex Mono"/>
                <a:ea typeface="IBM Plex Mono"/>
                <a:cs typeface="IBM Plex Mono"/>
                <a:sym typeface="IBM Plex Mono"/>
                <a:hlinkClick r:id="rId10"/>
              </a:rPr>
              <a:t>str()</a:t>
            </a:r>
            <a:r>
              <a:rPr lang="en" sz="1200"/>
              <a:t>, </a:t>
            </a:r>
            <a:r>
              <a:rPr b="1" lang="en" sz="1200" u="sng">
                <a:solidFill>
                  <a:schemeClr val="hlink"/>
                </a:solidFill>
                <a:latin typeface="IBM Plex Mono"/>
                <a:ea typeface="IBM Plex Mono"/>
                <a:cs typeface="IBM Plex Mono"/>
                <a:sym typeface="IBM Plex Mono"/>
                <a:hlinkClick r:id="rId11"/>
              </a:rPr>
              <a:t>float()</a:t>
            </a:r>
            <a:r>
              <a:rPr lang="en" sz="1200"/>
              <a:t>, </a:t>
            </a:r>
            <a:r>
              <a:rPr b="1" lang="en" sz="1200" u="sng">
                <a:solidFill>
                  <a:schemeClr val="hlink"/>
                </a:solidFill>
                <a:latin typeface="IBM Plex Mono"/>
                <a:ea typeface="IBM Plex Mono"/>
                <a:cs typeface="IBM Plex Mono"/>
                <a:sym typeface="IBM Plex Mono"/>
                <a:hlinkClick r:id="rId12"/>
              </a:rPr>
              <a:t>int()</a:t>
            </a:r>
            <a:r>
              <a:rPr lang="en" sz="1200"/>
              <a:t>, </a:t>
            </a:r>
            <a:r>
              <a:rPr b="1" lang="en" sz="1200" u="sng">
                <a:solidFill>
                  <a:schemeClr val="hlink"/>
                </a:solidFill>
                <a:latin typeface="IBM Plex Mono"/>
                <a:ea typeface="IBM Plex Mono"/>
                <a:cs typeface="IBM Plex Mono"/>
                <a:sym typeface="IBM Plex Mono"/>
                <a:hlinkClick r:id="rId13"/>
              </a:rPr>
              <a:t>abs()</a:t>
            </a:r>
            <a:r>
              <a:rPr lang="en" sz="1200"/>
              <a:t>, </a:t>
            </a:r>
            <a:r>
              <a:rPr b="1" lang="en" sz="1200">
                <a:latin typeface="IBM Plex Mono"/>
                <a:ea typeface="IBM Plex Mono"/>
                <a:cs typeface="IBM Plex Mono"/>
                <a:sym typeface="IBM Plex Mono"/>
              </a:rPr>
              <a:t>True</a:t>
            </a:r>
            <a:r>
              <a:rPr lang="en" sz="1200"/>
              <a:t>, </a:t>
            </a:r>
            <a:r>
              <a:rPr b="1" lang="en" sz="1200">
                <a:latin typeface="IBM Plex Mono"/>
                <a:ea typeface="IBM Plex Mono"/>
                <a:cs typeface="IBM Plex Mono"/>
                <a:sym typeface="IBM Plex Mono"/>
              </a:rPr>
              <a:t>False</a:t>
            </a:r>
            <a:r>
              <a:rPr lang="en" sz="1200"/>
              <a:t>, </a:t>
            </a:r>
            <a:r>
              <a:rPr b="1" lang="en" sz="1200">
                <a:latin typeface="IBM Plex Mono"/>
                <a:ea typeface="IBM Plex Mono"/>
                <a:cs typeface="IBM Plex Mono"/>
                <a:sym typeface="IBM Plex Mono"/>
              </a:rPr>
              <a:t>None</a:t>
            </a:r>
            <a:r>
              <a:rPr lang="en" sz="1200"/>
              <a:t>, </a:t>
            </a:r>
            <a:r>
              <a:rPr b="1" lang="en" sz="1200">
                <a:latin typeface="IBM Plex Mono"/>
                <a:ea typeface="IBM Plex Mono"/>
                <a:cs typeface="IBM Plex Mono"/>
                <a:sym typeface="IBM Plex Mono"/>
              </a:rPr>
              <a:t>NotImplemented</a:t>
            </a:r>
            <a:r>
              <a:rPr lang="en" sz="1200"/>
              <a:t> entre muchas otras. </a:t>
            </a:r>
            <a:endParaRPr sz="1200"/>
          </a:p>
        </p:txBody>
      </p:sp>
      <p:sp>
        <p:nvSpPr>
          <p:cNvPr id="1657" name="Google Shape;1657;p38"/>
          <p:cNvSpPr txBox="1"/>
          <p:nvPr>
            <p:ph idx="7" type="subTitle"/>
          </p:nvPr>
        </p:nvSpPr>
        <p:spPr>
          <a:xfrm>
            <a:off x="4324000" y="1314875"/>
            <a:ext cx="4100100" cy="2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Built-in functions and constants</a:t>
            </a:r>
            <a:endParaRPr sz="1600"/>
          </a:p>
        </p:txBody>
      </p:sp>
      <p:grpSp>
        <p:nvGrpSpPr>
          <p:cNvPr id="1658" name="Google Shape;1658;p38"/>
          <p:cNvGrpSpPr/>
          <p:nvPr/>
        </p:nvGrpSpPr>
        <p:grpSpPr>
          <a:xfrm>
            <a:off x="3965214" y="1248203"/>
            <a:ext cx="358782" cy="306588"/>
            <a:chOff x="866243" y="2291587"/>
            <a:chExt cx="415546" cy="355053"/>
          </a:xfrm>
        </p:grpSpPr>
        <p:sp>
          <p:nvSpPr>
            <p:cNvPr id="1659" name="Google Shape;1659;p38"/>
            <p:cNvSpPr/>
            <p:nvPr/>
          </p:nvSpPr>
          <p:spPr>
            <a:xfrm>
              <a:off x="1053756" y="2523748"/>
              <a:ext cx="103998" cy="81706"/>
            </a:xfrm>
            <a:custGeom>
              <a:rect b="b" l="l" r="r" t="t"/>
              <a:pathLst>
                <a:path extrusionOk="0" h="2573" w="3275">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1076461" y="2409176"/>
              <a:ext cx="79419" cy="60525"/>
            </a:xfrm>
            <a:custGeom>
              <a:rect b="b" l="l" r="r" t="t"/>
              <a:pathLst>
                <a:path extrusionOk="0" h="1906" w="2501">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985324" y="2448488"/>
              <a:ext cx="86628" cy="94185"/>
            </a:xfrm>
            <a:custGeom>
              <a:rect b="b" l="l" r="r" t="t"/>
              <a:pathLst>
                <a:path extrusionOk="0" h="2966" w="2728">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1014062" y="2472336"/>
              <a:ext cx="15147" cy="15147"/>
            </a:xfrm>
            <a:custGeom>
              <a:rect b="b" l="l" r="r" t="t"/>
              <a:pathLst>
                <a:path extrusionOk="0" h="477" w="477">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866243" y="2291587"/>
              <a:ext cx="415546" cy="355053"/>
            </a:xfrm>
            <a:custGeom>
              <a:rect b="b" l="l" r="r" t="t"/>
              <a:pathLst>
                <a:path extrusionOk="0" h="11181" w="13086">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10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
        <p:nvSpPr>
          <p:cNvPr id="2206" name="Google Shape;2206;p101"/>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Crear un repositorio en GitHub con el nombre “</a:t>
            </a:r>
            <a:r>
              <a:rPr lang="en">
                <a:latin typeface="IBM Plex Mono"/>
                <a:ea typeface="IBM Plex Mono"/>
                <a:cs typeface="IBM Plex Mono"/>
                <a:sym typeface="IBM Plex Mono"/>
              </a:rPr>
              <a:t>desarrollo_de_software”</a:t>
            </a:r>
            <a:r>
              <a:rPr lang="en" sz="1500"/>
              <a:t> para alojar los archivos de estos ejercicios.</a:t>
            </a:r>
            <a:endParaRPr sz="1500"/>
          </a:p>
          <a:p>
            <a:pPr indent="-323850" lvl="0" marL="457200" rtl="0" algn="l">
              <a:lnSpc>
                <a:spcPct val="150000"/>
              </a:lnSpc>
              <a:spcBef>
                <a:spcPts val="0"/>
              </a:spcBef>
              <a:spcAft>
                <a:spcPts val="0"/>
              </a:spcAft>
              <a:buSzPts val="1500"/>
              <a:buChar char="●"/>
            </a:pPr>
            <a:r>
              <a:rPr lang="en" sz="1500"/>
              <a:t>Dentro del repositorio, crear una carpeta con el nombre “</a:t>
            </a:r>
            <a:r>
              <a:rPr lang="en">
                <a:latin typeface="IBM Plex Mono"/>
                <a:ea typeface="IBM Plex Mono"/>
                <a:cs typeface="IBM Plex Mono"/>
                <a:sym typeface="IBM Plex Mono"/>
              </a:rPr>
              <a:t>ejercicios_python”.</a:t>
            </a:r>
            <a:endParaRPr>
              <a:latin typeface="IBM Plex Mono"/>
              <a:ea typeface="IBM Plex Mono"/>
              <a:cs typeface="IBM Plex Mono"/>
              <a:sym typeface="IBM Plex Mono"/>
            </a:endParaRPr>
          </a:p>
          <a:p>
            <a:pPr indent="-317500" lvl="0" marL="457200" rtl="0" algn="l">
              <a:lnSpc>
                <a:spcPct val="150000"/>
              </a:lnSpc>
              <a:spcBef>
                <a:spcPts val="0"/>
              </a:spcBef>
              <a:spcAft>
                <a:spcPts val="0"/>
              </a:spcAft>
              <a:buSzPts val="1400"/>
              <a:buFont typeface="IBM Plex Mono"/>
              <a:buChar char="●"/>
            </a:pPr>
            <a:r>
              <a:rPr lang="en" sz="1500"/>
              <a:t>Dentro de esta última carpeta, crear para cada ejercicio un archivo con extensión </a:t>
            </a:r>
            <a:r>
              <a:rPr lang="en" sz="1500">
                <a:latin typeface="IBM Plex Mono"/>
                <a:ea typeface="IBM Plex Mono"/>
                <a:cs typeface="IBM Plex Mono"/>
                <a:sym typeface="IBM Plex Mono"/>
              </a:rPr>
              <a:t>.py</a:t>
            </a:r>
            <a:r>
              <a:rPr lang="en" sz="1500"/>
              <a:t>. Por ejemplo: </a:t>
            </a:r>
            <a:r>
              <a:rPr lang="en" sz="1500">
                <a:latin typeface="IBM Plex Mono"/>
                <a:ea typeface="IBM Plex Mono"/>
                <a:cs typeface="IBM Plex Mono"/>
                <a:sym typeface="IBM Plex Mono"/>
              </a:rPr>
              <a:t>ejercicio_1.py</a:t>
            </a:r>
            <a:endParaRPr sz="1500"/>
          </a:p>
          <a:p>
            <a:pPr indent="-323850" lvl="0" marL="457200" rtl="0" algn="l">
              <a:lnSpc>
                <a:spcPct val="150000"/>
              </a:lnSpc>
              <a:spcBef>
                <a:spcPts val="0"/>
              </a:spcBef>
              <a:spcAft>
                <a:spcPts val="0"/>
              </a:spcAft>
              <a:buSzPts val="1500"/>
              <a:buChar char="●"/>
            </a:pPr>
            <a:r>
              <a:rPr lang="en" sz="1500"/>
              <a:t>Cada archivo debe ser configurado de tal forma que pueda ser ejecutado como script (ver #51).</a:t>
            </a:r>
            <a:endParaRPr sz="15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p1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
        <p:nvSpPr>
          <p:cNvPr id="2212" name="Google Shape;2212;p102"/>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AutoNum type="arabicPeriod"/>
            </a:pPr>
            <a:r>
              <a:rPr lang="en" sz="1500"/>
              <a:t>Escriba un programa en Python que imprima el mensaje </a:t>
            </a:r>
            <a:r>
              <a:rPr lang="en">
                <a:latin typeface="IBM Plex Mono"/>
                <a:ea typeface="IBM Plex Mono"/>
                <a:cs typeface="IBM Plex Mono"/>
                <a:sym typeface="IBM Plex Mono"/>
              </a:rPr>
              <a:t>“¡Hola Mundo!”</a:t>
            </a:r>
            <a:r>
              <a:rPr lang="en" sz="1500"/>
              <a:t>.</a:t>
            </a:r>
            <a:endParaRPr sz="1500"/>
          </a:p>
          <a:p>
            <a:pPr indent="-323850" lvl="0" marL="457200" rtl="0" algn="l">
              <a:lnSpc>
                <a:spcPct val="150000"/>
              </a:lnSpc>
              <a:spcBef>
                <a:spcPts val="0"/>
              </a:spcBef>
              <a:spcAft>
                <a:spcPts val="0"/>
              </a:spcAft>
              <a:buSzPts val="1500"/>
              <a:buAutoNum type="arabicPeriod"/>
            </a:pPr>
            <a:r>
              <a:rPr lang="en" sz="1500"/>
              <a:t>Modifique el programa anterior para que muestre </a:t>
            </a:r>
            <a:r>
              <a:rPr lang="en">
                <a:latin typeface="IBM Plex Mono"/>
                <a:ea typeface="IBM Plex Mono"/>
                <a:cs typeface="IBM Plex Mono"/>
                <a:sym typeface="IBM Plex Mono"/>
              </a:rPr>
              <a:t>“¡Hola &lt;arg 1&gt;!”</a:t>
            </a:r>
            <a:r>
              <a:rPr lang="en"/>
              <a:t>. Donde arg 1 proviene de la lista de argumentos al ejecutar el programa (ver #51). </a:t>
            </a:r>
            <a:endParaRPr/>
          </a:p>
          <a:p>
            <a:pPr indent="0" lvl="0" marL="457200" rtl="0" algn="l">
              <a:lnSpc>
                <a:spcPct val="150000"/>
              </a:lnSpc>
              <a:spcBef>
                <a:spcPts val="1000"/>
              </a:spcBef>
              <a:spcAft>
                <a:spcPts val="1000"/>
              </a:spcAft>
              <a:buNone/>
            </a:pPr>
            <a:r>
              <a:rPr lang="en"/>
              <a:t>Por ejemplo, al ejecutar: </a:t>
            </a:r>
            <a:r>
              <a:rPr lang="en">
                <a:latin typeface="IBM Plex Mono"/>
                <a:ea typeface="IBM Plex Mono"/>
                <a:cs typeface="IBM Plex Mono"/>
                <a:sym typeface="IBM Plex Mono"/>
              </a:rPr>
              <a:t>python ejercicio_2.py firulais. </a:t>
            </a:r>
            <a:r>
              <a:rPr lang="en"/>
              <a:t>El programa mostrará </a:t>
            </a:r>
            <a:r>
              <a:rPr lang="en">
                <a:latin typeface="IBM Plex Mono"/>
                <a:ea typeface="IBM Plex Mono"/>
                <a:cs typeface="IBM Plex Mono"/>
                <a:sym typeface="IBM Plex Mono"/>
              </a:rPr>
              <a:t>“¡Hola Firulais!”. </a:t>
            </a:r>
            <a:r>
              <a:rPr lang="en" sz="1500"/>
              <a:t>Utilice métodos de string para “capitalizar” el argumento recibido por parámetros.</a:t>
            </a:r>
            <a:endParaRPr sz="1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10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
        <p:nvSpPr>
          <p:cNvPr id="2218" name="Google Shape;2218;p103"/>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3"/>
            </a:pPr>
            <a:r>
              <a:rPr lang="en" sz="1500"/>
              <a:t>Escriba un programa con las funciones necesarias para realizar las operaciones de: </a:t>
            </a:r>
            <a:r>
              <a:rPr lang="en" sz="1500">
                <a:latin typeface="IBM Plex Mono"/>
                <a:ea typeface="IBM Plex Mono"/>
                <a:cs typeface="IBM Plex Mono"/>
                <a:sym typeface="IBM Plex Mono"/>
              </a:rPr>
              <a:t>suma</a:t>
            </a:r>
            <a:r>
              <a:rPr lang="en" sz="1500"/>
              <a:t>, </a:t>
            </a:r>
            <a:r>
              <a:rPr lang="en" sz="1500">
                <a:latin typeface="IBM Plex Mono"/>
                <a:ea typeface="IBM Plex Mono"/>
                <a:cs typeface="IBM Plex Mono"/>
                <a:sym typeface="IBM Plex Mono"/>
              </a:rPr>
              <a:t>resta</a:t>
            </a:r>
            <a:r>
              <a:rPr lang="en" sz="1500"/>
              <a:t>, </a:t>
            </a:r>
            <a:r>
              <a:rPr lang="en" sz="1500">
                <a:latin typeface="IBM Plex Mono"/>
                <a:ea typeface="IBM Plex Mono"/>
                <a:cs typeface="IBM Plex Mono"/>
                <a:sym typeface="IBM Plex Mono"/>
              </a:rPr>
              <a:t>multiplicación</a:t>
            </a:r>
            <a:r>
              <a:rPr lang="en" sz="1500"/>
              <a:t> y </a:t>
            </a:r>
            <a:r>
              <a:rPr lang="en" sz="1500">
                <a:latin typeface="IBM Plex Mono"/>
                <a:ea typeface="IBM Plex Mono"/>
                <a:cs typeface="IBM Plex Mono"/>
                <a:sym typeface="IBM Plex Mono"/>
              </a:rPr>
              <a:t>división</a:t>
            </a:r>
            <a:r>
              <a:rPr lang="en" sz="1500"/>
              <a:t>. El programa deberá llevar a cabo todas las operaciones al recibir dos parámetros numéricos durante la ejecución del mismo. Ver </a:t>
            </a:r>
            <a:r>
              <a:rPr lang="en" u="sng">
                <a:solidFill>
                  <a:schemeClr val="hlink"/>
                </a:solidFill>
                <a:latin typeface="IBM Plex Mono"/>
                <a:ea typeface="IBM Plex Mono"/>
                <a:cs typeface="IBM Plex Mono"/>
                <a:sym typeface="IBM Plex Mono"/>
                <a:hlinkClick r:id="rId3"/>
              </a:rPr>
              <a:t>input()</a:t>
            </a:r>
            <a:r>
              <a:rPr lang="en" sz="1500"/>
              <a:t>.</a:t>
            </a:r>
            <a:endParaRPr sz="1500"/>
          </a:p>
          <a:p>
            <a:pPr indent="0" lvl="0" marL="457200" rtl="0" algn="l">
              <a:lnSpc>
                <a:spcPct val="150000"/>
              </a:lnSpc>
              <a:spcBef>
                <a:spcPts val="1000"/>
              </a:spcBef>
              <a:spcAft>
                <a:spcPts val="0"/>
              </a:spcAft>
              <a:buNone/>
            </a:pPr>
            <a:r>
              <a:rPr lang="en" sz="1500"/>
              <a:t>Ejemplo:</a:t>
            </a:r>
            <a:endParaRPr sz="1500"/>
          </a:p>
          <a:p>
            <a:pPr indent="0" lvl="0" marL="457200" rtl="0" algn="l">
              <a:lnSpc>
                <a:spcPct val="150000"/>
              </a:lnSpc>
              <a:spcBef>
                <a:spcPts val="1000"/>
              </a:spcBef>
              <a:spcAft>
                <a:spcPts val="0"/>
              </a:spcAft>
              <a:buNone/>
            </a:pPr>
            <a:r>
              <a:rPr lang="en" sz="1500">
                <a:solidFill>
                  <a:srgbClr val="388E3C"/>
                </a:solidFill>
                <a:latin typeface="IBM Plex Mono"/>
                <a:ea typeface="IBM Plex Mono"/>
                <a:cs typeface="IBM Plex Mono"/>
                <a:sym typeface="IBM Plex Mono"/>
              </a:rPr>
              <a:t>Operación suma</a:t>
            </a:r>
            <a:endParaRPr sz="1500">
              <a:solidFill>
                <a:srgbClr val="388E3C"/>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I</a:t>
            </a:r>
            <a:r>
              <a:rPr lang="en" sz="1500">
                <a:solidFill>
                  <a:srgbClr val="388E3C"/>
                </a:solidFill>
                <a:latin typeface="IBM Plex Mono"/>
                <a:ea typeface="IBM Plex Mono"/>
                <a:cs typeface="IBM Plex Mono"/>
                <a:sym typeface="IBM Plex Mono"/>
              </a:rPr>
              <a:t>ngrese operador 1:</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1</a:t>
            </a:r>
            <a:endParaRPr sz="1500">
              <a:solidFill>
                <a:srgbClr val="3F51B5"/>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Ingrese operador 2:</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2</a:t>
            </a:r>
            <a:endParaRPr sz="1500">
              <a:solidFill>
                <a:srgbClr val="3F51B5"/>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Resultado:</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3</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1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
        <p:nvSpPr>
          <p:cNvPr id="2224" name="Google Shape;2224;p104"/>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4"/>
            </a:pPr>
            <a:r>
              <a:rPr lang="en" sz="1500"/>
              <a:t>Escriba un programa que permita hacer la conversión de valores de temperatura entre </a:t>
            </a:r>
            <a:r>
              <a:rPr lang="en" sz="1500"/>
              <a:t>Celsius</a:t>
            </a:r>
            <a:r>
              <a:rPr lang="en" sz="1500"/>
              <a:t> y Fahrenheit. Se debe solicitar al usuario que ingrese un valor numérico y la escala original. El programa deberá mostrar por pantalla el valor convertido incluyendo la escala final. Ver </a:t>
            </a:r>
            <a:r>
              <a:rPr lang="en" u="sng">
                <a:solidFill>
                  <a:schemeClr val="hlink"/>
                </a:solidFill>
                <a:latin typeface="IBM Plex Mono"/>
                <a:ea typeface="IBM Plex Mono"/>
                <a:cs typeface="IBM Plex Mono"/>
                <a:sym typeface="IBM Plex Mono"/>
                <a:hlinkClick r:id="rId3"/>
              </a:rPr>
              <a:t>input()</a:t>
            </a:r>
            <a:r>
              <a:rPr lang="en" sz="1500"/>
              <a:t>. Construya dos funciones, una para convertir datos a escala Celsius y otra para convertir los datos a escala Fahrenheit.</a:t>
            </a:r>
            <a:endParaRPr sz="1500"/>
          </a:p>
          <a:p>
            <a:pPr indent="0" lvl="0" marL="457200" rtl="0" algn="l">
              <a:lnSpc>
                <a:spcPct val="150000"/>
              </a:lnSpc>
              <a:spcBef>
                <a:spcPts val="1000"/>
              </a:spcBef>
              <a:spcAft>
                <a:spcPts val="0"/>
              </a:spcAft>
              <a:buNone/>
            </a:pPr>
            <a:r>
              <a:rPr lang="en" sz="1500"/>
              <a:t>Ejemplo:</a:t>
            </a:r>
            <a:endParaRPr sz="1500"/>
          </a:p>
          <a:p>
            <a:pPr indent="0" lvl="0" marL="457200" rtl="0" algn="l">
              <a:lnSpc>
                <a:spcPct val="150000"/>
              </a:lnSpc>
              <a:spcBef>
                <a:spcPts val="1000"/>
              </a:spcBef>
              <a:spcAft>
                <a:spcPts val="0"/>
              </a:spcAft>
              <a:buNone/>
            </a:pPr>
            <a:r>
              <a:rPr lang="en" sz="1500">
                <a:solidFill>
                  <a:srgbClr val="388E3C"/>
                </a:solidFill>
                <a:latin typeface="IBM Plex Mono"/>
                <a:ea typeface="IBM Plex Mono"/>
                <a:cs typeface="IBM Plex Mono"/>
                <a:sym typeface="IBM Plex Mono"/>
              </a:rPr>
              <a:t>Ingrese temperatura:</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28.5</a:t>
            </a:r>
            <a:endParaRPr sz="1500">
              <a:solidFill>
                <a:srgbClr val="3F51B5"/>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Ingrese escala:</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C</a:t>
            </a:r>
            <a:endParaRPr sz="1500">
              <a:solidFill>
                <a:srgbClr val="3F51B5"/>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Resultado:</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83.3°F</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1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
        <p:nvSpPr>
          <p:cNvPr id="2230" name="Google Shape;2230;p105"/>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5"/>
            </a:pPr>
            <a:r>
              <a:rPr lang="en" sz="1500"/>
              <a:t>Escriba un programa que permita crear una lista de 5 películas. El programa debe solicitar uno por uno los nombres de las películas junto con su año de estreno. Al finalizar la carga de datos, se deberá mostrar por pantalla una lista con los nombres de las películas ordenadas por nombre y un diccionario donde las claves sean los años de estreno y los valores sean las películas estrenadas ese año.</a:t>
            </a:r>
            <a:endParaRPr sz="1500"/>
          </a:p>
          <a:p>
            <a:pPr indent="0" lvl="0" marL="457200" rtl="0" algn="l">
              <a:lnSpc>
                <a:spcPct val="150000"/>
              </a:lnSpc>
              <a:spcBef>
                <a:spcPts val="100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10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
        <p:nvSpPr>
          <p:cNvPr id="2236" name="Google Shape;2236;p106"/>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5"/>
            </a:pPr>
            <a:r>
              <a:rPr lang="en" sz="1500"/>
              <a:t>Ejemplo:</a:t>
            </a:r>
            <a:endParaRPr sz="1500"/>
          </a:p>
          <a:p>
            <a:pPr indent="0" lvl="0" marL="457200" rtl="0" algn="l">
              <a:lnSpc>
                <a:spcPct val="150000"/>
              </a:lnSpc>
              <a:spcBef>
                <a:spcPts val="1000"/>
              </a:spcBef>
              <a:spcAft>
                <a:spcPts val="0"/>
              </a:spcAft>
              <a:buNone/>
            </a:pPr>
            <a:r>
              <a:rPr lang="en" sz="1500">
                <a:solidFill>
                  <a:srgbClr val="388E3C"/>
                </a:solidFill>
                <a:latin typeface="IBM Plex Mono"/>
                <a:ea typeface="IBM Plex Mono"/>
                <a:cs typeface="IBM Plex Mono"/>
                <a:sym typeface="IBM Plex Mono"/>
              </a:rPr>
              <a:t>…</a:t>
            </a:r>
            <a:endParaRPr sz="1500">
              <a:solidFill>
                <a:srgbClr val="388E3C"/>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Ingrese nombre de pelicula:</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Batman inicia</a:t>
            </a:r>
            <a:endParaRPr sz="1500">
              <a:solidFill>
                <a:srgbClr val="3F51B5"/>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Ingrese año de estreno:</a:t>
            </a:r>
            <a:r>
              <a:rPr lang="en" sz="1500">
                <a:latin typeface="IBM Plex Mono"/>
                <a:ea typeface="IBM Plex Mono"/>
                <a:cs typeface="IBM Plex Mono"/>
                <a:sym typeface="IBM Plex Mono"/>
              </a:rPr>
              <a:t> </a:t>
            </a:r>
            <a:r>
              <a:rPr lang="en" sz="1500">
                <a:solidFill>
                  <a:srgbClr val="3F51B5"/>
                </a:solidFill>
                <a:latin typeface="IBM Plex Mono"/>
                <a:ea typeface="IBM Plex Mono"/>
                <a:cs typeface="IBM Plex Mono"/>
                <a:sym typeface="IBM Plex Mono"/>
              </a:rPr>
              <a:t>2008</a:t>
            </a:r>
            <a:endParaRPr sz="1500">
              <a:solidFill>
                <a:srgbClr val="3F51B5"/>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388E3C"/>
                </a:solidFill>
                <a:latin typeface="IBM Plex Mono"/>
                <a:ea typeface="IBM Plex Mono"/>
                <a:cs typeface="IBM Plex Mono"/>
                <a:sym typeface="IBM Plex Mono"/>
              </a:rPr>
              <a:t>Resultado:</a:t>
            </a:r>
            <a:r>
              <a:rPr lang="en" sz="1500">
                <a:latin typeface="IBM Plex Mono"/>
                <a:ea typeface="IBM Plex Mono"/>
                <a:cs typeface="IBM Plex Mono"/>
                <a:sym typeface="IBM Plex Mono"/>
              </a:rPr>
              <a:t> </a:t>
            </a:r>
            <a:endParaRPr sz="1500">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C53929"/>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“300”</a:t>
            </a:r>
            <a:r>
              <a:rPr lang="en" sz="1500">
                <a:solidFill>
                  <a:srgbClr val="3F51B5"/>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“Avatar”</a:t>
            </a:r>
            <a:r>
              <a:rPr lang="en" sz="1500">
                <a:solidFill>
                  <a:srgbClr val="3F51B5"/>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“Batman Inicia”</a:t>
            </a:r>
            <a:r>
              <a:rPr lang="en" sz="1500">
                <a:solidFill>
                  <a:srgbClr val="3F51B5"/>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“Iron Man”</a:t>
            </a:r>
            <a:r>
              <a:rPr lang="en" sz="1500">
                <a:solidFill>
                  <a:srgbClr val="3F51B5"/>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“Tropic Thunder”</a:t>
            </a:r>
            <a:r>
              <a:rPr lang="en" sz="1500">
                <a:solidFill>
                  <a:srgbClr val="C53929"/>
                </a:solidFill>
                <a:latin typeface="IBM Plex Mono"/>
                <a:ea typeface="IBM Plex Mono"/>
                <a:cs typeface="IBM Plex Mono"/>
                <a:sym typeface="IBM Plex Mono"/>
              </a:rPr>
              <a:t>]</a:t>
            </a:r>
            <a:endParaRPr sz="1500">
              <a:solidFill>
                <a:srgbClr val="C53929"/>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C53929"/>
                </a:solidFill>
                <a:latin typeface="IBM Plex Mono"/>
                <a:ea typeface="IBM Plex Mono"/>
                <a:cs typeface="IBM Plex Mono"/>
                <a:sym typeface="IBM Plex Mono"/>
              </a:rPr>
              <a:t>{</a:t>
            </a:r>
            <a:r>
              <a:rPr lang="en" sz="1500">
                <a:solidFill>
                  <a:srgbClr val="3F51B5"/>
                </a:solidFill>
                <a:latin typeface="IBM Plex Mono"/>
                <a:ea typeface="IBM Plex Mono"/>
                <a:cs typeface="IBM Plex Mono"/>
                <a:sym typeface="IBM Plex Mono"/>
              </a:rPr>
              <a:t>2005: </a:t>
            </a:r>
            <a:r>
              <a:rPr lang="en" sz="1500">
                <a:solidFill>
                  <a:srgbClr val="388E3C"/>
                </a:solidFill>
                <a:latin typeface="IBM Plex Mono"/>
                <a:ea typeface="IBM Plex Mono"/>
                <a:cs typeface="IBM Plex Mono"/>
                <a:sym typeface="IBM Plex Mono"/>
              </a:rPr>
              <a:t>“Batman Inicia”</a:t>
            </a:r>
            <a:r>
              <a:rPr lang="en" sz="1500">
                <a:solidFill>
                  <a:srgbClr val="3F51B5"/>
                </a:solidFill>
                <a:latin typeface="IBM Plex Mono"/>
                <a:ea typeface="IBM Plex Mono"/>
                <a:cs typeface="IBM Plex Mono"/>
                <a:sym typeface="IBM Plex Mono"/>
              </a:rPr>
              <a:t>, 2006: </a:t>
            </a:r>
            <a:r>
              <a:rPr lang="en" sz="1500">
                <a:solidFill>
                  <a:srgbClr val="388E3C"/>
                </a:solidFill>
                <a:latin typeface="IBM Plex Mono"/>
                <a:ea typeface="IBM Plex Mono"/>
                <a:cs typeface="IBM Plex Mono"/>
                <a:sym typeface="IBM Plex Mono"/>
              </a:rPr>
              <a:t>“300”</a:t>
            </a:r>
            <a:r>
              <a:rPr lang="en" sz="1500">
                <a:solidFill>
                  <a:srgbClr val="3F51B5"/>
                </a:solidFill>
                <a:latin typeface="IBM Plex Mono"/>
                <a:ea typeface="IBM Plex Mono"/>
                <a:cs typeface="IBM Plex Mono"/>
                <a:sym typeface="IBM Plex Mono"/>
              </a:rPr>
              <a:t>, 2008: </a:t>
            </a:r>
            <a:r>
              <a:rPr lang="en" sz="1500">
                <a:solidFill>
                  <a:srgbClr val="388E3C"/>
                </a:solidFill>
                <a:latin typeface="IBM Plex Mono"/>
                <a:ea typeface="IBM Plex Mono"/>
                <a:cs typeface="IBM Plex Mono"/>
                <a:sym typeface="IBM Plex Mono"/>
              </a:rPr>
              <a:t>“Tropic Thunder”</a:t>
            </a:r>
            <a:r>
              <a:rPr lang="en" sz="1500">
                <a:solidFill>
                  <a:srgbClr val="3F51B5"/>
                </a:solidFill>
                <a:latin typeface="IBM Plex Mono"/>
                <a:ea typeface="IBM Plex Mono"/>
                <a:cs typeface="IBM Plex Mono"/>
                <a:sym typeface="IBM Plex Mono"/>
              </a:rPr>
              <a:t>, </a:t>
            </a:r>
            <a:r>
              <a:rPr lang="en" sz="1500">
                <a:solidFill>
                  <a:srgbClr val="388E3C"/>
                </a:solidFill>
                <a:latin typeface="IBM Plex Mono"/>
                <a:ea typeface="IBM Plex Mono"/>
                <a:cs typeface="IBM Plex Mono"/>
                <a:sym typeface="IBM Plex Mono"/>
              </a:rPr>
              <a:t>“Iron Man”</a:t>
            </a:r>
            <a:r>
              <a:rPr lang="en" sz="1500">
                <a:solidFill>
                  <a:srgbClr val="C53929"/>
                </a:solidFill>
                <a:latin typeface="IBM Plex Mono"/>
                <a:ea typeface="IBM Plex Mono"/>
                <a:cs typeface="IBM Plex Mono"/>
                <a:sym typeface="IBM Plex Mono"/>
              </a:rPr>
              <a:t>}</a:t>
            </a:r>
            <a:endParaRPr sz="1500">
              <a:solidFill>
                <a:srgbClr val="C53929"/>
              </a:solidFill>
              <a:latin typeface="IBM Plex Mono"/>
              <a:ea typeface="IBM Plex Mono"/>
              <a:cs typeface="IBM Plex Mono"/>
              <a:sym typeface="IBM Plex Mono"/>
            </a:endParaRPr>
          </a:p>
          <a:p>
            <a:pPr indent="0" lvl="0" marL="457200" rtl="0" algn="l">
              <a:lnSpc>
                <a:spcPct val="150000"/>
              </a:lnSpc>
              <a:spcBef>
                <a:spcPts val="0"/>
              </a:spcBef>
              <a:spcAft>
                <a:spcPts val="0"/>
              </a:spcAft>
              <a:buNone/>
            </a:pPr>
            <a:r>
              <a:t/>
            </a:r>
            <a:endParaRPr sz="1500"/>
          </a:p>
          <a:p>
            <a:pPr indent="0" lvl="0" marL="457200" rtl="0" algn="l">
              <a:lnSpc>
                <a:spcPct val="150000"/>
              </a:lnSpc>
              <a:spcBef>
                <a:spcPts val="1000"/>
              </a:spcBef>
              <a:spcAft>
                <a:spcPts val="0"/>
              </a:spcAft>
              <a:buNone/>
            </a:pPr>
            <a:r>
              <a:t/>
            </a:r>
            <a:endParaRPr sz="1500">
              <a:solidFill>
                <a:srgbClr val="3F51B5"/>
              </a:solidFill>
              <a:latin typeface="IBM Plex Mono"/>
              <a:ea typeface="IBM Plex Mono"/>
              <a:cs typeface="IBM Plex Mono"/>
              <a:sym typeface="IBM Plex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10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6"/>
            </a:pPr>
            <a:r>
              <a:rPr lang="en" sz="1500"/>
              <a:t>Cree un programa con las siguientes características</a:t>
            </a:r>
            <a:r>
              <a:rPr lang="en" sz="1500"/>
              <a:t>:</a:t>
            </a:r>
            <a:endParaRPr sz="1500"/>
          </a:p>
          <a:p>
            <a:pPr indent="-323850" lvl="1" marL="914400" rtl="0" algn="l">
              <a:lnSpc>
                <a:spcPct val="150000"/>
              </a:lnSpc>
              <a:spcBef>
                <a:spcPts val="0"/>
              </a:spcBef>
              <a:spcAft>
                <a:spcPts val="0"/>
              </a:spcAft>
              <a:buClr>
                <a:srgbClr val="666666"/>
              </a:buClr>
              <a:buSzPts val="1500"/>
              <a:buAutoNum type="alphaLcPeriod"/>
            </a:pPr>
            <a:r>
              <a:rPr lang="en" sz="1500"/>
              <a:t>Crea una clase llamada “</a:t>
            </a:r>
            <a:r>
              <a:rPr lang="en" sz="1500">
                <a:latin typeface="IBM Plex Mono"/>
                <a:ea typeface="IBM Plex Mono"/>
                <a:cs typeface="IBM Plex Mono"/>
                <a:sym typeface="IBM Plex Mono"/>
              </a:rPr>
              <a:t>Libro</a:t>
            </a:r>
            <a:r>
              <a:rPr lang="en" sz="1500"/>
              <a:t>” con los siguientes atributos:	</a:t>
            </a:r>
            <a:endParaRPr sz="1500"/>
          </a:p>
          <a:p>
            <a:pPr indent="-323850" lvl="2" marL="1371600" rtl="0" algn="l">
              <a:lnSpc>
                <a:spcPct val="150000"/>
              </a:lnSpc>
              <a:spcBef>
                <a:spcPts val="0"/>
              </a:spcBef>
              <a:spcAft>
                <a:spcPts val="0"/>
              </a:spcAft>
              <a:buClr>
                <a:srgbClr val="666666"/>
              </a:buClr>
              <a:buSzPts val="1500"/>
              <a:buFont typeface="IBM Plex Mono"/>
              <a:buAutoNum type="romanLcPeriod"/>
            </a:pPr>
            <a:r>
              <a:rPr lang="en" sz="1500">
                <a:latin typeface="IBM Plex Mono"/>
                <a:ea typeface="IBM Plex Mono"/>
                <a:cs typeface="IBM Plex Mono"/>
                <a:sym typeface="IBM Plex Mono"/>
              </a:rPr>
              <a:t>titulo</a:t>
            </a:r>
            <a:endParaRPr sz="1500">
              <a:latin typeface="IBM Plex Mono"/>
              <a:ea typeface="IBM Plex Mono"/>
              <a:cs typeface="IBM Plex Mono"/>
              <a:sym typeface="IBM Plex Mono"/>
            </a:endParaRPr>
          </a:p>
          <a:p>
            <a:pPr indent="-323850" lvl="2" marL="1371600" rtl="0" algn="l">
              <a:lnSpc>
                <a:spcPct val="150000"/>
              </a:lnSpc>
              <a:spcBef>
                <a:spcPts val="0"/>
              </a:spcBef>
              <a:spcAft>
                <a:spcPts val="0"/>
              </a:spcAft>
              <a:buClr>
                <a:srgbClr val="666666"/>
              </a:buClr>
              <a:buSzPts val="1500"/>
              <a:buFont typeface="IBM Plex Mono"/>
              <a:buAutoNum type="romanLcPeriod"/>
            </a:pPr>
            <a:r>
              <a:rPr lang="en" sz="1500">
                <a:latin typeface="IBM Plex Mono"/>
                <a:ea typeface="IBM Plex Mono"/>
                <a:cs typeface="IBM Plex Mono"/>
                <a:sym typeface="IBM Plex Mono"/>
              </a:rPr>
              <a:t>autor</a:t>
            </a:r>
            <a:endParaRPr sz="1500">
              <a:latin typeface="IBM Plex Mono"/>
              <a:ea typeface="IBM Plex Mono"/>
              <a:cs typeface="IBM Plex Mono"/>
              <a:sym typeface="IBM Plex Mono"/>
            </a:endParaRPr>
          </a:p>
          <a:p>
            <a:pPr indent="-323850" lvl="2" marL="1371600" rtl="0" algn="l">
              <a:lnSpc>
                <a:spcPct val="150000"/>
              </a:lnSpc>
              <a:spcBef>
                <a:spcPts val="0"/>
              </a:spcBef>
              <a:spcAft>
                <a:spcPts val="0"/>
              </a:spcAft>
              <a:buClr>
                <a:srgbClr val="666666"/>
              </a:buClr>
              <a:buSzPts val="1500"/>
              <a:buFont typeface="IBM Plex Mono"/>
              <a:buAutoNum type="romanLcPeriod"/>
            </a:pPr>
            <a:r>
              <a:rPr lang="en" sz="1500">
                <a:latin typeface="IBM Plex Mono"/>
                <a:ea typeface="IBM Plex Mono"/>
                <a:cs typeface="IBM Plex Mono"/>
                <a:sym typeface="IBM Plex Mono"/>
              </a:rPr>
              <a:t>año</a:t>
            </a:r>
            <a:endParaRPr sz="1500">
              <a:latin typeface="IBM Plex Mono"/>
              <a:ea typeface="IBM Plex Mono"/>
              <a:cs typeface="IBM Plex Mono"/>
              <a:sym typeface="IBM Plex Mono"/>
            </a:endParaRPr>
          </a:p>
          <a:p>
            <a:pPr indent="-323850" lvl="2" marL="1371600" rtl="0" algn="l">
              <a:lnSpc>
                <a:spcPct val="150000"/>
              </a:lnSpc>
              <a:spcBef>
                <a:spcPts val="0"/>
              </a:spcBef>
              <a:spcAft>
                <a:spcPts val="0"/>
              </a:spcAft>
              <a:buClr>
                <a:srgbClr val="666666"/>
              </a:buClr>
              <a:buSzPts val="1500"/>
              <a:buFont typeface="IBM Plex Mono"/>
              <a:buAutoNum type="romanLcPeriod"/>
            </a:pPr>
            <a:r>
              <a:rPr lang="en" sz="1500">
                <a:latin typeface="IBM Plex Mono"/>
                <a:ea typeface="IBM Plex Mono"/>
                <a:cs typeface="IBM Plex Mono"/>
                <a:sym typeface="IBM Plex Mono"/>
              </a:rPr>
              <a:t>genero</a:t>
            </a:r>
            <a:endParaRPr sz="1500">
              <a:latin typeface="IBM Plex Mono"/>
              <a:ea typeface="IBM Plex Mono"/>
              <a:cs typeface="IBM Plex Mono"/>
              <a:sym typeface="IBM Plex Mono"/>
            </a:endParaRPr>
          </a:p>
          <a:p>
            <a:pPr indent="-323850" lvl="1" marL="914400" rtl="0" algn="l">
              <a:lnSpc>
                <a:spcPct val="150000"/>
              </a:lnSpc>
              <a:spcBef>
                <a:spcPts val="0"/>
              </a:spcBef>
              <a:spcAft>
                <a:spcPts val="0"/>
              </a:spcAft>
              <a:buClr>
                <a:srgbClr val="666666"/>
              </a:buClr>
              <a:buSzPts val="1500"/>
              <a:buAutoNum type="alphaLcPeriod"/>
            </a:pPr>
            <a:r>
              <a:rPr lang="en" sz="1500"/>
              <a:t>Utiliza la el método </a:t>
            </a:r>
            <a:r>
              <a:rPr lang="en">
                <a:latin typeface="IBM Plex Mono"/>
                <a:ea typeface="IBM Plex Mono"/>
                <a:cs typeface="IBM Plex Mono"/>
                <a:sym typeface="IBM Plex Mono"/>
              </a:rPr>
              <a:t>__init__</a:t>
            </a:r>
            <a:r>
              <a:rPr lang="en" sz="1500"/>
              <a:t> para inicializar los atributos</a:t>
            </a:r>
            <a:endParaRPr sz="1500"/>
          </a:p>
          <a:p>
            <a:pPr indent="-323850" lvl="1" marL="914400" rtl="0" algn="l">
              <a:lnSpc>
                <a:spcPct val="150000"/>
              </a:lnSpc>
              <a:spcBef>
                <a:spcPts val="0"/>
              </a:spcBef>
              <a:spcAft>
                <a:spcPts val="0"/>
              </a:spcAft>
              <a:buClr>
                <a:srgbClr val="666666"/>
              </a:buClr>
              <a:buSzPts val="1500"/>
              <a:buAutoNum type="alphaLcPeriod"/>
            </a:pPr>
            <a:r>
              <a:rPr lang="en" sz="1500"/>
              <a:t>Agrega un método llamado </a:t>
            </a:r>
            <a:r>
              <a:rPr lang="en">
                <a:latin typeface="IBM Plex Mono"/>
                <a:ea typeface="IBM Plex Mono"/>
                <a:cs typeface="IBM Plex Mono"/>
                <a:sym typeface="IBM Plex Mono"/>
              </a:rPr>
              <a:t>obtener_info()</a:t>
            </a:r>
            <a:r>
              <a:rPr lang="en" sz="1500"/>
              <a:t> que devuelva una cadena con algún formato para los detalles del libro (titulo, autor, año,  género).</a:t>
            </a:r>
            <a:endParaRPr sz="1500"/>
          </a:p>
          <a:p>
            <a:pPr indent="0" lvl="0" marL="457200" rtl="0" algn="l">
              <a:lnSpc>
                <a:spcPct val="150000"/>
              </a:lnSpc>
              <a:spcBef>
                <a:spcPts val="0"/>
              </a:spcBef>
              <a:spcAft>
                <a:spcPts val="0"/>
              </a:spcAft>
              <a:buNone/>
            </a:pPr>
            <a:r>
              <a:t/>
            </a:r>
            <a:endParaRPr sz="1500">
              <a:solidFill>
                <a:srgbClr val="3F51B5"/>
              </a:solidFill>
              <a:latin typeface="IBM Plex Mono"/>
              <a:ea typeface="IBM Plex Mono"/>
              <a:cs typeface="IBM Plex Mono"/>
              <a:sym typeface="IBM Plex Mono"/>
            </a:endParaRPr>
          </a:p>
        </p:txBody>
      </p:sp>
      <p:sp>
        <p:nvSpPr>
          <p:cNvPr id="2242" name="Google Shape;2242;p10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08"/>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6"/>
            </a:pPr>
            <a:r>
              <a:t/>
            </a:r>
            <a:endParaRPr sz="1500"/>
          </a:p>
          <a:p>
            <a:pPr indent="-323850" lvl="1" marL="914400" rtl="0" algn="l">
              <a:lnSpc>
                <a:spcPct val="150000"/>
              </a:lnSpc>
              <a:spcBef>
                <a:spcPts val="0"/>
              </a:spcBef>
              <a:spcAft>
                <a:spcPts val="0"/>
              </a:spcAft>
              <a:buClr>
                <a:srgbClr val="666666"/>
              </a:buClr>
              <a:buSzPts val="1500"/>
              <a:buAutoNum type="alphaLcPeriod" startAt="4"/>
            </a:pPr>
            <a:r>
              <a:rPr lang="en" sz="1500"/>
              <a:t>Agrega un método </a:t>
            </a:r>
            <a:r>
              <a:rPr lang="en">
                <a:latin typeface="IBM Plex Mono"/>
                <a:ea typeface="IBM Plex Mono"/>
                <a:cs typeface="IBM Plex Mono"/>
                <a:sym typeface="IBM Plex Mono"/>
              </a:rPr>
              <a:t>es_clasico()</a:t>
            </a:r>
            <a:r>
              <a:rPr lang="en" sz="1500"/>
              <a:t> que devuelva </a:t>
            </a:r>
            <a:r>
              <a:rPr lang="en">
                <a:solidFill>
                  <a:srgbClr val="3F51B5"/>
                </a:solidFill>
                <a:latin typeface="IBM Plex Mono"/>
                <a:ea typeface="IBM Plex Mono"/>
                <a:cs typeface="IBM Plex Mono"/>
                <a:sym typeface="IBM Plex Mono"/>
              </a:rPr>
              <a:t>True</a:t>
            </a:r>
            <a:r>
              <a:rPr lang="en" sz="1500"/>
              <a:t> si el libro se publicó hace más de 50 años (basado en el año actual) y </a:t>
            </a:r>
            <a:r>
              <a:rPr lang="en">
                <a:solidFill>
                  <a:srgbClr val="3F51B5"/>
                </a:solidFill>
                <a:latin typeface="IBM Plex Mono"/>
                <a:ea typeface="IBM Plex Mono"/>
                <a:cs typeface="IBM Plex Mono"/>
                <a:sym typeface="IBM Plex Mono"/>
              </a:rPr>
              <a:t>False</a:t>
            </a:r>
            <a:r>
              <a:rPr lang="en" sz="1500"/>
              <a:t> en caso contrario.</a:t>
            </a:r>
            <a:endParaRPr sz="1500"/>
          </a:p>
          <a:p>
            <a:pPr indent="-323850" lvl="1" marL="914400" rtl="0" algn="l">
              <a:lnSpc>
                <a:spcPct val="150000"/>
              </a:lnSpc>
              <a:spcBef>
                <a:spcPts val="0"/>
              </a:spcBef>
              <a:spcAft>
                <a:spcPts val="0"/>
              </a:spcAft>
              <a:buClr>
                <a:srgbClr val="666666"/>
              </a:buClr>
              <a:buSzPts val="1500"/>
              <a:buAutoNum type="alphaLcPeriod" startAt="4"/>
            </a:pPr>
            <a:r>
              <a:rPr lang="en" sz="1500"/>
              <a:t>Crear objetos:</a:t>
            </a:r>
            <a:endParaRPr sz="1500"/>
          </a:p>
          <a:p>
            <a:pPr indent="-323850" lvl="2" marL="1371600" rtl="0" algn="l">
              <a:lnSpc>
                <a:spcPct val="150000"/>
              </a:lnSpc>
              <a:spcBef>
                <a:spcPts val="0"/>
              </a:spcBef>
              <a:spcAft>
                <a:spcPts val="0"/>
              </a:spcAft>
              <a:buClr>
                <a:srgbClr val="666666"/>
              </a:buClr>
              <a:buSzPts val="1500"/>
              <a:buAutoNum type="romanLcPeriod"/>
            </a:pPr>
            <a:r>
              <a:rPr lang="en" sz="1500"/>
              <a:t>Instanciar al menos dos libros con diferentes atributos.</a:t>
            </a:r>
            <a:endParaRPr sz="1500"/>
          </a:p>
          <a:p>
            <a:pPr indent="-323850" lvl="2" marL="1371600" rtl="0" algn="l">
              <a:lnSpc>
                <a:spcPct val="150000"/>
              </a:lnSpc>
              <a:spcBef>
                <a:spcPts val="0"/>
              </a:spcBef>
              <a:spcAft>
                <a:spcPts val="0"/>
              </a:spcAft>
              <a:buClr>
                <a:srgbClr val="666666"/>
              </a:buClr>
              <a:buSzPts val="1500"/>
              <a:buAutoNum type="romanLcPeriod"/>
            </a:pPr>
            <a:r>
              <a:rPr lang="en" sz="1500"/>
              <a:t>Llama al método </a:t>
            </a:r>
            <a:r>
              <a:rPr lang="en">
                <a:latin typeface="IBM Plex Mono"/>
                <a:ea typeface="IBM Plex Mono"/>
                <a:cs typeface="IBM Plex Mono"/>
                <a:sym typeface="IBM Plex Mono"/>
              </a:rPr>
              <a:t>obtener_info()</a:t>
            </a:r>
            <a:r>
              <a:rPr lang="en" sz="1500"/>
              <a:t> de cada libro para mostrar sus detalles.</a:t>
            </a:r>
            <a:endParaRPr sz="1500"/>
          </a:p>
          <a:p>
            <a:pPr indent="-323850" lvl="2" marL="1371600" rtl="0" algn="l">
              <a:lnSpc>
                <a:spcPct val="150000"/>
              </a:lnSpc>
              <a:spcBef>
                <a:spcPts val="0"/>
              </a:spcBef>
              <a:spcAft>
                <a:spcPts val="0"/>
              </a:spcAft>
              <a:buClr>
                <a:srgbClr val="666666"/>
              </a:buClr>
              <a:buSzPts val="1500"/>
              <a:buAutoNum type="romanLcPeriod"/>
            </a:pPr>
            <a:r>
              <a:rPr lang="en" sz="1500"/>
              <a:t>Llama al método </a:t>
            </a:r>
            <a:r>
              <a:rPr lang="en">
                <a:latin typeface="IBM Plex Mono"/>
                <a:ea typeface="IBM Plex Mono"/>
                <a:cs typeface="IBM Plex Mono"/>
                <a:sym typeface="IBM Plex Mono"/>
              </a:rPr>
              <a:t>es_clasico()</a:t>
            </a:r>
            <a:r>
              <a:rPr lang="en" sz="1500"/>
              <a:t> de cada libro e imprimir si cada libro es un clásico.</a:t>
            </a:r>
            <a:endParaRPr sz="1500"/>
          </a:p>
        </p:txBody>
      </p:sp>
      <p:sp>
        <p:nvSpPr>
          <p:cNvPr id="2248" name="Google Shape;2248;p10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10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startAt="6"/>
            </a:pPr>
            <a:r>
              <a:rPr lang="en" sz="1500"/>
              <a:t>Para determinar el año actual pueden solicitarlo al comenzar el programa o bien obtenerlo utilizando el módulo </a:t>
            </a:r>
            <a:r>
              <a:rPr lang="en" u="sng">
                <a:solidFill>
                  <a:schemeClr val="hlink"/>
                </a:solidFill>
                <a:latin typeface="IBM Plex Mono"/>
                <a:ea typeface="IBM Plex Mono"/>
                <a:cs typeface="IBM Plex Mono"/>
                <a:sym typeface="IBM Plex Mono"/>
                <a:hlinkClick r:id="rId3"/>
              </a:rPr>
              <a:t>datetime</a:t>
            </a:r>
            <a:r>
              <a:rPr lang="en" sz="1500"/>
              <a:t>.</a:t>
            </a:r>
            <a:endParaRPr sz="1500"/>
          </a:p>
          <a:p>
            <a:pPr indent="0" lvl="0" marL="0" rtl="0" algn="l">
              <a:lnSpc>
                <a:spcPct val="150000"/>
              </a:lnSpc>
              <a:spcBef>
                <a:spcPts val="0"/>
              </a:spcBef>
              <a:spcAft>
                <a:spcPts val="0"/>
              </a:spcAft>
              <a:buNone/>
            </a:pPr>
            <a:r>
              <a:t/>
            </a:r>
            <a:endParaRPr sz="1500"/>
          </a:p>
          <a:p>
            <a:pPr indent="0" lvl="0" marL="0" rtl="0" algn="l">
              <a:lnSpc>
                <a:spcPct val="150000"/>
              </a:lnSpc>
              <a:spcBef>
                <a:spcPts val="0"/>
              </a:spcBef>
              <a:spcAft>
                <a:spcPts val="0"/>
              </a:spcAft>
              <a:buNone/>
            </a:pPr>
            <a:r>
              <a:rPr lang="en" sz="1500"/>
              <a:t>Ejemplo:</a:t>
            </a:r>
            <a:endParaRPr sz="1500"/>
          </a:p>
          <a:p>
            <a:pPr indent="0" lvl="0" marL="457200" rtl="0" algn="l">
              <a:lnSpc>
                <a:spcPct val="150000"/>
              </a:lnSpc>
              <a:spcBef>
                <a:spcPts val="0"/>
              </a:spcBef>
              <a:spcAft>
                <a:spcPts val="0"/>
              </a:spcAft>
              <a:buNone/>
            </a:pPr>
            <a:r>
              <a:rPr lang="en" sz="1500">
                <a:solidFill>
                  <a:srgbClr val="3F51B5"/>
                </a:solidFill>
                <a:latin typeface="IBM Plex Mono"/>
                <a:ea typeface="IBM Plex Mono"/>
                <a:cs typeface="IBM Plex Mono"/>
                <a:sym typeface="IBM Plex Mono"/>
              </a:rPr>
              <a:t>from</a:t>
            </a:r>
            <a:r>
              <a:rPr lang="en" sz="1500">
                <a:latin typeface="IBM Plex Mono"/>
                <a:ea typeface="IBM Plex Mono"/>
                <a:cs typeface="IBM Plex Mono"/>
                <a:sym typeface="IBM Plex Mono"/>
              </a:rPr>
              <a:t> datetime </a:t>
            </a:r>
            <a:r>
              <a:rPr lang="en" sz="1500">
                <a:solidFill>
                  <a:srgbClr val="3F51B5"/>
                </a:solidFill>
                <a:latin typeface="IBM Plex Mono"/>
                <a:ea typeface="IBM Plex Mono"/>
                <a:cs typeface="IBM Plex Mono"/>
                <a:sym typeface="IBM Plex Mono"/>
              </a:rPr>
              <a:t>import</a:t>
            </a:r>
            <a:r>
              <a:rPr lang="en" sz="1500">
                <a:latin typeface="IBM Plex Mono"/>
                <a:ea typeface="IBM Plex Mono"/>
                <a:cs typeface="IBM Plex Mono"/>
                <a:sym typeface="IBM Plex Mono"/>
              </a:rPr>
              <a:t> date</a:t>
            </a:r>
            <a:endParaRPr sz="1500">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latin typeface="IBM Plex Mono"/>
                <a:ea typeface="IBM Plex Mono"/>
                <a:cs typeface="IBM Plex Mono"/>
                <a:sym typeface="IBM Plex Mono"/>
              </a:rPr>
              <a:t>hoy = date.</a:t>
            </a:r>
            <a:r>
              <a:rPr lang="en" sz="1500">
                <a:solidFill>
                  <a:srgbClr val="B45F06"/>
                </a:solidFill>
                <a:latin typeface="IBM Plex Mono"/>
                <a:ea typeface="IBM Plex Mono"/>
                <a:cs typeface="IBM Plex Mono"/>
                <a:sym typeface="IBM Plex Mono"/>
              </a:rPr>
              <a:t>today</a:t>
            </a:r>
            <a:r>
              <a:rPr lang="en" sz="1500">
                <a:latin typeface="IBM Plex Mono"/>
                <a:ea typeface="IBM Plex Mono"/>
                <a:cs typeface="IBM Plex Mono"/>
                <a:sym typeface="IBM Plex Mono"/>
              </a:rPr>
              <a:t>()</a:t>
            </a:r>
            <a:endParaRPr sz="1500">
              <a:latin typeface="IBM Plex Mono"/>
              <a:ea typeface="IBM Plex Mono"/>
              <a:cs typeface="IBM Plex Mono"/>
              <a:sym typeface="IBM Plex Mono"/>
            </a:endParaRPr>
          </a:p>
          <a:p>
            <a:pPr indent="0" lvl="0" marL="457200" rtl="0" algn="l">
              <a:lnSpc>
                <a:spcPct val="150000"/>
              </a:lnSpc>
              <a:spcBef>
                <a:spcPts val="0"/>
              </a:spcBef>
              <a:spcAft>
                <a:spcPts val="0"/>
              </a:spcAft>
              <a:buNone/>
            </a:pPr>
            <a:r>
              <a:rPr lang="en" sz="1500">
                <a:solidFill>
                  <a:srgbClr val="B45F06"/>
                </a:solidFill>
                <a:latin typeface="IBM Plex Mono"/>
                <a:ea typeface="IBM Plex Mono"/>
                <a:cs typeface="IBM Plex Mono"/>
                <a:sym typeface="IBM Plex Mono"/>
              </a:rPr>
              <a:t>print</a:t>
            </a:r>
            <a:r>
              <a:rPr lang="en" sz="1500">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f“Año actual:</a:t>
            </a:r>
            <a:r>
              <a:rPr lang="en" sz="1500">
                <a:latin typeface="IBM Plex Mono"/>
                <a:ea typeface="IBM Plex Mono"/>
                <a:cs typeface="IBM Plex Mono"/>
                <a:sym typeface="IBM Plex Mono"/>
              </a:rPr>
              <a:t> </a:t>
            </a:r>
            <a:r>
              <a:rPr lang="en" sz="1500">
                <a:solidFill>
                  <a:srgbClr val="C53929"/>
                </a:solidFill>
                <a:latin typeface="IBM Plex Mono"/>
                <a:ea typeface="IBM Plex Mono"/>
                <a:cs typeface="IBM Plex Mono"/>
                <a:sym typeface="IBM Plex Mono"/>
              </a:rPr>
              <a:t>{</a:t>
            </a:r>
            <a:r>
              <a:rPr lang="en" sz="1500">
                <a:latin typeface="IBM Plex Mono"/>
                <a:ea typeface="IBM Plex Mono"/>
                <a:cs typeface="IBM Plex Mono"/>
                <a:sym typeface="IBM Plex Mono"/>
              </a:rPr>
              <a:t>hoy.year</a:t>
            </a:r>
            <a:r>
              <a:rPr lang="en" sz="1500">
                <a:solidFill>
                  <a:srgbClr val="C53929"/>
                </a:solidFill>
                <a:latin typeface="IBM Plex Mono"/>
                <a:ea typeface="IBM Plex Mono"/>
                <a:cs typeface="IBM Plex Mono"/>
                <a:sym typeface="IBM Plex Mono"/>
              </a:rPr>
              <a:t>}</a:t>
            </a:r>
            <a:r>
              <a:rPr lang="en" sz="1500">
                <a:solidFill>
                  <a:srgbClr val="388E3C"/>
                </a:solidFill>
                <a:latin typeface="IBM Plex Mono"/>
                <a:ea typeface="IBM Plex Mono"/>
                <a:cs typeface="IBM Plex Mono"/>
                <a:sym typeface="IBM Plex Mono"/>
              </a:rPr>
              <a:t>”</a:t>
            </a:r>
            <a:r>
              <a:rPr lang="en" sz="1500">
                <a:latin typeface="IBM Plex Mono"/>
                <a:ea typeface="IBM Plex Mono"/>
                <a:cs typeface="IBM Plex Mono"/>
                <a:sym typeface="IBM Plex Mono"/>
              </a:rPr>
              <a:t>) </a:t>
            </a:r>
            <a:r>
              <a:rPr lang="en" sz="1500">
                <a:solidFill>
                  <a:srgbClr val="666666"/>
                </a:solidFill>
                <a:latin typeface="IBM Plex Mono"/>
                <a:ea typeface="IBM Plex Mono"/>
                <a:cs typeface="IBM Plex Mono"/>
                <a:sym typeface="IBM Plex Mono"/>
              </a:rPr>
              <a:t># muestra: 2024</a:t>
            </a:r>
            <a:endParaRPr sz="1500">
              <a:solidFill>
                <a:srgbClr val="666666"/>
              </a:solidFill>
              <a:latin typeface="IBM Plex Mono"/>
              <a:ea typeface="IBM Plex Mono"/>
              <a:cs typeface="IBM Plex Mono"/>
              <a:sym typeface="IBM Plex Mono"/>
            </a:endParaRPr>
          </a:p>
        </p:txBody>
      </p:sp>
      <p:sp>
        <p:nvSpPr>
          <p:cNvPr id="2254" name="Google Shape;2254;p10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39"/>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669" name="Google Shape;1669;p39"/>
          <p:cNvGrpSpPr/>
          <p:nvPr/>
        </p:nvGrpSpPr>
        <p:grpSpPr>
          <a:xfrm>
            <a:off x="-374387" y="3354325"/>
            <a:ext cx="3922590" cy="2969900"/>
            <a:chOff x="-374387" y="3354325"/>
            <a:chExt cx="3922590" cy="2969900"/>
          </a:xfrm>
        </p:grpSpPr>
        <p:pic>
          <p:nvPicPr>
            <p:cNvPr id="1670" name="Google Shape;1670;p39"/>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671" name="Google Shape;1671;p39"/>
            <p:cNvGrpSpPr/>
            <p:nvPr/>
          </p:nvGrpSpPr>
          <p:grpSpPr>
            <a:xfrm>
              <a:off x="1853583" y="4445557"/>
              <a:ext cx="1694620" cy="1360169"/>
              <a:chOff x="7945225" y="4302000"/>
              <a:chExt cx="904666" cy="726121"/>
            </a:xfrm>
          </p:grpSpPr>
          <p:sp>
            <p:nvSpPr>
              <p:cNvPr id="1672" name="Google Shape;1672;p3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5" name="Google Shape;1675;p39"/>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Conceptos generales</a:t>
            </a:r>
            <a:endParaRPr/>
          </a:p>
        </p:txBody>
      </p:sp>
      <p:grpSp>
        <p:nvGrpSpPr>
          <p:cNvPr id="1676" name="Google Shape;1676;p39"/>
          <p:cNvGrpSpPr/>
          <p:nvPr/>
        </p:nvGrpSpPr>
        <p:grpSpPr>
          <a:xfrm>
            <a:off x="6487513" y="-1301175"/>
            <a:ext cx="4268216" cy="6666030"/>
            <a:chOff x="6128138" y="-1301175"/>
            <a:chExt cx="4268216" cy="6666030"/>
          </a:xfrm>
        </p:grpSpPr>
        <p:sp>
          <p:nvSpPr>
            <p:cNvPr id="1677" name="Google Shape;1677;p39"/>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9"/>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9"/>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9"/>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2" name="Google Shape;1682;p39"/>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683" name="Google Shape;1683;p39"/>
            <p:cNvGrpSpPr/>
            <p:nvPr/>
          </p:nvGrpSpPr>
          <p:grpSpPr>
            <a:xfrm rot="5400000">
              <a:off x="7873341" y="4254316"/>
              <a:ext cx="708100" cy="708500"/>
              <a:chOff x="3678700" y="407275"/>
              <a:chExt cx="708100" cy="708500"/>
            </a:xfrm>
          </p:grpSpPr>
          <p:sp>
            <p:nvSpPr>
              <p:cNvPr id="1684" name="Google Shape;1684;p3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1" name="Google Shape;1691;p39"/>
            <p:cNvGrpSpPr/>
            <p:nvPr/>
          </p:nvGrpSpPr>
          <p:grpSpPr>
            <a:xfrm rot="5400000">
              <a:off x="8639847" y="3354200"/>
              <a:ext cx="457787" cy="458045"/>
              <a:chOff x="3678700" y="407275"/>
              <a:chExt cx="708100" cy="708500"/>
            </a:xfrm>
          </p:grpSpPr>
          <p:sp>
            <p:nvSpPr>
              <p:cNvPr id="1692" name="Google Shape;1692;p3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39"/>
            <p:cNvGrpSpPr/>
            <p:nvPr/>
          </p:nvGrpSpPr>
          <p:grpSpPr>
            <a:xfrm>
              <a:off x="7787267" y="539497"/>
              <a:ext cx="208184" cy="208184"/>
              <a:chOff x="8356813" y="1074288"/>
              <a:chExt cx="351900" cy="351900"/>
            </a:xfrm>
          </p:grpSpPr>
          <p:sp>
            <p:nvSpPr>
              <p:cNvPr id="1700" name="Google Shape;1700;p3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39"/>
            <p:cNvGrpSpPr/>
            <p:nvPr/>
          </p:nvGrpSpPr>
          <p:grpSpPr>
            <a:xfrm>
              <a:off x="7194842" y="2467660"/>
              <a:ext cx="208184" cy="208184"/>
              <a:chOff x="8356813" y="1074288"/>
              <a:chExt cx="351900" cy="351900"/>
            </a:xfrm>
          </p:grpSpPr>
          <p:sp>
            <p:nvSpPr>
              <p:cNvPr id="1703" name="Google Shape;1703;p3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39"/>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39"/>
          <p:cNvGrpSpPr/>
          <p:nvPr/>
        </p:nvGrpSpPr>
        <p:grpSpPr>
          <a:xfrm>
            <a:off x="796100" y="3553101"/>
            <a:ext cx="4558967" cy="134100"/>
            <a:chOff x="796100" y="3019701"/>
            <a:chExt cx="4558967" cy="134100"/>
          </a:xfrm>
        </p:grpSpPr>
        <p:sp>
          <p:nvSpPr>
            <p:cNvPr id="1707" name="Google Shape;1707;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8" name="Google Shape;1708;p3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09" name="Google Shape;1709;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Intérprete</a:t>
            </a:r>
            <a:endParaRPr/>
          </a:p>
        </p:txBody>
      </p:sp>
      <p:sp>
        <p:nvSpPr>
          <p:cNvPr id="1715" name="Google Shape;1715;p40"/>
          <p:cNvSpPr txBox="1"/>
          <p:nvPr>
            <p:ph idx="1" type="body"/>
          </p:nvPr>
        </p:nvSpPr>
        <p:spPr>
          <a:xfrm>
            <a:off x="720000" y="1139550"/>
            <a:ext cx="7704000" cy="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lenguajes interpretados suelen ofrecer una herramienta de ejecución interactiva. </a:t>
            </a:r>
            <a:endParaRPr/>
          </a:p>
          <a:p>
            <a:pPr indent="0" lvl="0" marL="0" rtl="0" algn="l">
              <a:spcBef>
                <a:spcPts val="0"/>
              </a:spcBef>
              <a:spcAft>
                <a:spcPts val="0"/>
              </a:spcAft>
              <a:buNone/>
            </a:pPr>
            <a:r>
              <a:rPr lang="en"/>
              <a:t>Con ella es posible dar órdenes directamente al intérprete y obtener una respuesta inmediata para cada una de ellas. Es decir, no es necesario escribir un programa completo para empezar a obtener resultados de ejecución, sino que podemos "dialogar" con el intérprete de nuestro lenguaje de programación: le pedimos que ejecute una orden y nos responde con su resultado.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