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Poppins"/>
      <p:regular r:id="rId48"/>
      <p:bold r:id="rId49"/>
      <p:italic r:id="rId50"/>
      <p:boldItalic r:id="rId51"/>
    </p:embeddedFont>
    <p:embeddedFont>
      <p:font typeface="Source Code Pro"/>
      <p:regular r:id="rId52"/>
      <p:bold r:id="rId53"/>
      <p:italic r:id="rId54"/>
      <p:boldItalic r:id="rId55"/>
    </p:embeddedFont>
    <p:embeddedFont>
      <p:font typeface="PT Sans"/>
      <p:regular r:id="rId56"/>
      <p:bold r:id="rId57"/>
      <p:italic r:id="rId58"/>
      <p:boldItalic r:id="rId59"/>
    </p:embeddedFont>
    <p:embeddedFont>
      <p:font typeface="IBM Plex Mon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oppins-regular.fntdata"/><Relationship Id="rId47" Type="http://schemas.openxmlformats.org/officeDocument/2006/relationships/slide" Target="slides/slide43.xml"/><Relationship Id="rId49" Type="http://schemas.openxmlformats.org/officeDocument/2006/relationships/font" Target="fonts/Poppi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IBMPlexMono-italic.fntdata"/><Relationship Id="rId61" Type="http://schemas.openxmlformats.org/officeDocument/2006/relationships/font" Target="fonts/IBMPlexMono-bold.fntdata"/><Relationship Id="rId20" Type="http://schemas.openxmlformats.org/officeDocument/2006/relationships/slide" Target="slides/slide16.xml"/><Relationship Id="rId63" Type="http://schemas.openxmlformats.org/officeDocument/2006/relationships/font" Target="fonts/IBMPlexMon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IBMPlexMon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oppins-boldItalic.fntdata"/><Relationship Id="rId50" Type="http://schemas.openxmlformats.org/officeDocument/2006/relationships/font" Target="fonts/Poppins-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7.xml"/><Relationship Id="rId55" Type="http://schemas.openxmlformats.org/officeDocument/2006/relationships/font" Target="fonts/SourceCodePro-boldItalic.fntdata"/><Relationship Id="rId10" Type="http://schemas.openxmlformats.org/officeDocument/2006/relationships/slide" Target="slides/slide6.xml"/><Relationship Id="rId54" Type="http://schemas.openxmlformats.org/officeDocument/2006/relationships/font" Target="fonts/SourceCodePro-italic.fntdata"/><Relationship Id="rId13" Type="http://schemas.openxmlformats.org/officeDocument/2006/relationships/slide" Target="slides/slide9.xml"/><Relationship Id="rId57" Type="http://schemas.openxmlformats.org/officeDocument/2006/relationships/font" Target="fonts/PTSans-bold.fntdata"/><Relationship Id="rId12" Type="http://schemas.openxmlformats.org/officeDocument/2006/relationships/slide" Target="slides/slide8.xml"/><Relationship Id="rId56" Type="http://schemas.openxmlformats.org/officeDocument/2006/relationships/font" Target="fonts/PTSans-regular.fntdata"/><Relationship Id="rId15" Type="http://schemas.openxmlformats.org/officeDocument/2006/relationships/slide" Target="slides/slide11.xml"/><Relationship Id="rId59" Type="http://schemas.openxmlformats.org/officeDocument/2006/relationships/font" Target="fonts/PTSans-boldItalic.fntdata"/><Relationship Id="rId14" Type="http://schemas.openxmlformats.org/officeDocument/2006/relationships/slide" Target="slides/slide10.xml"/><Relationship Id="rId58" Type="http://schemas.openxmlformats.org/officeDocument/2006/relationships/font" Target="fonts/PT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2775e0e127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2775e0e127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775e0e127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2775e0e127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27ab836e0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27ab836e0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278dfe0e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278dfe0e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278e1c427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g278e1c427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g278e1c427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g278e1c427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0" name="Shape 1680"/>
        <p:cNvGrpSpPr/>
        <p:nvPr/>
      </p:nvGrpSpPr>
      <p:grpSpPr>
        <a:xfrm>
          <a:off x="0" y="0"/>
          <a:ext cx="0" cy="0"/>
          <a:chOff x="0" y="0"/>
          <a:chExt cx="0" cy="0"/>
        </a:xfrm>
      </p:grpSpPr>
      <p:sp>
        <p:nvSpPr>
          <p:cNvPr id="1681" name="Google Shape;1681;g278e1c427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2" name="Google Shape;1682;g278e1c427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g27ab836e01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6" name="Google Shape;1696;g27ab836e01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27ab836e0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27ab836e0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2775e0e12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2775e0e12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775e0e12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775e0e12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7bca702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7bca702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27bca7026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27bca7026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27bca70264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27bca70264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27bca70264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27bca70264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27bca70264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27bca70264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7bca702646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7bca70264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27bca702646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27bca70264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27f3cb6f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27f3cb6f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27f3cb6f01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27f3cb6f01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27f3cb6f01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27f3cb6f01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775e0e12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2775e0e12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27f3cb6f0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27f3cb6f0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27f3cb6f01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27f3cb6f01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g27f3cb6f0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27f3cb6f0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27f3cb6f01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27f3cb6f01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27f3cb6f01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27f3cb6f01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27f3cb6f01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27f3cb6f01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27f3cb6f01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27f3cb6f01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27f3cb6f01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3" name="Google Shape;2013;g27f3cb6f01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775e0e127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775e0e127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g27f3cb6f01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3" name="Google Shape;2073;g27f3cb6f01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2775e0e127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2775e0e127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g2f2374c4d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7" name="Google Shape;2087;g2f2374c4d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2f2e73003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4" name="Google Shape;2134;g2f2e73003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6" name="Shape 2146"/>
        <p:cNvGrpSpPr/>
        <p:nvPr/>
      </p:nvGrpSpPr>
      <p:grpSpPr>
        <a:xfrm>
          <a:off x="0" y="0"/>
          <a:ext cx="0" cy="0"/>
          <a:chOff x="0" y="0"/>
          <a:chExt cx="0" cy="0"/>
        </a:xfrm>
      </p:grpSpPr>
      <p:sp>
        <p:nvSpPr>
          <p:cNvPr id="2147" name="Google Shape;2147;g2f2e7300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8" name="Google Shape;2148;g2f2e7300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0" name="Shape 2160"/>
        <p:cNvGrpSpPr/>
        <p:nvPr/>
      </p:nvGrpSpPr>
      <p:grpSpPr>
        <a:xfrm>
          <a:off x="0" y="0"/>
          <a:ext cx="0" cy="0"/>
          <a:chOff x="0" y="0"/>
          <a:chExt cx="0" cy="0"/>
        </a:xfrm>
      </p:grpSpPr>
      <p:sp>
        <p:nvSpPr>
          <p:cNvPr id="2161" name="Google Shape;2161;g2f2ed57f6f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2" name="Google Shape;2162;g2f2ed57f6f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g2775e0e127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6" name="Google Shape;1526;g2775e0e127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g2775e0e127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0" name="Google Shape;1540;g2775e0e127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775e0e127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775e0e127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2775e0e1271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2775e0e1271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2775e0e127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2775e0e127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www.freecodecamp.org/news/node-version-manager-nvm-install-guid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s://www.freecodecamp.org/news/whats-the-difference-between-javascript-and-ecmascript-cba48c73a2b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hyperlink" Target="https://blog.bitsrc.io/javascript-require-vs-import-47827a361b7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hyperlink" Target="https://www.typescriptlang.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hyperlink" Target="https://blog.bitsrc.io/javascript-require-vs-import-47827a361b77" TargetMode="External"/><Relationship Id="rId4" Type="http://schemas.openxmlformats.org/officeDocument/2006/relationships/hyperlink" Target="https://www.freecodecamp.org/news/how-to-use-the-javascript-require-function/" TargetMode="External"/><Relationship Id="rId5" Type="http://schemas.openxmlformats.org/officeDocument/2006/relationships/hyperlink" Target="https://www.geeksforgeeks.org/difference-between-node-js-require-and-es6-import-and-export/" TargetMode="External"/><Relationship Id="rId6" Type="http://schemas.openxmlformats.org/officeDocument/2006/relationships/hyperlink" Target="https://developer.mozilla.org/en-US/docs/Web/JavaScript/Reference/Statements/import" TargetMode="External"/><Relationship Id="rId7" Type="http://schemas.openxmlformats.org/officeDocument/2006/relationships/hyperlink" Target="https://developer.mozilla.org/en-US/docs/Web/JavaScript/Reference/Statements/expor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s://www.freecodecamp.org/espanol/news/node-js-npm-tutorial/" TargetMode="External"/><Relationship Id="rId4" Type="http://schemas.openxmlformats.org/officeDocument/2006/relationships/hyperlink" Target="https://docs.npmjs.com/creating-a-package-json-file#creating-a-default-packagejson-fi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hyperlink" Target="https://www.npmjs.com/"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hyperlink" Target="https://docs.npmjs.com/cli/v9/configuring-npm/package-lock-json" TargetMode="External"/><Relationship Id="rId4" Type="http://schemas.openxmlformats.org/officeDocument/2006/relationships/hyperlink" Target="https://docs.npmjs.com/cli/v6/configuring-npm/package-lock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hyperlink" Target="https://docs.npmjs.com/about-npm#sharing-packages-and-collaborating-with-others" TargetMode="External"/><Relationship Id="rId4" Type="http://schemas.openxmlformats.org/officeDocument/2006/relationships/hyperlink" Target="https://docs.npmjs.com/about-npm#sharing-packages-and-collaborating-with-othe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hyperlink" Target="https://deno.com/" TargetMode="External"/><Relationship Id="rId4" Type="http://schemas.openxmlformats.org/officeDocument/2006/relationships/hyperlink" Target="https://bun.sh/" TargetMode="External"/><Relationship Id="rId5"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hyperlink" Target="https://www.rust-lang.org/es" TargetMode="External"/><Relationship Id="rId4" Type="http://schemas.openxmlformats.org/officeDocument/2006/relationships/hyperlink" Target="https://www.youtube.com/watch?v=M3BM9TB-8yA" TargetMode="External"/><Relationship Id="rId5" Type="http://schemas.openxmlformats.org/officeDocument/2006/relationships/hyperlink" Target="https://medium.com/@simonhoyos/qu%C3%A9-es-jsx-95006a2f94f9" TargetMode="External"/><Relationship Id="rId6" Type="http://schemas.openxmlformats.org/officeDocument/2006/relationships/hyperlink" Target="https://www.typescriptlang.org/" TargetMode="External"/><Relationship Id="rId7" Type="http://schemas.openxmlformats.org/officeDocument/2006/relationships/hyperlink" Target="https://fresh.deno.dev/" TargetMode="External"/><Relationship Id="rId8" Type="http://schemas.openxmlformats.org/officeDocument/2006/relationships/hyperlink" Target="https://lume.deno.de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hyperlink" Target="https://ziglang.org/" TargetMode="External"/><Relationship Id="rId4" Type="http://schemas.openxmlformats.org/officeDocument/2006/relationships/hyperlink" Target="https://bun.sh/docs/runtime/web-ap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 Id="rId3" Type="http://schemas.openxmlformats.org/officeDocument/2006/relationships/hyperlink" Target="https://www.hiddenbrains.com/blog/deno-vs-nodejs-development.html" TargetMode="External"/><Relationship Id="rId4" Type="http://schemas.openxmlformats.org/officeDocument/2006/relationships/hyperlink" Target="https://patagonian.com/blog/node-vs-deno-vs-bun-javascript-runtime/" TargetMode="External"/><Relationship Id="rId9" Type="http://schemas.openxmlformats.org/officeDocument/2006/relationships/hyperlink" Target="https://bun.sh/blog/bun-v1.0" TargetMode="External"/><Relationship Id="rId5" Type="http://schemas.openxmlformats.org/officeDocument/2006/relationships/hyperlink" Target="https://dev.to/builderio/a-first-look-at-bun-is-it-really-3x-faster-than-nodejs-and-deno-45od" TargetMode="External"/><Relationship Id="rId6" Type="http://schemas.openxmlformats.org/officeDocument/2006/relationships/hyperlink" Target="https://dev.to/codesphere/bun-the-new-javascript-runtime-competing-with-deno-and-node-115d" TargetMode="External"/><Relationship Id="rId7" Type="http://schemas.openxmlformats.org/officeDocument/2006/relationships/hyperlink" Target="https://cult.honeypot.io/reads/deno-vs-node-main-differences/" TargetMode="External"/><Relationship Id="rId8" Type="http://schemas.openxmlformats.org/officeDocument/2006/relationships/hyperlink" Target="https://snyk.io/blog/javascript-runtime-compare-node-deno-bu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 Id="rId3" Type="http://schemas.openxmlformats.org/officeDocument/2006/relationships/hyperlink" Target="https://webpack.js.org/loaders/" TargetMode="External"/><Relationship Id="rId4" Type="http://schemas.openxmlformats.org/officeDocument/2006/relationships/hyperlink" Target="https://webpack.js.org/plugin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hyperlink" Target="https://browserify.org/" TargetMode="External"/><Relationship Id="rId4" Type="http://schemas.openxmlformats.org/officeDocument/2006/relationships/hyperlink" Target="https://gruntjs.com/" TargetMode="External"/><Relationship Id="rId5" Type="http://schemas.openxmlformats.org/officeDocument/2006/relationships/hyperlink" Target="https://gulpjs.com/" TargetMode="External"/><Relationship Id="rId6" Type="http://schemas.openxmlformats.org/officeDocument/2006/relationships/hyperlink" Target="https://parceljs.org/" TargetMode="External"/><Relationship Id="rId7" Type="http://schemas.openxmlformats.org/officeDocument/2006/relationships/hyperlink" Target="https://rollupjs.org/" TargetMode="External"/><Relationship Id="rId8" Type="http://schemas.openxmlformats.org/officeDocument/2006/relationships/hyperlink" Target="https://vitejs.dev/"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hyperlink" Target="https://nodejs.dev/en/learn/" TargetMode="External"/><Relationship Id="rId4" Type="http://schemas.openxmlformats.org/officeDocument/2006/relationships/hyperlink" Target="https://www.w3schools.com/nodejs/" TargetMode="External"/><Relationship Id="rId9" Type="http://schemas.openxmlformats.org/officeDocument/2006/relationships/hyperlink" Target="https://www.youtube.com/watch?v=P3aKRdUyr0s" TargetMode="External"/><Relationship Id="rId5" Type="http://schemas.openxmlformats.org/officeDocument/2006/relationships/hyperlink" Target="https://www.codecademy.com/learn/learn-node-js" TargetMode="External"/><Relationship Id="rId6" Type="http://schemas.openxmlformats.org/officeDocument/2006/relationships/hyperlink" Target="https://www.youtube.com/watch?v=TlB_eWDSMt4" TargetMode="External"/><Relationship Id="rId7" Type="http://schemas.openxmlformats.org/officeDocument/2006/relationships/hyperlink" Target="https://www.youtube.com/watch?v=f2EqECiTBL8" TargetMode="External"/><Relationship Id="rId8" Type="http://schemas.openxmlformats.org/officeDocument/2006/relationships/hyperlink" Target="https://www.youtube.com/watch?v=ekRpc5YgVZU" TargetMode="External"/><Relationship Id="rId11" Type="http://schemas.openxmlformats.org/officeDocument/2006/relationships/hyperlink" Target="https://www.youtube.com/watch?v=MpGLUVbqoYQ" TargetMode="External"/><Relationship Id="rId10" Type="http://schemas.openxmlformats.org/officeDocument/2006/relationships/hyperlink" Target="https://www.youtube.com/watch?v=bdHE2wHT-gQ" TargetMode="External"/><Relationship Id="rId12" Type="http://schemas.openxmlformats.org/officeDocument/2006/relationships/hyperlink" Target="https://www.youtube.com/watch?v=DkGV5F4Xnf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nodejs.org/es" TargetMode="External"/><Relationship Id="rId4" Type="http://schemas.openxmlformats.org/officeDocument/2006/relationships/hyperlink" Target="https://nodejs.org/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hyperlink" Target="https://github.com/Pazitos10/ejercicios_j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v8.de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www.youtube.com/watch?v=_2VHVIJCtG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y JavaScript</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Lenguajes para</a:t>
            </a:r>
            <a:endParaRPr/>
          </a:p>
          <a:p>
            <a:pPr indent="0" lvl="0" marL="0" rtl="0" algn="l">
              <a:spcBef>
                <a:spcPts val="0"/>
              </a:spcBef>
              <a:spcAft>
                <a:spcPts val="0"/>
              </a:spcAft>
              <a:buNone/>
            </a:pPr>
            <a:r>
              <a:rPr lang="en">
                <a:solidFill>
                  <a:schemeClr val="dk1"/>
                </a:solidFill>
              </a:rPr>
              <a:t>backend</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Versiones de entornos de ejecución</a:t>
            </a:r>
            <a:endParaRPr sz="2900"/>
          </a:p>
        </p:txBody>
      </p:sp>
      <p:sp>
        <p:nvSpPr>
          <p:cNvPr id="1599" name="Google Shape;1599;p41"/>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un navegador, uno </a:t>
            </a:r>
            <a:r>
              <a:rPr b="1" lang="en"/>
              <a:t>no</a:t>
            </a:r>
            <a:r>
              <a:rPr lang="en"/>
              <a:t> tiene la libertad de elegir con cual versión de JavaScript se ejecuta nuestro código mientras que con Node esto es posible, lo cual nos permite acceder a características avanzadas del lenguaje sin preocuparnos por cuestiones de versiones específicas al momento de desarrollar nuestro código.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Veremos más adelante el uso de </a:t>
            </a:r>
            <a:r>
              <a:rPr b="1" lang="en" u="sng">
                <a:solidFill>
                  <a:schemeClr val="dk2"/>
                </a:solidFill>
                <a:latin typeface="IBM Plex Mono"/>
                <a:ea typeface="IBM Plex Mono"/>
                <a:cs typeface="IBM Plex Mono"/>
                <a:sym typeface="IBM Plex Mono"/>
                <a:hlinkClick r:id="rId3">
                  <a:extLst>
                    <a:ext uri="{A12FA001-AC4F-418D-AE19-62706E023703}">
                      <ahyp:hlinkClr val="tx"/>
                    </a:ext>
                  </a:extLst>
                </a:hlinkClick>
              </a:rPr>
              <a:t>nvm</a:t>
            </a:r>
            <a:r>
              <a:rPr b="1" lang="en"/>
              <a:t> </a:t>
            </a:r>
            <a:r>
              <a:rPr lang="en"/>
              <a:t>para crear entornos virtuales con Node.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600" name="Google Shape;1600;p41"/>
          <p:cNvGrpSpPr/>
          <p:nvPr/>
        </p:nvGrpSpPr>
        <p:grpSpPr>
          <a:xfrm>
            <a:off x="-123925" y="4132283"/>
            <a:ext cx="4558967" cy="1141122"/>
            <a:chOff x="-123925" y="4132283"/>
            <a:chExt cx="4558967" cy="1141122"/>
          </a:xfrm>
        </p:grpSpPr>
        <p:grpSp>
          <p:nvGrpSpPr>
            <p:cNvPr id="1601" name="Google Shape;1601;p41"/>
            <p:cNvGrpSpPr/>
            <p:nvPr/>
          </p:nvGrpSpPr>
          <p:grpSpPr>
            <a:xfrm>
              <a:off x="-2" y="4132283"/>
              <a:ext cx="2308406" cy="1141122"/>
              <a:chOff x="-2" y="4132283"/>
              <a:chExt cx="2308406" cy="1141122"/>
            </a:xfrm>
          </p:grpSpPr>
          <p:sp>
            <p:nvSpPr>
              <p:cNvPr id="1602" name="Google Shape;1602;p4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41"/>
            <p:cNvGrpSpPr/>
            <p:nvPr/>
          </p:nvGrpSpPr>
          <p:grpSpPr>
            <a:xfrm>
              <a:off x="-123925" y="4386226"/>
              <a:ext cx="4558967" cy="134100"/>
              <a:chOff x="796100" y="3019701"/>
              <a:chExt cx="4558967" cy="134100"/>
            </a:xfrm>
          </p:grpSpPr>
          <p:sp>
            <p:nvSpPr>
              <p:cNvPr id="1605" name="Google Shape;1605;p4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6" name="Google Shape;1606;p4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07" name="Google Shape;1607;p4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sp>
        <p:nvSpPr>
          <p:cNvPr id="1612" name="Google Shape;161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require vs import</a:t>
            </a:r>
            <a:endParaRPr/>
          </a:p>
        </p:txBody>
      </p:sp>
      <p:sp>
        <p:nvSpPr>
          <p:cNvPr id="1613" name="Google Shape;1613;p42"/>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nos ofrece soporte para dos mecanismos de carga de módulos: CommonJS y EcmaScript Modules o </a:t>
            </a:r>
            <a:r>
              <a:rPr b="1" lang="en"/>
              <a:t>esm</a:t>
            </a:r>
            <a:r>
              <a:rPr lang="en"/>
              <a:t>. (más info.: </a:t>
            </a:r>
            <a:r>
              <a:rPr lang="en" u="sng">
                <a:solidFill>
                  <a:schemeClr val="hlink"/>
                </a:solidFill>
                <a:hlinkClick r:id="rId3"/>
              </a:rPr>
              <a:t>EcmaScript vs JavaScript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 posible utilizar la keyword </a:t>
            </a:r>
            <a:r>
              <a:rPr b="1" lang="en">
                <a:solidFill>
                  <a:schemeClr val="dk2"/>
                </a:solidFill>
                <a:latin typeface="IBM Plex Mono"/>
                <a:ea typeface="IBM Plex Mono"/>
                <a:cs typeface="IBM Plex Mono"/>
                <a:sym typeface="IBM Plex Mono"/>
              </a:rPr>
              <a:t>require</a:t>
            </a:r>
            <a:r>
              <a:rPr lang="en"/>
              <a:t> (CommonJS) y la keyword </a:t>
            </a:r>
            <a:r>
              <a:rPr b="1" lang="en">
                <a:solidFill>
                  <a:schemeClr val="dk2"/>
                </a:solidFill>
                <a:latin typeface="IBM Plex Mono"/>
                <a:ea typeface="IBM Plex Mono"/>
                <a:cs typeface="IBM Plex Mono"/>
                <a:sym typeface="IBM Plex Mono"/>
              </a:rPr>
              <a:t>import</a:t>
            </a:r>
            <a:r>
              <a:rPr lang="en"/>
              <a:t> (ESM). Algunos navegadores ya soportan la sintaxis de ésta última pero las aplicaciones deberán contar con algunas modificaciones para que puedan funcionar en navegadores que no la soportan a través de bundles.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614" name="Google Shape;1614;p42"/>
          <p:cNvGrpSpPr/>
          <p:nvPr/>
        </p:nvGrpSpPr>
        <p:grpSpPr>
          <a:xfrm>
            <a:off x="-123925" y="4132283"/>
            <a:ext cx="4558967" cy="1141122"/>
            <a:chOff x="-123925" y="4132283"/>
            <a:chExt cx="4558967" cy="1141122"/>
          </a:xfrm>
        </p:grpSpPr>
        <p:grpSp>
          <p:nvGrpSpPr>
            <p:cNvPr id="1615" name="Google Shape;1615;p42"/>
            <p:cNvGrpSpPr/>
            <p:nvPr/>
          </p:nvGrpSpPr>
          <p:grpSpPr>
            <a:xfrm>
              <a:off x="-2" y="4132283"/>
              <a:ext cx="2308406" cy="1141122"/>
              <a:chOff x="-2" y="4132283"/>
              <a:chExt cx="2308406" cy="1141122"/>
            </a:xfrm>
          </p:grpSpPr>
          <p:sp>
            <p:nvSpPr>
              <p:cNvPr id="1616" name="Google Shape;1616;p4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42"/>
            <p:cNvGrpSpPr/>
            <p:nvPr/>
          </p:nvGrpSpPr>
          <p:grpSpPr>
            <a:xfrm>
              <a:off x="-123925" y="4386226"/>
              <a:ext cx="4558967" cy="134100"/>
              <a:chOff x="796100" y="3019701"/>
              <a:chExt cx="4558967" cy="134100"/>
            </a:xfrm>
          </p:grpSpPr>
          <p:sp>
            <p:nvSpPr>
              <p:cNvPr id="1619" name="Google Shape;1619;p4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0" name="Google Shape;1620;p4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21" name="Google Shape;1621;p4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grpSp>
        <p:nvGrpSpPr>
          <p:cNvPr id="1626" name="Google Shape;1626;p43"/>
          <p:cNvGrpSpPr/>
          <p:nvPr/>
        </p:nvGrpSpPr>
        <p:grpSpPr>
          <a:xfrm>
            <a:off x="-123925" y="4132283"/>
            <a:ext cx="4558967" cy="1141122"/>
            <a:chOff x="-123925" y="4132283"/>
            <a:chExt cx="4558967" cy="1141122"/>
          </a:xfrm>
        </p:grpSpPr>
        <p:grpSp>
          <p:nvGrpSpPr>
            <p:cNvPr id="1627" name="Google Shape;1627;p43"/>
            <p:cNvGrpSpPr/>
            <p:nvPr/>
          </p:nvGrpSpPr>
          <p:grpSpPr>
            <a:xfrm>
              <a:off x="-2" y="4132283"/>
              <a:ext cx="2308406" cy="1141122"/>
              <a:chOff x="-2" y="4132283"/>
              <a:chExt cx="2308406" cy="1141122"/>
            </a:xfrm>
          </p:grpSpPr>
          <p:sp>
            <p:nvSpPr>
              <p:cNvPr id="1628" name="Google Shape;1628;p4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43"/>
            <p:cNvGrpSpPr/>
            <p:nvPr/>
          </p:nvGrpSpPr>
          <p:grpSpPr>
            <a:xfrm>
              <a:off x="-123925" y="4386226"/>
              <a:ext cx="4558967" cy="134100"/>
              <a:chOff x="796100" y="3019701"/>
              <a:chExt cx="4558967" cy="134100"/>
            </a:xfrm>
          </p:grpSpPr>
          <p:sp>
            <p:nvSpPr>
              <p:cNvPr id="1631" name="Google Shape;1631;p4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2" name="Google Shape;1632;p4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33" name="Google Shape;1633;p4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4" name="Google Shape;163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Módulos: require vs import</a:t>
            </a:r>
            <a:endParaRPr/>
          </a:p>
          <a:p>
            <a:pPr indent="0" lvl="0" marL="0" rtl="0" algn="l">
              <a:spcBef>
                <a:spcPts val="0"/>
              </a:spcBef>
              <a:spcAft>
                <a:spcPts val="0"/>
              </a:spcAft>
              <a:buNone/>
            </a:pPr>
            <a:r>
              <a:t/>
            </a:r>
            <a:endParaRPr/>
          </a:p>
        </p:txBody>
      </p:sp>
      <p:sp>
        <p:nvSpPr>
          <p:cNvPr id="1635" name="Google Shape;1635;p43"/>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36" name="Google Shape;1636;p43"/>
          <p:cNvPicPr preferRelativeResize="0"/>
          <p:nvPr/>
        </p:nvPicPr>
        <p:blipFill>
          <a:blip r:embed="rId3">
            <a:alphaModFix/>
          </a:blip>
          <a:stretch>
            <a:fillRect/>
          </a:stretch>
        </p:blipFill>
        <p:spPr>
          <a:xfrm>
            <a:off x="2260175" y="1274200"/>
            <a:ext cx="4623626" cy="3467725"/>
          </a:xfrm>
          <a:prstGeom prst="rect">
            <a:avLst/>
          </a:prstGeom>
          <a:noFill/>
          <a:ln>
            <a:noFill/>
          </a:ln>
        </p:spPr>
      </p:pic>
      <p:sp>
        <p:nvSpPr>
          <p:cNvPr id="1637" name="Google Shape;1637;p43"/>
          <p:cNvSpPr txBox="1"/>
          <p:nvPr/>
        </p:nvSpPr>
        <p:spPr>
          <a:xfrm>
            <a:off x="7119100" y="4623600"/>
            <a:ext cx="810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Fuente</a:t>
            </a:r>
            <a:endParaRPr>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grpSp>
        <p:nvGrpSpPr>
          <p:cNvPr id="1642" name="Google Shape;1642;p44"/>
          <p:cNvGrpSpPr/>
          <p:nvPr/>
        </p:nvGrpSpPr>
        <p:grpSpPr>
          <a:xfrm>
            <a:off x="-123925" y="4132283"/>
            <a:ext cx="4558967" cy="1141122"/>
            <a:chOff x="-123925" y="4132283"/>
            <a:chExt cx="4558967" cy="1141122"/>
          </a:xfrm>
        </p:grpSpPr>
        <p:grpSp>
          <p:nvGrpSpPr>
            <p:cNvPr id="1643" name="Google Shape;1643;p44"/>
            <p:cNvGrpSpPr/>
            <p:nvPr/>
          </p:nvGrpSpPr>
          <p:grpSpPr>
            <a:xfrm>
              <a:off x="-2" y="4132283"/>
              <a:ext cx="2308406" cy="1141122"/>
              <a:chOff x="-2" y="4132283"/>
              <a:chExt cx="2308406" cy="1141122"/>
            </a:xfrm>
          </p:grpSpPr>
          <p:sp>
            <p:nvSpPr>
              <p:cNvPr id="1644" name="Google Shape;1644;p44"/>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4"/>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6" name="Google Shape;1646;p44"/>
            <p:cNvGrpSpPr/>
            <p:nvPr/>
          </p:nvGrpSpPr>
          <p:grpSpPr>
            <a:xfrm>
              <a:off x="-123925" y="4386226"/>
              <a:ext cx="4558967" cy="134100"/>
              <a:chOff x="796100" y="3019701"/>
              <a:chExt cx="4558967" cy="134100"/>
            </a:xfrm>
          </p:grpSpPr>
          <p:sp>
            <p:nvSpPr>
              <p:cNvPr id="1647" name="Google Shape;1647;p4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48" name="Google Shape;1648;p4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49" name="Google Shape;1649;p4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0" name="Google Shape;165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a:t>
            </a:r>
            <a:endParaRPr/>
          </a:p>
        </p:txBody>
      </p:sp>
      <p:sp>
        <p:nvSpPr>
          <p:cNvPr id="1651" name="Google Shape;1651;p44"/>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utilizado típicamente con Node para leer y ejecutar módulos (CommonJS)</a:t>
            </a:r>
            <a:r>
              <a:rPr lang="en"/>
              <a:t>.</a:t>
            </a:r>
            <a:endParaRPr/>
          </a:p>
          <a:p>
            <a:pPr indent="0" lvl="0" marL="0" rtl="0" algn="l">
              <a:lnSpc>
                <a:spcPct val="115000"/>
              </a:lnSpc>
              <a:spcBef>
                <a:spcPts val="1000"/>
              </a:spcBef>
              <a:spcAft>
                <a:spcPts val="0"/>
              </a:spcAft>
              <a:buNone/>
            </a:pPr>
            <a:r>
              <a:rPr lang="en" sz="1800">
                <a:solidFill>
                  <a:srgbClr val="D81B60"/>
                </a:solidFill>
                <a:latin typeface="IBM Plex Mono"/>
                <a:ea typeface="IBM Plex Mono"/>
                <a:cs typeface="IBM Plex Mono"/>
                <a:sym typeface="IBM Plex Mono"/>
              </a:rPr>
              <a:t>// módulos built-in o instalados con npm</a:t>
            </a:r>
            <a:endParaRPr sz="18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800">
                <a:solidFill>
                  <a:srgbClr val="3F51B5"/>
                </a:solidFill>
                <a:latin typeface="IBM Plex Mono"/>
                <a:ea typeface="IBM Plex Mono"/>
                <a:cs typeface="IBM Plex Mono"/>
                <a:sym typeface="IBM Plex Mono"/>
              </a:rPr>
              <a:t>const</a:t>
            </a:r>
            <a:r>
              <a:rPr lang="en" sz="1800">
                <a:solidFill>
                  <a:srgbClr val="37474F"/>
                </a:solidFill>
                <a:latin typeface="IBM Plex Mono"/>
                <a:ea typeface="IBM Plex Mono"/>
                <a:cs typeface="IBM Plex Mono"/>
                <a:sym typeface="IBM Plex Mono"/>
              </a:rPr>
              <a:t> http = require(</a:t>
            </a:r>
            <a:r>
              <a:rPr lang="en" sz="1800">
                <a:solidFill>
                  <a:srgbClr val="388E3C"/>
                </a:solidFill>
                <a:latin typeface="IBM Plex Mono"/>
                <a:ea typeface="IBM Plex Mono"/>
                <a:cs typeface="IBM Plex Mono"/>
                <a:sym typeface="IBM Plex Mono"/>
              </a:rPr>
              <a:t>'http'</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1000"/>
              </a:spcBef>
              <a:spcAft>
                <a:spcPts val="0"/>
              </a:spcAft>
              <a:buNone/>
            </a:pPr>
            <a:r>
              <a:rPr lang="en" sz="1800">
                <a:solidFill>
                  <a:srgbClr val="D81B60"/>
                </a:solidFill>
                <a:latin typeface="IBM Plex Mono"/>
                <a:ea typeface="IBM Plex Mono"/>
                <a:cs typeface="IBM Plex Mono"/>
                <a:sym typeface="IBM Plex Mono"/>
              </a:rPr>
              <a:t>// módulos locales</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3F51B5"/>
                </a:solidFill>
                <a:latin typeface="IBM Plex Mono"/>
                <a:ea typeface="IBM Plex Mono"/>
                <a:cs typeface="IBM Plex Mono"/>
                <a:sym typeface="IBM Plex Mono"/>
              </a:rPr>
              <a:t>const</a:t>
            </a:r>
            <a:r>
              <a:rPr lang="en" sz="1800">
                <a:solidFill>
                  <a:srgbClr val="37474F"/>
                </a:solidFill>
                <a:latin typeface="IBM Plex Mono"/>
                <a:ea typeface="IBM Plex Mono"/>
                <a:cs typeface="IBM Plex Mono"/>
                <a:sym typeface="IBM Plex Mono"/>
              </a:rPr>
              <a:t> getAlumnoById = require(</a:t>
            </a:r>
            <a:r>
              <a:rPr lang="en" sz="1800">
                <a:solidFill>
                  <a:srgbClr val="388E3C"/>
                </a:solidFill>
                <a:latin typeface="IBM Plex Mono"/>
                <a:ea typeface="IBM Plex Mono"/>
                <a:cs typeface="IBM Plex Mono"/>
                <a:sym typeface="IBM Plex Mono"/>
              </a:rPr>
              <a:t>'./alumnoDetail.js'</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6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3F51B5"/>
                </a:solidFill>
                <a:latin typeface="IBM Plex Mono"/>
                <a:ea typeface="IBM Plex Mono"/>
                <a:cs typeface="IBM Plex Mono"/>
                <a:sym typeface="IBM Plex Mono"/>
              </a:rPr>
              <a:t>const</a:t>
            </a:r>
            <a:r>
              <a:rPr lang="en" sz="1800">
                <a:solidFill>
                  <a:srgbClr val="37474F"/>
                </a:solidFill>
                <a:latin typeface="IBM Plex Mono"/>
                <a:ea typeface="IBM Plex Mono"/>
                <a:cs typeface="IBM Plex Mono"/>
                <a:sym typeface="IBM Plex Mono"/>
              </a:rPr>
              <a:t> al = getAlumnoById(</a:t>
            </a:r>
            <a:r>
              <a:rPr lang="en" sz="1800">
                <a:solidFill>
                  <a:srgbClr val="C53929"/>
                </a:solidFill>
                <a:latin typeface="IBM Plex Mono"/>
                <a:ea typeface="IBM Plex Mono"/>
                <a:cs typeface="IBM Plex Mono"/>
                <a:sym typeface="IBM Plex Mono"/>
              </a:rPr>
              <a:t>5454</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800">
                <a:solidFill>
                  <a:srgbClr val="9C27B0"/>
                </a:solidFill>
                <a:latin typeface="IBM Plex Mono"/>
                <a:ea typeface="IBM Plex Mono"/>
                <a:cs typeface="IBM Plex Mono"/>
                <a:sym typeface="IBM Plex Mono"/>
              </a:rPr>
              <a:t>console</a:t>
            </a:r>
            <a:r>
              <a:rPr lang="en" sz="1800">
                <a:solidFill>
                  <a:srgbClr val="37474F"/>
                </a:solidFill>
                <a:latin typeface="IBM Plex Mono"/>
                <a:ea typeface="IBM Plex Mono"/>
                <a:cs typeface="IBM Plex Mono"/>
                <a:sym typeface="IBM Plex Mono"/>
              </a:rPr>
              <a:t>.log(</a:t>
            </a:r>
            <a:r>
              <a:rPr lang="en" sz="1800">
                <a:solidFill>
                  <a:srgbClr val="388E3C"/>
                </a:solidFill>
                <a:latin typeface="IBM Plex Mono"/>
                <a:ea typeface="IBM Plex Mono"/>
                <a:cs typeface="IBM Plex Mono"/>
                <a:sym typeface="IBM Plex Mono"/>
              </a:rPr>
              <a:t>`Alumno: </a:t>
            </a:r>
            <a:r>
              <a:rPr lang="en" sz="1800">
                <a:solidFill>
                  <a:srgbClr val="37474F"/>
                </a:solidFill>
                <a:latin typeface="IBM Plex Mono"/>
                <a:ea typeface="IBM Plex Mono"/>
                <a:cs typeface="IBM Plex Mono"/>
                <a:sym typeface="IBM Plex Mono"/>
              </a:rPr>
              <a:t>${al.nombre}</a:t>
            </a:r>
            <a:r>
              <a:rPr lang="en" sz="1800">
                <a:solidFill>
                  <a:srgbClr val="388E3C"/>
                </a:solidFill>
                <a:latin typeface="IBM Plex Mono"/>
                <a:ea typeface="IBM Plex Mono"/>
                <a:cs typeface="IBM Plex Mono"/>
                <a:sym typeface="IBM Plex Mono"/>
              </a:rPr>
              <a:t> </a:t>
            </a:r>
            <a:r>
              <a:rPr lang="en" sz="1800">
                <a:solidFill>
                  <a:srgbClr val="37474F"/>
                </a:solidFill>
                <a:latin typeface="IBM Plex Mono"/>
                <a:ea typeface="IBM Plex Mono"/>
                <a:cs typeface="IBM Plex Mono"/>
                <a:sym typeface="IBM Plex Mono"/>
              </a:rPr>
              <a:t>${al.apellido}</a:t>
            </a:r>
            <a:r>
              <a:rPr lang="en" sz="1800">
                <a:solidFill>
                  <a:srgbClr val="388E3C"/>
                </a:solidFill>
                <a:latin typeface="IBM Plex Mono"/>
                <a:ea typeface="IBM Plex Mono"/>
                <a:cs typeface="IBM Plex Mono"/>
                <a:sym typeface="IBM Plex Mono"/>
              </a:rPr>
              <a:t>`</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6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grpSp>
        <p:nvGrpSpPr>
          <p:cNvPr id="1656" name="Google Shape;1656;p45"/>
          <p:cNvGrpSpPr/>
          <p:nvPr/>
        </p:nvGrpSpPr>
        <p:grpSpPr>
          <a:xfrm>
            <a:off x="-123925" y="4132283"/>
            <a:ext cx="4558967" cy="1141122"/>
            <a:chOff x="-123925" y="4132283"/>
            <a:chExt cx="4558967" cy="1141122"/>
          </a:xfrm>
        </p:grpSpPr>
        <p:grpSp>
          <p:nvGrpSpPr>
            <p:cNvPr id="1657" name="Google Shape;1657;p45"/>
            <p:cNvGrpSpPr/>
            <p:nvPr/>
          </p:nvGrpSpPr>
          <p:grpSpPr>
            <a:xfrm>
              <a:off x="-2" y="4132283"/>
              <a:ext cx="2308406" cy="1141122"/>
              <a:chOff x="-2" y="4132283"/>
              <a:chExt cx="2308406" cy="1141122"/>
            </a:xfrm>
          </p:grpSpPr>
          <p:sp>
            <p:nvSpPr>
              <p:cNvPr id="1658" name="Google Shape;1658;p4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45"/>
            <p:cNvGrpSpPr/>
            <p:nvPr/>
          </p:nvGrpSpPr>
          <p:grpSpPr>
            <a:xfrm>
              <a:off x="-123925" y="4386226"/>
              <a:ext cx="4558967" cy="134100"/>
              <a:chOff x="796100" y="3019701"/>
              <a:chExt cx="4558967" cy="134100"/>
            </a:xfrm>
          </p:grpSpPr>
          <p:sp>
            <p:nvSpPr>
              <p:cNvPr id="1661" name="Google Shape;1661;p4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2" name="Google Shape;1662;p4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63" name="Google Shape;1663;p4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4" name="Google Shape;1664;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module.exports</a:t>
            </a:r>
            <a:endParaRPr/>
          </a:p>
        </p:txBody>
      </p:sp>
      <p:sp>
        <p:nvSpPr>
          <p:cNvPr id="1665" name="Google Shape;1665;p45"/>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Para poder usar </a:t>
            </a:r>
            <a:r>
              <a:rPr b="1" lang="en">
                <a:solidFill>
                  <a:schemeClr val="dk2"/>
                </a:solidFill>
                <a:latin typeface="IBM Plex Mono"/>
                <a:ea typeface="IBM Plex Mono"/>
                <a:cs typeface="IBM Plex Mono"/>
                <a:sym typeface="IBM Plex Mono"/>
              </a:rPr>
              <a:t>require</a:t>
            </a:r>
            <a:r>
              <a:rPr lang="en"/>
              <a:t> con módulos locales, primero debemos exportarlos explícitamente mediante </a:t>
            </a:r>
            <a:r>
              <a:rPr b="1" lang="en">
                <a:solidFill>
                  <a:schemeClr val="dk2"/>
                </a:solidFill>
                <a:latin typeface="IBM Plex Mono"/>
                <a:ea typeface="IBM Plex Mono"/>
                <a:cs typeface="IBM Plex Mono"/>
                <a:sym typeface="IBM Plex Mono"/>
              </a:rPr>
              <a:t>module.exports</a:t>
            </a:r>
            <a:endParaRPr b="1">
              <a:solidFill>
                <a:schemeClr val="dk2"/>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solidFill>
                  <a:srgbClr val="3F51B5"/>
                </a:solidFill>
                <a:latin typeface="IBM Plex Mono"/>
                <a:ea typeface="IBM Plex Mono"/>
                <a:cs typeface="IBM Plex Mono"/>
                <a:sym typeface="IBM Plex Mono"/>
              </a:rPr>
              <a:t>const</a:t>
            </a:r>
            <a:r>
              <a:rPr lang="en" sz="1600">
                <a:solidFill>
                  <a:srgbClr val="37474F"/>
                </a:solidFill>
                <a:latin typeface="IBM Plex Mono"/>
                <a:ea typeface="IBM Plex Mono"/>
                <a:cs typeface="IBM Plex Mono"/>
                <a:sym typeface="IBM Plex Mono"/>
              </a:rPr>
              <a:t> getAlumnoById = (alumno_id) =&gt; {</a:t>
            </a:r>
            <a:endParaRPr sz="16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600">
                <a:solidFill>
                  <a:srgbClr val="37474F"/>
                </a:solidFill>
                <a:latin typeface="IBM Plex Mono"/>
                <a:ea typeface="IBM Plex Mono"/>
                <a:cs typeface="IBM Plex Mono"/>
                <a:sym typeface="IBM Plex Mono"/>
              </a:rPr>
              <a:t>   </a:t>
            </a:r>
            <a:r>
              <a:rPr lang="en" sz="1600">
                <a:solidFill>
                  <a:srgbClr val="3F51B5"/>
                </a:solidFill>
                <a:latin typeface="IBM Plex Mono"/>
                <a:ea typeface="IBM Plex Mono"/>
                <a:cs typeface="IBM Plex Mono"/>
                <a:sym typeface="IBM Plex Mono"/>
              </a:rPr>
              <a:t>return</a:t>
            </a:r>
            <a:r>
              <a:rPr lang="en" sz="1600">
                <a:solidFill>
                  <a:srgbClr val="37474F"/>
                </a:solidFill>
                <a:latin typeface="IBM Plex Mono"/>
                <a:ea typeface="IBM Plex Mono"/>
                <a:cs typeface="IBM Plex Mono"/>
                <a:sym typeface="IBM Plex Mono"/>
              </a:rPr>
              <a:t> AlumnoModel.findById(alumno_id).exec();</a:t>
            </a:r>
            <a:endParaRPr sz="16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rPr lang="en" sz="1600">
                <a:solidFill>
                  <a:srgbClr val="37474F"/>
                </a:solidFill>
                <a:latin typeface="IBM Plex Mono"/>
                <a:ea typeface="IBM Plex Mono"/>
                <a:cs typeface="IBM Plex Mono"/>
                <a:sym typeface="IBM Plex Mono"/>
              </a:rPr>
              <a:t>}</a:t>
            </a:r>
            <a:endParaRPr sz="16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600">
                <a:solidFill>
                  <a:srgbClr val="37474F"/>
                </a:solidFill>
                <a:latin typeface="IBM Plex Mono"/>
                <a:ea typeface="IBM Plex Mono"/>
                <a:cs typeface="IBM Plex Mono"/>
                <a:sym typeface="IBM Plex Mono"/>
              </a:rPr>
              <a:t>modules.</a:t>
            </a:r>
            <a:r>
              <a:rPr lang="en" sz="1600">
                <a:solidFill>
                  <a:srgbClr val="3F51B5"/>
                </a:solidFill>
                <a:latin typeface="IBM Plex Mono"/>
                <a:ea typeface="IBM Plex Mono"/>
                <a:cs typeface="IBM Plex Mono"/>
                <a:sym typeface="IBM Plex Mono"/>
              </a:rPr>
              <a:t>export</a:t>
            </a:r>
            <a:r>
              <a:rPr lang="en" sz="1600">
                <a:solidFill>
                  <a:srgbClr val="37474F"/>
                </a:solidFill>
                <a:latin typeface="IBM Plex Mono"/>
                <a:ea typeface="IBM Plex Mono"/>
                <a:cs typeface="IBM Plex Mono"/>
                <a:sym typeface="IBM Plex Mono"/>
              </a:rPr>
              <a:t> = getAlumnoById;</a:t>
            </a:r>
            <a:endParaRPr sz="1600">
              <a:solidFill>
                <a:srgbClr val="37474F"/>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grpSp>
        <p:nvGrpSpPr>
          <p:cNvPr id="1670" name="Google Shape;1670;p46"/>
          <p:cNvGrpSpPr/>
          <p:nvPr/>
        </p:nvGrpSpPr>
        <p:grpSpPr>
          <a:xfrm>
            <a:off x="-123925" y="4132283"/>
            <a:ext cx="4558967" cy="1141122"/>
            <a:chOff x="-123925" y="4132283"/>
            <a:chExt cx="4558967" cy="1141122"/>
          </a:xfrm>
        </p:grpSpPr>
        <p:grpSp>
          <p:nvGrpSpPr>
            <p:cNvPr id="1671" name="Google Shape;1671;p46"/>
            <p:cNvGrpSpPr/>
            <p:nvPr/>
          </p:nvGrpSpPr>
          <p:grpSpPr>
            <a:xfrm>
              <a:off x="-2" y="4132283"/>
              <a:ext cx="2308406" cy="1141122"/>
              <a:chOff x="-2" y="4132283"/>
              <a:chExt cx="2308406" cy="1141122"/>
            </a:xfrm>
          </p:grpSpPr>
          <p:sp>
            <p:nvSpPr>
              <p:cNvPr id="1672" name="Google Shape;1672;p4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46"/>
            <p:cNvGrpSpPr/>
            <p:nvPr/>
          </p:nvGrpSpPr>
          <p:grpSpPr>
            <a:xfrm>
              <a:off x="-123925" y="4386226"/>
              <a:ext cx="4558967" cy="134100"/>
              <a:chOff x="796100" y="3019701"/>
              <a:chExt cx="4558967" cy="134100"/>
            </a:xfrm>
          </p:grpSpPr>
          <p:sp>
            <p:nvSpPr>
              <p:cNvPr id="1675" name="Google Shape;1675;p4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6" name="Google Shape;1676;p4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77" name="Google Shape;1677;p4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8" name="Google Shape;1678;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s6: import</a:t>
            </a:r>
            <a:endParaRPr/>
          </a:p>
        </p:txBody>
      </p:sp>
      <p:sp>
        <p:nvSpPr>
          <p:cNvPr id="1679" name="Google Shape;1679;p46"/>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De manera similar a </a:t>
            </a:r>
            <a:r>
              <a:rPr b="1" lang="en">
                <a:solidFill>
                  <a:schemeClr val="dk2"/>
                </a:solidFill>
                <a:latin typeface="IBM Plex Mono"/>
                <a:ea typeface="IBM Plex Mono"/>
                <a:cs typeface="IBM Plex Mono"/>
                <a:sym typeface="IBM Plex Mono"/>
              </a:rPr>
              <a:t>require, import</a:t>
            </a:r>
            <a:r>
              <a:rPr lang="en"/>
              <a:t> nos permite trabajar con módulos propios o instalados mediante </a:t>
            </a:r>
            <a:r>
              <a:rPr b="1" lang="en">
                <a:solidFill>
                  <a:schemeClr val="dk2"/>
                </a:solidFill>
                <a:latin typeface="IBM Plex Mono"/>
                <a:ea typeface="IBM Plex Mono"/>
                <a:cs typeface="IBM Plex Mono"/>
                <a:sym typeface="IBM Plex Mono"/>
              </a:rPr>
              <a:t>npm</a:t>
            </a:r>
            <a:r>
              <a:rPr lang="en"/>
              <a:t>. Podemos utilizarlo tanto en JavaScript como </a:t>
            </a:r>
            <a:r>
              <a:rPr lang="en" u="sng">
                <a:solidFill>
                  <a:schemeClr val="hlink"/>
                </a:solidFill>
                <a:hlinkClick r:id="rId3"/>
              </a:rPr>
              <a:t>TypeScript</a:t>
            </a:r>
            <a:r>
              <a:rPr lang="en"/>
              <a:t>.</a:t>
            </a:r>
            <a:endParaRPr b="1">
              <a:solidFill>
                <a:schemeClr val="dk2"/>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800">
                <a:solidFill>
                  <a:srgbClr val="D81B60"/>
                </a:solidFill>
                <a:latin typeface="IBM Plex Mono"/>
                <a:ea typeface="IBM Plex Mono"/>
                <a:cs typeface="IBM Plex Mono"/>
                <a:sym typeface="IBM Plex Mono"/>
              </a:rPr>
              <a:t>// módulos built-in o instalados con npm</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3F51B5"/>
                </a:solidFill>
                <a:latin typeface="IBM Plex Mono"/>
                <a:ea typeface="IBM Plex Mono"/>
                <a:cs typeface="IBM Plex Mono"/>
                <a:sym typeface="IBM Plex Mono"/>
              </a:rPr>
              <a:t>import</a:t>
            </a:r>
            <a:r>
              <a:rPr lang="en" sz="1800">
                <a:solidFill>
                  <a:srgbClr val="37474F"/>
                </a:solidFill>
                <a:latin typeface="IBM Plex Mono"/>
                <a:ea typeface="IBM Plex Mono"/>
                <a:cs typeface="IBM Plex Mono"/>
                <a:sym typeface="IBM Plex Mono"/>
              </a:rPr>
              <a:t> * </a:t>
            </a:r>
            <a:r>
              <a:rPr lang="en" sz="1800">
                <a:solidFill>
                  <a:srgbClr val="3F51B5"/>
                </a:solidFill>
                <a:latin typeface="IBM Plex Mono"/>
                <a:ea typeface="IBM Plex Mono"/>
                <a:cs typeface="IBM Plex Mono"/>
                <a:sym typeface="IBM Plex Mono"/>
              </a:rPr>
              <a:t>as</a:t>
            </a:r>
            <a:r>
              <a:rPr lang="en" sz="1800">
                <a:solidFill>
                  <a:srgbClr val="37474F"/>
                </a:solidFill>
                <a:latin typeface="IBM Plex Mono"/>
                <a:ea typeface="IBM Plex Mono"/>
                <a:cs typeface="IBM Plex Mono"/>
                <a:sym typeface="IBM Plex Mono"/>
              </a:rPr>
              <a:t> http </a:t>
            </a:r>
            <a:r>
              <a:rPr lang="en" sz="1800">
                <a:solidFill>
                  <a:srgbClr val="3F51B5"/>
                </a:solidFill>
                <a:latin typeface="IBM Plex Mono"/>
                <a:ea typeface="IBM Plex Mono"/>
                <a:cs typeface="IBM Plex Mono"/>
                <a:sym typeface="IBM Plex Mono"/>
              </a:rPr>
              <a:t>from</a:t>
            </a:r>
            <a:r>
              <a:rPr lang="en" sz="1800">
                <a:solidFill>
                  <a:srgbClr val="37474F"/>
                </a:solidFill>
                <a:latin typeface="IBM Plex Mono"/>
                <a:ea typeface="IBM Plex Mono"/>
                <a:cs typeface="IBM Plex Mono"/>
                <a:sym typeface="IBM Plex Mono"/>
              </a:rPr>
              <a:t> </a:t>
            </a:r>
            <a:r>
              <a:rPr lang="en" sz="1800">
                <a:solidFill>
                  <a:srgbClr val="388E3C"/>
                </a:solidFill>
                <a:latin typeface="IBM Plex Mono"/>
                <a:ea typeface="IBM Plex Mono"/>
                <a:cs typeface="IBM Plex Mono"/>
                <a:sym typeface="IBM Plex Mono"/>
              </a:rPr>
              <a:t>'http'</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D81B60"/>
                </a:solidFill>
                <a:latin typeface="IBM Plex Mono"/>
                <a:ea typeface="IBM Plex Mono"/>
                <a:cs typeface="IBM Plex Mono"/>
                <a:sym typeface="IBM Plex Mono"/>
              </a:rPr>
              <a:t>// módulos locales</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3F51B5"/>
                </a:solidFill>
                <a:latin typeface="IBM Plex Mono"/>
                <a:ea typeface="IBM Plex Mono"/>
                <a:cs typeface="IBM Plex Mono"/>
                <a:sym typeface="IBM Plex Mono"/>
              </a:rPr>
              <a:t>import</a:t>
            </a:r>
            <a:r>
              <a:rPr lang="en" sz="1800">
                <a:solidFill>
                  <a:srgbClr val="37474F"/>
                </a:solidFill>
                <a:latin typeface="IBM Plex Mono"/>
                <a:ea typeface="IBM Plex Mono"/>
                <a:cs typeface="IBM Plex Mono"/>
                <a:sym typeface="IBM Plex Mono"/>
              </a:rPr>
              <a:t> { getAlumnoById } </a:t>
            </a:r>
            <a:r>
              <a:rPr lang="en" sz="1800">
                <a:solidFill>
                  <a:srgbClr val="3F51B5"/>
                </a:solidFill>
                <a:latin typeface="IBM Plex Mono"/>
                <a:ea typeface="IBM Plex Mono"/>
                <a:cs typeface="IBM Plex Mono"/>
                <a:sym typeface="IBM Plex Mono"/>
              </a:rPr>
              <a:t>from</a:t>
            </a:r>
            <a:r>
              <a:rPr lang="en" sz="1800">
                <a:solidFill>
                  <a:srgbClr val="37474F"/>
                </a:solidFill>
                <a:latin typeface="IBM Plex Mono"/>
                <a:ea typeface="IBM Plex Mono"/>
                <a:cs typeface="IBM Plex Mono"/>
                <a:sym typeface="IBM Plex Mono"/>
              </a:rPr>
              <a:t> </a:t>
            </a:r>
            <a:r>
              <a:rPr lang="en" sz="1800">
                <a:solidFill>
                  <a:srgbClr val="388E3C"/>
                </a:solidFill>
                <a:latin typeface="IBM Plex Mono"/>
                <a:ea typeface="IBM Plex Mono"/>
                <a:cs typeface="IBM Plex Mono"/>
                <a:sym typeface="IBM Plex Mono"/>
              </a:rPr>
              <a:t>'./alumnoDetail'</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3F51B5"/>
                </a:solidFill>
                <a:latin typeface="IBM Plex Mono"/>
                <a:ea typeface="IBM Plex Mono"/>
                <a:cs typeface="IBM Plex Mono"/>
                <a:sym typeface="IBM Plex Mono"/>
              </a:rPr>
              <a:t>const</a:t>
            </a:r>
            <a:r>
              <a:rPr lang="en" sz="1800">
                <a:solidFill>
                  <a:srgbClr val="37474F"/>
                </a:solidFill>
                <a:latin typeface="IBM Plex Mono"/>
                <a:ea typeface="IBM Plex Mono"/>
                <a:cs typeface="IBM Plex Mono"/>
                <a:sym typeface="IBM Plex Mono"/>
              </a:rPr>
              <a:t> al = getAlumnoById(</a:t>
            </a:r>
            <a:r>
              <a:rPr lang="en" sz="1800">
                <a:solidFill>
                  <a:srgbClr val="C53929"/>
                </a:solidFill>
                <a:latin typeface="IBM Plex Mono"/>
                <a:ea typeface="IBM Plex Mono"/>
                <a:cs typeface="IBM Plex Mono"/>
                <a:sym typeface="IBM Plex Mono"/>
              </a:rPr>
              <a:t>5454</a:t>
            </a:r>
            <a:r>
              <a:rPr lang="en" sz="1800">
                <a:solidFill>
                  <a:srgbClr val="37474F"/>
                </a:solidFill>
                <a:latin typeface="IBM Plex Mono"/>
                <a:ea typeface="IBM Plex Mono"/>
                <a:cs typeface="IBM Plex Mono"/>
                <a:sym typeface="IBM Plex Mono"/>
              </a:rPr>
              <a:t>);</a:t>
            </a:r>
            <a:endParaRPr sz="18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800">
                <a:solidFill>
                  <a:srgbClr val="9C27B0"/>
                </a:solidFill>
                <a:latin typeface="IBM Plex Mono"/>
                <a:ea typeface="IBM Plex Mono"/>
                <a:cs typeface="IBM Plex Mono"/>
                <a:sym typeface="IBM Plex Mono"/>
              </a:rPr>
              <a:t>console</a:t>
            </a:r>
            <a:r>
              <a:rPr lang="en" sz="1800">
                <a:solidFill>
                  <a:srgbClr val="37474F"/>
                </a:solidFill>
                <a:latin typeface="IBM Plex Mono"/>
                <a:ea typeface="IBM Plex Mono"/>
                <a:cs typeface="IBM Plex Mono"/>
                <a:sym typeface="IBM Plex Mono"/>
              </a:rPr>
              <a:t>.log(</a:t>
            </a:r>
            <a:r>
              <a:rPr lang="en" sz="1800">
                <a:solidFill>
                  <a:srgbClr val="388E3C"/>
                </a:solidFill>
                <a:latin typeface="IBM Plex Mono"/>
                <a:ea typeface="IBM Plex Mono"/>
                <a:cs typeface="IBM Plex Mono"/>
                <a:sym typeface="IBM Plex Mono"/>
              </a:rPr>
              <a:t>`Alumno: </a:t>
            </a:r>
            <a:r>
              <a:rPr lang="en" sz="1800">
                <a:solidFill>
                  <a:srgbClr val="37474F"/>
                </a:solidFill>
                <a:latin typeface="IBM Plex Mono"/>
                <a:ea typeface="IBM Plex Mono"/>
                <a:cs typeface="IBM Plex Mono"/>
                <a:sym typeface="IBM Plex Mono"/>
              </a:rPr>
              <a:t>${al.nombre}</a:t>
            </a:r>
            <a:r>
              <a:rPr lang="en" sz="1800">
                <a:solidFill>
                  <a:srgbClr val="388E3C"/>
                </a:solidFill>
                <a:latin typeface="IBM Plex Mono"/>
                <a:ea typeface="IBM Plex Mono"/>
                <a:cs typeface="IBM Plex Mono"/>
                <a:sym typeface="IBM Plex Mono"/>
              </a:rPr>
              <a:t> </a:t>
            </a:r>
            <a:r>
              <a:rPr lang="en" sz="1800">
                <a:solidFill>
                  <a:srgbClr val="37474F"/>
                </a:solidFill>
                <a:latin typeface="IBM Plex Mono"/>
                <a:ea typeface="IBM Plex Mono"/>
                <a:cs typeface="IBM Plex Mono"/>
                <a:sym typeface="IBM Plex Mono"/>
              </a:rPr>
              <a:t>${al.apellido}</a:t>
            </a:r>
            <a:r>
              <a:rPr lang="en" sz="1800">
                <a:solidFill>
                  <a:srgbClr val="388E3C"/>
                </a:solidFill>
                <a:latin typeface="IBM Plex Mono"/>
                <a:ea typeface="IBM Plex Mono"/>
                <a:cs typeface="IBM Plex Mono"/>
                <a:sym typeface="IBM Plex Mono"/>
              </a:rPr>
              <a:t>`</a:t>
            </a:r>
            <a:r>
              <a:rPr lang="en" sz="1800">
                <a:solidFill>
                  <a:srgbClr val="37474F"/>
                </a:solidFill>
                <a:latin typeface="IBM Plex Mono"/>
                <a:ea typeface="IBM Plex Mono"/>
                <a:cs typeface="IBM Plex Mono"/>
                <a:sym typeface="IBM Plex Mono"/>
              </a:rPr>
              <a:t>);</a:t>
            </a:r>
            <a:endParaRPr sz="16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grpSp>
        <p:nvGrpSpPr>
          <p:cNvPr id="1684" name="Google Shape;1684;p47"/>
          <p:cNvGrpSpPr/>
          <p:nvPr/>
        </p:nvGrpSpPr>
        <p:grpSpPr>
          <a:xfrm>
            <a:off x="-123925" y="4132283"/>
            <a:ext cx="4558967" cy="1141122"/>
            <a:chOff x="-123925" y="4132283"/>
            <a:chExt cx="4558967" cy="1141122"/>
          </a:xfrm>
        </p:grpSpPr>
        <p:grpSp>
          <p:nvGrpSpPr>
            <p:cNvPr id="1685" name="Google Shape;1685;p47"/>
            <p:cNvGrpSpPr/>
            <p:nvPr/>
          </p:nvGrpSpPr>
          <p:grpSpPr>
            <a:xfrm>
              <a:off x="-2" y="4132283"/>
              <a:ext cx="2308406" cy="1141122"/>
              <a:chOff x="-2" y="4132283"/>
              <a:chExt cx="2308406" cy="1141122"/>
            </a:xfrm>
          </p:grpSpPr>
          <p:sp>
            <p:nvSpPr>
              <p:cNvPr id="1686" name="Google Shape;1686;p4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47"/>
            <p:cNvGrpSpPr/>
            <p:nvPr/>
          </p:nvGrpSpPr>
          <p:grpSpPr>
            <a:xfrm>
              <a:off x="-123925" y="4386226"/>
              <a:ext cx="4558967" cy="134100"/>
              <a:chOff x="796100" y="3019701"/>
              <a:chExt cx="4558967" cy="134100"/>
            </a:xfrm>
          </p:grpSpPr>
          <p:sp>
            <p:nvSpPr>
              <p:cNvPr id="1689" name="Google Shape;1689;p4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0" name="Google Shape;1690;p4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91" name="Google Shape;1691;p4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2" name="Google Shape;169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es6: export</a:t>
            </a:r>
            <a:endParaRPr/>
          </a:p>
        </p:txBody>
      </p:sp>
      <p:sp>
        <p:nvSpPr>
          <p:cNvPr id="1693" name="Google Shape;1693;p47"/>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Con la sintaxis de </a:t>
            </a:r>
            <a:r>
              <a:rPr b="1" lang="en"/>
              <a:t>esm</a:t>
            </a:r>
            <a:r>
              <a:rPr lang="en"/>
              <a:t>,</a:t>
            </a:r>
            <a:r>
              <a:rPr lang="en"/>
              <a:t> </a:t>
            </a:r>
            <a:r>
              <a:rPr b="1" lang="en">
                <a:solidFill>
                  <a:schemeClr val="dk2"/>
                </a:solidFill>
                <a:latin typeface="IBM Plex Mono"/>
                <a:ea typeface="IBM Plex Mono"/>
                <a:cs typeface="IBM Plex Mono"/>
                <a:sym typeface="IBM Plex Mono"/>
              </a:rPr>
              <a:t>module.exports</a:t>
            </a:r>
            <a:r>
              <a:rPr b="1" lang="en">
                <a:solidFill>
                  <a:schemeClr val="dk2"/>
                </a:solidFill>
              </a:rPr>
              <a:t> </a:t>
            </a:r>
            <a:r>
              <a:rPr lang="en"/>
              <a:t>(CommonJS) tiene su equivalente, la keyword </a:t>
            </a:r>
            <a:r>
              <a:rPr b="1" lang="en">
                <a:solidFill>
                  <a:schemeClr val="dk2"/>
                </a:solidFill>
                <a:latin typeface="IBM Plex Mono"/>
                <a:ea typeface="IBM Plex Mono"/>
                <a:cs typeface="IBM Plex Mono"/>
                <a:sym typeface="IBM Plex Mono"/>
              </a:rPr>
              <a:t>export.</a:t>
            </a:r>
            <a:endParaRPr b="1">
              <a:solidFill>
                <a:schemeClr val="dk2"/>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700">
                <a:solidFill>
                  <a:srgbClr val="3F51B5"/>
                </a:solidFill>
                <a:latin typeface="IBM Plex Mono"/>
                <a:ea typeface="IBM Plex Mono"/>
                <a:cs typeface="IBM Plex Mono"/>
                <a:sym typeface="IBM Plex Mono"/>
              </a:rPr>
              <a:t>const</a:t>
            </a:r>
            <a:r>
              <a:rPr lang="en" sz="1700">
                <a:solidFill>
                  <a:srgbClr val="37474F"/>
                </a:solidFill>
                <a:latin typeface="IBM Plex Mono"/>
                <a:ea typeface="IBM Plex Mono"/>
                <a:cs typeface="IBM Plex Mono"/>
                <a:sym typeface="IBM Plex Mono"/>
              </a:rPr>
              <a:t> getAlumnoById = (alumno_id) =&gt; {</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700">
                <a:solidFill>
                  <a:srgbClr val="37474F"/>
                </a:solidFill>
                <a:latin typeface="IBM Plex Mono"/>
                <a:ea typeface="IBM Plex Mono"/>
                <a:cs typeface="IBM Plex Mono"/>
                <a:sym typeface="IBM Plex Mono"/>
              </a:rPr>
              <a:t>   </a:t>
            </a:r>
            <a:r>
              <a:rPr lang="en" sz="1700">
                <a:solidFill>
                  <a:srgbClr val="3F51B5"/>
                </a:solidFill>
                <a:latin typeface="IBM Plex Mono"/>
                <a:ea typeface="IBM Plex Mono"/>
                <a:cs typeface="IBM Plex Mono"/>
                <a:sym typeface="IBM Plex Mono"/>
              </a:rPr>
              <a:t>return</a:t>
            </a:r>
            <a:r>
              <a:rPr lang="en" sz="1700">
                <a:solidFill>
                  <a:srgbClr val="37474F"/>
                </a:solidFill>
                <a:latin typeface="IBM Plex Mono"/>
                <a:ea typeface="IBM Plex Mono"/>
                <a:cs typeface="IBM Plex Mono"/>
                <a:sym typeface="IBM Plex Mono"/>
              </a:rPr>
              <a:t> AlumnoModel.findById(alumno_id).exec();</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700">
                <a:solidFill>
                  <a:srgbClr val="37474F"/>
                </a:solidFill>
                <a:latin typeface="IBM Plex Mono"/>
                <a:ea typeface="IBM Plex Mono"/>
                <a:cs typeface="IBM Plex Mono"/>
                <a:sym typeface="IBM Plex Mono"/>
              </a:rPr>
              <a:t>}</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700">
                <a:solidFill>
                  <a:srgbClr val="D81B60"/>
                </a:solidFill>
                <a:latin typeface="IBM Plex Mono"/>
                <a:ea typeface="IBM Plex Mono"/>
                <a:cs typeface="IBM Plex Mono"/>
                <a:sym typeface="IBM Plex Mono"/>
              </a:rPr>
              <a:t>// Al final del archivo, exportamos</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700">
                <a:solidFill>
                  <a:srgbClr val="3F51B5"/>
                </a:solidFill>
                <a:latin typeface="IBM Plex Mono"/>
                <a:ea typeface="IBM Plex Mono"/>
                <a:cs typeface="IBM Plex Mono"/>
                <a:sym typeface="IBM Plex Mono"/>
              </a:rPr>
              <a:t>export</a:t>
            </a:r>
            <a:r>
              <a:rPr lang="en" sz="1700">
                <a:solidFill>
                  <a:srgbClr val="37474F"/>
                </a:solidFill>
                <a:latin typeface="IBM Plex Mono"/>
                <a:ea typeface="IBM Plex Mono"/>
                <a:cs typeface="IBM Plex Mono"/>
                <a:sym typeface="IBM Plex Mono"/>
              </a:rPr>
              <a:t> { getAlumnoById };</a:t>
            </a:r>
            <a:endParaRPr sz="1500">
              <a:solidFill>
                <a:srgbClr val="3F51B5"/>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grpSp>
        <p:nvGrpSpPr>
          <p:cNvPr id="1698" name="Google Shape;1698;p48"/>
          <p:cNvGrpSpPr/>
          <p:nvPr/>
        </p:nvGrpSpPr>
        <p:grpSpPr>
          <a:xfrm>
            <a:off x="-123925" y="4132283"/>
            <a:ext cx="4558967" cy="1141122"/>
            <a:chOff x="-123925" y="4132283"/>
            <a:chExt cx="4558967" cy="1141122"/>
          </a:xfrm>
        </p:grpSpPr>
        <p:grpSp>
          <p:nvGrpSpPr>
            <p:cNvPr id="1699" name="Google Shape;1699;p48"/>
            <p:cNvGrpSpPr/>
            <p:nvPr/>
          </p:nvGrpSpPr>
          <p:grpSpPr>
            <a:xfrm>
              <a:off x="-2" y="4132283"/>
              <a:ext cx="2308406" cy="1141122"/>
              <a:chOff x="-2" y="4132283"/>
              <a:chExt cx="2308406" cy="1141122"/>
            </a:xfrm>
          </p:grpSpPr>
          <p:sp>
            <p:nvSpPr>
              <p:cNvPr id="1700" name="Google Shape;1700;p4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2" name="Google Shape;1702;p48"/>
            <p:cNvGrpSpPr/>
            <p:nvPr/>
          </p:nvGrpSpPr>
          <p:grpSpPr>
            <a:xfrm>
              <a:off x="-123925" y="4386226"/>
              <a:ext cx="4558967" cy="134100"/>
              <a:chOff x="796100" y="3019701"/>
              <a:chExt cx="4558967" cy="134100"/>
            </a:xfrm>
          </p:grpSpPr>
          <p:sp>
            <p:nvSpPr>
              <p:cNvPr id="1703" name="Google Shape;1703;p4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4" name="Google Shape;1704;p4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05" name="Google Shape;1705;p4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6" name="Google Shape;1706;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es6: export</a:t>
            </a:r>
            <a:endParaRPr/>
          </a:p>
        </p:txBody>
      </p:sp>
      <p:sp>
        <p:nvSpPr>
          <p:cNvPr id="1707" name="Google Shape;1707;p48"/>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Opcionalmente, podemos usar la keyword </a:t>
            </a:r>
            <a:r>
              <a:rPr b="1" lang="en">
                <a:solidFill>
                  <a:schemeClr val="dk2"/>
                </a:solidFill>
                <a:latin typeface="IBM Plex Mono"/>
                <a:ea typeface="IBM Plex Mono"/>
                <a:cs typeface="IBM Plex Mono"/>
                <a:sym typeface="IBM Plex Mono"/>
              </a:rPr>
              <a:t>export</a:t>
            </a:r>
            <a:r>
              <a:rPr lang="en"/>
              <a:t> en la definición de nuestras variables, constantes y funciones.</a:t>
            </a:r>
            <a:endParaRPr b="1">
              <a:solidFill>
                <a:schemeClr val="dk2"/>
              </a:solidFill>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700">
                <a:solidFill>
                  <a:srgbClr val="3F51B5"/>
                </a:solidFill>
                <a:latin typeface="IBM Plex Mono"/>
                <a:ea typeface="IBM Plex Mono"/>
                <a:cs typeface="IBM Plex Mono"/>
                <a:sym typeface="IBM Plex Mono"/>
              </a:rPr>
              <a:t>export</a:t>
            </a:r>
            <a:r>
              <a:rPr lang="en" sz="1700">
                <a:solidFill>
                  <a:srgbClr val="37474F"/>
                </a:solidFill>
                <a:latin typeface="IBM Plex Mono"/>
                <a:ea typeface="IBM Plex Mono"/>
                <a:cs typeface="IBM Plex Mono"/>
                <a:sym typeface="IBM Plex Mono"/>
              </a:rPr>
              <a:t> </a:t>
            </a:r>
            <a:r>
              <a:rPr lang="en" sz="1700">
                <a:solidFill>
                  <a:srgbClr val="3F51B5"/>
                </a:solidFill>
                <a:latin typeface="IBM Plex Mono"/>
                <a:ea typeface="IBM Plex Mono"/>
                <a:cs typeface="IBM Plex Mono"/>
                <a:sym typeface="IBM Plex Mono"/>
              </a:rPr>
              <a:t>const</a:t>
            </a:r>
            <a:r>
              <a:rPr lang="en" sz="1700">
                <a:solidFill>
                  <a:srgbClr val="37474F"/>
                </a:solidFill>
                <a:latin typeface="IBM Plex Mono"/>
                <a:ea typeface="IBM Plex Mono"/>
                <a:cs typeface="IBM Plex Mono"/>
                <a:sym typeface="IBM Plex Mono"/>
              </a:rPr>
              <a:t> getAlumnoById = (alumno_id) =&gt; {</a:t>
            </a:r>
            <a:endParaRPr sz="1700">
              <a:solidFill>
                <a:srgbClr val="37474F"/>
              </a:solidFill>
              <a:latin typeface="IBM Plex Mono"/>
              <a:ea typeface="IBM Plex Mono"/>
              <a:cs typeface="IBM Plex Mono"/>
              <a:sym typeface="IBM Plex Mono"/>
            </a:endParaRPr>
          </a:p>
          <a:p>
            <a:pPr indent="0" lvl="0" marL="0" rtl="0" algn="l">
              <a:lnSpc>
                <a:spcPct val="115000"/>
              </a:lnSpc>
              <a:spcBef>
                <a:spcPts val="0"/>
              </a:spcBef>
              <a:spcAft>
                <a:spcPts val="0"/>
              </a:spcAft>
              <a:buNone/>
            </a:pPr>
            <a:r>
              <a:rPr lang="en" sz="1700">
                <a:solidFill>
                  <a:srgbClr val="37474F"/>
                </a:solidFill>
                <a:latin typeface="IBM Plex Mono"/>
                <a:ea typeface="IBM Plex Mono"/>
                <a:cs typeface="IBM Plex Mono"/>
                <a:sym typeface="IBM Plex Mono"/>
              </a:rPr>
              <a:t>   </a:t>
            </a:r>
            <a:r>
              <a:rPr lang="en" sz="1700">
                <a:solidFill>
                  <a:srgbClr val="3F51B5"/>
                </a:solidFill>
                <a:latin typeface="IBM Plex Mono"/>
                <a:ea typeface="IBM Plex Mono"/>
                <a:cs typeface="IBM Plex Mono"/>
                <a:sym typeface="IBM Plex Mono"/>
              </a:rPr>
              <a:t>return</a:t>
            </a:r>
            <a:r>
              <a:rPr lang="en" sz="1700">
                <a:solidFill>
                  <a:srgbClr val="37474F"/>
                </a:solidFill>
                <a:latin typeface="IBM Plex Mono"/>
                <a:ea typeface="IBM Plex Mono"/>
                <a:cs typeface="IBM Plex Mono"/>
                <a:sym typeface="IBM Plex Mono"/>
              </a:rPr>
              <a:t> AlumnoModel.findById(alumno_id).exec();</a:t>
            </a:r>
            <a:endParaRPr sz="1700">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sz="1700">
                <a:solidFill>
                  <a:srgbClr val="37474F"/>
                </a:solidFill>
                <a:latin typeface="IBM Plex Mono"/>
                <a:ea typeface="IBM Plex Mono"/>
                <a:cs typeface="IBM Plex Mono"/>
                <a:sym typeface="IBM Plex Mono"/>
              </a:rPr>
              <a:t>}</a:t>
            </a:r>
            <a:endParaRPr sz="1800">
              <a:solidFill>
                <a:srgbClr val="3F51B5"/>
              </a:solidFill>
              <a:latin typeface="IBM Plex Mono"/>
              <a:ea typeface="IBM Plex Mono"/>
              <a:cs typeface="IBM Plex Mono"/>
              <a:sym typeface="IBM Plex Mono"/>
            </a:endParaRPr>
          </a:p>
          <a:p>
            <a:pPr indent="0" lvl="0" marL="0" rtl="0" algn="l">
              <a:spcBef>
                <a:spcPts val="1000"/>
              </a:spcBef>
              <a:spcAft>
                <a:spcPts val="0"/>
              </a:spcAft>
              <a:buNone/>
            </a:pPr>
            <a:r>
              <a:rPr lang="en"/>
              <a:t>Observarán que también existe la posibilidad de usar las keywords </a:t>
            </a:r>
            <a:r>
              <a:rPr b="1" lang="en">
                <a:solidFill>
                  <a:schemeClr val="dk2"/>
                </a:solidFill>
                <a:latin typeface="IBM Plex Mono"/>
                <a:ea typeface="IBM Plex Mono"/>
                <a:cs typeface="IBM Plex Mono"/>
                <a:sym typeface="IBM Plex Mono"/>
              </a:rPr>
              <a:t>export default &lt;declaración&gt;</a:t>
            </a:r>
            <a:r>
              <a:rPr lang="en"/>
              <a:t>. Esto nos otorga la flexibilidad de modificar el nombre de “eso” que exportamos al momento de importarlo en otro archivo. Caso contrario, donde usemos </a:t>
            </a:r>
            <a:r>
              <a:rPr b="1" lang="en">
                <a:solidFill>
                  <a:schemeClr val="dk2"/>
                </a:solidFill>
                <a:latin typeface="IBM Plex Mono"/>
                <a:ea typeface="IBM Plex Mono"/>
                <a:cs typeface="IBM Plex Mono"/>
                <a:sym typeface="IBM Plex Mono"/>
              </a:rPr>
              <a:t>export &lt;declaración&gt;</a:t>
            </a:r>
            <a:r>
              <a:rPr lang="en"/>
              <a:t> deberemos respetar los nombres otorgados al exportar.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grpSp>
        <p:nvGrpSpPr>
          <p:cNvPr id="1712" name="Google Shape;1712;p49"/>
          <p:cNvGrpSpPr/>
          <p:nvPr/>
        </p:nvGrpSpPr>
        <p:grpSpPr>
          <a:xfrm>
            <a:off x="-123925" y="4132283"/>
            <a:ext cx="4558967" cy="1141122"/>
            <a:chOff x="-123925" y="4132283"/>
            <a:chExt cx="4558967" cy="1141122"/>
          </a:xfrm>
        </p:grpSpPr>
        <p:grpSp>
          <p:nvGrpSpPr>
            <p:cNvPr id="1713" name="Google Shape;1713;p49"/>
            <p:cNvGrpSpPr/>
            <p:nvPr/>
          </p:nvGrpSpPr>
          <p:grpSpPr>
            <a:xfrm>
              <a:off x="-2" y="4132283"/>
              <a:ext cx="2308406" cy="1141122"/>
              <a:chOff x="-2" y="4132283"/>
              <a:chExt cx="2308406" cy="1141122"/>
            </a:xfrm>
          </p:grpSpPr>
          <p:sp>
            <p:nvSpPr>
              <p:cNvPr id="1714" name="Google Shape;1714;p4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49"/>
            <p:cNvGrpSpPr/>
            <p:nvPr/>
          </p:nvGrpSpPr>
          <p:grpSpPr>
            <a:xfrm>
              <a:off x="-123925" y="4386226"/>
              <a:ext cx="4558967" cy="134100"/>
              <a:chOff x="796100" y="3019701"/>
              <a:chExt cx="4558967" cy="134100"/>
            </a:xfrm>
          </p:grpSpPr>
          <p:sp>
            <p:nvSpPr>
              <p:cNvPr id="1717" name="Google Shape;1717;p4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8" name="Google Shape;1718;p4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19" name="Google Shape;1719;p4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0" name="Google Shape;1720;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es6: export</a:t>
            </a:r>
            <a:endParaRPr/>
          </a:p>
        </p:txBody>
      </p:sp>
      <p:sp>
        <p:nvSpPr>
          <p:cNvPr id="1721" name="Google Shape;1721;p49"/>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Otros links acerca de requirve vs. import:</a:t>
            </a:r>
            <a:endParaRPr/>
          </a:p>
          <a:p>
            <a:pPr indent="-203200" lvl="0" marL="285750" rtl="0" algn="l">
              <a:spcBef>
                <a:spcPts val="1000"/>
              </a:spcBef>
              <a:spcAft>
                <a:spcPts val="0"/>
              </a:spcAft>
              <a:buSzPts val="1400"/>
              <a:buChar char="●"/>
            </a:pPr>
            <a:r>
              <a:rPr lang="en" u="sng">
                <a:solidFill>
                  <a:schemeClr val="hlink"/>
                </a:solidFill>
                <a:hlinkClick r:id="rId3"/>
              </a:rPr>
              <a:t>JavaScript Require vs. Import</a:t>
            </a:r>
            <a:endParaRPr/>
          </a:p>
          <a:p>
            <a:pPr indent="-203200" lvl="0" marL="285750" rtl="0" algn="l">
              <a:spcBef>
                <a:spcPts val="0"/>
              </a:spcBef>
              <a:spcAft>
                <a:spcPts val="0"/>
              </a:spcAft>
              <a:buSzPts val="1400"/>
              <a:buChar char="●"/>
            </a:pPr>
            <a:r>
              <a:rPr lang="en" u="sng">
                <a:solidFill>
                  <a:schemeClr val="hlink"/>
                </a:solidFill>
                <a:hlinkClick r:id="rId4"/>
              </a:rPr>
              <a:t>JavaScript Require – How to Use the require() Function in JS</a:t>
            </a:r>
            <a:endParaRPr/>
          </a:p>
          <a:p>
            <a:pPr indent="-203200" lvl="0" marL="285750" rtl="0" algn="l">
              <a:spcBef>
                <a:spcPts val="0"/>
              </a:spcBef>
              <a:spcAft>
                <a:spcPts val="0"/>
              </a:spcAft>
              <a:buSzPts val="1400"/>
              <a:buChar char="●"/>
            </a:pPr>
            <a:r>
              <a:rPr lang="en" u="sng">
                <a:solidFill>
                  <a:schemeClr val="hlink"/>
                </a:solidFill>
                <a:hlinkClick r:id="rId5"/>
              </a:rPr>
              <a:t>Difference between node.js require and ES6 import and export</a:t>
            </a:r>
            <a:endParaRPr/>
          </a:p>
          <a:p>
            <a:pPr indent="-203200" lvl="0" marL="285750" rtl="0" algn="l">
              <a:spcBef>
                <a:spcPts val="0"/>
              </a:spcBef>
              <a:spcAft>
                <a:spcPts val="0"/>
              </a:spcAft>
              <a:buSzPts val="1400"/>
              <a:buChar char="●"/>
            </a:pPr>
            <a:r>
              <a:rPr lang="en"/>
              <a:t>MDN:</a:t>
            </a:r>
            <a:endParaRPr/>
          </a:p>
          <a:p>
            <a:pPr indent="-203200" lvl="1" marL="457200" rtl="0" algn="l">
              <a:spcBef>
                <a:spcPts val="0"/>
              </a:spcBef>
              <a:spcAft>
                <a:spcPts val="0"/>
              </a:spcAft>
              <a:buSzPts val="1400"/>
              <a:buFont typeface="IBM Plex Mono"/>
              <a:buChar char="○"/>
            </a:pPr>
            <a:r>
              <a:rPr lang="en" u="sng">
                <a:solidFill>
                  <a:schemeClr val="hlink"/>
                </a:solidFill>
                <a:latin typeface="IBM Plex Mono"/>
                <a:ea typeface="IBM Plex Mono"/>
                <a:cs typeface="IBM Plex Mono"/>
                <a:sym typeface="IBM Plex Mono"/>
                <a:hlinkClick r:id="rId6"/>
              </a:rPr>
              <a:t>import</a:t>
            </a:r>
            <a:endParaRPr>
              <a:latin typeface="IBM Plex Mono"/>
              <a:ea typeface="IBM Plex Mono"/>
              <a:cs typeface="IBM Plex Mono"/>
              <a:sym typeface="IBM Plex Mono"/>
            </a:endParaRPr>
          </a:p>
          <a:p>
            <a:pPr indent="-203200" lvl="1" marL="457200" rtl="0" algn="l">
              <a:spcBef>
                <a:spcPts val="0"/>
              </a:spcBef>
              <a:spcAft>
                <a:spcPts val="0"/>
              </a:spcAft>
              <a:buSzPts val="1400"/>
              <a:buFont typeface="IBM Plex Mono"/>
              <a:buChar char="○"/>
            </a:pPr>
            <a:r>
              <a:rPr lang="en" u="sng">
                <a:solidFill>
                  <a:schemeClr val="hlink"/>
                </a:solidFill>
                <a:latin typeface="IBM Plex Mono"/>
                <a:ea typeface="IBM Plex Mono"/>
                <a:cs typeface="IBM Plex Mono"/>
                <a:sym typeface="IBM Plex Mono"/>
                <a:hlinkClick r:id="rId7"/>
              </a:rPr>
              <a:t>export</a:t>
            </a:r>
            <a:endParaRPr>
              <a:latin typeface="IBM Plex Mono"/>
              <a:ea typeface="IBM Plex Mono"/>
              <a:cs typeface="IBM Plex Mono"/>
              <a:sym typeface="IBM Plex Mon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50"/>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727" name="Google Shape;1727;p50"/>
          <p:cNvGrpSpPr/>
          <p:nvPr/>
        </p:nvGrpSpPr>
        <p:grpSpPr>
          <a:xfrm>
            <a:off x="-374387" y="3354325"/>
            <a:ext cx="3922590" cy="2969900"/>
            <a:chOff x="-374387" y="3354325"/>
            <a:chExt cx="3922590" cy="2969900"/>
          </a:xfrm>
        </p:grpSpPr>
        <p:pic>
          <p:nvPicPr>
            <p:cNvPr id="1728" name="Google Shape;1728;p50"/>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729" name="Google Shape;1729;p50"/>
            <p:cNvGrpSpPr/>
            <p:nvPr/>
          </p:nvGrpSpPr>
          <p:grpSpPr>
            <a:xfrm>
              <a:off x="1853583" y="4445557"/>
              <a:ext cx="1694620" cy="1360169"/>
              <a:chOff x="7945225" y="4302000"/>
              <a:chExt cx="904666" cy="726121"/>
            </a:xfrm>
          </p:grpSpPr>
          <p:sp>
            <p:nvSpPr>
              <p:cNvPr id="1730" name="Google Shape;1730;p5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33" name="Google Shape;1733;p50"/>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npm y nvm</a:t>
            </a:r>
            <a:endParaRPr/>
          </a:p>
        </p:txBody>
      </p:sp>
      <p:grpSp>
        <p:nvGrpSpPr>
          <p:cNvPr id="1734" name="Google Shape;1734;p50"/>
          <p:cNvGrpSpPr/>
          <p:nvPr/>
        </p:nvGrpSpPr>
        <p:grpSpPr>
          <a:xfrm>
            <a:off x="6487513" y="-1301175"/>
            <a:ext cx="4268216" cy="6666030"/>
            <a:chOff x="6128138" y="-1301175"/>
            <a:chExt cx="4268216" cy="6666030"/>
          </a:xfrm>
        </p:grpSpPr>
        <p:sp>
          <p:nvSpPr>
            <p:cNvPr id="1735" name="Google Shape;1735;p50"/>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0"/>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0"/>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0"/>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0"/>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0" name="Google Shape;1740;p50"/>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41" name="Google Shape;1741;p50"/>
            <p:cNvGrpSpPr/>
            <p:nvPr/>
          </p:nvGrpSpPr>
          <p:grpSpPr>
            <a:xfrm rot="5400000">
              <a:off x="7873341" y="4254316"/>
              <a:ext cx="708100" cy="708500"/>
              <a:chOff x="3678700" y="407275"/>
              <a:chExt cx="708100" cy="708500"/>
            </a:xfrm>
          </p:grpSpPr>
          <p:sp>
            <p:nvSpPr>
              <p:cNvPr id="1742" name="Google Shape;1742;p5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50"/>
            <p:cNvGrpSpPr/>
            <p:nvPr/>
          </p:nvGrpSpPr>
          <p:grpSpPr>
            <a:xfrm rot="5400000">
              <a:off x="8639847" y="3354200"/>
              <a:ext cx="457787" cy="458045"/>
              <a:chOff x="3678700" y="407275"/>
              <a:chExt cx="708100" cy="708500"/>
            </a:xfrm>
          </p:grpSpPr>
          <p:sp>
            <p:nvSpPr>
              <p:cNvPr id="1750" name="Google Shape;1750;p50"/>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0"/>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0"/>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0"/>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0"/>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0"/>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0"/>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7" name="Google Shape;1757;p50"/>
            <p:cNvGrpSpPr/>
            <p:nvPr/>
          </p:nvGrpSpPr>
          <p:grpSpPr>
            <a:xfrm>
              <a:off x="7787267" y="539497"/>
              <a:ext cx="208184" cy="208184"/>
              <a:chOff x="8356813" y="1074288"/>
              <a:chExt cx="351900" cy="351900"/>
            </a:xfrm>
          </p:grpSpPr>
          <p:sp>
            <p:nvSpPr>
              <p:cNvPr id="1758" name="Google Shape;1758;p5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0" name="Google Shape;1760;p50"/>
            <p:cNvGrpSpPr/>
            <p:nvPr/>
          </p:nvGrpSpPr>
          <p:grpSpPr>
            <a:xfrm>
              <a:off x="7194842" y="2467660"/>
              <a:ext cx="208184" cy="208184"/>
              <a:chOff x="8356813" y="1074288"/>
              <a:chExt cx="351900" cy="351900"/>
            </a:xfrm>
          </p:grpSpPr>
          <p:sp>
            <p:nvSpPr>
              <p:cNvPr id="1761" name="Google Shape;1761;p5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3" name="Google Shape;1763;p50"/>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4" name="Google Shape;1764;p50"/>
          <p:cNvGrpSpPr/>
          <p:nvPr/>
        </p:nvGrpSpPr>
        <p:grpSpPr>
          <a:xfrm>
            <a:off x="796100" y="3553101"/>
            <a:ext cx="4558967" cy="134100"/>
            <a:chOff x="796100" y="3019701"/>
            <a:chExt cx="4558967" cy="134100"/>
          </a:xfrm>
        </p:grpSpPr>
        <p:sp>
          <p:nvSpPr>
            <p:cNvPr id="1765" name="Google Shape;1765;p5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6" name="Google Shape;1766;p5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67" name="Google Shape;1767;p5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C</a:t>
            </a:r>
            <a:r>
              <a:rPr lang="en" sz="3200">
                <a:solidFill>
                  <a:schemeClr val="dk2"/>
                </a:solidFill>
                <a:latin typeface="IBM Plex Mono"/>
                <a:ea typeface="IBM Plex Mono"/>
                <a:cs typeface="IBM Plex Mono"/>
                <a:sym typeface="IBM Plex Mono"/>
              </a:rPr>
              <a:t>onte</a:t>
            </a:r>
            <a:r>
              <a:rPr lang="en" sz="3200"/>
              <a:t>nidos: JavaScript</a:t>
            </a:r>
            <a:endParaRPr sz="3200">
              <a:solidFill>
                <a:schemeClr val="dk2"/>
              </a:solidFill>
              <a:latin typeface="IBM Plex Mono"/>
              <a:ea typeface="IBM Plex Mono"/>
              <a:cs typeface="IBM Plex Mono"/>
              <a:sym typeface="IBM Plex Mono"/>
            </a:endParaRPr>
          </a:p>
        </p:txBody>
      </p:sp>
      <p:sp>
        <p:nvSpPr>
          <p:cNvPr id="1453" name="Google Shape;1453;p3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Introducción a Node</a:t>
            </a:r>
            <a:endParaRPr/>
          </a:p>
        </p:txBody>
      </p:sp>
      <p:sp>
        <p:nvSpPr>
          <p:cNvPr id="1454" name="Google Shape;1454;p33"/>
          <p:cNvSpPr txBox="1"/>
          <p:nvPr>
            <p:ph idx="2" type="subTitle"/>
          </p:nvPr>
        </p:nvSpPr>
        <p:spPr>
          <a:xfrm>
            <a:off x="4366700" y="2244725"/>
            <a:ext cx="35535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xplorando el ecosistema JS para backend</a:t>
            </a:r>
            <a:endParaRPr/>
          </a:p>
        </p:txBody>
      </p:sp>
      <p:sp>
        <p:nvSpPr>
          <p:cNvPr id="1455" name="Google Shape;1455;p33"/>
          <p:cNvSpPr txBox="1"/>
          <p:nvPr>
            <p:ph idx="3" type="subTitle"/>
          </p:nvPr>
        </p:nvSpPr>
        <p:spPr>
          <a:xfrm>
            <a:off x="720000" y="3940900"/>
            <a:ext cx="32337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Cursos y tutoriales para aprender a usar node y npm.</a:t>
            </a:r>
            <a:endParaRPr/>
          </a:p>
        </p:txBody>
      </p:sp>
      <p:sp>
        <p:nvSpPr>
          <p:cNvPr id="1456" name="Google Shape;1456;p3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Algunas actividades para poner en práctica lo aprendido.</a:t>
            </a:r>
            <a:endParaRPr/>
          </a:p>
        </p:txBody>
      </p:sp>
      <p:sp>
        <p:nvSpPr>
          <p:cNvPr id="1457" name="Google Shape;1457;p33"/>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8" name="Google Shape;1458;p33"/>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9" name="Google Shape;1459;p33"/>
          <p:cNvSpPr txBox="1"/>
          <p:nvPr>
            <p:ph idx="7" type="title"/>
          </p:nvPr>
        </p:nvSpPr>
        <p:spPr>
          <a:xfrm>
            <a:off x="43666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60" name="Google Shape;1460;p33"/>
          <p:cNvSpPr txBox="1"/>
          <p:nvPr>
            <p:ph idx="8" type="title"/>
          </p:nvPr>
        </p:nvSpPr>
        <p:spPr>
          <a:xfrm>
            <a:off x="43666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461" name="Google Shape;1461;p3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nvm</a:t>
            </a:r>
            <a:r>
              <a:rPr lang="en"/>
              <a:t> y </a:t>
            </a:r>
            <a:r>
              <a:rPr lang="en"/>
              <a:t>npm</a:t>
            </a:r>
            <a:endParaRPr/>
          </a:p>
        </p:txBody>
      </p:sp>
      <p:sp>
        <p:nvSpPr>
          <p:cNvPr id="1462" name="Google Shape;1462;p3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Recursos útiles</a:t>
            </a:r>
            <a:endParaRPr/>
          </a:p>
        </p:txBody>
      </p:sp>
      <p:sp>
        <p:nvSpPr>
          <p:cNvPr id="1463" name="Google Shape;1463;p3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1" name="Shape 1771"/>
        <p:cNvGrpSpPr/>
        <p:nvPr/>
      </p:nvGrpSpPr>
      <p:grpSpPr>
        <a:xfrm>
          <a:off x="0" y="0"/>
          <a:ext cx="0" cy="0"/>
          <a:chOff x="0" y="0"/>
          <a:chExt cx="0" cy="0"/>
        </a:xfrm>
      </p:grpSpPr>
      <p:grpSp>
        <p:nvGrpSpPr>
          <p:cNvPr id="1772" name="Google Shape;1772;p51"/>
          <p:cNvGrpSpPr/>
          <p:nvPr/>
        </p:nvGrpSpPr>
        <p:grpSpPr>
          <a:xfrm>
            <a:off x="-123925" y="4132283"/>
            <a:ext cx="4558967" cy="1141122"/>
            <a:chOff x="-123925" y="4132283"/>
            <a:chExt cx="4558967" cy="1141122"/>
          </a:xfrm>
        </p:grpSpPr>
        <p:grpSp>
          <p:nvGrpSpPr>
            <p:cNvPr id="1773" name="Google Shape;1773;p51"/>
            <p:cNvGrpSpPr/>
            <p:nvPr/>
          </p:nvGrpSpPr>
          <p:grpSpPr>
            <a:xfrm>
              <a:off x="-2" y="4132283"/>
              <a:ext cx="2308406" cy="1141122"/>
              <a:chOff x="-2" y="4132283"/>
              <a:chExt cx="2308406" cy="1141122"/>
            </a:xfrm>
          </p:grpSpPr>
          <p:sp>
            <p:nvSpPr>
              <p:cNvPr id="1774" name="Google Shape;1774;p5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51"/>
            <p:cNvGrpSpPr/>
            <p:nvPr/>
          </p:nvGrpSpPr>
          <p:grpSpPr>
            <a:xfrm>
              <a:off x="-123925" y="4386226"/>
              <a:ext cx="4558967" cy="134100"/>
              <a:chOff x="796100" y="3019701"/>
              <a:chExt cx="4558967" cy="134100"/>
            </a:xfrm>
          </p:grpSpPr>
          <p:sp>
            <p:nvSpPr>
              <p:cNvPr id="1777" name="Google Shape;1777;p5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8" name="Google Shape;1778;p5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79" name="Google Shape;1779;p5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80" name="Google Shape;178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1781" name="Google Shape;1781;p51"/>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Node package manager (</a:t>
            </a:r>
            <a:r>
              <a:rPr b="1" lang="en" u="sng">
                <a:solidFill>
                  <a:schemeClr val="hlink"/>
                </a:solidFill>
                <a:latin typeface="IBM Plex Mono"/>
                <a:ea typeface="IBM Plex Mono"/>
                <a:cs typeface="IBM Plex Mono"/>
                <a:sym typeface="IBM Plex Mono"/>
                <a:hlinkClick r:id="rId3"/>
              </a:rPr>
              <a:t>npm</a:t>
            </a:r>
            <a:r>
              <a:rPr lang="en"/>
              <a:t>) como herramienta de línea de comandos, nos permite principalmente gestionar las dependencias de nuestros proyectos </a:t>
            </a:r>
            <a:r>
              <a:rPr b="1" lang="en">
                <a:latin typeface="IBM Plex Mono"/>
                <a:ea typeface="IBM Plex Mono"/>
                <a:cs typeface="IBM Plex Mono"/>
                <a:sym typeface="IBM Plex Mono"/>
              </a:rPr>
              <a:t>node</a:t>
            </a:r>
            <a:r>
              <a:rPr lang="en"/>
              <a:t>.</a:t>
            </a:r>
            <a:endParaRPr/>
          </a:p>
          <a:p>
            <a:pPr indent="0" lvl="0" marL="0" rtl="0" algn="l">
              <a:spcBef>
                <a:spcPts val="1000"/>
              </a:spcBef>
              <a:spcAft>
                <a:spcPts val="0"/>
              </a:spcAft>
              <a:buNone/>
            </a:pPr>
            <a:r>
              <a:rPr lang="en"/>
              <a:t>Con ella podremos entre otras cosas:</a:t>
            </a:r>
            <a:endParaRPr/>
          </a:p>
          <a:p>
            <a:pPr indent="-317500" lvl="0" marL="457200" rtl="0" algn="l">
              <a:spcBef>
                <a:spcPts val="1000"/>
              </a:spcBef>
              <a:spcAft>
                <a:spcPts val="0"/>
              </a:spcAft>
              <a:buSzPts val="1400"/>
              <a:buChar char="●"/>
            </a:pPr>
            <a:r>
              <a:rPr lang="en"/>
              <a:t>Crear proyectos: </a:t>
            </a:r>
            <a:r>
              <a:rPr b="1" lang="en">
                <a:solidFill>
                  <a:schemeClr val="dk2"/>
                </a:solidFill>
                <a:latin typeface="IBM Plex Mono"/>
                <a:ea typeface="IBM Plex Mono"/>
                <a:cs typeface="IBM Plex Mono"/>
                <a:sym typeface="IBM Plex Mono"/>
              </a:rPr>
              <a:t>npm init </a:t>
            </a:r>
            <a:endParaRPr b="1">
              <a:solidFill>
                <a:schemeClr val="dk2"/>
              </a:solidFill>
              <a:latin typeface="IBM Plex Mono"/>
              <a:ea typeface="IBM Plex Mono"/>
              <a:cs typeface="IBM Plex Mono"/>
              <a:sym typeface="IBM Plex Mono"/>
            </a:endParaRPr>
          </a:p>
          <a:p>
            <a:pPr indent="-317500" lvl="0" marL="457200" rtl="0" algn="l">
              <a:spcBef>
                <a:spcPts val="0"/>
              </a:spcBef>
              <a:spcAft>
                <a:spcPts val="0"/>
              </a:spcAft>
              <a:buSzPts val="1400"/>
              <a:buChar char="●"/>
            </a:pPr>
            <a:r>
              <a:rPr lang="en"/>
              <a:t>Instalar, actualizar y eliminar paquetes: </a:t>
            </a:r>
            <a:r>
              <a:rPr b="1" lang="en">
                <a:solidFill>
                  <a:schemeClr val="dk2"/>
                </a:solidFill>
                <a:latin typeface="IBM Plex Mono"/>
                <a:ea typeface="IBM Plex Mono"/>
                <a:cs typeface="IBM Plex Mono"/>
                <a:sym typeface="IBM Plex Mono"/>
              </a:rPr>
              <a:t>npm install &lt;paquete/s&gt;</a:t>
            </a:r>
            <a:endParaRPr/>
          </a:p>
          <a:p>
            <a:pPr indent="-317500" lvl="0" marL="457200" rtl="0" algn="l">
              <a:spcBef>
                <a:spcPts val="0"/>
              </a:spcBef>
              <a:spcAft>
                <a:spcPts val="0"/>
              </a:spcAft>
              <a:buSzPts val="1400"/>
              <a:buChar char="●"/>
            </a:pPr>
            <a:r>
              <a:rPr lang="en"/>
              <a:t>Ejecutar scripts dentro de nuestro proyecto: </a:t>
            </a:r>
            <a:r>
              <a:rPr b="1" lang="en">
                <a:solidFill>
                  <a:schemeClr val="dk2"/>
                </a:solidFill>
                <a:latin typeface="IBM Plex Mono"/>
                <a:ea typeface="IBM Plex Mono"/>
                <a:cs typeface="IBM Plex Mono"/>
                <a:sym typeface="IBM Plex Mono"/>
              </a:rPr>
              <a:t>npm &lt;nombre script&gt;</a:t>
            </a:r>
            <a:endParaRPr/>
          </a:p>
          <a:p>
            <a:pPr indent="0" lvl="0" marL="0" rtl="0" algn="l">
              <a:spcBef>
                <a:spcPts val="1000"/>
              </a:spcBef>
              <a:spcAft>
                <a:spcPts val="0"/>
              </a:spcAft>
              <a:buNone/>
            </a:pPr>
            <a:r>
              <a:rPr lang="en"/>
              <a:t>Al ejecutar </a:t>
            </a:r>
            <a:r>
              <a:rPr b="1" lang="en">
                <a:solidFill>
                  <a:schemeClr val="dk2"/>
                </a:solidFill>
                <a:latin typeface="IBM Plex Mono"/>
                <a:ea typeface="IBM Plex Mono"/>
                <a:cs typeface="IBM Plex Mono"/>
                <a:sym typeface="IBM Plex Mono"/>
              </a:rPr>
              <a:t>npm init </a:t>
            </a:r>
            <a:r>
              <a:rPr lang="en"/>
              <a:t>dentro de un determinado directorio, </a:t>
            </a:r>
            <a:r>
              <a:rPr b="1" lang="en">
                <a:solidFill>
                  <a:schemeClr val="dk2"/>
                </a:solidFill>
                <a:latin typeface="IBM Plex Mono"/>
                <a:ea typeface="IBM Plex Mono"/>
                <a:cs typeface="IBM Plex Mono"/>
                <a:sym typeface="IBM Plex Mono"/>
              </a:rPr>
              <a:t>npm </a:t>
            </a:r>
            <a:r>
              <a:rPr lang="en"/>
              <a:t>nos guiará de manera interactiva en la creación de un archivo </a:t>
            </a:r>
            <a:r>
              <a:rPr b="1" lang="en">
                <a:solidFill>
                  <a:schemeClr val="dk2"/>
                </a:solidFill>
                <a:latin typeface="IBM Plex Mono"/>
                <a:ea typeface="IBM Plex Mono"/>
                <a:cs typeface="IBM Plex Mono"/>
                <a:sym typeface="IBM Plex Mono"/>
              </a:rPr>
              <a:t>package.json</a:t>
            </a:r>
            <a:r>
              <a:rPr lang="en"/>
              <a:t> que contendrá metadata del proyecto (nombre, descripción, versión, licencia, …)</a:t>
            </a:r>
            <a:endParaRPr b="1">
              <a:solidFill>
                <a:schemeClr val="dk2"/>
              </a:solidFill>
              <a:latin typeface="IBM Plex Mono"/>
              <a:ea typeface="IBM Plex Mono"/>
              <a:cs typeface="IBM Plex Mono"/>
              <a:sym typeface="IBM Plex Mono"/>
            </a:endParaRPr>
          </a:p>
          <a:p>
            <a:pPr indent="0" lvl="0" marL="0" rtl="0" algn="l">
              <a:spcBef>
                <a:spcPts val="1000"/>
              </a:spcBef>
              <a:spcAft>
                <a:spcPts val="0"/>
              </a:spcAft>
              <a:buNone/>
            </a:pPr>
            <a:r>
              <a:rPr lang="en" u="sng">
                <a:solidFill>
                  <a:schemeClr val="hlink"/>
                </a:solidFill>
                <a:hlinkClick r:id="rId4"/>
              </a:rPr>
              <a:t>Más info.: ¿cómo crear archivos package.json?</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grpSp>
        <p:nvGrpSpPr>
          <p:cNvPr id="1786" name="Google Shape;1786;p52"/>
          <p:cNvGrpSpPr/>
          <p:nvPr/>
        </p:nvGrpSpPr>
        <p:grpSpPr>
          <a:xfrm>
            <a:off x="-123925" y="4132283"/>
            <a:ext cx="4558967" cy="1141122"/>
            <a:chOff x="-123925" y="4132283"/>
            <a:chExt cx="4558967" cy="1141122"/>
          </a:xfrm>
        </p:grpSpPr>
        <p:grpSp>
          <p:nvGrpSpPr>
            <p:cNvPr id="1787" name="Google Shape;1787;p52"/>
            <p:cNvGrpSpPr/>
            <p:nvPr/>
          </p:nvGrpSpPr>
          <p:grpSpPr>
            <a:xfrm>
              <a:off x="-2" y="4132283"/>
              <a:ext cx="2308406" cy="1141122"/>
              <a:chOff x="-2" y="4132283"/>
              <a:chExt cx="2308406" cy="1141122"/>
            </a:xfrm>
          </p:grpSpPr>
          <p:sp>
            <p:nvSpPr>
              <p:cNvPr id="1788" name="Google Shape;1788;p5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52"/>
            <p:cNvGrpSpPr/>
            <p:nvPr/>
          </p:nvGrpSpPr>
          <p:grpSpPr>
            <a:xfrm>
              <a:off x="-123925" y="4386226"/>
              <a:ext cx="4558967" cy="134100"/>
              <a:chOff x="796100" y="3019701"/>
              <a:chExt cx="4558967" cy="134100"/>
            </a:xfrm>
          </p:grpSpPr>
          <p:sp>
            <p:nvSpPr>
              <p:cNvPr id="1791" name="Google Shape;1791;p5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2" name="Google Shape;1792;p5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93" name="Google Shape;1793;p5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4" name="Google Shape;1794;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pm: package.json</a:t>
            </a:r>
            <a:endParaRPr/>
          </a:p>
        </p:txBody>
      </p:sp>
      <p:sp>
        <p:nvSpPr>
          <p:cNvPr id="1795" name="Google Shape;1795;p52"/>
          <p:cNvSpPr txBox="1"/>
          <p:nvPr>
            <p:ph idx="2" type="subTitle"/>
          </p:nvPr>
        </p:nvSpPr>
        <p:spPr>
          <a:xfrm>
            <a:off x="720000" y="1017725"/>
            <a:ext cx="7704000" cy="4085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&gt; npm init --yes</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Wrote to /home/monatheoctocat/my_package/</a:t>
            </a:r>
            <a:r>
              <a:rPr lang="en" sz="1100">
                <a:solidFill>
                  <a:srgbClr val="3F51B5"/>
                </a:solidFill>
                <a:latin typeface="IBM Plex Mono"/>
                <a:ea typeface="IBM Plex Mono"/>
                <a:cs typeface="IBM Plex Mono"/>
                <a:sym typeface="IBM Plex Mono"/>
              </a:rPr>
              <a:t>package</a:t>
            </a:r>
            <a:r>
              <a:rPr lang="en" sz="1100">
                <a:solidFill>
                  <a:srgbClr val="37474F"/>
                </a:solidFill>
                <a:latin typeface="IBM Plex Mono"/>
                <a:ea typeface="IBM Plex Mono"/>
                <a:cs typeface="IBM Plex Mono"/>
                <a:sym typeface="IBM Plex Mono"/>
              </a:rPr>
              <a:t>.json:</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"name"</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"my_package"</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"description"</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"version"</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"1.0.0"</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"scripts"</a:t>
            </a: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"test"</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"echo \"Error: no test specified\" &amp;&amp; exit 1"</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"repository"</a:t>
            </a: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"type"</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"git"</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"url"</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"https://github.com/monatheoctocat/my_package.git"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"keywords"</a:t>
            </a: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"author"</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"license"</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"ISC"</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"bugs"</a:t>
            </a: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"url"</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"https://github.com/monatheoctocat/my_package/issues"</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  </a:t>
            </a:r>
            <a:r>
              <a:rPr lang="en" sz="1100">
                <a:solidFill>
                  <a:srgbClr val="3F51B5"/>
                </a:solidFill>
                <a:latin typeface="IBM Plex Mono"/>
                <a:ea typeface="IBM Plex Mono"/>
                <a:cs typeface="IBM Plex Mono"/>
                <a:sym typeface="IBM Plex Mono"/>
              </a:rPr>
              <a:t>"homepage"</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"https://github.com/monatheoctocat/my_package"</a:t>
            </a:r>
            <a:endParaRPr sz="1100">
              <a:solidFill>
                <a:srgbClr val="37474F"/>
              </a:solidFill>
              <a:latin typeface="IBM Plex Mono"/>
              <a:ea typeface="IBM Plex Mono"/>
              <a:cs typeface="IBM Plex Mono"/>
              <a:sym typeface="IBM Plex Mono"/>
            </a:endParaRPr>
          </a:p>
          <a:p>
            <a:pPr indent="0" lvl="0" marL="0" rtl="0" algn="l">
              <a:lnSpc>
                <a:spcPct val="100000"/>
              </a:lnSpc>
              <a:spcBef>
                <a:spcPts val="0"/>
              </a:spcBef>
              <a:spcAft>
                <a:spcPts val="0"/>
              </a:spcAft>
              <a:buNone/>
            </a:pP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0"/>
              </a:lnSpc>
              <a:spcBef>
                <a:spcPts val="100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100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100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a:p>
            <a:pPr indent="0" lvl="0" marL="0" rtl="0" algn="l">
              <a:lnSpc>
                <a:spcPct val="100000"/>
              </a:lnSpc>
              <a:spcBef>
                <a:spcPts val="0"/>
              </a:spcBef>
              <a:spcAft>
                <a:spcPts val="0"/>
              </a:spcAft>
              <a:buNone/>
            </a:pPr>
            <a:r>
              <a:t/>
            </a:r>
            <a:endParaRPr sz="1200">
              <a:latin typeface="IBM Plex Mono"/>
              <a:ea typeface="IBM Plex Mono"/>
              <a:cs typeface="IBM Plex Mono"/>
              <a:sym typeface="IBM Plex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grpSp>
        <p:nvGrpSpPr>
          <p:cNvPr id="1800" name="Google Shape;1800;p53"/>
          <p:cNvGrpSpPr/>
          <p:nvPr/>
        </p:nvGrpSpPr>
        <p:grpSpPr>
          <a:xfrm>
            <a:off x="-123925" y="4132283"/>
            <a:ext cx="4558967" cy="1141122"/>
            <a:chOff x="-123925" y="4132283"/>
            <a:chExt cx="4558967" cy="1141122"/>
          </a:xfrm>
        </p:grpSpPr>
        <p:grpSp>
          <p:nvGrpSpPr>
            <p:cNvPr id="1801" name="Google Shape;1801;p53"/>
            <p:cNvGrpSpPr/>
            <p:nvPr/>
          </p:nvGrpSpPr>
          <p:grpSpPr>
            <a:xfrm>
              <a:off x="-2" y="4132283"/>
              <a:ext cx="2308406" cy="1141122"/>
              <a:chOff x="-2" y="4132283"/>
              <a:chExt cx="2308406" cy="1141122"/>
            </a:xfrm>
          </p:grpSpPr>
          <p:sp>
            <p:nvSpPr>
              <p:cNvPr id="1802" name="Google Shape;1802;p5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4" name="Google Shape;1804;p53"/>
            <p:cNvGrpSpPr/>
            <p:nvPr/>
          </p:nvGrpSpPr>
          <p:grpSpPr>
            <a:xfrm>
              <a:off x="-123925" y="4386226"/>
              <a:ext cx="4558967" cy="134100"/>
              <a:chOff x="796100" y="3019701"/>
              <a:chExt cx="4558967" cy="134100"/>
            </a:xfrm>
          </p:grpSpPr>
          <p:sp>
            <p:nvSpPr>
              <p:cNvPr id="1805" name="Google Shape;1805;p5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6" name="Google Shape;1806;p5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07" name="Google Shape;1807;p5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8" name="Google Shape;1808;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1809" name="Google Shape;1809;p53"/>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u="sng">
                <a:solidFill>
                  <a:schemeClr val="hlink"/>
                </a:solidFill>
                <a:hlinkClick r:id="rId3"/>
              </a:rPr>
              <a:t>npm</a:t>
            </a:r>
            <a:r>
              <a:rPr lang="en"/>
              <a:t> es también un registro de paquetes desde el cual podremos buscar e investigar acerca de posibles herramientas, módulos o librerías que resuelvan una o más tareas por nosotros, para añadirlas como dependencias de nuestro proyecto.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10" name="Google Shape;1810;p53"/>
          <p:cNvPicPr preferRelativeResize="0"/>
          <p:nvPr/>
        </p:nvPicPr>
        <p:blipFill>
          <a:blip r:embed="rId4">
            <a:alphaModFix/>
          </a:blip>
          <a:stretch>
            <a:fillRect/>
          </a:stretch>
        </p:blipFill>
        <p:spPr>
          <a:xfrm>
            <a:off x="1528551" y="2050554"/>
            <a:ext cx="6086901" cy="3162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4" name="Shape 1814"/>
        <p:cNvGrpSpPr/>
        <p:nvPr/>
      </p:nvGrpSpPr>
      <p:grpSpPr>
        <a:xfrm>
          <a:off x="0" y="0"/>
          <a:ext cx="0" cy="0"/>
          <a:chOff x="0" y="0"/>
          <a:chExt cx="0" cy="0"/>
        </a:xfrm>
      </p:grpSpPr>
      <p:grpSp>
        <p:nvGrpSpPr>
          <p:cNvPr id="1815" name="Google Shape;1815;p54"/>
          <p:cNvGrpSpPr/>
          <p:nvPr/>
        </p:nvGrpSpPr>
        <p:grpSpPr>
          <a:xfrm>
            <a:off x="-123925" y="4132283"/>
            <a:ext cx="4558967" cy="1141122"/>
            <a:chOff x="-123925" y="4132283"/>
            <a:chExt cx="4558967" cy="1141122"/>
          </a:xfrm>
        </p:grpSpPr>
        <p:grpSp>
          <p:nvGrpSpPr>
            <p:cNvPr id="1816" name="Google Shape;1816;p54"/>
            <p:cNvGrpSpPr/>
            <p:nvPr/>
          </p:nvGrpSpPr>
          <p:grpSpPr>
            <a:xfrm>
              <a:off x="-2" y="4132283"/>
              <a:ext cx="2308406" cy="1141122"/>
              <a:chOff x="-2" y="4132283"/>
              <a:chExt cx="2308406" cy="1141122"/>
            </a:xfrm>
          </p:grpSpPr>
          <p:sp>
            <p:nvSpPr>
              <p:cNvPr id="1817" name="Google Shape;1817;p54"/>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9" name="Google Shape;1819;p54"/>
            <p:cNvGrpSpPr/>
            <p:nvPr/>
          </p:nvGrpSpPr>
          <p:grpSpPr>
            <a:xfrm>
              <a:off x="-123925" y="4386226"/>
              <a:ext cx="4558967" cy="134100"/>
              <a:chOff x="796100" y="3019701"/>
              <a:chExt cx="4558967" cy="134100"/>
            </a:xfrm>
          </p:grpSpPr>
          <p:sp>
            <p:nvSpPr>
              <p:cNvPr id="1820" name="Google Shape;1820;p5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1" name="Google Shape;1821;p5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22" name="Google Shape;1822;p5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3" name="Google Shape;1823;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 vs. devDependencies</a:t>
            </a:r>
            <a:endParaRPr/>
          </a:p>
        </p:txBody>
      </p:sp>
      <p:sp>
        <p:nvSpPr>
          <p:cNvPr id="1824" name="Google Shape;1824;p54"/>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Al instalar paquetes, </a:t>
            </a:r>
            <a:r>
              <a:rPr b="1" lang="en">
                <a:latin typeface="IBM Plex Mono"/>
                <a:ea typeface="IBM Plex Mono"/>
                <a:cs typeface="IBM Plex Mono"/>
                <a:sym typeface="IBM Plex Mono"/>
              </a:rPr>
              <a:t>npm</a:t>
            </a:r>
            <a:r>
              <a:rPr b="1" lang="en"/>
              <a:t> </a:t>
            </a:r>
            <a:r>
              <a:rPr lang="en"/>
              <a:t>(CLI) nos permite diferenciar entre dependencias de desarrollo (</a:t>
            </a:r>
            <a:r>
              <a:rPr b="1" lang="en">
                <a:solidFill>
                  <a:schemeClr val="dk2"/>
                </a:solidFill>
                <a:latin typeface="IBM Plex Mono"/>
                <a:ea typeface="IBM Plex Mono"/>
                <a:cs typeface="IBM Plex Mono"/>
                <a:sym typeface="IBM Plex Mono"/>
              </a:rPr>
              <a:t>npm install &lt;paquete&gt; --save-dev</a:t>
            </a:r>
            <a:r>
              <a:rPr lang="en"/>
              <a:t>) y dependencias generales del proyecto (</a:t>
            </a:r>
            <a:r>
              <a:rPr b="1" lang="en">
                <a:solidFill>
                  <a:schemeClr val="dk2"/>
                </a:solidFill>
                <a:latin typeface="IBM Plex Mono"/>
                <a:ea typeface="IBM Plex Mono"/>
                <a:cs typeface="IBM Plex Mono"/>
                <a:sym typeface="IBM Plex Mono"/>
              </a:rPr>
              <a:t>npm install &lt;paquete&gt; --save</a:t>
            </a:r>
            <a:r>
              <a:rPr lang="en"/>
              <a:t>). </a:t>
            </a:r>
            <a:endParaRPr/>
          </a:p>
          <a:p>
            <a:pPr indent="0" lvl="0" marL="0" rtl="0" algn="l">
              <a:spcBef>
                <a:spcPts val="1000"/>
              </a:spcBef>
              <a:spcAft>
                <a:spcPts val="0"/>
              </a:spcAft>
              <a:buNone/>
            </a:pPr>
            <a:r>
              <a:rPr lang="en"/>
              <a:t>Las primeras son aquellas que si bien las necesitamos para construir nuestra aplicación, no serán requeridas en la versión disponible para los usuarios finales.</a:t>
            </a:r>
            <a:endParaRPr/>
          </a:p>
          <a:p>
            <a:pPr indent="0" lvl="0" marL="0" rtl="0" algn="l">
              <a:spcBef>
                <a:spcPts val="1000"/>
              </a:spcBef>
              <a:spcAft>
                <a:spcPts val="0"/>
              </a:spcAft>
              <a:buNone/>
            </a:pPr>
            <a:r>
              <a:rPr lang="en"/>
              <a:t>Al instalar un paquete ya sea con </a:t>
            </a:r>
            <a:r>
              <a:rPr b="1" lang="en">
                <a:solidFill>
                  <a:schemeClr val="dk2"/>
                </a:solidFill>
                <a:latin typeface="IBM Plex Mono"/>
                <a:ea typeface="IBM Plex Mono"/>
                <a:cs typeface="IBM Plex Mono"/>
                <a:sym typeface="IBM Plex Mono"/>
              </a:rPr>
              <a:t>--save</a:t>
            </a:r>
            <a:r>
              <a:rPr lang="en"/>
              <a:t> o </a:t>
            </a:r>
            <a:r>
              <a:rPr b="1" lang="en">
                <a:solidFill>
                  <a:schemeClr val="dk2"/>
                </a:solidFill>
                <a:latin typeface="IBM Plex Mono"/>
                <a:ea typeface="IBM Plex Mono"/>
                <a:cs typeface="IBM Plex Mono"/>
                <a:sym typeface="IBM Plex Mono"/>
              </a:rPr>
              <a:t>--save-dev</a:t>
            </a:r>
            <a:r>
              <a:rPr lang="en"/>
              <a:t>, se actualizará </a:t>
            </a:r>
            <a:r>
              <a:rPr b="1" lang="en">
                <a:latin typeface="IBM Plex Mono"/>
                <a:ea typeface="IBM Plex Mono"/>
                <a:cs typeface="IBM Plex Mono"/>
                <a:sym typeface="IBM Plex Mono"/>
              </a:rPr>
              <a:t>package.json</a:t>
            </a:r>
            <a:r>
              <a:rPr lang="en"/>
              <a:t> automáticamente para indicar el paquete instalado (junto con su versión), bajo la entrada </a:t>
            </a:r>
            <a:r>
              <a:rPr b="1" lang="en">
                <a:solidFill>
                  <a:schemeClr val="dk2"/>
                </a:solidFill>
                <a:latin typeface="IBM Plex Mono"/>
                <a:ea typeface="IBM Plex Mono"/>
                <a:cs typeface="IBM Plex Mono"/>
                <a:sym typeface="IBM Plex Mono"/>
              </a:rPr>
              <a:t>“dependencies”</a:t>
            </a:r>
            <a:r>
              <a:rPr lang="en"/>
              <a:t> o </a:t>
            </a:r>
            <a:r>
              <a:rPr b="1" lang="en">
                <a:solidFill>
                  <a:schemeClr val="dk2"/>
                </a:solidFill>
                <a:latin typeface="IBM Plex Mono"/>
                <a:ea typeface="IBM Plex Mono"/>
                <a:cs typeface="IBM Plex Mono"/>
                <a:sym typeface="IBM Plex Mono"/>
              </a:rPr>
              <a:t>“devDependencies”</a:t>
            </a:r>
            <a:r>
              <a:rPr lang="en"/>
              <a:t>, respectivamente.</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8" name="Shape 1828"/>
        <p:cNvGrpSpPr/>
        <p:nvPr/>
      </p:nvGrpSpPr>
      <p:grpSpPr>
        <a:xfrm>
          <a:off x="0" y="0"/>
          <a:ext cx="0" cy="0"/>
          <a:chOff x="0" y="0"/>
          <a:chExt cx="0" cy="0"/>
        </a:xfrm>
      </p:grpSpPr>
      <p:grpSp>
        <p:nvGrpSpPr>
          <p:cNvPr id="1829" name="Google Shape;1829;p55"/>
          <p:cNvGrpSpPr/>
          <p:nvPr/>
        </p:nvGrpSpPr>
        <p:grpSpPr>
          <a:xfrm>
            <a:off x="-123925" y="4132283"/>
            <a:ext cx="4558967" cy="1141122"/>
            <a:chOff x="-123925" y="4132283"/>
            <a:chExt cx="4558967" cy="1141122"/>
          </a:xfrm>
        </p:grpSpPr>
        <p:grpSp>
          <p:nvGrpSpPr>
            <p:cNvPr id="1830" name="Google Shape;1830;p55"/>
            <p:cNvGrpSpPr/>
            <p:nvPr/>
          </p:nvGrpSpPr>
          <p:grpSpPr>
            <a:xfrm>
              <a:off x="-2" y="4132283"/>
              <a:ext cx="2308406" cy="1141122"/>
              <a:chOff x="-2" y="4132283"/>
              <a:chExt cx="2308406" cy="1141122"/>
            </a:xfrm>
          </p:grpSpPr>
          <p:sp>
            <p:nvSpPr>
              <p:cNvPr id="1831" name="Google Shape;1831;p5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3" name="Google Shape;1833;p55"/>
            <p:cNvGrpSpPr/>
            <p:nvPr/>
          </p:nvGrpSpPr>
          <p:grpSpPr>
            <a:xfrm>
              <a:off x="-123925" y="4386226"/>
              <a:ext cx="4558967" cy="134100"/>
              <a:chOff x="796100" y="3019701"/>
              <a:chExt cx="4558967" cy="134100"/>
            </a:xfrm>
          </p:grpSpPr>
          <p:sp>
            <p:nvSpPr>
              <p:cNvPr id="1834" name="Google Shape;1834;p5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5" name="Google Shape;1835;p5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36" name="Google Shape;1836;p5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7" name="Google Shape;1837;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 vs. devDependencies</a:t>
            </a:r>
            <a:endParaRPr/>
          </a:p>
        </p:txBody>
      </p:sp>
      <p:sp>
        <p:nvSpPr>
          <p:cNvPr id="1838" name="Google Shape;1838;p55"/>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Al desinstalar paquetes con </a:t>
            </a:r>
            <a:r>
              <a:rPr b="1" lang="en">
                <a:latin typeface="IBM Plex Mono"/>
                <a:ea typeface="IBM Plex Mono"/>
                <a:cs typeface="IBM Plex Mono"/>
                <a:sym typeface="IBM Plex Mono"/>
              </a:rPr>
              <a:t>npm</a:t>
            </a:r>
            <a:r>
              <a:rPr b="1" lang="en"/>
              <a:t> </a:t>
            </a:r>
            <a:r>
              <a:rPr lang="en"/>
              <a:t>(CLI), el comando es el siguiente: </a:t>
            </a:r>
            <a:endParaRPr/>
          </a:p>
          <a:p>
            <a:pPr indent="0" lvl="0" marL="0" rtl="0" algn="l">
              <a:spcBef>
                <a:spcPts val="1000"/>
              </a:spcBef>
              <a:spcAft>
                <a:spcPts val="0"/>
              </a:spcAft>
              <a:buNone/>
            </a:pPr>
            <a:r>
              <a:rPr b="1" lang="en">
                <a:solidFill>
                  <a:schemeClr val="dk2"/>
                </a:solidFill>
                <a:latin typeface="IBM Plex Mono"/>
                <a:ea typeface="IBM Plex Mono"/>
                <a:cs typeface="IBM Plex Mono"/>
                <a:sym typeface="IBM Plex Mono"/>
              </a:rPr>
              <a:t>npm uninstall &lt;package_name&gt;</a:t>
            </a:r>
            <a:endParaRPr b="1">
              <a:solidFill>
                <a:schemeClr val="dk2"/>
              </a:solidFill>
              <a:latin typeface="IBM Plex Mono"/>
              <a:ea typeface="IBM Plex Mono"/>
              <a:cs typeface="IBM Plex Mono"/>
              <a:sym typeface="IBM Plex Mono"/>
            </a:endParaRPr>
          </a:p>
          <a:p>
            <a:pPr indent="0" lvl="0" marL="0" rtl="0" algn="l">
              <a:spcBef>
                <a:spcPts val="1000"/>
              </a:spcBef>
              <a:spcAft>
                <a:spcPts val="0"/>
              </a:spcAft>
              <a:buNone/>
            </a:pPr>
            <a:r>
              <a:rPr lang="en"/>
              <a:t>Al igual que con npm install, el flag</a:t>
            </a:r>
            <a:r>
              <a:rPr b="1" lang="en">
                <a:solidFill>
                  <a:schemeClr val="dk2"/>
                </a:solidFill>
              </a:rPr>
              <a:t> </a:t>
            </a:r>
            <a:r>
              <a:rPr b="1" lang="en">
                <a:solidFill>
                  <a:schemeClr val="dk2"/>
                </a:solidFill>
                <a:latin typeface="IBM Plex Mono"/>
                <a:ea typeface="IBM Plex Mono"/>
                <a:cs typeface="IBM Plex Mono"/>
                <a:sym typeface="IBM Plex Mono"/>
              </a:rPr>
              <a:t>--save</a:t>
            </a:r>
            <a:r>
              <a:rPr lang="en"/>
              <a:t> modificará automáticamente la lista de dependencias del archivo </a:t>
            </a:r>
            <a:r>
              <a:rPr b="1" lang="en">
                <a:latin typeface="IBM Plex Mono"/>
                <a:ea typeface="IBM Plex Mono"/>
                <a:cs typeface="IBM Plex Mono"/>
                <a:sym typeface="IBM Plex Mono"/>
              </a:rPr>
              <a:t>package.json</a:t>
            </a:r>
            <a:r>
              <a:rPr lang="en"/>
              <a:t>. Este es el comportamiento por defecto, por lo cual </a:t>
            </a:r>
            <a:r>
              <a:rPr b="1" lang="en"/>
              <a:t>no </a:t>
            </a:r>
            <a:r>
              <a:rPr lang="en"/>
              <a:t>es necesario utilizarlo explícitamente.</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grpSp>
        <p:nvGrpSpPr>
          <p:cNvPr id="1843" name="Google Shape;1843;p56"/>
          <p:cNvGrpSpPr/>
          <p:nvPr/>
        </p:nvGrpSpPr>
        <p:grpSpPr>
          <a:xfrm>
            <a:off x="-123925" y="4132283"/>
            <a:ext cx="4558967" cy="1141122"/>
            <a:chOff x="-123925" y="4132283"/>
            <a:chExt cx="4558967" cy="1141122"/>
          </a:xfrm>
        </p:grpSpPr>
        <p:grpSp>
          <p:nvGrpSpPr>
            <p:cNvPr id="1844" name="Google Shape;1844;p56"/>
            <p:cNvGrpSpPr/>
            <p:nvPr/>
          </p:nvGrpSpPr>
          <p:grpSpPr>
            <a:xfrm>
              <a:off x="-2" y="4132283"/>
              <a:ext cx="2308406" cy="1141122"/>
              <a:chOff x="-2" y="4132283"/>
              <a:chExt cx="2308406" cy="1141122"/>
            </a:xfrm>
          </p:grpSpPr>
          <p:sp>
            <p:nvSpPr>
              <p:cNvPr id="1845" name="Google Shape;1845;p5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56"/>
            <p:cNvGrpSpPr/>
            <p:nvPr/>
          </p:nvGrpSpPr>
          <p:grpSpPr>
            <a:xfrm>
              <a:off x="-123925" y="4386226"/>
              <a:ext cx="4558967" cy="134100"/>
              <a:chOff x="796100" y="3019701"/>
              <a:chExt cx="4558967" cy="134100"/>
            </a:xfrm>
          </p:grpSpPr>
          <p:sp>
            <p:nvSpPr>
              <p:cNvPr id="1848" name="Google Shape;1848;p5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9" name="Google Shape;1849;p5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50" name="Google Shape;1850;p5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1" name="Google Shape;1851;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package-lock.json</a:t>
            </a:r>
            <a:endParaRPr/>
          </a:p>
        </p:txBody>
      </p:sp>
      <p:sp>
        <p:nvSpPr>
          <p:cNvPr id="1852" name="Google Shape;1852;p56"/>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Este </a:t>
            </a:r>
            <a:r>
              <a:rPr lang="en" u="sng">
                <a:solidFill>
                  <a:schemeClr val="hlink"/>
                </a:solidFill>
                <a:hlinkClick r:id="rId3"/>
              </a:rPr>
              <a:t>archivo</a:t>
            </a:r>
            <a:r>
              <a:rPr lang="en"/>
              <a:t> se crea y mantiene automáticamente al utilizar </a:t>
            </a:r>
            <a:r>
              <a:rPr b="1" lang="en">
                <a:solidFill>
                  <a:schemeClr val="dk2"/>
                </a:solidFill>
                <a:latin typeface="IBM Plex Mono"/>
                <a:ea typeface="IBM Plex Mono"/>
                <a:cs typeface="IBM Plex Mono"/>
                <a:sym typeface="IBM Plex Mono"/>
              </a:rPr>
              <a:t>npm</a:t>
            </a:r>
            <a:r>
              <a:rPr lang="en"/>
              <a:t> (CLI). Se trata de un mecanismo que describe de manera exacta y reproducible cómo se forma el </a:t>
            </a:r>
            <a:r>
              <a:rPr i="1" lang="en"/>
              <a:t>árbol</a:t>
            </a:r>
            <a:r>
              <a:rPr lang="en"/>
              <a:t> de dependencias de un proyecto (</a:t>
            </a:r>
            <a:r>
              <a:rPr b="1" lang="en">
                <a:latin typeface="IBM Plex Mono"/>
                <a:ea typeface="IBM Plex Mono"/>
                <a:cs typeface="IBM Plex Mono"/>
                <a:sym typeface="IBM Plex Mono"/>
              </a:rPr>
              <a:t>node_modules</a:t>
            </a:r>
            <a:r>
              <a:rPr lang="en"/>
              <a:t>).</a:t>
            </a:r>
            <a:endParaRPr/>
          </a:p>
          <a:p>
            <a:pPr indent="0" lvl="0" marL="0" rtl="0" algn="l">
              <a:spcBef>
                <a:spcPts val="1000"/>
              </a:spcBef>
              <a:spcAft>
                <a:spcPts val="0"/>
              </a:spcAft>
              <a:buNone/>
            </a:pPr>
            <a:r>
              <a:rPr lang="en"/>
              <a:t>En caso de ocurrir </a:t>
            </a:r>
            <a:r>
              <a:rPr lang="en" u="sng">
                <a:solidFill>
                  <a:schemeClr val="hlink"/>
                </a:solidFill>
                <a:hlinkClick r:id="rId4"/>
              </a:rPr>
              <a:t>algún problema</a:t>
            </a:r>
            <a:r>
              <a:rPr lang="en"/>
              <a:t> durante la instalación de paquetes, </a:t>
            </a:r>
            <a:r>
              <a:rPr b="1" lang="en">
                <a:latin typeface="IBM Plex Mono"/>
                <a:ea typeface="IBM Plex Mono"/>
                <a:cs typeface="IBM Plex Mono"/>
                <a:sym typeface="IBM Plex Mono"/>
              </a:rPr>
              <a:t>npm</a:t>
            </a:r>
            <a:r>
              <a:rPr lang="en"/>
              <a:t> utiliza dicho archivo para reconstruir este árbol sin tener que calcularlo nuevamente mediante </a:t>
            </a:r>
            <a:r>
              <a:rPr b="1" lang="en">
                <a:latin typeface="IBM Plex Mono"/>
                <a:ea typeface="IBM Plex Mono"/>
                <a:cs typeface="IBM Plex Mono"/>
                <a:sym typeface="IBM Plex Mono"/>
              </a:rPr>
              <a:t>package.json</a:t>
            </a:r>
            <a:r>
              <a:rPr lang="en"/>
              <a:t>.</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grpSp>
        <p:nvGrpSpPr>
          <p:cNvPr id="1857" name="Google Shape;1857;p57"/>
          <p:cNvGrpSpPr/>
          <p:nvPr/>
        </p:nvGrpSpPr>
        <p:grpSpPr>
          <a:xfrm>
            <a:off x="-123925" y="4132283"/>
            <a:ext cx="4558967" cy="1141122"/>
            <a:chOff x="-123925" y="4132283"/>
            <a:chExt cx="4558967" cy="1141122"/>
          </a:xfrm>
        </p:grpSpPr>
        <p:grpSp>
          <p:nvGrpSpPr>
            <p:cNvPr id="1858" name="Google Shape;1858;p57"/>
            <p:cNvGrpSpPr/>
            <p:nvPr/>
          </p:nvGrpSpPr>
          <p:grpSpPr>
            <a:xfrm>
              <a:off x="-2" y="4132283"/>
              <a:ext cx="2308406" cy="1141122"/>
              <a:chOff x="-2" y="4132283"/>
              <a:chExt cx="2308406" cy="1141122"/>
            </a:xfrm>
          </p:grpSpPr>
          <p:sp>
            <p:nvSpPr>
              <p:cNvPr id="1859" name="Google Shape;1859;p5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1" name="Google Shape;1861;p57"/>
            <p:cNvGrpSpPr/>
            <p:nvPr/>
          </p:nvGrpSpPr>
          <p:grpSpPr>
            <a:xfrm>
              <a:off x="-123925" y="4386226"/>
              <a:ext cx="4558967" cy="134100"/>
              <a:chOff x="796100" y="3019701"/>
              <a:chExt cx="4558967" cy="134100"/>
            </a:xfrm>
          </p:grpSpPr>
          <p:sp>
            <p:nvSpPr>
              <p:cNvPr id="1862" name="Google Shape;1862;p5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3" name="Google Shape;1863;p5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64" name="Google Shape;1864;p5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5" name="Google Shape;1865;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Publicando nuestros módulos</a:t>
            </a:r>
            <a:endParaRPr/>
          </a:p>
        </p:txBody>
      </p:sp>
      <p:sp>
        <p:nvSpPr>
          <p:cNvPr id="1866" name="Google Shape;1866;p57"/>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Al tratarse de un registro o base de datos pública de proyectos node, podríamos potencialmente contribuir a la misma por medio de la publicación de nuestros proyectos node o bien colaborar con otros usuarios en busca de alcanzar este objetivo.</a:t>
            </a:r>
            <a:endParaRPr/>
          </a:p>
          <a:p>
            <a:pPr indent="0" lvl="0" marL="0" rtl="0" algn="l">
              <a:spcBef>
                <a:spcPts val="1000"/>
              </a:spcBef>
              <a:spcAft>
                <a:spcPts val="0"/>
              </a:spcAft>
              <a:buNone/>
            </a:pPr>
            <a:r>
              <a:rPr lang="en" u="sng">
                <a:solidFill>
                  <a:schemeClr val="hlink"/>
                </a:solidFill>
                <a:hlinkClick r:id="rId3"/>
              </a:rPr>
              <a:t>Más info.: </a:t>
            </a:r>
            <a:r>
              <a:rPr lang="en" u="sng">
                <a:solidFill>
                  <a:schemeClr val="hlink"/>
                </a:solidFill>
                <a:hlinkClick r:id="rId4"/>
              </a:rPr>
              <a:t>Sharing packages and collaborating with others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grpSp>
        <p:nvGrpSpPr>
          <p:cNvPr id="1871" name="Google Shape;1871;p58"/>
          <p:cNvGrpSpPr/>
          <p:nvPr/>
        </p:nvGrpSpPr>
        <p:grpSpPr>
          <a:xfrm>
            <a:off x="-123925" y="4132283"/>
            <a:ext cx="4558967" cy="1141122"/>
            <a:chOff x="-123925" y="4132283"/>
            <a:chExt cx="4558967" cy="1141122"/>
          </a:xfrm>
        </p:grpSpPr>
        <p:grpSp>
          <p:nvGrpSpPr>
            <p:cNvPr id="1872" name="Google Shape;1872;p58"/>
            <p:cNvGrpSpPr/>
            <p:nvPr/>
          </p:nvGrpSpPr>
          <p:grpSpPr>
            <a:xfrm>
              <a:off x="-2" y="4132283"/>
              <a:ext cx="2308406" cy="1141122"/>
              <a:chOff x="-2" y="4132283"/>
              <a:chExt cx="2308406" cy="1141122"/>
            </a:xfrm>
          </p:grpSpPr>
          <p:sp>
            <p:nvSpPr>
              <p:cNvPr id="1873" name="Google Shape;1873;p5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58"/>
            <p:cNvGrpSpPr/>
            <p:nvPr/>
          </p:nvGrpSpPr>
          <p:grpSpPr>
            <a:xfrm>
              <a:off x="-123925" y="4386226"/>
              <a:ext cx="4558967" cy="134100"/>
              <a:chOff x="796100" y="3019701"/>
              <a:chExt cx="4558967" cy="134100"/>
            </a:xfrm>
          </p:grpSpPr>
          <p:sp>
            <p:nvSpPr>
              <p:cNvPr id="1876" name="Google Shape;1876;p5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7" name="Google Shape;1877;p5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78" name="Google Shape;1878;p5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9" name="Google Shape;1879;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Alternativas a node</a:t>
            </a:r>
            <a:endParaRPr/>
          </a:p>
        </p:txBody>
      </p:sp>
      <p:sp>
        <p:nvSpPr>
          <p:cNvPr id="1880" name="Google Shape;1880;p58"/>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Existen otras herramientas que intentan funcionar</a:t>
            </a:r>
            <a:r>
              <a:rPr lang="en"/>
              <a:t> </a:t>
            </a:r>
            <a:r>
              <a:rPr lang="en"/>
              <a:t>como un reemplazo a </a:t>
            </a:r>
            <a:r>
              <a:rPr b="1" lang="en">
                <a:latin typeface="IBM Plex Mono"/>
                <a:ea typeface="IBM Plex Mono"/>
                <a:cs typeface="IBM Plex Mono"/>
                <a:sym typeface="IBM Plex Mono"/>
              </a:rPr>
              <a:t>node</a:t>
            </a:r>
            <a:r>
              <a:rPr lang="en"/>
              <a:t>:</a:t>
            </a:r>
            <a:endParaRPr/>
          </a:p>
          <a:p>
            <a:pPr indent="-317500" lvl="0" marL="457200" rtl="0" algn="l">
              <a:spcBef>
                <a:spcPts val="1000"/>
              </a:spcBef>
              <a:spcAft>
                <a:spcPts val="0"/>
              </a:spcAft>
              <a:buSzPts val="1400"/>
              <a:buChar char="●"/>
            </a:pPr>
            <a:r>
              <a:rPr lang="en" u="sng">
                <a:solidFill>
                  <a:schemeClr val="hlink"/>
                </a:solidFill>
                <a:hlinkClick r:id="rId3"/>
              </a:rPr>
              <a:t>Deno</a:t>
            </a:r>
            <a:endParaRPr/>
          </a:p>
          <a:p>
            <a:pPr indent="-317500" lvl="0" marL="457200" rtl="0" algn="l">
              <a:spcBef>
                <a:spcPts val="0"/>
              </a:spcBef>
              <a:spcAft>
                <a:spcPts val="0"/>
              </a:spcAft>
              <a:buSzPts val="1400"/>
              <a:buChar char="●"/>
            </a:pPr>
            <a:r>
              <a:rPr lang="en" u="sng">
                <a:solidFill>
                  <a:schemeClr val="hlink"/>
                </a:solidFill>
                <a:hlinkClick r:id="rId4"/>
              </a:rPr>
              <a:t>Bun</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81" name="Google Shape;1881;p58"/>
          <p:cNvPicPr preferRelativeResize="0"/>
          <p:nvPr/>
        </p:nvPicPr>
        <p:blipFill>
          <a:blip r:embed="rId5">
            <a:alphaModFix/>
          </a:blip>
          <a:stretch>
            <a:fillRect/>
          </a:stretch>
        </p:blipFill>
        <p:spPr>
          <a:xfrm>
            <a:off x="2904075" y="1601200"/>
            <a:ext cx="5836924" cy="29184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59"/>
          <p:cNvGrpSpPr/>
          <p:nvPr/>
        </p:nvGrpSpPr>
        <p:grpSpPr>
          <a:xfrm>
            <a:off x="-123925" y="4132283"/>
            <a:ext cx="4558967" cy="1141122"/>
            <a:chOff x="-123925" y="4132283"/>
            <a:chExt cx="4558967" cy="1141122"/>
          </a:xfrm>
        </p:grpSpPr>
        <p:grpSp>
          <p:nvGrpSpPr>
            <p:cNvPr id="1887" name="Google Shape;1887;p59"/>
            <p:cNvGrpSpPr/>
            <p:nvPr/>
          </p:nvGrpSpPr>
          <p:grpSpPr>
            <a:xfrm>
              <a:off x="-2" y="4132283"/>
              <a:ext cx="2308406" cy="1141122"/>
              <a:chOff x="-2" y="4132283"/>
              <a:chExt cx="2308406" cy="1141122"/>
            </a:xfrm>
          </p:grpSpPr>
          <p:sp>
            <p:nvSpPr>
              <p:cNvPr id="1888" name="Google Shape;1888;p5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59"/>
            <p:cNvGrpSpPr/>
            <p:nvPr/>
          </p:nvGrpSpPr>
          <p:grpSpPr>
            <a:xfrm>
              <a:off x="-123925" y="4386226"/>
              <a:ext cx="4558967" cy="134100"/>
              <a:chOff x="796100" y="3019701"/>
              <a:chExt cx="4558967" cy="134100"/>
            </a:xfrm>
          </p:grpSpPr>
          <p:sp>
            <p:nvSpPr>
              <p:cNvPr id="1891" name="Google Shape;1891;p5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2" name="Google Shape;1892;p5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93" name="Google Shape;1893;p5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94" name="Google Shape;1894;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a:t>
            </a:r>
            <a:endParaRPr/>
          </a:p>
        </p:txBody>
      </p:sp>
      <p:sp>
        <p:nvSpPr>
          <p:cNvPr id="1895" name="Google Shape;1895;p59"/>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Es un runtime para JavaScript escrito en </a:t>
            </a:r>
            <a:r>
              <a:rPr lang="en" u="sng">
                <a:solidFill>
                  <a:schemeClr val="hlink"/>
                </a:solidFill>
                <a:hlinkClick r:id="rId3"/>
              </a:rPr>
              <a:t>Rust</a:t>
            </a:r>
            <a:r>
              <a:rPr lang="en"/>
              <a:t>. Fue </a:t>
            </a:r>
            <a:r>
              <a:rPr lang="en" u="sng">
                <a:solidFill>
                  <a:schemeClr val="hlink"/>
                </a:solidFill>
                <a:hlinkClick r:id="rId4"/>
              </a:rPr>
              <a:t>creado por el autor original</a:t>
            </a:r>
            <a:r>
              <a:rPr lang="en"/>
              <a:t> de Node con el objetivo de mejorar las prestaciones que este provee.</a:t>
            </a:r>
            <a:endParaRPr/>
          </a:p>
          <a:p>
            <a:pPr indent="0" lvl="0" marL="0" rtl="0" algn="l">
              <a:spcBef>
                <a:spcPts val="1000"/>
              </a:spcBef>
              <a:spcAft>
                <a:spcPts val="0"/>
              </a:spcAft>
              <a:buNone/>
            </a:pPr>
            <a:r>
              <a:rPr lang="en"/>
              <a:t>Uno de </a:t>
            </a:r>
            <a:r>
              <a:rPr lang="en"/>
              <a:t>sus principales enfoques es la seguridad. En Deno, un archivo, la red y el acceso a variables de entorno deben ser explícitamente habilitados para evitar los problemas típicos en esas áreas. </a:t>
            </a:r>
            <a:endParaRPr/>
          </a:p>
          <a:p>
            <a:pPr indent="0" lvl="0" marL="0" rtl="0" algn="l">
              <a:spcBef>
                <a:spcPts val="1000"/>
              </a:spcBef>
              <a:spcAft>
                <a:spcPts val="0"/>
              </a:spcAft>
              <a:buNone/>
            </a:pPr>
            <a:r>
              <a:rPr lang="en"/>
              <a:t>También provee un mejor soporte para </a:t>
            </a:r>
            <a:r>
              <a:rPr lang="en" u="sng">
                <a:solidFill>
                  <a:schemeClr val="hlink"/>
                </a:solidFill>
                <a:hlinkClick r:id="rId5"/>
              </a:rPr>
              <a:t>JSX</a:t>
            </a:r>
            <a:r>
              <a:rPr lang="en"/>
              <a:t> y </a:t>
            </a:r>
            <a:r>
              <a:rPr lang="en" u="sng">
                <a:solidFill>
                  <a:schemeClr val="hlink"/>
                </a:solidFill>
                <a:hlinkClick r:id="rId6"/>
              </a:rPr>
              <a:t>Typescript</a:t>
            </a:r>
            <a:r>
              <a:rPr lang="en"/>
              <a:t> y se encuentra orientado a cumplir estándares web. Para facilitar el desarrollo, genera aplicaciones mediante un ejecutable autocontenido.</a:t>
            </a:r>
            <a:endParaRPr/>
          </a:p>
          <a:p>
            <a:pPr indent="0" lvl="0" marL="0" rtl="0" algn="l">
              <a:spcBef>
                <a:spcPts val="1000"/>
              </a:spcBef>
              <a:spcAft>
                <a:spcPts val="0"/>
              </a:spcAft>
              <a:buNone/>
            </a:pPr>
            <a:r>
              <a:rPr lang="en"/>
              <a:t>Adicionalmente, Deno tiene un ecosistema de herramientas que facilita el comienzo de nuevos proyectos. Se destacan </a:t>
            </a:r>
            <a:r>
              <a:rPr lang="en" u="sng">
                <a:solidFill>
                  <a:schemeClr val="hlink"/>
                </a:solidFill>
                <a:hlinkClick r:id="rId7"/>
              </a:rPr>
              <a:t>Fresh</a:t>
            </a:r>
            <a:r>
              <a:rPr lang="en"/>
              <a:t> (framework web) y </a:t>
            </a:r>
            <a:r>
              <a:rPr lang="en" u="sng">
                <a:solidFill>
                  <a:schemeClr val="hlink"/>
                </a:solidFill>
                <a:hlinkClick r:id="rId8"/>
              </a:rPr>
              <a:t>Lume</a:t>
            </a:r>
            <a:r>
              <a:rPr lang="en"/>
              <a:t> (generador de sitios estáticos).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grpSp>
        <p:nvGrpSpPr>
          <p:cNvPr id="1900" name="Google Shape;1900;p60"/>
          <p:cNvGrpSpPr/>
          <p:nvPr/>
        </p:nvGrpSpPr>
        <p:grpSpPr>
          <a:xfrm>
            <a:off x="-123925" y="4132283"/>
            <a:ext cx="4558967" cy="1141122"/>
            <a:chOff x="-123925" y="4132283"/>
            <a:chExt cx="4558967" cy="1141122"/>
          </a:xfrm>
        </p:grpSpPr>
        <p:grpSp>
          <p:nvGrpSpPr>
            <p:cNvPr id="1901" name="Google Shape;1901;p60"/>
            <p:cNvGrpSpPr/>
            <p:nvPr/>
          </p:nvGrpSpPr>
          <p:grpSpPr>
            <a:xfrm>
              <a:off x="-2" y="4132283"/>
              <a:ext cx="2308406" cy="1141122"/>
              <a:chOff x="-2" y="4132283"/>
              <a:chExt cx="2308406" cy="1141122"/>
            </a:xfrm>
          </p:grpSpPr>
          <p:sp>
            <p:nvSpPr>
              <p:cNvPr id="1902" name="Google Shape;1902;p6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4" name="Google Shape;1904;p60"/>
            <p:cNvGrpSpPr/>
            <p:nvPr/>
          </p:nvGrpSpPr>
          <p:grpSpPr>
            <a:xfrm>
              <a:off x="-123925" y="4386226"/>
              <a:ext cx="4558967" cy="134100"/>
              <a:chOff x="796100" y="3019701"/>
              <a:chExt cx="4558967" cy="134100"/>
            </a:xfrm>
          </p:grpSpPr>
          <p:sp>
            <p:nvSpPr>
              <p:cNvPr id="1905" name="Google Shape;1905;p6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6" name="Google Shape;1906;p6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07" name="Google Shape;1907;p6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8" name="Google Shape;190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Bun</a:t>
            </a:r>
            <a:endParaRPr/>
          </a:p>
        </p:txBody>
      </p:sp>
      <p:sp>
        <p:nvSpPr>
          <p:cNvPr id="1909" name="Google Shape;1909;p60"/>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Es el más reciente runtime para JavaScript escrito en </a:t>
            </a:r>
            <a:r>
              <a:rPr lang="en" u="sng">
                <a:solidFill>
                  <a:schemeClr val="hlink"/>
                </a:solidFill>
                <a:hlinkClick r:id="rId3"/>
              </a:rPr>
              <a:t>Zig</a:t>
            </a:r>
            <a:r>
              <a:rPr lang="en"/>
              <a:t> y apunta a ser un runtime y toolkit “all-in-one” con foco en velocidad, bundling, testing y compatibilidad con el ecosistema de paquetes de node</a:t>
            </a:r>
            <a:r>
              <a:rPr lang="en"/>
              <a:t>.</a:t>
            </a:r>
            <a:endParaRPr/>
          </a:p>
          <a:p>
            <a:pPr indent="0" lvl="0" marL="0" rtl="0" algn="l">
              <a:spcBef>
                <a:spcPts val="1000"/>
              </a:spcBef>
              <a:spcAft>
                <a:spcPts val="0"/>
              </a:spcAft>
              <a:buNone/>
            </a:pPr>
            <a:r>
              <a:rPr lang="en"/>
              <a:t>Uno de los aspectos que más lo destacan es su velocidad al ser más rápido que Node y Deno lo cual lo vuelve una opción atractiva para los desarrolladores. </a:t>
            </a:r>
            <a:endParaRPr/>
          </a:p>
          <a:p>
            <a:pPr indent="0" lvl="0" marL="0" rtl="0" algn="l">
              <a:spcBef>
                <a:spcPts val="1000"/>
              </a:spcBef>
              <a:spcAft>
                <a:spcPts val="0"/>
              </a:spcAft>
              <a:buNone/>
            </a:pPr>
            <a:r>
              <a:rPr lang="en"/>
              <a:t>Bun también incluye características de bundling y de testing para proyectos JavaScript y TypeScript. </a:t>
            </a:r>
            <a:endParaRPr/>
          </a:p>
          <a:p>
            <a:pPr indent="0" lvl="0" marL="0" rtl="0" algn="l">
              <a:spcBef>
                <a:spcPts val="1000"/>
              </a:spcBef>
              <a:spcAft>
                <a:spcPts val="0"/>
              </a:spcAft>
              <a:buNone/>
            </a:pPr>
            <a:r>
              <a:rPr lang="en"/>
              <a:t>De manera similar a Deno, genera un único binario para las aplicaciones con soporte para </a:t>
            </a:r>
            <a:r>
              <a:rPr lang="en" u="sng">
                <a:solidFill>
                  <a:schemeClr val="hlink"/>
                </a:solidFill>
                <a:hlinkClick r:id="rId4"/>
              </a:rPr>
              <a:t>Web API</a:t>
            </a:r>
            <a:r>
              <a:rPr lang="en"/>
              <a:t> incluido. También soporta algunas librerías de Node y es compatible con </a:t>
            </a:r>
            <a:r>
              <a:rPr b="1" lang="en">
                <a:latin typeface="IBM Plex Mono"/>
                <a:ea typeface="IBM Plex Mono"/>
                <a:cs typeface="IBM Plex Mono"/>
                <a:sym typeface="IBM Plex Mono"/>
              </a:rPr>
              <a:t>npm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34"/>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1469" name="Google Shape;1469;p34"/>
          <p:cNvGrpSpPr/>
          <p:nvPr/>
        </p:nvGrpSpPr>
        <p:grpSpPr>
          <a:xfrm>
            <a:off x="-374387" y="3354325"/>
            <a:ext cx="3922590" cy="2969900"/>
            <a:chOff x="-374387" y="3354325"/>
            <a:chExt cx="3922590" cy="2969900"/>
          </a:xfrm>
        </p:grpSpPr>
        <p:pic>
          <p:nvPicPr>
            <p:cNvPr id="1470" name="Google Shape;1470;p34"/>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71" name="Google Shape;1471;p34"/>
            <p:cNvGrpSpPr/>
            <p:nvPr/>
          </p:nvGrpSpPr>
          <p:grpSpPr>
            <a:xfrm>
              <a:off x="1853583" y="4445557"/>
              <a:ext cx="1694620" cy="1360169"/>
              <a:chOff x="7945225" y="4302000"/>
              <a:chExt cx="904666" cy="726121"/>
            </a:xfrm>
          </p:grpSpPr>
          <p:sp>
            <p:nvSpPr>
              <p:cNvPr id="1472" name="Google Shape;1472;p3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5" name="Google Shape;1475;p34"/>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Introducción a Node</a:t>
            </a:r>
            <a:endParaRPr/>
          </a:p>
        </p:txBody>
      </p:sp>
      <p:grpSp>
        <p:nvGrpSpPr>
          <p:cNvPr id="1476" name="Google Shape;1476;p34"/>
          <p:cNvGrpSpPr/>
          <p:nvPr/>
        </p:nvGrpSpPr>
        <p:grpSpPr>
          <a:xfrm>
            <a:off x="6487513" y="-1301175"/>
            <a:ext cx="4268216" cy="6666030"/>
            <a:chOff x="6128138" y="-1301175"/>
            <a:chExt cx="4268216" cy="6666030"/>
          </a:xfrm>
        </p:grpSpPr>
        <p:sp>
          <p:nvSpPr>
            <p:cNvPr id="1477" name="Google Shape;1477;p34"/>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4"/>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4"/>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4"/>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4"/>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2" name="Google Shape;1482;p34"/>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83" name="Google Shape;1483;p34"/>
            <p:cNvGrpSpPr/>
            <p:nvPr/>
          </p:nvGrpSpPr>
          <p:grpSpPr>
            <a:xfrm rot="5400000">
              <a:off x="7873341" y="4254316"/>
              <a:ext cx="708100" cy="708500"/>
              <a:chOff x="3678700" y="407275"/>
              <a:chExt cx="708100" cy="708500"/>
            </a:xfrm>
          </p:grpSpPr>
          <p:sp>
            <p:nvSpPr>
              <p:cNvPr id="1484" name="Google Shape;1484;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4"/>
            <p:cNvGrpSpPr/>
            <p:nvPr/>
          </p:nvGrpSpPr>
          <p:grpSpPr>
            <a:xfrm rot="5400000">
              <a:off x="8639847" y="3354200"/>
              <a:ext cx="457787" cy="458045"/>
              <a:chOff x="3678700" y="407275"/>
              <a:chExt cx="708100" cy="708500"/>
            </a:xfrm>
          </p:grpSpPr>
          <p:sp>
            <p:nvSpPr>
              <p:cNvPr id="1492" name="Google Shape;1492;p3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34"/>
            <p:cNvGrpSpPr/>
            <p:nvPr/>
          </p:nvGrpSpPr>
          <p:grpSpPr>
            <a:xfrm>
              <a:off x="7787267" y="539497"/>
              <a:ext cx="208184" cy="208184"/>
              <a:chOff x="8356813" y="1074288"/>
              <a:chExt cx="351900" cy="351900"/>
            </a:xfrm>
          </p:grpSpPr>
          <p:sp>
            <p:nvSpPr>
              <p:cNvPr id="1500" name="Google Shape;1500;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34"/>
            <p:cNvGrpSpPr/>
            <p:nvPr/>
          </p:nvGrpSpPr>
          <p:grpSpPr>
            <a:xfrm>
              <a:off x="7194842" y="2467660"/>
              <a:ext cx="208184" cy="208184"/>
              <a:chOff x="8356813" y="1074288"/>
              <a:chExt cx="351900" cy="351900"/>
            </a:xfrm>
          </p:grpSpPr>
          <p:sp>
            <p:nvSpPr>
              <p:cNvPr id="1503" name="Google Shape;1503;p3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3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34"/>
          <p:cNvGrpSpPr/>
          <p:nvPr/>
        </p:nvGrpSpPr>
        <p:grpSpPr>
          <a:xfrm>
            <a:off x="796100" y="3553101"/>
            <a:ext cx="4558967" cy="134100"/>
            <a:chOff x="796100" y="3019701"/>
            <a:chExt cx="4558967" cy="134100"/>
          </a:xfrm>
        </p:grpSpPr>
        <p:sp>
          <p:nvSpPr>
            <p:cNvPr id="1507" name="Google Shape;1507;p3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8" name="Google Shape;1508;p3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09" name="Google Shape;1509;p3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grpSp>
        <p:nvGrpSpPr>
          <p:cNvPr id="1914" name="Google Shape;1914;p61"/>
          <p:cNvGrpSpPr/>
          <p:nvPr/>
        </p:nvGrpSpPr>
        <p:grpSpPr>
          <a:xfrm>
            <a:off x="-123925" y="4132283"/>
            <a:ext cx="4558967" cy="1141122"/>
            <a:chOff x="-123925" y="4132283"/>
            <a:chExt cx="4558967" cy="1141122"/>
          </a:xfrm>
        </p:grpSpPr>
        <p:grpSp>
          <p:nvGrpSpPr>
            <p:cNvPr id="1915" name="Google Shape;1915;p61"/>
            <p:cNvGrpSpPr/>
            <p:nvPr/>
          </p:nvGrpSpPr>
          <p:grpSpPr>
            <a:xfrm>
              <a:off x="-2" y="4132283"/>
              <a:ext cx="2308406" cy="1141122"/>
              <a:chOff x="-2" y="4132283"/>
              <a:chExt cx="2308406" cy="1141122"/>
            </a:xfrm>
          </p:grpSpPr>
          <p:sp>
            <p:nvSpPr>
              <p:cNvPr id="1916" name="Google Shape;1916;p6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8" name="Google Shape;1918;p61"/>
            <p:cNvGrpSpPr/>
            <p:nvPr/>
          </p:nvGrpSpPr>
          <p:grpSpPr>
            <a:xfrm>
              <a:off x="-123925" y="4386226"/>
              <a:ext cx="4558967" cy="134100"/>
              <a:chOff x="796100" y="3019701"/>
              <a:chExt cx="4558967" cy="134100"/>
            </a:xfrm>
          </p:grpSpPr>
          <p:sp>
            <p:nvSpPr>
              <p:cNvPr id="1919" name="Google Shape;1919;p6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0" name="Google Shape;1920;p6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21" name="Google Shape;1921;p6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22" name="Google Shape;1922;p61"/>
          <p:cNvPicPr preferRelativeResize="0"/>
          <p:nvPr/>
        </p:nvPicPr>
        <p:blipFill>
          <a:blip r:embed="rId3">
            <a:alphaModFix/>
          </a:blip>
          <a:stretch>
            <a:fillRect/>
          </a:stretch>
        </p:blipFill>
        <p:spPr>
          <a:xfrm>
            <a:off x="399175" y="512963"/>
            <a:ext cx="3757549" cy="4117576"/>
          </a:xfrm>
          <a:prstGeom prst="rect">
            <a:avLst/>
          </a:prstGeom>
          <a:noFill/>
          <a:ln>
            <a:noFill/>
          </a:ln>
        </p:spPr>
      </p:pic>
      <p:pic>
        <p:nvPicPr>
          <p:cNvPr id="1923" name="Google Shape;1923;p61"/>
          <p:cNvPicPr preferRelativeResize="0"/>
          <p:nvPr/>
        </p:nvPicPr>
        <p:blipFill>
          <a:blip r:embed="rId4">
            <a:alphaModFix/>
          </a:blip>
          <a:stretch>
            <a:fillRect/>
          </a:stretch>
        </p:blipFill>
        <p:spPr>
          <a:xfrm>
            <a:off x="4242550" y="216925"/>
            <a:ext cx="2166224" cy="2328709"/>
          </a:xfrm>
          <a:prstGeom prst="rect">
            <a:avLst/>
          </a:prstGeom>
          <a:noFill/>
          <a:ln>
            <a:noFill/>
          </a:ln>
        </p:spPr>
      </p:pic>
      <p:pic>
        <p:nvPicPr>
          <p:cNvPr id="1924" name="Google Shape;1924;p61"/>
          <p:cNvPicPr preferRelativeResize="0"/>
          <p:nvPr/>
        </p:nvPicPr>
        <p:blipFill>
          <a:blip r:embed="rId5">
            <a:alphaModFix/>
          </a:blip>
          <a:stretch>
            <a:fillRect/>
          </a:stretch>
        </p:blipFill>
        <p:spPr>
          <a:xfrm>
            <a:off x="4242547" y="2585375"/>
            <a:ext cx="2166228" cy="2148944"/>
          </a:xfrm>
          <a:prstGeom prst="rect">
            <a:avLst/>
          </a:prstGeom>
          <a:noFill/>
          <a:ln>
            <a:noFill/>
          </a:ln>
        </p:spPr>
      </p:pic>
      <p:pic>
        <p:nvPicPr>
          <p:cNvPr id="1925" name="Google Shape;1925;p61"/>
          <p:cNvPicPr preferRelativeResize="0"/>
          <p:nvPr/>
        </p:nvPicPr>
        <p:blipFill>
          <a:blip r:embed="rId6">
            <a:alphaModFix/>
          </a:blip>
          <a:stretch>
            <a:fillRect/>
          </a:stretch>
        </p:blipFill>
        <p:spPr>
          <a:xfrm>
            <a:off x="6528899" y="1343950"/>
            <a:ext cx="2430426" cy="24556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grpSp>
        <p:nvGrpSpPr>
          <p:cNvPr id="1930" name="Google Shape;1930;p62"/>
          <p:cNvGrpSpPr/>
          <p:nvPr/>
        </p:nvGrpSpPr>
        <p:grpSpPr>
          <a:xfrm>
            <a:off x="-123925" y="4132283"/>
            <a:ext cx="4558967" cy="1141122"/>
            <a:chOff x="-123925" y="4132283"/>
            <a:chExt cx="4558967" cy="1141122"/>
          </a:xfrm>
        </p:grpSpPr>
        <p:grpSp>
          <p:nvGrpSpPr>
            <p:cNvPr id="1931" name="Google Shape;1931;p62"/>
            <p:cNvGrpSpPr/>
            <p:nvPr/>
          </p:nvGrpSpPr>
          <p:grpSpPr>
            <a:xfrm>
              <a:off x="-2" y="4132283"/>
              <a:ext cx="2308406" cy="1141122"/>
              <a:chOff x="-2" y="4132283"/>
              <a:chExt cx="2308406" cy="1141122"/>
            </a:xfrm>
          </p:grpSpPr>
          <p:sp>
            <p:nvSpPr>
              <p:cNvPr id="1932" name="Google Shape;1932;p6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4" name="Google Shape;1934;p62"/>
            <p:cNvGrpSpPr/>
            <p:nvPr/>
          </p:nvGrpSpPr>
          <p:grpSpPr>
            <a:xfrm>
              <a:off x="-123925" y="4386226"/>
              <a:ext cx="4558967" cy="134100"/>
              <a:chOff x="796100" y="3019701"/>
              <a:chExt cx="4558967" cy="134100"/>
            </a:xfrm>
          </p:grpSpPr>
          <p:sp>
            <p:nvSpPr>
              <p:cNvPr id="1935" name="Google Shape;1935;p6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6" name="Google Shape;1936;p6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37" name="Google Shape;1937;p6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vs. deno vs. b</a:t>
            </a:r>
            <a:r>
              <a:rPr lang="en"/>
              <a:t>un</a:t>
            </a:r>
            <a:endParaRPr/>
          </a:p>
        </p:txBody>
      </p:sp>
      <p:sp>
        <p:nvSpPr>
          <p:cNvPr id="1939" name="Google Shape;1939;p62"/>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Features and Quick Comparison between Deno vs. Node.js (2021)</a:t>
            </a:r>
            <a:endParaRPr/>
          </a:p>
          <a:p>
            <a:pPr indent="-317500" lvl="0" marL="457200" rtl="0" algn="l">
              <a:spcBef>
                <a:spcPts val="0"/>
              </a:spcBef>
              <a:spcAft>
                <a:spcPts val="0"/>
              </a:spcAft>
              <a:buSzPts val="1400"/>
              <a:buChar char="●"/>
            </a:pPr>
            <a:r>
              <a:rPr lang="en" u="sng">
                <a:solidFill>
                  <a:schemeClr val="hlink"/>
                </a:solidFill>
                <a:hlinkClick r:id="rId4"/>
              </a:rPr>
              <a:t>Node vs Deno vs Bun: The search for a better JavaScript runtime environment (2022)</a:t>
            </a:r>
            <a:endParaRPr/>
          </a:p>
          <a:p>
            <a:pPr indent="-317500" lvl="0" marL="457200" rtl="0" algn="l">
              <a:spcBef>
                <a:spcPts val="0"/>
              </a:spcBef>
              <a:spcAft>
                <a:spcPts val="0"/>
              </a:spcAft>
              <a:buSzPts val="1400"/>
              <a:buChar char="●"/>
            </a:pPr>
            <a:r>
              <a:rPr lang="en" u="sng">
                <a:hlinkClick r:id="rId5"/>
              </a:rPr>
              <a:t>A first look at Bun: is it really 3x faster than Node.js and Deno? (2022)</a:t>
            </a:r>
            <a:endParaRPr/>
          </a:p>
          <a:p>
            <a:pPr indent="-317500" lvl="0" marL="457200" rtl="0" algn="l">
              <a:spcBef>
                <a:spcPts val="0"/>
              </a:spcBef>
              <a:spcAft>
                <a:spcPts val="0"/>
              </a:spcAft>
              <a:buSzPts val="1400"/>
              <a:buChar char="●"/>
            </a:pPr>
            <a:r>
              <a:rPr lang="en" u="sng">
                <a:hlinkClick r:id="rId6"/>
              </a:rPr>
              <a:t>Bun, the new Javascript runtime competing with Deno and Node (2022)</a:t>
            </a:r>
            <a:endParaRPr/>
          </a:p>
          <a:p>
            <a:pPr indent="-317500" lvl="0" marL="457200" rtl="0" algn="l">
              <a:spcBef>
                <a:spcPts val="0"/>
              </a:spcBef>
              <a:spcAft>
                <a:spcPts val="0"/>
              </a:spcAft>
              <a:buSzPts val="1400"/>
              <a:buChar char="●"/>
            </a:pPr>
            <a:r>
              <a:rPr lang="en" u="sng">
                <a:solidFill>
                  <a:schemeClr val="hlink"/>
                </a:solidFill>
                <a:hlinkClick r:id="rId7"/>
              </a:rPr>
              <a:t>Deno vs. Node: No One is Ready for the Move (2023)</a:t>
            </a:r>
            <a:endParaRPr/>
          </a:p>
          <a:p>
            <a:pPr indent="-317500" lvl="0" marL="457200" rtl="0" algn="l">
              <a:spcBef>
                <a:spcPts val="0"/>
              </a:spcBef>
              <a:spcAft>
                <a:spcPts val="0"/>
              </a:spcAft>
              <a:buSzPts val="1400"/>
              <a:buChar char="●"/>
            </a:pPr>
            <a:r>
              <a:rPr lang="en" u="sng">
                <a:solidFill>
                  <a:schemeClr val="hlink"/>
                </a:solidFill>
                <a:hlinkClick r:id="rId8"/>
              </a:rPr>
              <a:t>Node.js vs. Deno vs. Bun: JavaScript runtime comparison (2023)</a:t>
            </a:r>
            <a:endParaRPr/>
          </a:p>
          <a:p>
            <a:pPr indent="-317500" lvl="0" marL="457200" rtl="0" algn="l">
              <a:spcBef>
                <a:spcPts val="0"/>
              </a:spcBef>
              <a:spcAft>
                <a:spcPts val="0"/>
              </a:spcAft>
              <a:buSzPts val="1400"/>
              <a:buChar char="●"/>
            </a:pPr>
            <a:r>
              <a:rPr lang="en" u="sng">
                <a:solidFill>
                  <a:schemeClr val="hlink"/>
                </a:solidFill>
                <a:hlinkClick r:id="rId9"/>
              </a:rPr>
              <a:t>Bun 1.0 (Sep 8, 2023)</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grpSp>
        <p:nvGrpSpPr>
          <p:cNvPr id="1944" name="Google Shape;1944;p63"/>
          <p:cNvGrpSpPr/>
          <p:nvPr/>
        </p:nvGrpSpPr>
        <p:grpSpPr>
          <a:xfrm>
            <a:off x="-123925" y="4132283"/>
            <a:ext cx="4558967" cy="1141122"/>
            <a:chOff x="-123925" y="4132283"/>
            <a:chExt cx="4558967" cy="1141122"/>
          </a:xfrm>
        </p:grpSpPr>
        <p:grpSp>
          <p:nvGrpSpPr>
            <p:cNvPr id="1945" name="Google Shape;1945;p63"/>
            <p:cNvGrpSpPr/>
            <p:nvPr/>
          </p:nvGrpSpPr>
          <p:grpSpPr>
            <a:xfrm>
              <a:off x="-2" y="4132283"/>
              <a:ext cx="2308406" cy="1141122"/>
              <a:chOff x="-2" y="4132283"/>
              <a:chExt cx="2308406" cy="1141122"/>
            </a:xfrm>
          </p:grpSpPr>
          <p:sp>
            <p:nvSpPr>
              <p:cNvPr id="1946" name="Google Shape;1946;p6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8" name="Google Shape;1948;p63"/>
            <p:cNvGrpSpPr/>
            <p:nvPr/>
          </p:nvGrpSpPr>
          <p:grpSpPr>
            <a:xfrm>
              <a:off x="-123925" y="4386226"/>
              <a:ext cx="4558967" cy="134100"/>
              <a:chOff x="796100" y="3019701"/>
              <a:chExt cx="4558967" cy="134100"/>
            </a:xfrm>
          </p:grpSpPr>
          <p:sp>
            <p:nvSpPr>
              <p:cNvPr id="1949" name="Google Shape;1949;p6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0" name="Google Shape;1950;p6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51" name="Google Shape;1951;p6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2" name="Google Shape;1952;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Bundlers</a:t>
            </a:r>
            <a:endParaRPr/>
          </a:p>
        </p:txBody>
      </p:sp>
      <p:sp>
        <p:nvSpPr>
          <p:cNvPr id="1953" name="Google Shape;1953;p63"/>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Un bundler nos permite organizar y combinar muchos archivos (CSS, SCSS, JS) en uno solo. El objetivo principal es reducir la cantidad de requests que hacen los clientes de nuestra aplicación web para recibir los recursos necesarios para que esta funcione.</a:t>
            </a:r>
            <a:endParaRPr/>
          </a:p>
          <a:p>
            <a:pPr indent="0" lvl="0" marL="0" rtl="0" algn="l">
              <a:spcBef>
                <a:spcPts val="1000"/>
              </a:spcBef>
              <a:spcAft>
                <a:spcPts val="0"/>
              </a:spcAft>
              <a:buNone/>
            </a:pPr>
            <a:r>
              <a:rPr lang="en"/>
              <a:t>Típicamente es utilizado cuando un proyecto se vuelve muy grande para “vivir” en un único archivo y naturalmente es dividido o bien cuando se trabaja con librerías de terceros que a su vez tienen múltiples dependencias.</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54" name="Google Shape;1954;p63"/>
          <p:cNvPicPr preferRelativeResize="0"/>
          <p:nvPr/>
        </p:nvPicPr>
        <p:blipFill>
          <a:blip r:embed="rId3">
            <a:alphaModFix/>
          </a:blip>
          <a:stretch>
            <a:fillRect/>
          </a:stretch>
        </p:blipFill>
        <p:spPr>
          <a:xfrm>
            <a:off x="2373300" y="3226750"/>
            <a:ext cx="4397400" cy="1715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grpSp>
        <p:nvGrpSpPr>
          <p:cNvPr id="1959" name="Google Shape;1959;p64"/>
          <p:cNvGrpSpPr/>
          <p:nvPr/>
        </p:nvGrpSpPr>
        <p:grpSpPr>
          <a:xfrm>
            <a:off x="-123925" y="4132283"/>
            <a:ext cx="4558967" cy="1141122"/>
            <a:chOff x="-123925" y="4132283"/>
            <a:chExt cx="4558967" cy="1141122"/>
          </a:xfrm>
        </p:grpSpPr>
        <p:grpSp>
          <p:nvGrpSpPr>
            <p:cNvPr id="1960" name="Google Shape;1960;p64"/>
            <p:cNvGrpSpPr/>
            <p:nvPr/>
          </p:nvGrpSpPr>
          <p:grpSpPr>
            <a:xfrm>
              <a:off x="-2" y="4132283"/>
              <a:ext cx="2308406" cy="1141122"/>
              <a:chOff x="-2" y="4132283"/>
              <a:chExt cx="2308406" cy="1141122"/>
            </a:xfrm>
          </p:grpSpPr>
          <p:sp>
            <p:nvSpPr>
              <p:cNvPr id="1961" name="Google Shape;1961;p64"/>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4"/>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64"/>
            <p:cNvGrpSpPr/>
            <p:nvPr/>
          </p:nvGrpSpPr>
          <p:grpSpPr>
            <a:xfrm>
              <a:off x="-123925" y="4386226"/>
              <a:ext cx="4558967" cy="134100"/>
              <a:chOff x="796100" y="3019701"/>
              <a:chExt cx="4558967" cy="134100"/>
            </a:xfrm>
          </p:grpSpPr>
          <p:sp>
            <p:nvSpPr>
              <p:cNvPr id="1964" name="Google Shape;1964;p6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5" name="Google Shape;1965;p6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66" name="Google Shape;1966;p6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7" name="Google Shape;1967;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Bundlers</a:t>
            </a:r>
            <a:endParaRPr/>
          </a:p>
        </p:txBody>
      </p:sp>
      <p:pic>
        <p:nvPicPr>
          <p:cNvPr id="1968" name="Google Shape;1968;p64"/>
          <p:cNvPicPr preferRelativeResize="0"/>
          <p:nvPr/>
        </p:nvPicPr>
        <p:blipFill>
          <a:blip r:embed="rId3">
            <a:alphaModFix/>
          </a:blip>
          <a:stretch>
            <a:fillRect/>
          </a:stretch>
        </p:blipFill>
        <p:spPr>
          <a:xfrm>
            <a:off x="1258075" y="1017715"/>
            <a:ext cx="6627826" cy="3418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grpSp>
        <p:nvGrpSpPr>
          <p:cNvPr id="1973" name="Google Shape;1973;p65"/>
          <p:cNvGrpSpPr/>
          <p:nvPr/>
        </p:nvGrpSpPr>
        <p:grpSpPr>
          <a:xfrm>
            <a:off x="-123925" y="4132283"/>
            <a:ext cx="4558967" cy="1141122"/>
            <a:chOff x="-123925" y="4132283"/>
            <a:chExt cx="4558967" cy="1141122"/>
          </a:xfrm>
        </p:grpSpPr>
        <p:grpSp>
          <p:nvGrpSpPr>
            <p:cNvPr id="1974" name="Google Shape;1974;p65"/>
            <p:cNvGrpSpPr/>
            <p:nvPr/>
          </p:nvGrpSpPr>
          <p:grpSpPr>
            <a:xfrm>
              <a:off x="-2" y="4132283"/>
              <a:ext cx="2308406" cy="1141122"/>
              <a:chOff x="-2" y="4132283"/>
              <a:chExt cx="2308406" cy="1141122"/>
            </a:xfrm>
          </p:grpSpPr>
          <p:sp>
            <p:nvSpPr>
              <p:cNvPr id="1975" name="Google Shape;1975;p6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7" name="Google Shape;1977;p65"/>
            <p:cNvGrpSpPr/>
            <p:nvPr/>
          </p:nvGrpSpPr>
          <p:grpSpPr>
            <a:xfrm>
              <a:off x="-123925" y="4386226"/>
              <a:ext cx="4558967" cy="134100"/>
              <a:chOff x="796100" y="3019701"/>
              <a:chExt cx="4558967" cy="134100"/>
            </a:xfrm>
          </p:grpSpPr>
          <p:sp>
            <p:nvSpPr>
              <p:cNvPr id="1978" name="Google Shape;1978;p6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9" name="Google Shape;1979;p6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80" name="Google Shape;1980;p6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81" name="Google Shape;1981;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Webpack</a:t>
            </a:r>
            <a:endParaRPr/>
          </a:p>
        </p:txBody>
      </p:sp>
      <p:sp>
        <p:nvSpPr>
          <p:cNvPr id="1982" name="Google Shape;1982;p65"/>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Webpack sigue un enfoque que cuenta con los siguientes componentes:</a:t>
            </a:r>
            <a:endParaRPr/>
          </a:p>
          <a:p>
            <a:pPr indent="-317500" lvl="0" marL="457200" rtl="0" algn="l">
              <a:spcBef>
                <a:spcPts val="1000"/>
              </a:spcBef>
              <a:spcAft>
                <a:spcPts val="0"/>
              </a:spcAft>
              <a:buSzPts val="1400"/>
              <a:buChar char="●"/>
            </a:pPr>
            <a:r>
              <a:rPr lang="en"/>
              <a:t>Un</a:t>
            </a:r>
            <a:r>
              <a:rPr lang="en"/>
              <a:t> script para “build”</a:t>
            </a:r>
            <a:endParaRPr/>
          </a:p>
          <a:p>
            <a:pPr indent="-317500" lvl="0" marL="457200" rtl="0" algn="l">
              <a:spcBef>
                <a:spcPts val="0"/>
              </a:spcBef>
              <a:spcAft>
                <a:spcPts val="0"/>
              </a:spcAft>
              <a:buSzPts val="1400"/>
              <a:buChar char="●"/>
            </a:pPr>
            <a:r>
              <a:rPr lang="en"/>
              <a:t>Un archivo de configuración</a:t>
            </a:r>
            <a:endParaRPr/>
          </a:p>
          <a:p>
            <a:pPr indent="-317500" lvl="0" marL="457200" rtl="0" algn="l">
              <a:spcBef>
                <a:spcPts val="0"/>
              </a:spcBef>
              <a:spcAft>
                <a:spcPts val="0"/>
              </a:spcAft>
              <a:buSzPts val="1400"/>
              <a:buChar char="●"/>
            </a:pPr>
            <a:r>
              <a:rPr lang="en"/>
              <a:t>“</a:t>
            </a:r>
            <a:r>
              <a:rPr lang="en" u="sng">
                <a:solidFill>
                  <a:schemeClr val="hlink"/>
                </a:solidFill>
                <a:hlinkClick r:id="rId3"/>
              </a:rPr>
              <a:t>Loaders</a:t>
            </a:r>
            <a:r>
              <a:rPr lang="en"/>
              <a:t>” utilizados para transformar archivos</a:t>
            </a:r>
            <a:endParaRPr/>
          </a:p>
          <a:p>
            <a:pPr indent="-317500" lvl="0" marL="457200" rtl="0" algn="l">
              <a:spcBef>
                <a:spcPts val="0"/>
              </a:spcBef>
              <a:spcAft>
                <a:spcPts val="0"/>
              </a:spcAft>
              <a:buSzPts val="1400"/>
              <a:buChar char="●"/>
            </a:pPr>
            <a:r>
              <a:rPr lang="en"/>
              <a:t>“</a:t>
            </a:r>
            <a:r>
              <a:rPr lang="en" u="sng">
                <a:solidFill>
                  <a:schemeClr val="hlink"/>
                </a:solidFill>
                <a:hlinkClick r:id="rId4"/>
              </a:rPr>
              <a:t>Plugins</a:t>
            </a:r>
            <a:r>
              <a:rPr lang="en"/>
              <a:t>” para cosas más complejas</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grpSp>
        <p:nvGrpSpPr>
          <p:cNvPr id="1987" name="Google Shape;1987;p66"/>
          <p:cNvGrpSpPr/>
          <p:nvPr/>
        </p:nvGrpSpPr>
        <p:grpSpPr>
          <a:xfrm>
            <a:off x="-123925" y="4132283"/>
            <a:ext cx="4558967" cy="1141122"/>
            <a:chOff x="-123925" y="4132283"/>
            <a:chExt cx="4558967" cy="1141122"/>
          </a:xfrm>
        </p:grpSpPr>
        <p:grpSp>
          <p:nvGrpSpPr>
            <p:cNvPr id="1988" name="Google Shape;1988;p66"/>
            <p:cNvGrpSpPr/>
            <p:nvPr/>
          </p:nvGrpSpPr>
          <p:grpSpPr>
            <a:xfrm>
              <a:off x="-2" y="4132283"/>
              <a:ext cx="2308406" cy="1141122"/>
              <a:chOff x="-2" y="4132283"/>
              <a:chExt cx="2308406" cy="1141122"/>
            </a:xfrm>
          </p:grpSpPr>
          <p:sp>
            <p:nvSpPr>
              <p:cNvPr id="1989" name="Google Shape;1989;p6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1" name="Google Shape;1991;p66"/>
            <p:cNvGrpSpPr/>
            <p:nvPr/>
          </p:nvGrpSpPr>
          <p:grpSpPr>
            <a:xfrm>
              <a:off x="-123925" y="4386226"/>
              <a:ext cx="4558967" cy="134100"/>
              <a:chOff x="796100" y="3019701"/>
              <a:chExt cx="4558967" cy="134100"/>
            </a:xfrm>
          </p:grpSpPr>
          <p:sp>
            <p:nvSpPr>
              <p:cNvPr id="1992" name="Google Shape;1992;p6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3" name="Google Shape;1993;p6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994" name="Google Shape;1994;p6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5" name="Google Shape;1995;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Webpack</a:t>
            </a:r>
            <a:endParaRPr/>
          </a:p>
        </p:txBody>
      </p:sp>
      <p:sp>
        <p:nvSpPr>
          <p:cNvPr id="1996" name="Google Shape;1996;p66"/>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Script para “build”, en nuestro </a:t>
            </a:r>
            <a:r>
              <a:rPr b="1" lang="en">
                <a:solidFill>
                  <a:schemeClr val="dk2"/>
                </a:solidFill>
                <a:latin typeface="IBM Plex Mono"/>
                <a:ea typeface="IBM Plex Mono"/>
                <a:cs typeface="IBM Plex Mono"/>
                <a:sym typeface="IBM Plex Mono"/>
              </a:rPr>
              <a:t>package.json</a:t>
            </a:r>
            <a:r>
              <a:rPr lang="en"/>
              <a:t>, añadiremos la siguiente entrada</a:t>
            </a:r>
            <a:r>
              <a:rPr lang="en"/>
              <a:t>:</a:t>
            </a:r>
            <a:endParaRPr/>
          </a:p>
          <a:p>
            <a:pPr indent="0" lvl="0" marL="0" rtl="0" algn="l">
              <a:spcBef>
                <a:spcPts val="1000"/>
              </a:spcBef>
              <a:spcAft>
                <a:spcPts val="0"/>
              </a:spcAft>
              <a:buNone/>
            </a:pP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rPr lang="en">
                <a:solidFill>
                  <a:srgbClr val="388E3C"/>
                </a:solidFill>
                <a:latin typeface="IBM Plex Mono"/>
                <a:ea typeface="IBM Plex Mono"/>
                <a:cs typeface="IBM Plex Mono"/>
                <a:sym typeface="IBM Plex Mono"/>
              </a:rPr>
              <a:t>"scripts"</a:t>
            </a:r>
            <a:r>
              <a:rPr lang="en">
                <a:solidFill>
                  <a:srgbClr val="9C27B0"/>
                </a:solidFill>
                <a:latin typeface="IBM Plex Mono"/>
                <a:ea typeface="IBM Plex Mono"/>
                <a:cs typeface="IBM Plex Mono"/>
                <a:sym typeface="IBM Plex Mono"/>
              </a:rPr>
              <a:t>:</a:t>
            </a:r>
            <a:r>
              <a:rPr lang="en">
                <a:solidFill>
                  <a:srgbClr val="37474F"/>
                </a:solidFill>
                <a:latin typeface="IBM Plex Mono"/>
                <a:ea typeface="IBM Plex Mono"/>
                <a:cs typeface="IBM Plex Mono"/>
                <a:sym typeface="IBM Plex Mono"/>
              </a:rPr>
              <a:t> {</a:t>
            </a:r>
            <a:endParaRPr>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"build"</a:t>
            </a:r>
            <a:r>
              <a:rPr lang="en">
                <a:solidFill>
                  <a:srgbClr val="9C27B0"/>
                </a:solidFill>
                <a:latin typeface="IBM Plex Mono"/>
                <a:ea typeface="IBM Plex Mono"/>
                <a:cs typeface="IBM Plex Mono"/>
                <a:sym typeface="IBM Plex Mono"/>
              </a:rPr>
              <a:t>:</a:t>
            </a:r>
            <a:r>
              <a:rPr lang="en">
                <a:solidFill>
                  <a:srgbClr val="37474F"/>
                </a:solidFill>
                <a:latin typeface="IBM Plex Mono"/>
                <a:ea typeface="IBM Plex Mono"/>
                <a:cs typeface="IBM Plex Mono"/>
                <a:sym typeface="IBM Plex Mono"/>
              </a:rPr>
              <a:t> </a:t>
            </a:r>
            <a:r>
              <a:rPr lang="en">
                <a:solidFill>
                  <a:srgbClr val="388E3C"/>
                </a:solidFill>
                <a:latin typeface="IBM Plex Mono"/>
                <a:ea typeface="IBM Plex Mono"/>
                <a:cs typeface="IBM Plex Mono"/>
                <a:sym typeface="IBM Plex Mono"/>
              </a:rPr>
              <a:t>"rm -rf dist &amp;&amp; webpack --mode development"</a:t>
            </a:r>
            <a:endParaRPr>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lnSpc>
                <a:spcPct val="150000"/>
              </a:lnSpc>
              <a:spcBef>
                <a:spcPts val="0"/>
              </a:spcBef>
              <a:spcAft>
                <a:spcPts val="0"/>
              </a:spcAft>
              <a:buNone/>
            </a:pPr>
            <a:r>
              <a:rPr lang="en">
                <a:solidFill>
                  <a:srgbClr val="37474F"/>
                </a:solidFill>
                <a:latin typeface="IBM Plex Mono"/>
                <a:ea typeface="IBM Plex Mono"/>
                <a:cs typeface="IBM Plex Mono"/>
                <a:sym typeface="IBM Plex Mono"/>
              </a:rPr>
              <a:t>...</a:t>
            </a:r>
            <a:endParaRPr>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grpSp>
        <p:nvGrpSpPr>
          <p:cNvPr id="2001" name="Google Shape;2001;p67"/>
          <p:cNvGrpSpPr/>
          <p:nvPr/>
        </p:nvGrpSpPr>
        <p:grpSpPr>
          <a:xfrm>
            <a:off x="-123925" y="4132283"/>
            <a:ext cx="4558967" cy="1141122"/>
            <a:chOff x="-123925" y="4132283"/>
            <a:chExt cx="4558967" cy="1141122"/>
          </a:xfrm>
        </p:grpSpPr>
        <p:grpSp>
          <p:nvGrpSpPr>
            <p:cNvPr id="2002" name="Google Shape;2002;p67"/>
            <p:cNvGrpSpPr/>
            <p:nvPr/>
          </p:nvGrpSpPr>
          <p:grpSpPr>
            <a:xfrm>
              <a:off x="-2" y="4132283"/>
              <a:ext cx="2308406" cy="1141122"/>
              <a:chOff x="-2" y="4132283"/>
              <a:chExt cx="2308406" cy="1141122"/>
            </a:xfrm>
          </p:grpSpPr>
          <p:sp>
            <p:nvSpPr>
              <p:cNvPr id="2003" name="Google Shape;2003;p6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5" name="Google Shape;2005;p67"/>
            <p:cNvGrpSpPr/>
            <p:nvPr/>
          </p:nvGrpSpPr>
          <p:grpSpPr>
            <a:xfrm>
              <a:off x="-123925" y="4386226"/>
              <a:ext cx="4558967" cy="134100"/>
              <a:chOff x="796100" y="3019701"/>
              <a:chExt cx="4558967" cy="134100"/>
            </a:xfrm>
          </p:grpSpPr>
          <p:sp>
            <p:nvSpPr>
              <p:cNvPr id="2006" name="Google Shape;2006;p6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7" name="Google Shape;2007;p6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08" name="Google Shape;2008;p6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09" name="Google Shape;2009;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Webpack</a:t>
            </a:r>
            <a:endParaRPr/>
          </a:p>
        </p:txBody>
      </p:sp>
      <p:sp>
        <p:nvSpPr>
          <p:cNvPr id="2010" name="Google Shape;2010;p67"/>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Tendremos</a:t>
            </a:r>
            <a:r>
              <a:rPr lang="en"/>
              <a:t> nuestro archivo </a:t>
            </a:r>
            <a:r>
              <a:rPr b="1" lang="en">
                <a:solidFill>
                  <a:schemeClr val="dk2"/>
                </a:solidFill>
                <a:latin typeface="IBM Plex Mono"/>
                <a:ea typeface="IBM Plex Mono"/>
                <a:cs typeface="IBM Plex Mono"/>
                <a:sym typeface="IBM Plex Mono"/>
              </a:rPr>
              <a:t>webpack.config</a:t>
            </a:r>
            <a:r>
              <a:rPr b="1" lang="en">
                <a:solidFill>
                  <a:schemeClr val="dk2"/>
                </a:solidFill>
                <a:latin typeface="IBM Plex Mono"/>
                <a:ea typeface="IBM Plex Mono"/>
                <a:cs typeface="IBM Plex Mono"/>
                <a:sym typeface="IBM Plex Mono"/>
              </a:rPr>
              <a:t>.js</a:t>
            </a:r>
            <a:r>
              <a:rPr lang="en"/>
              <a:t>, para configurar webpack en el proyecto:</a:t>
            </a:r>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module.exports =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entry: </a:t>
            </a:r>
            <a:r>
              <a:rPr lang="en" sz="1100">
                <a:solidFill>
                  <a:srgbClr val="388E3C"/>
                </a:solidFill>
                <a:latin typeface="IBM Plex Mono"/>
                <a:ea typeface="IBM Plex Mono"/>
                <a:cs typeface="IBM Plex Mono"/>
                <a:sym typeface="IBM Plex Mono"/>
              </a:rPr>
              <a:t>"./src/index.js"</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output: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filename: </a:t>
            </a:r>
            <a:r>
              <a:rPr lang="en" sz="1100">
                <a:solidFill>
                  <a:srgbClr val="388E3C"/>
                </a:solidFill>
                <a:latin typeface="IBM Plex Mono"/>
                <a:ea typeface="IBM Plex Mono"/>
                <a:cs typeface="IBM Plex Mono"/>
                <a:sym typeface="IBM Plex Mono"/>
              </a:rPr>
              <a:t>"bundle.js"</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path: path.resolve(</a:t>
            </a:r>
            <a:r>
              <a:rPr lang="en" sz="1100">
                <a:solidFill>
                  <a:srgbClr val="388E3C"/>
                </a:solidFill>
                <a:latin typeface="IBM Plex Mono"/>
                <a:ea typeface="IBM Plex Mono"/>
                <a:cs typeface="IBM Plex Mono"/>
                <a:sym typeface="IBM Plex Mono"/>
              </a:rPr>
              <a:t>"dist"</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module: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rules: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test: /\.(js|jsx)$/,</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exclude: </a:t>
            </a:r>
            <a:r>
              <a:rPr lang="en" sz="1100">
                <a:solidFill>
                  <a:srgbClr val="388E3C"/>
                </a:solidFill>
                <a:latin typeface="IBM Plex Mono"/>
                <a:ea typeface="IBM Plex Mono"/>
                <a:cs typeface="IBM Plex Mono"/>
                <a:sym typeface="IBM Plex Mono"/>
              </a:rPr>
              <a:t>"/node-modules/"</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use: </a:t>
            </a:r>
            <a:r>
              <a:rPr lang="en" sz="1100">
                <a:solidFill>
                  <a:srgbClr val="388E3C"/>
                </a:solidFill>
                <a:latin typeface="IBM Plex Mono"/>
                <a:ea typeface="IBM Plex Mono"/>
                <a:cs typeface="IBM Plex Mono"/>
                <a:sym typeface="IBM Plex Mono"/>
              </a:rPr>
              <a:t>"babel-loader"</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test: /\.html$/,</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use: </a:t>
            </a:r>
            <a:r>
              <a:rPr lang="en" sz="1100">
                <a:solidFill>
                  <a:srgbClr val="388E3C"/>
                </a:solidFill>
                <a:latin typeface="IBM Plex Mono"/>
                <a:ea typeface="IBM Plex Mono"/>
                <a:cs typeface="IBM Plex Mono"/>
                <a:sym typeface="IBM Plex Mono"/>
              </a:rPr>
              <a:t>"html-loader"</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test: /\.(scss|sass)$/,</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use: [</a:t>
            </a:r>
            <a:r>
              <a:rPr lang="en" sz="1100">
                <a:solidFill>
                  <a:srgbClr val="388E3C"/>
                </a:solidFill>
                <a:latin typeface="IBM Plex Mono"/>
                <a:ea typeface="IBM Plex Mono"/>
                <a:cs typeface="IBM Plex Mono"/>
                <a:sym typeface="IBM Plex Mono"/>
              </a:rPr>
              <a:t>"style-loader"</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"css-loader"</a:t>
            </a:r>
            <a:r>
              <a:rPr lang="en" sz="1100">
                <a:solidFill>
                  <a:srgbClr val="37474F"/>
                </a:solidFill>
                <a:latin typeface="IBM Plex Mono"/>
                <a:ea typeface="IBM Plex Mono"/>
                <a:cs typeface="IBM Plex Mono"/>
                <a:sym typeface="IBM Plex Mono"/>
              </a:rPr>
              <a:t>, </a:t>
            </a:r>
            <a:r>
              <a:rPr lang="en" sz="1100">
                <a:solidFill>
                  <a:srgbClr val="388E3C"/>
                </a:solidFill>
                <a:latin typeface="IBM Plex Mono"/>
                <a:ea typeface="IBM Plex Mono"/>
                <a:cs typeface="IBM Plex Mono"/>
                <a:sym typeface="IBM Plex Mono"/>
              </a:rPr>
              <a:t>"sass-loader"</a:t>
            </a: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t/>
            </a:r>
            <a:endParaRPr sz="1100">
              <a:solidFill>
                <a:srgbClr val="37474F"/>
              </a:solidFill>
              <a:latin typeface="IBM Plex Mono"/>
              <a:ea typeface="IBM Plex Mono"/>
              <a:cs typeface="IBM Plex Mono"/>
              <a:sym typeface="IBM Plex Mono"/>
            </a:endParaRPr>
          </a:p>
          <a:p>
            <a:pPr indent="0" lvl="0" marL="0" rtl="0" algn="l">
              <a:lnSpc>
                <a:spcPct val="10000"/>
              </a:lnSpc>
              <a:spcBef>
                <a:spcPts val="1000"/>
              </a:spcBef>
              <a:spcAft>
                <a:spcPts val="0"/>
              </a:spcAft>
              <a:buNone/>
            </a:pPr>
            <a:r>
              <a:rPr lang="en" sz="1100">
                <a:solidFill>
                  <a:srgbClr val="37474F"/>
                </a:solidFill>
                <a:latin typeface="IBM Plex Mono"/>
                <a:ea typeface="IBM Plex Mono"/>
                <a:cs typeface="IBM Plex Mono"/>
                <a:sym typeface="IBM Plex Mono"/>
              </a:rPr>
              <a:t>}</a:t>
            </a:r>
            <a:endParaRPr sz="1100">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t/>
            </a:r>
            <a:endParaRPr>
              <a:solidFill>
                <a:srgbClr val="37474F"/>
              </a:solidFill>
              <a:latin typeface="IBM Plex Mono"/>
              <a:ea typeface="IBM Plex Mono"/>
              <a:cs typeface="IBM Plex Mono"/>
              <a:sym typeface="IBM Plex Mono"/>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grpSp>
        <p:nvGrpSpPr>
          <p:cNvPr id="2015" name="Google Shape;2015;p68"/>
          <p:cNvGrpSpPr/>
          <p:nvPr/>
        </p:nvGrpSpPr>
        <p:grpSpPr>
          <a:xfrm>
            <a:off x="-123925" y="4132283"/>
            <a:ext cx="4558967" cy="1141122"/>
            <a:chOff x="-123925" y="4132283"/>
            <a:chExt cx="4558967" cy="1141122"/>
          </a:xfrm>
        </p:grpSpPr>
        <p:grpSp>
          <p:nvGrpSpPr>
            <p:cNvPr id="2016" name="Google Shape;2016;p68"/>
            <p:cNvGrpSpPr/>
            <p:nvPr/>
          </p:nvGrpSpPr>
          <p:grpSpPr>
            <a:xfrm>
              <a:off x="-2" y="4132283"/>
              <a:ext cx="2308406" cy="1141122"/>
              <a:chOff x="-2" y="4132283"/>
              <a:chExt cx="2308406" cy="1141122"/>
            </a:xfrm>
          </p:grpSpPr>
          <p:sp>
            <p:nvSpPr>
              <p:cNvPr id="2017" name="Google Shape;2017;p6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9" name="Google Shape;2019;p68"/>
            <p:cNvGrpSpPr/>
            <p:nvPr/>
          </p:nvGrpSpPr>
          <p:grpSpPr>
            <a:xfrm>
              <a:off x="-123925" y="4386226"/>
              <a:ext cx="4558967" cy="134100"/>
              <a:chOff x="796100" y="3019701"/>
              <a:chExt cx="4558967" cy="134100"/>
            </a:xfrm>
          </p:grpSpPr>
          <p:sp>
            <p:nvSpPr>
              <p:cNvPr id="2020" name="Google Shape;2020;p6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1" name="Google Shape;2021;p6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22" name="Google Shape;2022;p6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23" name="Google Shape;2023;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Otros bundlers</a:t>
            </a:r>
            <a:endParaRPr/>
          </a:p>
        </p:txBody>
      </p:sp>
      <p:sp>
        <p:nvSpPr>
          <p:cNvPr id="2024" name="Google Shape;2024;p68"/>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u="sng">
                <a:solidFill>
                  <a:schemeClr val="hlink"/>
                </a:solidFill>
                <a:hlinkClick r:id="rId3"/>
              </a:rPr>
              <a:t>Browserify</a:t>
            </a:r>
            <a:endParaRPr/>
          </a:p>
          <a:p>
            <a:pPr indent="-317500" lvl="0" marL="457200" rtl="0" algn="l">
              <a:spcBef>
                <a:spcPts val="0"/>
              </a:spcBef>
              <a:spcAft>
                <a:spcPts val="0"/>
              </a:spcAft>
              <a:buSzPts val="1400"/>
              <a:buChar char="●"/>
            </a:pPr>
            <a:r>
              <a:rPr lang="en" u="sng">
                <a:solidFill>
                  <a:schemeClr val="hlink"/>
                </a:solidFill>
                <a:hlinkClick r:id="rId4"/>
              </a:rPr>
              <a:t>Grunt</a:t>
            </a:r>
            <a:endParaRPr/>
          </a:p>
          <a:p>
            <a:pPr indent="-317500" lvl="0" marL="457200" rtl="0" algn="l">
              <a:spcBef>
                <a:spcPts val="0"/>
              </a:spcBef>
              <a:spcAft>
                <a:spcPts val="0"/>
              </a:spcAft>
              <a:buSzPts val="1400"/>
              <a:buChar char="●"/>
            </a:pPr>
            <a:r>
              <a:rPr lang="en" u="sng">
                <a:solidFill>
                  <a:schemeClr val="hlink"/>
                </a:solidFill>
                <a:hlinkClick r:id="rId5"/>
              </a:rPr>
              <a:t>Gulp</a:t>
            </a:r>
            <a:endParaRPr/>
          </a:p>
          <a:p>
            <a:pPr indent="-317500" lvl="0" marL="457200" rtl="0" algn="l">
              <a:spcBef>
                <a:spcPts val="0"/>
              </a:spcBef>
              <a:spcAft>
                <a:spcPts val="0"/>
              </a:spcAft>
              <a:buSzPts val="1400"/>
              <a:buChar char="●"/>
            </a:pPr>
            <a:r>
              <a:rPr lang="en" u="sng">
                <a:solidFill>
                  <a:schemeClr val="hlink"/>
                </a:solidFill>
                <a:hlinkClick r:id="rId6"/>
              </a:rPr>
              <a:t>Parcel</a:t>
            </a:r>
            <a:endParaRPr/>
          </a:p>
          <a:p>
            <a:pPr indent="-317500" lvl="0" marL="457200" rtl="0" algn="l">
              <a:spcBef>
                <a:spcPts val="0"/>
              </a:spcBef>
              <a:spcAft>
                <a:spcPts val="0"/>
              </a:spcAft>
              <a:buSzPts val="1400"/>
              <a:buChar char="●"/>
            </a:pPr>
            <a:r>
              <a:rPr lang="en" u="sng">
                <a:solidFill>
                  <a:schemeClr val="hlink"/>
                </a:solidFill>
                <a:hlinkClick r:id="rId7"/>
              </a:rPr>
              <a:t>Rollup</a:t>
            </a:r>
            <a:endParaRPr/>
          </a:p>
          <a:p>
            <a:pPr indent="-317500" lvl="0" marL="457200" rtl="0" algn="l">
              <a:spcBef>
                <a:spcPts val="0"/>
              </a:spcBef>
              <a:spcAft>
                <a:spcPts val="0"/>
              </a:spcAft>
              <a:buSzPts val="1400"/>
              <a:buChar char="●"/>
            </a:pPr>
            <a:r>
              <a:rPr lang="en" u="sng">
                <a:solidFill>
                  <a:schemeClr val="hlink"/>
                </a:solidFill>
                <a:hlinkClick r:id="rId8"/>
              </a:rPr>
              <a:t>Vite</a:t>
            </a:r>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69"/>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2030" name="Google Shape;2030;p69"/>
          <p:cNvGrpSpPr/>
          <p:nvPr/>
        </p:nvGrpSpPr>
        <p:grpSpPr>
          <a:xfrm>
            <a:off x="-374387" y="3354325"/>
            <a:ext cx="3922590" cy="2969900"/>
            <a:chOff x="-374387" y="3354325"/>
            <a:chExt cx="3922590" cy="2969900"/>
          </a:xfrm>
        </p:grpSpPr>
        <p:pic>
          <p:nvPicPr>
            <p:cNvPr id="2031" name="Google Shape;2031;p69"/>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032" name="Google Shape;2032;p69"/>
            <p:cNvGrpSpPr/>
            <p:nvPr/>
          </p:nvGrpSpPr>
          <p:grpSpPr>
            <a:xfrm>
              <a:off x="1853583" y="4445557"/>
              <a:ext cx="1694620" cy="1360169"/>
              <a:chOff x="7945225" y="4302000"/>
              <a:chExt cx="904666" cy="726121"/>
            </a:xfrm>
          </p:grpSpPr>
          <p:sp>
            <p:nvSpPr>
              <p:cNvPr id="2033" name="Google Shape;2033;p6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6" name="Google Shape;2036;p69"/>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Recursos útiles</a:t>
            </a:r>
            <a:endParaRPr/>
          </a:p>
        </p:txBody>
      </p:sp>
      <p:grpSp>
        <p:nvGrpSpPr>
          <p:cNvPr id="2037" name="Google Shape;2037;p69"/>
          <p:cNvGrpSpPr/>
          <p:nvPr/>
        </p:nvGrpSpPr>
        <p:grpSpPr>
          <a:xfrm>
            <a:off x="6487513" y="-1301175"/>
            <a:ext cx="4268216" cy="6666030"/>
            <a:chOff x="6128138" y="-1301175"/>
            <a:chExt cx="4268216" cy="6666030"/>
          </a:xfrm>
        </p:grpSpPr>
        <p:sp>
          <p:nvSpPr>
            <p:cNvPr id="2038" name="Google Shape;2038;p69"/>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9"/>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9"/>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9"/>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9"/>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3" name="Google Shape;2043;p69"/>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044" name="Google Shape;2044;p69"/>
            <p:cNvGrpSpPr/>
            <p:nvPr/>
          </p:nvGrpSpPr>
          <p:grpSpPr>
            <a:xfrm rot="5400000">
              <a:off x="7873341" y="4254316"/>
              <a:ext cx="708100" cy="708500"/>
              <a:chOff x="3678700" y="407275"/>
              <a:chExt cx="708100" cy="708500"/>
            </a:xfrm>
          </p:grpSpPr>
          <p:sp>
            <p:nvSpPr>
              <p:cNvPr id="2045" name="Google Shape;2045;p6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69"/>
            <p:cNvGrpSpPr/>
            <p:nvPr/>
          </p:nvGrpSpPr>
          <p:grpSpPr>
            <a:xfrm rot="5400000">
              <a:off x="8639847" y="3354200"/>
              <a:ext cx="457787" cy="458045"/>
              <a:chOff x="3678700" y="407275"/>
              <a:chExt cx="708100" cy="708500"/>
            </a:xfrm>
          </p:grpSpPr>
          <p:sp>
            <p:nvSpPr>
              <p:cNvPr id="2053" name="Google Shape;2053;p6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69"/>
            <p:cNvGrpSpPr/>
            <p:nvPr/>
          </p:nvGrpSpPr>
          <p:grpSpPr>
            <a:xfrm>
              <a:off x="7787267" y="539497"/>
              <a:ext cx="208184" cy="208184"/>
              <a:chOff x="8356813" y="1074288"/>
              <a:chExt cx="351900" cy="351900"/>
            </a:xfrm>
          </p:grpSpPr>
          <p:sp>
            <p:nvSpPr>
              <p:cNvPr id="2061" name="Google Shape;2061;p6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3" name="Google Shape;2063;p69"/>
            <p:cNvGrpSpPr/>
            <p:nvPr/>
          </p:nvGrpSpPr>
          <p:grpSpPr>
            <a:xfrm>
              <a:off x="7194842" y="2467660"/>
              <a:ext cx="208184" cy="208184"/>
              <a:chOff x="8356813" y="1074288"/>
              <a:chExt cx="351900" cy="351900"/>
            </a:xfrm>
          </p:grpSpPr>
          <p:sp>
            <p:nvSpPr>
              <p:cNvPr id="2064" name="Google Shape;2064;p6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6" name="Google Shape;2066;p69"/>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7" name="Google Shape;2067;p69"/>
          <p:cNvGrpSpPr/>
          <p:nvPr/>
        </p:nvGrpSpPr>
        <p:grpSpPr>
          <a:xfrm>
            <a:off x="796100" y="3553101"/>
            <a:ext cx="4558967" cy="134100"/>
            <a:chOff x="796100" y="3019701"/>
            <a:chExt cx="4558967" cy="134100"/>
          </a:xfrm>
        </p:grpSpPr>
        <p:sp>
          <p:nvSpPr>
            <p:cNvPr id="2068" name="Google Shape;2068;p6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9" name="Google Shape;2069;p6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70" name="Google Shape;2070;p6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4" name="Shape 2074"/>
        <p:cNvGrpSpPr/>
        <p:nvPr/>
      </p:nvGrpSpPr>
      <p:grpSpPr>
        <a:xfrm>
          <a:off x="0" y="0"/>
          <a:ext cx="0" cy="0"/>
          <a:chOff x="0" y="0"/>
          <a:chExt cx="0" cy="0"/>
        </a:xfrm>
      </p:grpSpPr>
      <p:grpSp>
        <p:nvGrpSpPr>
          <p:cNvPr id="2075" name="Google Shape;2075;p70"/>
          <p:cNvGrpSpPr/>
          <p:nvPr/>
        </p:nvGrpSpPr>
        <p:grpSpPr>
          <a:xfrm>
            <a:off x="-123925" y="4132283"/>
            <a:ext cx="4558967" cy="1141122"/>
            <a:chOff x="-123925" y="4132283"/>
            <a:chExt cx="4558967" cy="1141122"/>
          </a:xfrm>
        </p:grpSpPr>
        <p:grpSp>
          <p:nvGrpSpPr>
            <p:cNvPr id="2076" name="Google Shape;2076;p70"/>
            <p:cNvGrpSpPr/>
            <p:nvPr/>
          </p:nvGrpSpPr>
          <p:grpSpPr>
            <a:xfrm>
              <a:off x="-2" y="4132283"/>
              <a:ext cx="2308406" cy="1141122"/>
              <a:chOff x="-2" y="4132283"/>
              <a:chExt cx="2308406" cy="1141122"/>
            </a:xfrm>
          </p:grpSpPr>
          <p:sp>
            <p:nvSpPr>
              <p:cNvPr id="2077" name="Google Shape;2077;p7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9" name="Google Shape;2079;p70"/>
            <p:cNvGrpSpPr/>
            <p:nvPr/>
          </p:nvGrpSpPr>
          <p:grpSpPr>
            <a:xfrm>
              <a:off x="-123925" y="4386226"/>
              <a:ext cx="4558967" cy="134100"/>
              <a:chOff x="796100" y="3019701"/>
              <a:chExt cx="4558967" cy="134100"/>
            </a:xfrm>
          </p:grpSpPr>
          <p:sp>
            <p:nvSpPr>
              <p:cNvPr id="2080" name="Google Shape;2080;p7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1" name="Google Shape;2081;p7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82" name="Google Shape;2082;p7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3" name="Google Shape;2083;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Recursos útiles</a:t>
            </a:r>
            <a:endParaRPr/>
          </a:p>
        </p:txBody>
      </p:sp>
      <p:sp>
        <p:nvSpPr>
          <p:cNvPr id="2084" name="Google Shape;2084;p70"/>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u="sng">
                <a:solidFill>
                  <a:schemeClr val="hlink"/>
                </a:solidFill>
                <a:hlinkClick r:id="rId3"/>
              </a:rPr>
              <a:t>Introduction to Node.js</a:t>
            </a:r>
            <a:endParaRPr/>
          </a:p>
          <a:p>
            <a:pPr indent="-317500" lvl="0" marL="457200" rtl="0" algn="l">
              <a:spcBef>
                <a:spcPts val="0"/>
              </a:spcBef>
              <a:spcAft>
                <a:spcPts val="0"/>
              </a:spcAft>
              <a:buSzPts val="1400"/>
              <a:buChar char="●"/>
            </a:pPr>
            <a:r>
              <a:rPr lang="en" u="sng">
                <a:solidFill>
                  <a:schemeClr val="hlink"/>
                </a:solidFill>
                <a:hlinkClick r:id="rId4"/>
              </a:rPr>
              <a:t>Node.js Tutorial</a:t>
            </a:r>
            <a:endParaRPr/>
          </a:p>
          <a:p>
            <a:pPr indent="-317500" lvl="0" marL="457200" rtl="0" algn="l">
              <a:spcBef>
                <a:spcPts val="0"/>
              </a:spcBef>
              <a:spcAft>
                <a:spcPts val="0"/>
              </a:spcAft>
              <a:buSzPts val="1400"/>
              <a:buChar char="●"/>
            </a:pPr>
            <a:r>
              <a:rPr lang="en" u="sng">
                <a:solidFill>
                  <a:schemeClr val="hlink"/>
                </a:solidFill>
                <a:hlinkClick r:id="rId5"/>
              </a:rPr>
              <a:t>Learn Node.js</a:t>
            </a:r>
            <a:endParaRPr/>
          </a:p>
          <a:p>
            <a:pPr indent="-317500" lvl="0" marL="457200" rtl="0" algn="l">
              <a:spcBef>
                <a:spcPts val="0"/>
              </a:spcBef>
              <a:spcAft>
                <a:spcPts val="0"/>
              </a:spcAft>
              <a:buSzPts val="1400"/>
              <a:buChar char="●"/>
            </a:pPr>
            <a:r>
              <a:rPr lang="en" u="sng">
                <a:solidFill>
                  <a:schemeClr val="hlink"/>
                </a:solidFill>
                <a:hlinkClick r:id="rId6"/>
              </a:rPr>
              <a:t>Node.js Tutorial for Beginners: Learn Node in 1 Hour</a:t>
            </a:r>
            <a:endParaRPr/>
          </a:p>
          <a:p>
            <a:pPr indent="-317500" lvl="0" marL="457200" rtl="0" algn="l">
              <a:spcBef>
                <a:spcPts val="0"/>
              </a:spcBef>
              <a:spcAft>
                <a:spcPts val="0"/>
              </a:spcAft>
              <a:buSzPts val="1400"/>
              <a:buChar char="●"/>
            </a:pPr>
            <a:r>
              <a:rPr lang="en" u="sng">
                <a:solidFill>
                  <a:schemeClr val="hlink"/>
                </a:solidFill>
                <a:hlinkClick r:id="rId7"/>
              </a:rPr>
              <a:t>Node.js Full Course for Beginners | Complete All-in-One Tutorial | 7 Hours</a:t>
            </a:r>
            <a:endParaRPr/>
          </a:p>
          <a:p>
            <a:pPr indent="-317500" lvl="0" marL="457200" rtl="0" algn="l">
              <a:spcBef>
                <a:spcPts val="0"/>
              </a:spcBef>
              <a:spcAft>
                <a:spcPts val="0"/>
              </a:spcAft>
              <a:buSzPts val="1400"/>
              <a:buChar char="●"/>
            </a:pPr>
            <a:r>
              <a:rPr lang="en" u="sng">
                <a:solidFill>
                  <a:schemeClr val="hlink"/>
                </a:solidFill>
                <a:hlinkClick r:id="rId8"/>
              </a:rPr>
              <a:t>Node.js and Express.js - Complete Course for Beginners | Learn Node.js in 6 Hours</a:t>
            </a:r>
            <a:endParaRPr/>
          </a:p>
          <a:p>
            <a:pPr indent="-317500" lvl="0" marL="457200" rtl="0" algn="l">
              <a:spcBef>
                <a:spcPts val="0"/>
              </a:spcBef>
              <a:spcAft>
                <a:spcPts val="0"/>
              </a:spcAft>
              <a:buSzPts val="1400"/>
              <a:buChar char="●"/>
            </a:pPr>
            <a:r>
              <a:rPr lang="en" u="sng">
                <a:solidFill>
                  <a:schemeClr val="hlink"/>
                </a:solidFill>
                <a:hlinkClick r:id="rId9"/>
              </a:rPr>
              <a:t>What is NPM, and why do we need it? | Tutorial for beginners</a:t>
            </a:r>
            <a:endParaRPr/>
          </a:p>
          <a:p>
            <a:pPr indent="-317500" lvl="0" marL="457200" rtl="0" algn="l">
              <a:spcBef>
                <a:spcPts val="0"/>
              </a:spcBef>
              <a:spcAft>
                <a:spcPts val="0"/>
              </a:spcAft>
              <a:buSzPts val="1400"/>
              <a:buChar char="●"/>
            </a:pPr>
            <a:r>
              <a:rPr lang="en" u="sng">
                <a:solidFill>
                  <a:schemeClr val="hlink"/>
                </a:solidFill>
                <a:hlinkClick r:id="rId10"/>
              </a:rPr>
              <a:t>Node.js Crash Course Tutorial #5 - NPM</a:t>
            </a:r>
            <a:endParaRPr/>
          </a:p>
          <a:p>
            <a:pPr indent="-317500" lvl="0" marL="457200" rtl="0" algn="l">
              <a:spcBef>
                <a:spcPts val="0"/>
              </a:spcBef>
              <a:spcAft>
                <a:spcPts val="0"/>
              </a:spcAft>
              <a:buSzPts val="1400"/>
              <a:buChar char="●"/>
            </a:pPr>
            <a:r>
              <a:rPr lang="en" u="sng">
                <a:solidFill>
                  <a:schemeClr val="hlink"/>
                </a:solidFill>
                <a:hlinkClick r:id="rId11"/>
              </a:rPr>
              <a:t>Learn Webpack - Full Tutorial for Beginners</a:t>
            </a:r>
            <a:endParaRPr/>
          </a:p>
          <a:p>
            <a:pPr indent="-317500" lvl="0" marL="457200" rtl="0" algn="l">
              <a:spcBef>
                <a:spcPts val="0"/>
              </a:spcBef>
              <a:spcAft>
                <a:spcPts val="0"/>
              </a:spcAft>
              <a:buSzPts val="1400"/>
              <a:buChar char="●"/>
            </a:pPr>
            <a:r>
              <a:rPr lang="en" u="sng">
                <a:solidFill>
                  <a:schemeClr val="hlink"/>
                </a:solidFill>
                <a:hlinkClick r:id="rId12"/>
              </a:rPr>
              <a:t>Learn Vite with Evan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 a Node</a:t>
            </a:r>
            <a:endParaRPr/>
          </a:p>
        </p:txBody>
      </p:sp>
      <p:sp>
        <p:nvSpPr>
          <p:cNvPr id="1515" name="Google Shape;1515;p35"/>
          <p:cNvSpPr txBox="1"/>
          <p:nvPr>
            <p:ph idx="2" type="subTitle"/>
          </p:nvPr>
        </p:nvSpPr>
        <p:spPr>
          <a:xfrm>
            <a:off x="720000" y="1017725"/>
            <a:ext cx="77040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Cuando escribimos código JavaScript en nuestro editor de texto, ese código no puede llevar a cabo ninguna tarea a menos que lo ejecutemos. Para poder ejecutarlo, necesitamos un entorno de ejecución o </a:t>
            </a:r>
            <a:r>
              <a:rPr i="1" lang="en"/>
              <a:t>runtime environment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hlinkClick r:id="rId3"/>
              </a:rPr>
              <a:t>Node.js</a:t>
            </a:r>
            <a:r>
              <a:rPr lang="en"/>
              <a:t> fue creado como un entorno de ejecución de JavaScript orientado a </a:t>
            </a:r>
            <a:r>
              <a:rPr b="1" lang="en"/>
              <a:t>eventos asíncronos</a:t>
            </a:r>
            <a:r>
              <a:rPr lang="en"/>
              <a:t> y fue diseñado para crear aplicaciones de red </a:t>
            </a:r>
            <a:r>
              <a:rPr b="1" lang="en"/>
              <a:t>fácilmente escalables</a:t>
            </a:r>
            <a:r>
              <a:rPr lang="en"/>
              <a:t>.</a:t>
            </a:r>
            <a:endParaRPr/>
          </a:p>
          <a:p>
            <a:pPr indent="0" lvl="0" marL="0" rtl="0" algn="l">
              <a:spcBef>
                <a:spcPts val="0"/>
              </a:spcBef>
              <a:spcAft>
                <a:spcPts val="0"/>
              </a:spcAft>
              <a:buNone/>
            </a:pPr>
            <a:r>
              <a:rPr lang="en"/>
              <a:t>Se comporta de una forma </a:t>
            </a:r>
            <a:r>
              <a:rPr b="1" lang="en"/>
              <a:t>similar a JavaScript en el navegador</a:t>
            </a:r>
            <a:r>
              <a:rPr lang="en"/>
              <a:t>, donde el bucle de eventos está oculto al usuario.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hlinkClick r:id="rId4"/>
              </a:rPr>
              <a:t>Node.js</a:t>
            </a:r>
            <a:r>
              <a:rPr lang="en"/>
              <a:t> es open source y multiplataforma.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516" name="Google Shape;1516;p35"/>
          <p:cNvGrpSpPr/>
          <p:nvPr/>
        </p:nvGrpSpPr>
        <p:grpSpPr>
          <a:xfrm>
            <a:off x="-123925" y="4132283"/>
            <a:ext cx="4558967" cy="1141122"/>
            <a:chOff x="-123925" y="4132283"/>
            <a:chExt cx="4558967" cy="1141122"/>
          </a:xfrm>
        </p:grpSpPr>
        <p:grpSp>
          <p:nvGrpSpPr>
            <p:cNvPr id="1517" name="Google Shape;1517;p35"/>
            <p:cNvGrpSpPr/>
            <p:nvPr/>
          </p:nvGrpSpPr>
          <p:grpSpPr>
            <a:xfrm>
              <a:off x="-2" y="4132283"/>
              <a:ext cx="2308406" cy="1141122"/>
              <a:chOff x="-2" y="4132283"/>
              <a:chExt cx="2308406" cy="1141122"/>
            </a:xfrm>
          </p:grpSpPr>
          <p:sp>
            <p:nvSpPr>
              <p:cNvPr id="1518" name="Google Shape;1518;p3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5"/>
            <p:cNvGrpSpPr/>
            <p:nvPr/>
          </p:nvGrpSpPr>
          <p:grpSpPr>
            <a:xfrm>
              <a:off x="-123925" y="4386226"/>
              <a:ext cx="4558967" cy="134100"/>
              <a:chOff x="796100" y="3019701"/>
              <a:chExt cx="4558967" cy="134100"/>
            </a:xfrm>
          </p:grpSpPr>
          <p:sp>
            <p:nvSpPr>
              <p:cNvPr id="1521" name="Google Shape;1521;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2" name="Google Shape;1522;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3" name="Google Shape;1523;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71"/>
          <p:cNvSpPr txBox="1"/>
          <p:nvPr>
            <p:ph idx="2" type="title"/>
          </p:nvPr>
        </p:nvSpPr>
        <p:spPr>
          <a:xfrm>
            <a:off x="720000" y="1025725"/>
            <a:ext cx="1702500" cy="9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2090" name="Google Shape;2090;p71"/>
          <p:cNvGrpSpPr/>
          <p:nvPr/>
        </p:nvGrpSpPr>
        <p:grpSpPr>
          <a:xfrm>
            <a:off x="-374387" y="3354325"/>
            <a:ext cx="3922590" cy="2969900"/>
            <a:chOff x="-374387" y="3354325"/>
            <a:chExt cx="3922590" cy="2969900"/>
          </a:xfrm>
        </p:grpSpPr>
        <p:pic>
          <p:nvPicPr>
            <p:cNvPr id="2091" name="Google Shape;2091;p7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2092" name="Google Shape;2092;p71"/>
            <p:cNvGrpSpPr/>
            <p:nvPr/>
          </p:nvGrpSpPr>
          <p:grpSpPr>
            <a:xfrm>
              <a:off x="1853583" y="4445557"/>
              <a:ext cx="1694620" cy="1360169"/>
              <a:chOff x="7945225" y="4302000"/>
              <a:chExt cx="904666" cy="726121"/>
            </a:xfrm>
          </p:grpSpPr>
          <p:sp>
            <p:nvSpPr>
              <p:cNvPr id="2093" name="Google Shape;2093;p7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7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7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6" name="Google Shape;2096;p71"/>
          <p:cNvSpPr txBox="1"/>
          <p:nvPr>
            <p:ph type="title"/>
          </p:nvPr>
        </p:nvSpPr>
        <p:spPr>
          <a:xfrm>
            <a:off x="720000" y="22317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Ejercicios</a:t>
            </a:r>
            <a:endParaRPr/>
          </a:p>
        </p:txBody>
      </p:sp>
      <p:grpSp>
        <p:nvGrpSpPr>
          <p:cNvPr id="2097" name="Google Shape;2097;p71"/>
          <p:cNvGrpSpPr/>
          <p:nvPr/>
        </p:nvGrpSpPr>
        <p:grpSpPr>
          <a:xfrm>
            <a:off x="6487513" y="-1301175"/>
            <a:ext cx="4268216" cy="6666030"/>
            <a:chOff x="6128138" y="-1301175"/>
            <a:chExt cx="4268216" cy="6666030"/>
          </a:xfrm>
        </p:grpSpPr>
        <p:sp>
          <p:nvSpPr>
            <p:cNvPr id="2098" name="Google Shape;2098;p7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3" name="Google Shape;2103;p7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104" name="Google Shape;2104;p71"/>
            <p:cNvGrpSpPr/>
            <p:nvPr/>
          </p:nvGrpSpPr>
          <p:grpSpPr>
            <a:xfrm rot="5400000">
              <a:off x="7873341" y="4254316"/>
              <a:ext cx="708100" cy="708500"/>
              <a:chOff x="3678700" y="407275"/>
              <a:chExt cx="708100" cy="708500"/>
            </a:xfrm>
          </p:grpSpPr>
          <p:sp>
            <p:nvSpPr>
              <p:cNvPr id="2105" name="Google Shape;2105;p7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7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7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7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7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71"/>
            <p:cNvGrpSpPr/>
            <p:nvPr/>
          </p:nvGrpSpPr>
          <p:grpSpPr>
            <a:xfrm rot="5400000">
              <a:off x="8639847" y="3354200"/>
              <a:ext cx="457787" cy="458045"/>
              <a:chOff x="3678700" y="407275"/>
              <a:chExt cx="708100" cy="708500"/>
            </a:xfrm>
          </p:grpSpPr>
          <p:sp>
            <p:nvSpPr>
              <p:cNvPr id="2113" name="Google Shape;2113;p7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7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7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7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7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0" name="Google Shape;2120;p71"/>
            <p:cNvGrpSpPr/>
            <p:nvPr/>
          </p:nvGrpSpPr>
          <p:grpSpPr>
            <a:xfrm>
              <a:off x="7787267" y="539497"/>
              <a:ext cx="208184" cy="208184"/>
              <a:chOff x="8356813" y="1074288"/>
              <a:chExt cx="351900" cy="351900"/>
            </a:xfrm>
          </p:grpSpPr>
          <p:sp>
            <p:nvSpPr>
              <p:cNvPr id="2121" name="Google Shape;2121;p7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7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3" name="Google Shape;2123;p71"/>
            <p:cNvGrpSpPr/>
            <p:nvPr/>
          </p:nvGrpSpPr>
          <p:grpSpPr>
            <a:xfrm>
              <a:off x="7194842" y="2467660"/>
              <a:ext cx="208184" cy="208184"/>
              <a:chOff x="8356813" y="1074288"/>
              <a:chExt cx="351900" cy="351900"/>
            </a:xfrm>
          </p:grpSpPr>
          <p:sp>
            <p:nvSpPr>
              <p:cNvPr id="2124" name="Google Shape;2124;p7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7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6" name="Google Shape;2126;p7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7" name="Google Shape;2127;p71"/>
          <p:cNvGrpSpPr/>
          <p:nvPr/>
        </p:nvGrpSpPr>
        <p:grpSpPr>
          <a:xfrm>
            <a:off x="796100" y="3553101"/>
            <a:ext cx="4558967" cy="134100"/>
            <a:chOff x="796100" y="3019701"/>
            <a:chExt cx="4558967" cy="134100"/>
          </a:xfrm>
        </p:grpSpPr>
        <p:sp>
          <p:nvSpPr>
            <p:cNvPr id="2128" name="Google Shape;2128;p7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9" name="Google Shape;2129;p7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30" name="Google Shape;2130;p7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71"/>
          <p:cNvSpPr txBox="1"/>
          <p:nvPr>
            <p:ph idx="4294967295" type="subTitle"/>
          </p:nvPr>
        </p:nvSpPr>
        <p:spPr>
          <a:xfrm>
            <a:off x="796100" y="3073525"/>
            <a:ext cx="48825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Actividades para practicar con </a:t>
            </a:r>
            <a:r>
              <a:rPr lang="en"/>
              <a:t>JavaScript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p72"/>
          <p:cNvSpPr txBox="1"/>
          <p:nvPr>
            <p:ph idx="2" type="subTitle"/>
          </p:nvPr>
        </p:nvSpPr>
        <p:spPr>
          <a:xfrm>
            <a:off x="720000" y="1017725"/>
            <a:ext cx="7704000" cy="408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Para realizar los ejercicios cree un fork del siguiente repositorio en su cuenta de GitHub: </a:t>
            </a:r>
            <a:r>
              <a:rPr lang="en" sz="2200" u="sng">
                <a:solidFill>
                  <a:schemeClr val="hlink"/>
                </a:solidFill>
                <a:hlinkClick r:id="rId3"/>
              </a:rPr>
              <a:t>https://github.com/Pazitos10/ejercicios_js</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2137" name="Google Shape;2137;p72"/>
          <p:cNvGrpSpPr/>
          <p:nvPr/>
        </p:nvGrpSpPr>
        <p:grpSpPr>
          <a:xfrm>
            <a:off x="-123925" y="4132283"/>
            <a:ext cx="4558967" cy="1141122"/>
            <a:chOff x="-123925" y="4132283"/>
            <a:chExt cx="4558967" cy="1141122"/>
          </a:xfrm>
        </p:grpSpPr>
        <p:grpSp>
          <p:nvGrpSpPr>
            <p:cNvPr id="2138" name="Google Shape;2138;p72"/>
            <p:cNvGrpSpPr/>
            <p:nvPr/>
          </p:nvGrpSpPr>
          <p:grpSpPr>
            <a:xfrm>
              <a:off x="-2" y="4132283"/>
              <a:ext cx="2308406" cy="1141122"/>
              <a:chOff x="-2" y="4132283"/>
              <a:chExt cx="2308406" cy="1141122"/>
            </a:xfrm>
          </p:grpSpPr>
          <p:sp>
            <p:nvSpPr>
              <p:cNvPr id="2139" name="Google Shape;2139;p7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7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72"/>
            <p:cNvGrpSpPr/>
            <p:nvPr/>
          </p:nvGrpSpPr>
          <p:grpSpPr>
            <a:xfrm>
              <a:off x="-123925" y="4386226"/>
              <a:ext cx="4558967" cy="134100"/>
              <a:chOff x="796100" y="3019701"/>
              <a:chExt cx="4558967" cy="134100"/>
            </a:xfrm>
          </p:grpSpPr>
          <p:sp>
            <p:nvSpPr>
              <p:cNvPr id="2142" name="Google Shape;2142;p7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3" name="Google Shape;2143;p7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44" name="Google Shape;2144;p7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5" name="Google Shape;2145;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9" name="Shape 2149"/>
        <p:cNvGrpSpPr/>
        <p:nvPr/>
      </p:nvGrpSpPr>
      <p:grpSpPr>
        <a:xfrm>
          <a:off x="0" y="0"/>
          <a:ext cx="0" cy="0"/>
          <a:chOff x="0" y="0"/>
          <a:chExt cx="0" cy="0"/>
        </a:xfrm>
      </p:grpSpPr>
      <p:grpSp>
        <p:nvGrpSpPr>
          <p:cNvPr id="2150" name="Google Shape;2150;p73"/>
          <p:cNvGrpSpPr/>
          <p:nvPr/>
        </p:nvGrpSpPr>
        <p:grpSpPr>
          <a:xfrm>
            <a:off x="-123925" y="4132283"/>
            <a:ext cx="4558967" cy="1141122"/>
            <a:chOff x="-123925" y="4132283"/>
            <a:chExt cx="4558967" cy="1141122"/>
          </a:xfrm>
        </p:grpSpPr>
        <p:grpSp>
          <p:nvGrpSpPr>
            <p:cNvPr id="2151" name="Google Shape;2151;p73"/>
            <p:cNvGrpSpPr/>
            <p:nvPr/>
          </p:nvGrpSpPr>
          <p:grpSpPr>
            <a:xfrm>
              <a:off x="-2" y="4132283"/>
              <a:ext cx="2308406" cy="1141122"/>
              <a:chOff x="-2" y="4132283"/>
              <a:chExt cx="2308406" cy="1141122"/>
            </a:xfrm>
          </p:grpSpPr>
          <p:sp>
            <p:nvSpPr>
              <p:cNvPr id="2152" name="Google Shape;2152;p7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4" name="Google Shape;2154;p73"/>
            <p:cNvGrpSpPr/>
            <p:nvPr/>
          </p:nvGrpSpPr>
          <p:grpSpPr>
            <a:xfrm>
              <a:off x="-123925" y="4386226"/>
              <a:ext cx="4558967" cy="134100"/>
              <a:chOff x="796100" y="3019701"/>
              <a:chExt cx="4558967" cy="134100"/>
            </a:xfrm>
          </p:grpSpPr>
          <p:sp>
            <p:nvSpPr>
              <p:cNvPr id="2155" name="Google Shape;2155;p7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6" name="Google Shape;2156;p7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57" name="Google Shape;2157;p7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58" name="Google Shape;2158;p73"/>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cada punto, e</a:t>
            </a:r>
            <a:r>
              <a:rPr lang="en"/>
              <a:t>scribir e invocar las funciones necesarias. </a:t>
            </a:r>
            <a:endParaRPr/>
          </a:p>
          <a:p>
            <a:pPr indent="0" lvl="0" marL="0" rtl="0" algn="l">
              <a:spcBef>
                <a:spcPts val="0"/>
              </a:spcBef>
              <a:spcAft>
                <a:spcPts val="0"/>
              </a:spcAft>
              <a:buNone/>
            </a:pPr>
            <a:r>
              <a:rPr lang="en"/>
              <a:t>El </a:t>
            </a:r>
            <a:r>
              <a:rPr lang="en"/>
              <a:t>código</a:t>
            </a:r>
            <a:r>
              <a:rPr lang="en"/>
              <a:t> debe ubicarse en un archivo con extensión </a:t>
            </a:r>
            <a:r>
              <a:rPr lang="en">
                <a:solidFill>
                  <a:schemeClr val="dk2"/>
                </a:solidFill>
                <a:latin typeface="IBM Plex Mono"/>
                <a:ea typeface="IBM Plex Mono"/>
                <a:cs typeface="IBM Plex Mono"/>
                <a:sym typeface="IBM Plex Mono"/>
              </a:rPr>
              <a:t>.js</a:t>
            </a:r>
            <a:r>
              <a:rPr lang="en"/>
              <a:t> que debe ser incluido en el documento </a:t>
            </a:r>
            <a:r>
              <a:rPr lang="en" sz="1300">
                <a:solidFill>
                  <a:srgbClr val="0C0A9E"/>
                </a:solidFill>
                <a:latin typeface="IBM Plex Mono"/>
                <a:ea typeface="IBM Plex Mono"/>
                <a:cs typeface="IBM Plex Mono"/>
                <a:sym typeface="IBM Plex Mono"/>
              </a:rPr>
              <a:t>ejercicios_js.html</a:t>
            </a:r>
            <a:r>
              <a:rPr lang="en"/>
              <a:t> con el tag adecuado.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Escriba una función:</a:t>
            </a:r>
            <a:endParaRPr/>
          </a:p>
          <a:p>
            <a:pPr indent="-317500" lvl="0" marL="457200" rtl="0" algn="l">
              <a:spcBef>
                <a:spcPts val="0"/>
              </a:spcBef>
              <a:spcAft>
                <a:spcPts val="0"/>
              </a:spcAft>
              <a:buSzPts val="1400"/>
              <a:buAutoNum type="arabicPeriod"/>
            </a:pPr>
            <a:r>
              <a:rPr lang="en"/>
              <a:t>Que</a:t>
            </a:r>
            <a:r>
              <a:rPr lang="en"/>
              <a:t> imprima "¡Hola, Mundo!" en la consola.</a:t>
            </a:r>
            <a:endParaRPr/>
          </a:p>
          <a:p>
            <a:pPr indent="-317500" lvl="0" marL="457200" rtl="0" algn="l">
              <a:spcBef>
                <a:spcPts val="0"/>
              </a:spcBef>
              <a:spcAft>
                <a:spcPts val="0"/>
              </a:spcAft>
              <a:buSzPts val="1400"/>
              <a:buAutoNum type="arabicPeriod"/>
            </a:pPr>
            <a:r>
              <a:rPr lang="en"/>
              <a:t>Q</a:t>
            </a:r>
            <a:r>
              <a:rPr lang="en"/>
              <a:t>ue cree un nodo de tipo h1 dentro del elemento con selector </a:t>
            </a:r>
            <a:r>
              <a:rPr lang="en">
                <a:solidFill>
                  <a:schemeClr val="dk2"/>
                </a:solidFill>
                <a:latin typeface="IBM Plex Mono"/>
                <a:ea typeface="IBM Plex Mono"/>
                <a:cs typeface="IBM Plex Mono"/>
                <a:sym typeface="IBM Plex Mono"/>
              </a:rPr>
              <a:t>.para-h1</a:t>
            </a:r>
            <a:r>
              <a:rPr lang="en"/>
              <a:t> y dentro del nodo coloque el texto con su nombre de pila.</a:t>
            </a:r>
            <a:endParaRPr/>
          </a:p>
          <a:p>
            <a:pPr indent="-317500" lvl="0" marL="457200" rtl="0" algn="l">
              <a:spcBef>
                <a:spcPts val="0"/>
              </a:spcBef>
              <a:spcAft>
                <a:spcPts val="0"/>
              </a:spcAft>
              <a:buSzPts val="1400"/>
              <a:buAutoNum type="arabicPeriod"/>
            </a:pPr>
            <a:r>
              <a:rPr lang="en"/>
              <a:t>Que tenga las funciones para las operaciones matemáticas básicas: suma, resta, multiplicación y división. Utilice los controles provistos en el documento html para tomar los parámetros y ejecutar las operaciones. Muestre el resultado en el elemento con el selector </a:t>
            </a:r>
            <a:r>
              <a:rPr lang="en">
                <a:solidFill>
                  <a:schemeClr val="dk2"/>
                </a:solidFill>
                <a:latin typeface="IBM Plex Mono"/>
                <a:ea typeface="IBM Plex Mono"/>
                <a:cs typeface="IBM Plex Mono"/>
                <a:sym typeface="IBM Plex Mono"/>
              </a:rPr>
              <a:t>#resultado</a:t>
            </a:r>
            <a:r>
              <a:rPr lang="en"/>
              <a:t> (</a:t>
            </a:r>
            <a:r>
              <a:rPr lang="en"/>
              <a:t>atributo </a:t>
            </a:r>
            <a:r>
              <a:rPr lang="en">
                <a:solidFill>
                  <a:schemeClr val="dk2"/>
                </a:solidFill>
                <a:latin typeface="IBM Plex Mono"/>
                <a:ea typeface="IBM Plex Mono"/>
                <a:cs typeface="IBM Plex Mono"/>
                <a:sym typeface="IBM Plex Mono"/>
              </a:rPr>
              <a:t>value</a:t>
            </a:r>
            <a:r>
              <a:rPr lang="en"/>
              <a:t>).</a:t>
            </a:r>
            <a:endParaRPr/>
          </a:p>
          <a:p>
            <a:pPr indent="-317500" lvl="0" marL="457200" rtl="0" algn="l">
              <a:spcBef>
                <a:spcPts val="0"/>
              </a:spcBef>
              <a:spcAft>
                <a:spcPts val="0"/>
              </a:spcAft>
              <a:buSzPts val="1400"/>
              <a:buAutoNum type="arabicPeriod"/>
            </a:pPr>
            <a:r>
              <a:rPr lang="en"/>
              <a:t>Que tome los elementos con selector </a:t>
            </a:r>
            <a:r>
              <a:rPr lang="en">
                <a:solidFill>
                  <a:schemeClr val="dk2"/>
                </a:solidFill>
                <a:latin typeface="IBM Plex Mono"/>
                <a:ea typeface="IBM Plex Mono"/>
                <a:cs typeface="IBM Plex Mono"/>
                <a:sym typeface="IBM Plex Mono"/>
              </a:rPr>
              <a:t>.list-group-item</a:t>
            </a:r>
            <a:r>
              <a:rPr lang="en"/>
              <a:t> y los muestre por consola.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9" name="Google Shape;2159;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3" name="Shape 2163"/>
        <p:cNvGrpSpPr/>
        <p:nvPr/>
      </p:nvGrpSpPr>
      <p:grpSpPr>
        <a:xfrm>
          <a:off x="0" y="0"/>
          <a:ext cx="0" cy="0"/>
          <a:chOff x="0" y="0"/>
          <a:chExt cx="0" cy="0"/>
        </a:xfrm>
      </p:grpSpPr>
      <p:sp>
        <p:nvSpPr>
          <p:cNvPr id="2164" name="Google Shape;2164;p74"/>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startAt="5"/>
            </a:pPr>
            <a:r>
              <a:rPr lang="en"/>
              <a:t>Que invierta el texto con selector </a:t>
            </a:r>
            <a:r>
              <a:rPr lang="en">
                <a:solidFill>
                  <a:schemeClr val="dk2"/>
                </a:solidFill>
                <a:latin typeface="IBM Plex Mono"/>
                <a:ea typeface="IBM Plex Mono"/>
                <a:cs typeface="IBM Plex Mono"/>
                <a:sym typeface="IBM Plex Mono"/>
              </a:rPr>
              <a:t>#para-invertir p</a:t>
            </a:r>
            <a:r>
              <a:rPr lang="en"/>
              <a:t> y coloque el resultado en el elemento con el selector </a:t>
            </a:r>
            <a:r>
              <a:rPr lang="en">
                <a:solidFill>
                  <a:schemeClr val="dk2"/>
                </a:solidFill>
                <a:latin typeface="IBM Plex Mono"/>
                <a:ea typeface="IBM Plex Mono"/>
                <a:cs typeface="IBM Plex Mono"/>
                <a:sym typeface="IBM Plex Mono"/>
              </a:rPr>
              <a:t>#texto-invertido p</a:t>
            </a:r>
            <a:r>
              <a:rPr lang="en"/>
              <a:t>. (atributo </a:t>
            </a:r>
            <a:r>
              <a:rPr lang="en">
                <a:solidFill>
                  <a:schemeClr val="dk2"/>
                </a:solidFill>
                <a:latin typeface="IBM Plex Mono"/>
                <a:ea typeface="IBM Plex Mono"/>
                <a:cs typeface="IBM Plex Mono"/>
                <a:sym typeface="IBM Plex Mono"/>
              </a:rPr>
              <a:t>innerText</a:t>
            </a:r>
            <a:r>
              <a:rPr lang="en"/>
              <a:t>)</a:t>
            </a:r>
            <a:endParaRPr/>
          </a:p>
          <a:p>
            <a:pPr indent="-317500" lvl="0" marL="457200" rtl="0" algn="l">
              <a:spcBef>
                <a:spcPts val="0"/>
              </a:spcBef>
              <a:spcAft>
                <a:spcPts val="0"/>
              </a:spcAft>
              <a:buSzPts val="1400"/>
              <a:buAutoNum type="arabicPeriod" startAt="5"/>
            </a:pPr>
            <a:r>
              <a:rPr lang="en"/>
              <a:t>Que consulte el atributo “nombre” del objeto JSON y lo coloque en el elemento con selector </a:t>
            </a:r>
            <a:r>
              <a:rPr lang="en">
                <a:solidFill>
                  <a:schemeClr val="dk2"/>
                </a:solidFill>
                <a:latin typeface="IBM Plex Mono"/>
                <a:ea typeface="IBM Plex Mono"/>
                <a:cs typeface="IBM Plex Mono"/>
                <a:sym typeface="IBM Plex Mono"/>
              </a:rPr>
              <a:t>#nombre-json</a:t>
            </a:r>
            <a:r>
              <a:rPr lang="en"/>
              <a:t>.</a:t>
            </a:r>
            <a:endParaRPr/>
          </a:p>
          <a:p>
            <a:pPr indent="-317500" lvl="0" marL="457200" rtl="0" algn="l">
              <a:spcBef>
                <a:spcPts val="0"/>
              </a:spcBef>
              <a:spcAft>
                <a:spcPts val="0"/>
              </a:spcAft>
              <a:buSzPts val="1400"/>
              <a:buAutoNum type="arabicPeriod" startAt="5"/>
            </a:pPr>
            <a:r>
              <a:rPr lang="en"/>
              <a:t>Que coloque como string el objeto JSON en el elemento con selector </a:t>
            </a:r>
            <a:r>
              <a:rPr lang="en">
                <a:solidFill>
                  <a:schemeClr val="dk2"/>
                </a:solidFill>
              </a:rPr>
              <a:t>#json-obj</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2165" name="Google Shape;2165;p74"/>
          <p:cNvGrpSpPr/>
          <p:nvPr/>
        </p:nvGrpSpPr>
        <p:grpSpPr>
          <a:xfrm>
            <a:off x="-123925" y="4132283"/>
            <a:ext cx="4558967" cy="1141122"/>
            <a:chOff x="-123925" y="4132283"/>
            <a:chExt cx="4558967" cy="1141122"/>
          </a:xfrm>
        </p:grpSpPr>
        <p:grpSp>
          <p:nvGrpSpPr>
            <p:cNvPr id="2166" name="Google Shape;2166;p74"/>
            <p:cNvGrpSpPr/>
            <p:nvPr/>
          </p:nvGrpSpPr>
          <p:grpSpPr>
            <a:xfrm>
              <a:off x="-2" y="4132283"/>
              <a:ext cx="2308406" cy="1141122"/>
              <a:chOff x="-2" y="4132283"/>
              <a:chExt cx="2308406" cy="1141122"/>
            </a:xfrm>
          </p:grpSpPr>
          <p:sp>
            <p:nvSpPr>
              <p:cNvPr id="2167" name="Google Shape;2167;p74"/>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4"/>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9" name="Google Shape;2169;p74"/>
            <p:cNvGrpSpPr/>
            <p:nvPr/>
          </p:nvGrpSpPr>
          <p:grpSpPr>
            <a:xfrm>
              <a:off x="-123925" y="4386226"/>
              <a:ext cx="4558967" cy="134100"/>
              <a:chOff x="796100" y="3019701"/>
              <a:chExt cx="4558967" cy="134100"/>
            </a:xfrm>
          </p:grpSpPr>
          <p:sp>
            <p:nvSpPr>
              <p:cNvPr id="2170" name="Google Shape;2170;p7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1" name="Google Shape;2171;p7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72" name="Google Shape;2172;p7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3" name="Google Shape;2173;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Ejercicios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sp>
        <p:nvSpPr>
          <p:cNvPr id="1528" name="Google Shape;152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Introducción a Node</a:t>
            </a:r>
            <a:endParaRPr/>
          </a:p>
        </p:txBody>
      </p:sp>
      <p:sp>
        <p:nvSpPr>
          <p:cNvPr id="1529" name="Google Shape;1529;p36"/>
          <p:cNvSpPr txBox="1"/>
          <p:nvPr>
            <p:ph idx="2" type="subTitle"/>
          </p:nvPr>
        </p:nvSpPr>
        <p:spPr>
          <a:xfrm>
            <a:off x="720000" y="1017725"/>
            <a:ext cx="77040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Navegadores como</a:t>
            </a:r>
            <a:r>
              <a:rPr lang="en"/>
              <a:t> Chrome y Firefox tienen sus entornos de ejecución para JavaScript. </a:t>
            </a:r>
            <a:endParaRPr/>
          </a:p>
          <a:p>
            <a:pPr indent="0" lvl="0" marL="0" rtl="0" algn="l">
              <a:spcBef>
                <a:spcPts val="0"/>
              </a:spcBef>
              <a:spcAft>
                <a:spcPts val="0"/>
              </a:spcAft>
              <a:buNone/>
            </a:pPr>
            <a:r>
              <a:rPr lang="en"/>
              <a:t>Antes de que Node.js fuera creado, el código JavaScript podía correr </a:t>
            </a:r>
            <a:r>
              <a:rPr lang="en"/>
              <a:t>únicamente</a:t>
            </a:r>
            <a:r>
              <a:rPr lang="en"/>
              <a:t> en un navegador y por lo tanto solo era utilizado para construir aplicaciones front-end.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Node.js provee un </a:t>
            </a:r>
            <a:r>
              <a:rPr b="1" lang="en"/>
              <a:t>entorno de ejecución fuera del navegador.</a:t>
            </a:r>
            <a:r>
              <a:rPr lang="en"/>
              <a:t> Al haber sido construido en base al proyecto </a:t>
            </a:r>
            <a:r>
              <a:rPr i="1" lang="en" u="sng">
                <a:solidFill>
                  <a:schemeClr val="hlink"/>
                </a:solidFill>
                <a:hlinkClick r:id="rId3"/>
              </a:rPr>
              <a:t>Chrome V8 JavaScript engine</a:t>
            </a:r>
            <a:r>
              <a:rPr lang="en"/>
              <a:t>, es posible crear aplicaciones back-end y front-end utilizando el mismo JavaScript con el que estamos familiarizados.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530" name="Google Shape;1530;p36"/>
          <p:cNvGrpSpPr/>
          <p:nvPr/>
        </p:nvGrpSpPr>
        <p:grpSpPr>
          <a:xfrm>
            <a:off x="-123925" y="4132283"/>
            <a:ext cx="4558967" cy="1141122"/>
            <a:chOff x="-123925" y="4132283"/>
            <a:chExt cx="4558967" cy="1141122"/>
          </a:xfrm>
        </p:grpSpPr>
        <p:grpSp>
          <p:nvGrpSpPr>
            <p:cNvPr id="1531" name="Google Shape;1531;p36"/>
            <p:cNvGrpSpPr/>
            <p:nvPr/>
          </p:nvGrpSpPr>
          <p:grpSpPr>
            <a:xfrm>
              <a:off x="-2" y="4132283"/>
              <a:ext cx="2308406" cy="1141122"/>
              <a:chOff x="-2" y="4132283"/>
              <a:chExt cx="2308406" cy="1141122"/>
            </a:xfrm>
          </p:grpSpPr>
          <p:sp>
            <p:nvSpPr>
              <p:cNvPr id="1532" name="Google Shape;1532;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36"/>
            <p:cNvGrpSpPr/>
            <p:nvPr/>
          </p:nvGrpSpPr>
          <p:grpSpPr>
            <a:xfrm>
              <a:off x="-123925" y="4386226"/>
              <a:ext cx="4558967" cy="134100"/>
              <a:chOff x="796100" y="3019701"/>
              <a:chExt cx="4558967" cy="134100"/>
            </a:xfrm>
          </p:grpSpPr>
          <p:sp>
            <p:nvSpPr>
              <p:cNvPr id="1535" name="Google Shape;1535;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6" name="Google Shape;1536;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37" name="Google Shape;1537;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vs. Navegadores</a:t>
            </a:r>
            <a:endParaRPr/>
          </a:p>
        </p:txBody>
      </p:sp>
      <p:sp>
        <p:nvSpPr>
          <p:cNvPr id="1543" name="Google Shape;1543;p37"/>
          <p:cNvSpPr txBox="1"/>
          <p:nvPr>
            <p:ph idx="2" type="subTitle"/>
          </p:nvPr>
        </p:nvSpPr>
        <p:spPr>
          <a:xfrm>
            <a:off x="720000" y="1017725"/>
            <a:ext cx="77040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Existen algunas diferencias entre los entornos de ejecución provistos por los navegadores y el que provee Node: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APIs para acceso al DOM</a:t>
            </a:r>
            <a:endParaRPr/>
          </a:p>
          <a:p>
            <a:pPr indent="-317500" lvl="0" marL="457200" rtl="0" algn="l">
              <a:spcBef>
                <a:spcPts val="0"/>
              </a:spcBef>
              <a:spcAft>
                <a:spcPts val="0"/>
              </a:spcAft>
              <a:buSzPts val="1400"/>
              <a:buChar char="●"/>
            </a:pPr>
            <a:r>
              <a:rPr lang="en"/>
              <a:t>Objeto </a:t>
            </a:r>
            <a:r>
              <a:rPr b="1" lang="en">
                <a:solidFill>
                  <a:schemeClr val="dk2"/>
                </a:solidFill>
                <a:latin typeface="IBM Plex Mono"/>
                <a:ea typeface="IBM Plex Mono"/>
                <a:cs typeface="IBM Plex Mono"/>
                <a:sym typeface="IBM Plex Mono"/>
              </a:rPr>
              <a:t>window</a:t>
            </a:r>
            <a:r>
              <a:rPr lang="en"/>
              <a:t> vs. </a:t>
            </a:r>
            <a:r>
              <a:rPr b="1" lang="en">
                <a:solidFill>
                  <a:schemeClr val="dk2"/>
                </a:solidFill>
                <a:latin typeface="IBM Plex Mono"/>
                <a:ea typeface="IBM Plex Mono"/>
                <a:cs typeface="IBM Plex Mono"/>
                <a:sym typeface="IBM Plex Mono"/>
              </a:rPr>
              <a:t>global</a:t>
            </a:r>
            <a:endParaRPr b="1">
              <a:solidFill>
                <a:schemeClr val="dk2"/>
              </a:solidFill>
              <a:latin typeface="IBM Plex Mono"/>
              <a:ea typeface="IBM Plex Mono"/>
              <a:cs typeface="IBM Plex Mono"/>
              <a:sym typeface="IBM Plex Mono"/>
            </a:endParaRPr>
          </a:p>
          <a:p>
            <a:pPr indent="-317500" lvl="0" marL="457200" rtl="0" algn="l">
              <a:spcBef>
                <a:spcPts val="0"/>
              </a:spcBef>
              <a:spcAft>
                <a:spcPts val="0"/>
              </a:spcAft>
              <a:buSzPts val="1400"/>
              <a:buChar char="●"/>
            </a:pPr>
            <a:r>
              <a:rPr lang="en"/>
              <a:t>Control sobre versiones de entornos de ejecución</a:t>
            </a:r>
            <a:endParaRPr/>
          </a:p>
          <a:p>
            <a:pPr indent="-317500" lvl="0" marL="457200" rtl="0" algn="l">
              <a:spcBef>
                <a:spcPts val="0"/>
              </a:spcBef>
              <a:spcAft>
                <a:spcPts val="0"/>
              </a:spcAft>
              <a:buSzPts val="1400"/>
              <a:buChar char="●"/>
            </a:pPr>
            <a:r>
              <a:rPr lang="en"/>
              <a:t>Carga de módulos (keywords </a:t>
            </a:r>
            <a:r>
              <a:rPr b="1" lang="en">
                <a:solidFill>
                  <a:schemeClr val="dk2"/>
                </a:solidFill>
                <a:latin typeface="IBM Plex Mono"/>
                <a:ea typeface="IBM Plex Mono"/>
                <a:cs typeface="IBM Plex Mono"/>
                <a:sym typeface="IBM Plex Mono"/>
              </a:rPr>
              <a:t>import</a:t>
            </a:r>
            <a:r>
              <a:rPr lang="en"/>
              <a:t> vs. </a:t>
            </a:r>
            <a:r>
              <a:rPr b="1" lang="en">
                <a:solidFill>
                  <a:schemeClr val="dk2"/>
                </a:solidFill>
                <a:latin typeface="IBM Plex Mono"/>
                <a:ea typeface="IBM Plex Mono"/>
                <a:cs typeface="IBM Plex Mono"/>
                <a:sym typeface="IBM Plex Mono"/>
              </a:rPr>
              <a:t>require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544" name="Google Shape;1544;p37"/>
          <p:cNvGrpSpPr/>
          <p:nvPr/>
        </p:nvGrpSpPr>
        <p:grpSpPr>
          <a:xfrm>
            <a:off x="-123925" y="4132283"/>
            <a:ext cx="4558967" cy="1141122"/>
            <a:chOff x="-123925" y="4132283"/>
            <a:chExt cx="4558967" cy="1141122"/>
          </a:xfrm>
        </p:grpSpPr>
        <p:grpSp>
          <p:nvGrpSpPr>
            <p:cNvPr id="1545" name="Google Shape;1545;p37"/>
            <p:cNvGrpSpPr/>
            <p:nvPr/>
          </p:nvGrpSpPr>
          <p:grpSpPr>
            <a:xfrm>
              <a:off x="-2" y="4132283"/>
              <a:ext cx="2308406" cy="1141122"/>
              <a:chOff x="-2" y="4132283"/>
              <a:chExt cx="2308406" cy="1141122"/>
            </a:xfrm>
          </p:grpSpPr>
          <p:sp>
            <p:nvSpPr>
              <p:cNvPr id="1546" name="Google Shape;1546;p3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8" name="Google Shape;1548;p37"/>
            <p:cNvGrpSpPr/>
            <p:nvPr/>
          </p:nvGrpSpPr>
          <p:grpSpPr>
            <a:xfrm>
              <a:off x="-123925" y="4386226"/>
              <a:ext cx="4558967" cy="134100"/>
              <a:chOff x="796100" y="3019701"/>
              <a:chExt cx="4558967" cy="134100"/>
            </a:xfrm>
          </p:grpSpPr>
          <p:sp>
            <p:nvSpPr>
              <p:cNvPr id="1549" name="Google Shape;1549;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0" name="Google Shape;1550;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51" name="Google Shape;1551;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para acceso al DOM</a:t>
            </a:r>
            <a:endParaRPr/>
          </a:p>
        </p:txBody>
      </p:sp>
      <p:sp>
        <p:nvSpPr>
          <p:cNvPr id="1557" name="Google Shape;1557;p38"/>
          <p:cNvSpPr txBox="1"/>
          <p:nvPr>
            <p:ph idx="2" type="subTitle"/>
          </p:nvPr>
        </p:nvSpPr>
        <p:spPr>
          <a:xfrm>
            <a:off x="720000" y="1017725"/>
            <a:ext cx="7704000" cy="31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un navegador tenemos acceso al Document Object Model y podemos operar sobre el mismo para agregar, modificar y borrar elementos, cambiar estilos, añadir funcionalidad en JavaScript ante eventos de diferentes tipos, entre otros.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 Node no podemos acceder al DOM pero si tenemos acceso a casi todos los recursos del sistema en el que se está ejecutando. Esto significa que podemos interactuar con el Sistema Operativo y, por ejemplo, acceder al sistema de archivos (lectura y escritura).</a:t>
            </a:r>
            <a:endParaRPr/>
          </a:p>
          <a:p>
            <a:pPr indent="0" lvl="0" marL="0" rtl="0" algn="l">
              <a:spcBef>
                <a:spcPts val="0"/>
              </a:spcBef>
              <a:spcAft>
                <a:spcPts val="0"/>
              </a:spcAft>
              <a:buNone/>
            </a:pPr>
            <a:r>
              <a:t/>
            </a:r>
            <a:endParaRPr/>
          </a:p>
        </p:txBody>
      </p:sp>
      <p:grpSp>
        <p:nvGrpSpPr>
          <p:cNvPr id="1558" name="Google Shape;1558;p38"/>
          <p:cNvGrpSpPr/>
          <p:nvPr/>
        </p:nvGrpSpPr>
        <p:grpSpPr>
          <a:xfrm>
            <a:off x="-123925" y="4132283"/>
            <a:ext cx="4558967" cy="1141122"/>
            <a:chOff x="-123925" y="4132283"/>
            <a:chExt cx="4558967" cy="1141122"/>
          </a:xfrm>
        </p:grpSpPr>
        <p:grpSp>
          <p:nvGrpSpPr>
            <p:cNvPr id="1559" name="Google Shape;1559;p38"/>
            <p:cNvGrpSpPr/>
            <p:nvPr/>
          </p:nvGrpSpPr>
          <p:grpSpPr>
            <a:xfrm>
              <a:off x="-2" y="4132283"/>
              <a:ext cx="2308406" cy="1141122"/>
              <a:chOff x="-2" y="4132283"/>
              <a:chExt cx="2308406" cy="1141122"/>
            </a:xfrm>
          </p:grpSpPr>
          <p:sp>
            <p:nvSpPr>
              <p:cNvPr id="1560" name="Google Shape;1560;p3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38"/>
            <p:cNvGrpSpPr/>
            <p:nvPr/>
          </p:nvGrpSpPr>
          <p:grpSpPr>
            <a:xfrm>
              <a:off x="-123925" y="4386226"/>
              <a:ext cx="4558967" cy="134100"/>
              <a:chOff x="796100" y="3019701"/>
              <a:chExt cx="4558967" cy="134100"/>
            </a:xfrm>
          </p:grpSpPr>
          <p:sp>
            <p:nvSpPr>
              <p:cNvPr id="1563" name="Google Shape;1563;p3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4" name="Google Shape;1564;p3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65" name="Google Shape;1565;p3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a:t>
            </a:r>
            <a:r>
              <a:rPr lang="en"/>
              <a:t> vs. global</a:t>
            </a:r>
            <a:endParaRPr/>
          </a:p>
        </p:txBody>
      </p:sp>
      <p:sp>
        <p:nvSpPr>
          <p:cNvPr id="1571" name="Google Shape;1571;p39"/>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tiene un objeto </a:t>
            </a:r>
            <a:r>
              <a:rPr lang="en"/>
              <a:t>(built-in) </a:t>
            </a:r>
            <a:r>
              <a:rPr lang="en"/>
              <a:t>global. Para un navegador, este objeto se llama </a:t>
            </a:r>
            <a:r>
              <a:rPr b="1" lang="en">
                <a:solidFill>
                  <a:schemeClr val="dk2"/>
                </a:solidFill>
                <a:latin typeface="IBM Plex Mono"/>
                <a:ea typeface="IBM Plex Mono"/>
                <a:cs typeface="IBM Plex Mono"/>
                <a:sym typeface="IBM Plex Mono"/>
              </a:rPr>
              <a:t>window</a:t>
            </a:r>
            <a:r>
              <a:rPr lang="en"/>
              <a:t> mientras que para Node, el objeto global se llama </a:t>
            </a:r>
            <a:r>
              <a:rPr b="1" lang="en">
                <a:solidFill>
                  <a:schemeClr val="dk2"/>
                </a:solidFill>
                <a:latin typeface="IBM Plex Mono"/>
                <a:ea typeface="IBM Plex Mono"/>
                <a:cs typeface="IBM Plex Mono"/>
                <a:sym typeface="IBM Plex Mono"/>
              </a:rPr>
              <a:t>global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 bien </a:t>
            </a:r>
            <a:r>
              <a:rPr b="1" lang="en">
                <a:solidFill>
                  <a:schemeClr val="dk2"/>
                </a:solidFill>
                <a:latin typeface="IBM Plex Mono"/>
                <a:ea typeface="IBM Plex Mono"/>
                <a:cs typeface="IBM Plex Mono"/>
                <a:sym typeface="IBM Plex Mono"/>
              </a:rPr>
              <a:t>window</a:t>
            </a:r>
            <a:r>
              <a:rPr lang="en"/>
              <a:t> y </a:t>
            </a:r>
            <a:r>
              <a:rPr b="1" lang="en">
                <a:solidFill>
                  <a:schemeClr val="dk2"/>
                </a:solidFill>
                <a:latin typeface="IBM Plex Mono"/>
                <a:ea typeface="IBM Plex Mono"/>
                <a:cs typeface="IBM Plex Mono"/>
                <a:sym typeface="IBM Plex Mono"/>
              </a:rPr>
              <a:t>global</a:t>
            </a:r>
            <a:r>
              <a:rPr lang="en"/>
              <a:t> comparten ciertas propiedades (</a:t>
            </a:r>
            <a:r>
              <a:rPr b="1" lang="en">
                <a:solidFill>
                  <a:schemeClr val="dk2"/>
                </a:solidFill>
                <a:latin typeface="IBM Plex Mono"/>
                <a:ea typeface="IBM Plex Mono"/>
                <a:cs typeface="IBM Plex Mono"/>
                <a:sym typeface="IBM Plex Mono"/>
              </a:rPr>
              <a:t>console.log</a:t>
            </a:r>
            <a:r>
              <a:rPr lang="en"/>
              <a:t>, </a:t>
            </a:r>
            <a:r>
              <a:rPr b="1" lang="en">
                <a:solidFill>
                  <a:schemeClr val="dk2"/>
                </a:solidFill>
                <a:latin typeface="IBM Plex Mono"/>
                <a:ea typeface="IBM Plex Mono"/>
                <a:cs typeface="IBM Plex Mono"/>
                <a:sym typeface="IBM Plex Mono"/>
              </a:rPr>
              <a:t>setTimeout</a:t>
            </a:r>
            <a:r>
              <a:rPr lang="en"/>
              <a:t>, </a:t>
            </a:r>
            <a:r>
              <a:rPr b="1" lang="en">
                <a:solidFill>
                  <a:schemeClr val="dk2"/>
                </a:solidFill>
                <a:latin typeface="IBM Plex Mono"/>
                <a:ea typeface="IBM Plex Mono"/>
                <a:cs typeface="IBM Plex Mono"/>
                <a:sym typeface="IBM Plex Mono"/>
              </a:rPr>
              <a:t>setInterval</a:t>
            </a:r>
            <a:r>
              <a:rPr lang="en"/>
              <a:t>, etc) que se comportan igual no son exactamente el mismo objeto.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572" name="Google Shape;1572;p39"/>
          <p:cNvGrpSpPr/>
          <p:nvPr/>
        </p:nvGrpSpPr>
        <p:grpSpPr>
          <a:xfrm>
            <a:off x="-123925" y="4132283"/>
            <a:ext cx="4558967" cy="1141122"/>
            <a:chOff x="-123925" y="4132283"/>
            <a:chExt cx="4558967" cy="1141122"/>
          </a:xfrm>
        </p:grpSpPr>
        <p:grpSp>
          <p:nvGrpSpPr>
            <p:cNvPr id="1573" name="Google Shape;1573;p39"/>
            <p:cNvGrpSpPr/>
            <p:nvPr/>
          </p:nvGrpSpPr>
          <p:grpSpPr>
            <a:xfrm>
              <a:off x="-2" y="4132283"/>
              <a:ext cx="2308406" cy="1141122"/>
              <a:chOff x="-2" y="4132283"/>
              <a:chExt cx="2308406" cy="1141122"/>
            </a:xfrm>
          </p:grpSpPr>
          <p:sp>
            <p:nvSpPr>
              <p:cNvPr id="1574" name="Google Shape;1574;p3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39"/>
            <p:cNvGrpSpPr/>
            <p:nvPr/>
          </p:nvGrpSpPr>
          <p:grpSpPr>
            <a:xfrm>
              <a:off x="-123925" y="4386226"/>
              <a:ext cx="4558967" cy="134100"/>
              <a:chOff x="796100" y="3019701"/>
              <a:chExt cx="4558967" cy="134100"/>
            </a:xfrm>
          </p:grpSpPr>
          <p:sp>
            <p:nvSpPr>
              <p:cNvPr id="1577" name="Google Shape;1577;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8" name="Google Shape;1578;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79" name="Google Shape;1579;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vs. global</a:t>
            </a:r>
            <a:endParaRPr/>
          </a:p>
        </p:txBody>
      </p:sp>
      <p:sp>
        <p:nvSpPr>
          <p:cNvPr id="1585" name="Google Shape;1585;p40"/>
          <p:cNvSpPr txBox="1"/>
          <p:nvPr>
            <p:ph idx="2" type="subTitle"/>
          </p:nvPr>
        </p:nvSpPr>
        <p:spPr>
          <a:xfrm>
            <a:off x="720000" y="1017725"/>
            <a:ext cx="77040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objeto </a:t>
            </a:r>
            <a:r>
              <a:rPr b="1" lang="en">
                <a:solidFill>
                  <a:schemeClr val="dk2"/>
                </a:solidFill>
                <a:latin typeface="IBM Plex Mono"/>
                <a:ea typeface="IBM Plex Mono"/>
                <a:cs typeface="IBM Plex Mono"/>
                <a:sym typeface="IBM Plex Mono"/>
              </a:rPr>
              <a:t>window</a:t>
            </a:r>
            <a:r>
              <a:rPr lang="en"/>
              <a:t> contiene métodos y propiedades que son propias de los navegadores y únicamente accesibles mediante uno.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objeto </a:t>
            </a:r>
            <a:r>
              <a:rPr b="1" lang="en">
                <a:solidFill>
                  <a:schemeClr val="dk2"/>
                </a:solidFill>
                <a:latin typeface="IBM Plex Mono"/>
                <a:ea typeface="IBM Plex Mono"/>
                <a:cs typeface="IBM Plex Mono"/>
                <a:sym typeface="IBM Plex Mono"/>
              </a:rPr>
              <a:t>global</a:t>
            </a:r>
            <a:r>
              <a:rPr lang="en"/>
              <a:t> tiene acceso a un objeto llamado </a:t>
            </a:r>
            <a:r>
              <a:rPr b="1" lang="en">
                <a:solidFill>
                  <a:schemeClr val="dk2"/>
                </a:solidFill>
                <a:latin typeface="IBM Plex Mono"/>
                <a:ea typeface="IBM Plex Mono"/>
                <a:cs typeface="IBM Plex Mono"/>
                <a:sym typeface="IBM Plex Mono"/>
              </a:rPr>
              <a:t>process.</a:t>
            </a:r>
            <a:r>
              <a:rPr lang="en"/>
              <a:t> Cada vez que escribimos un script en node, se crea un proceso que ejecuta ese código. El objeto </a:t>
            </a:r>
            <a:r>
              <a:rPr b="1" lang="en">
                <a:solidFill>
                  <a:schemeClr val="dk2"/>
                </a:solidFill>
                <a:latin typeface="IBM Plex Mono"/>
                <a:ea typeface="IBM Plex Mono"/>
                <a:cs typeface="IBM Plex Mono"/>
                <a:sym typeface="IBM Plex Mono"/>
              </a:rPr>
              <a:t>process</a:t>
            </a:r>
            <a:r>
              <a:rPr lang="en"/>
              <a:t> detalla, por ejemplo, la versión de node que se está utilizando y también nos permite matar ese proceso (</a:t>
            </a:r>
            <a:r>
              <a:rPr b="1" lang="en">
                <a:solidFill>
                  <a:schemeClr val="dk2"/>
                </a:solidFill>
                <a:latin typeface="IBM Plex Mono"/>
                <a:ea typeface="IBM Plex Mono"/>
                <a:cs typeface="IBM Plex Mono"/>
                <a:sym typeface="IBM Plex Mono"/>
              </a:rPr>
              <a:t>process.exit()</a:t>
            </a:r>
            <a:r>
              <a:rPr lang="en"/>
              <a:t>) o acceder a variables de entorno del sistema (</a:t>
            </a:r>
            <a:r>
              <a:rPr b="1" lang="en">
                <a:solidFill>
                  <a:schemeClr val="dk2"/>
                </a:solidFill>
                <a:latin typeface="IBM Plex Mono"/>
                <a:ea typeface="IBM Plex Mono"/>
                <a:cs typeface="IBM Plex Mono"/>
                <a:sym typeface="IBM Plex Mono"/>
              </a:rPr>
              <a:t>process.env()</a:t>
            </a:r>
            <a:r>
              <a:rPr lang="en"/>
              <a:t>), entre otras cosas.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Más info.: </a:t>
            </a:r>
            <a:r>
              <a:rPr lang="en" u="sng">
                <a:solidFill>
                  <a:schemeClr val="hlink"/>
                </a:solidFill>
                <a:hlinkClick r:id="rId3"/>
              </a:rPr>
              <a:t>Global vs. Window - Objetos globales en Node JS</a:t>
            </a:r>
            <a:r>
              <a:rPr lang="en"/>
              <a:t> (Youtube)</a:t>
            </a:r>
            <a:endParaRPr/>
          </a:p>
          <a:p>
            <a:pPr indent="0" lvl="0" marL="0" rtl="0" algn="l">
              <a:spcBef>
                <a:spcPts val="0"/>
              </a:spcBef>
              <a:spcAft>
                <a:spcPts val="0"/>
              </a:spcAft>
              <a:buNone/>
            </a:pPr>
            <a:r>
              <a:t/>
            </a:r>
            <a:endParaRPr/>
          </a:p>
        </p:txBody>
      </p:sp>
      <p:grpSp>
        <p:nvGrpSpPr>
          <p:cNvPr id="1586" name="Google Shape;1586;p40"/>
          <p:cNvGrpSpPr/>
          <p:nvPr/>
        </p:nvGrpSpPr>
        <p:grpSpPr>
          <a:xfrm>
            <a:off x="-123925" y="4132283"/>
            <a:ext cx="4558967" cy="1141122"/>
            <a:chOff x="-123925" y="4132283"/>
            <a:chExt cx="4558967" cy="1141122"/>
          </a:xfrm>
        </p:grpSpPr>
        <p:grpSp>
          <p:nvGrpSpPr>
            <p:cNvPr id="1587" name="Google Shape;1587;p40"/>
            <p:cNvGrpSpPr/>
            <p:nvPr/>
          </p:nvGrpSpPr>
          <p:grpSpPr>
            <a:xfrm>
              <a:off x="-2" y="4132283"/>
              <a:ext cx="2308406" cy="1141122"/>
              <a:chOff x="-2" y="4132283"/>
              <a:chExt cx="2308406" cy="1141122"/>
            </a:xfrm>
          </p:grpSpPr>
          <p:sp>
            <p:nvSpPr>
              <p:cNvPr id="1588" name="Google Shape;1588;p4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40"/>
            <p:cNvGrpSpPr/>
            <p:nvPr/>
          </p:nvGrpSpPr>
          <p:grpSpPr>
            <a:xfrm>
              <a:off x="-123925" y="4386226"/>
              <a:ext cx="4558967" cy="134100"/>
              <a:chOff x="796100" y="3019701"/>
              <a:chExt cx="4558967" cy="134100"/>
            </a:xfrm>
          </p:grpSpPr>
          <p:sp>
            <p:nvSpPr>
              <p:cNvPr id="1591" name="Google Shape;1591;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2" name="Google Shape;1592;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93" name="Google Shape;1593;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