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682A32-2893-4B59-948E-7C14225ECE2F}"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9EA23-D38D-4B62-A91C-DE66C216C004}" type="slidenum">
              <a:rPr lang="en-IN" smtClean="0"/>
              <a:t>‹#›</a:t>
            </a:fld>
            <a:endParaRPr lang="en-IN"/>
          </a:p>
        </p:txBody>
      </p:sp>
    </p:spTree>
    <p:extLst>
      <p:ext uri="{BB962C8B-B14F-4D97-AF65-F5344CB8AC3E}">
        <p14:creationId xmlns:p14="http://schemas.microsoft.com/office/powerpoint/2010/main" val="2116793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682A32-2893-4B59-948E-7C14225ECE2F}" type="datetimeFigureOut">
              <a:rPr lang="en-IN" smtClean="0"/>
              <a:t>15-06-2022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49EA23-D38D-4B62-A91C-DE66C216C004}" type="slidenum">
              <a:rPr lang="en-IN" smtClean="0"/>
              <a:t>‹#›</a:t>
            </a:fld>
            <a:endParaRPr lang="en-IN"/>
          </a:p>
        </p:txBody>
      </p:sp>
    </p:spTree>
    <p:extLst>
      <p:ext uri="{BB962C8B-B14F-4D97-AF65-F5344CB8AC3E}">
        <p14:creationId xmlns:p14="http://schemas.microsoft.com/office/powerpoint/2010/main" val="1922563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0682A32-2893-4B59-948E-7C14225ECE2F}"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9EA23-D38D-4B62-A91C-DE66C216C004}" type="slidenum">
              <a:rPr lang="en-IN" smtClean="0"/>
              <a:t>‹#›</a:t>
            </a:fld>
            <a:endParaRPr lang="en-IN"/>
          </a:p>
        </p:txBody>
      </p:sp>
    </p:spTree>
    <p:extLst>
      <p:ext uri="{BB962C8B-B14F-4D97-AF65-F5344CB8AC3E}">
        <p14:creationId xmlns:p14="http://schemas.microsoft.com/office/powerpoint/2010/main" val="1206257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0682A32-2893-4B59-948E-7C14225ECE2F}"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9EA23-D38D-4B62-A91C-DE66C216C00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3923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682A32-2893-4B59-948E-7C14225ECE2F}"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9EA23-D38D-4B62-A91C-DE66C216C004}" type="slidenum">
              <a:rPr lang="en-IN" smtClean="0"/>
              <a:t>‹#›</a:t>
            </a:fld>
            <a:endParaRPr lang="en-IN"/>
          </a:p>
        </p:txBody>
      </p:sp>
    </p:spTree>
    <p:extLst>
      <p:ext uri="{BB962C8B-B14F-4D97-AF65-F5344CB8AC3E}">
        <p14:creationId xmlns:p14="http://schemas.microsoft.com/office/powerpoint/2010/main" val="23819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0682A32-2893-4B59-948E-7C14225ECE2F}" type="datetimeFigureOut">
              <a:rPr lang="en-IN" smtClean="0"/>
              <a:t>15-06-2022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9EA23-D38D-4B62-A91C-DE66C216C004}" type="slidenum">
              <a:rPr lang="en-IN" smtClean="0"/>
              <a:t>‹#›</a:t>
            </a:fld>
            <a:endParaRPr lang="en-IN"/>
          </a:p>
        </p:txBody>
      </p:sp>
    </p:spTree>
    <p:extLst>
      <p:ext uri="{BB962C8B-B14F-4D97-AF65-F5344CB8AC3E}">
        <p14:creationId xmlns:p14="http://schemas.microsoft.com/office/powerpoint/2010/main" val="1536174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0682A32-2893-4B59-948E-7C14225ECE2F}" type="datetimeFigureOut">
              <a:rPr lang="en-IN" smtClean="0"/>
              <a:t>15-06-2022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9EA23-D38D-4B62-A91C-DE66C216C004}" type="slidenum">
              <a:rPr lang="en-IN" smtClean="0"/>
              <a:t>‹#›</a:t>
            </a:fld>
            <a:endParaRPr lang="en-IN"/>
          </a:p>
        </p:txBody>
      </p:sp>
    </p:spTree>
    <p:extLst>
      <p:ext uri="{BB962C8B-B14F-4D97-AF65-F5344CB8AC3E}">
        <p14:creationId xmlns:p14="http://schemas.microsoft.com/office/powerpoint/2010/main" val="269633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682A32-2893-4B59-948E-7C14225ECE2F}"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9EA23-D38D-4B62-A91C-DE66C216C004}" type="slidenum">
              <a:rPr lang="en-IN" smtClean="0"/>
              <a:t>‹#›</a:t>
            </a:fld>
            <a:endParaRPr lang="en-IN"/>
          </a:p>
        </p:txBody>
      </p:sp>
    </p:spTree>
    <p:extLst>
      <p:ext uri="{BB962C8B-B14F-4D97-AF65-F5344CB8AC3E}">
        <p14:creationId xmlns:p14="http://schemas.microsoft.com/office/powerpoint/2010/main" val="2044510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682A32-2893-4B59-948E-7C14225ECE2F}"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9EA23-D38D-4B62-A91C-DE66C216C004}" type="slidenum">
              <a:rPr lang="en-IN" smtClean="0"/>
              <a:t>‹#›</a:t>
            </a:fld>
            <a:endParaRPr lang="en-IN"/>
          </a:p>
        </p:txBody>
      </p:sp>
    </p:spTree>
    <p:extLst>
      <p:ext uri="{BB962C8B-B14F-4D97-AF65-F5344CB8AC3E}">
        <p14:creationId xmlns:p14="http://schemas.microsoft.com/office/powerpoint/2010/main" val="2721945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0682A32-2893-4B59-948E-7C14225ECE2F}"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9EA23-D38D-4B62-A91C-DE66C216C004}" type="slidenum">
              <a:rPr lang="en-IN" smtClean="0"/>
              <a:t>‹#›</a:t>
            </a:fld>
            <a:endParaRPr lang="en-IN"/>
          </a:p>
        </p:txBody>
      </p:sp>
    </p:spTree>
    <p:extLst>
      <p:ext uri="{BB962C8B-B14F-4D97-AF65-F5344CB8AC3E}">
        <p14:creationId xmlns:p14="http://schemas.microsoft.com/office/powerpoint/2010/main" val="3358851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682A32-2893-4B59-948E-7C14225ECE2F}"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9EA23-D38D-4B62-A91C-DE66C216C004}" type="slidenum">
              <a:rPr lang="en-IN" smtClean="0"/>
              <a:t>‹#›</a:t>
            </a:fld>
            <a:endParaRPr lang="en-IN"/>
          </a:p>
        </p:txBody>
      </p:sp>
    </p:spTree>
    <p:extLst>
      <p:ext uri="{BB962C8B-B14F-4D97-AF65-F5344CB8AC3E}">
        <p14:creationId xmlns:p14="http://schemas.microsoft.com/office/powerpoint/2010/main" val="563226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682A32-2893-4B59-948E-7C14225ECE2F}" type="datetimeFigureOut">
              <a:rPr lang="en-IN" smtClean="0"/>
              <a:t>15-06-2022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49EA23-D38D-4B62-A91C-DE66C216C004}" type="slidenum">
              <a:rPr lang="en-IN" smtClean="0"/>
              <a:t>‹#›</a:t>
            </a:fld>
            <a:endParaRPr lang="en-IN"/>
          </a:p>
        </p:txBody>
      </p:sp>
    </p:spTree>
    <p:extLst>
      <p:ext uri="{BB962C8B-B14F-4D97-AF65-F5344CB8AC3E}">
        <p14:creationId xmlns:p14="http://schemas.microsoft.com/office/powerpoint/2010/main" val="734549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682A32-2893-4B59-948E-7C14225ECE2F}" type="datetimeFigureOut">
              <a:rPr lang="en-IN" smtClean="0"/>
              <a:t>15-06-2022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49EA23-D38D-4B62-A91C-DE66C216C004}" type="slidenum">
              <a:rPr lang="en-IN" smtClean="0"/>
              <a:t>‹#›</a:t>
            </a:fld>
            <a:endParaRPr lang="en-IN"/>
          </a:p>
        </p:txBody>
      </p:sp>
    </p:spTree>
    <p:extLst>
      <p:ext uri="{BB962C8B-B14F-4D97-AF65-F5344CB8AC3E}">
        <p14:creationId xmlns:p14="http://schemas.microsoft.com/office/powerpoint/2010/main" val="4162697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0682A32-2893-4B59-948E-7C14225ECE2F}" type="datetimeFigureOut">
              <a:rPr lang="en-IN" smtClean="0"/>
              <a:t>15-06-2022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549EA23-D38D-4B62-A91C-DE66C216C004}" type="slidenum">
              <a:rPr lang="en-IN" smtClean="0"/>
              <a:t>‹#›</a:t>
            </a:fld>
            <a:endParaRPr lang="en-IN"/>
          </a:p>
        </p:txBody>
      </p:sp>
    </p:spTree>
    <p:extLst>
      <p:ext uri="{BB962C8B-B14F-4D97-AF65-F5344CB8AC3E}">
        <p14:creationId xmlns:p14="http://schemas.microsoft.com/office/powerpoint/2010/main" val="2561995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0682A32-2893-4B59-948E-7C14225ECE2F}" type="datetimeFigureOut">
              <a:rPr lang="en-IN" smtClean="0"/>
              <a:t>15-06-2022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549EA23-D38D-4B62-A91C-DE66C216C004}" type="slidenum">
              <a:rPr lang="en-IN" smtClean="0"/>
              <a:t>‹#›</a:t>
            </a:fld>
            <a:endParaRPr lang="en-IN"/>
          </a:p>
        </p:txBody>
      </p:sp>
    </p:spTree>
    <p:extLst>
      <p:ext uri="{BB962C8B-B14F-4D97-AF65-F5344CB8AC3E}">
        <p14:creationId xmlns:p14="http://schemas.microsoft.com/office/powerpoint/2010/main" val="2681924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0682A32-2893-4B59-948E-7C14225ECE2F}" type="datetimeFigureOut">
              <a:rPr lang="en-IN" smtClean="0"/>
              <a:t>15-06-2022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549EA23-D38D-4B62-A91C-DE66C216C004}" type="slidenum">
              <a:rPr lang="en-IN" smtClean="0"/>
              <a:t>‹#›</a:t>
            </a:fld>
            <a:endParaRPr lang="en-IN"/>
          </a:p>
        </p:txBody>
      </p:sp>
    </p:spTree>
    <p:extLst>
      <p:ext uri="{BB962C8B-B14F-4D97-AF65-F5344CB8AC3E}">
        <p14:creationId xmlns:p14="http://schemas.microsoft.com/office/powerpoint/2010/main" val="2953340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682A32-2893-4B59-948E-7C14225ECE2F}" type="datetimeFigureOut">
              <a:rPr lang="en-IN" smtClean="0"/>
              <a:t>15-06-2022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49EA23-D38D-4B62-A91C-DE66C216C004}" type="slidenum">
              <a:rPr lang="en-IN" smtClean="0"/>
              <a:t>‹#›</a:t>
            </a:fld>
            <a:endParaRPr lang="en-IN"/>
          </a:p>
        </p:txBody>
      </p:sp>
    </p:spTree>
    <p:extLst>
      <p:ext uri="{BB962C8B-B14F-4D97-AF65-F5344CB8AC3E}">
        <p14:creationId xmlns:p14="http://schemas.microsoft.com/office/powerpoint/2010/main" val="2277033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0682A32-2893-4B59-948E-7C14225ECE2F}" type="datetimeFigureOut">
              <a:rPr lang="en-IN" smtClean="0"/>
              <a:t>15-06-2022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549EA23-D38D-4B62-A91C-DE66C216C004}" type="slidenum">
              <a:rPr lang="en-IN" smtClean="0"/>
              <a:t>‹#›</a:t>
            </a:fld>
            <a:endParaRPr lang="en-IN"/>
          </a:p>
        </p:txBody>
      </p:sp>
    </p:spTree>
    <p:extLst>
      <p:ext uri="{BB962C8B-B14F-4D97-AF65-F5344CB8AC3E}">
        <p14:creationId xmlns:p14="http://schemas.microsoft.com/office/powerpoint/2010/main" val="415261738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olx.in/"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78B7-B879-F5C5-A119-D17C0F9202E7}"/>
              </a:ext>
            </a:extLst>
          </p:cNvPr>
          <p:cNvSpPr>
            <a:spLocks noGrp="1"/>
          </p:cNvSpPr>
          <p:nvPr>
            <p:ph type="ctrTitle"/>
          </p:nvPr>
        </p:nvSpPr>
        <p:spPr>
          <a:xfrm>
            <a:off x="1154955" y="1244601"/>
            <a:ext cx="8825658" cy="2387600"/>
          </a:xfrm>
        </p:spPr>
        <p:txBody>
          <a:bodyPr/>
          <a:lstStyle/>
          <a:p>
            <a:r>
              <a:rPr lang="en-US" sz="6000" dirty="0"/>
              <a:t>Car Price prediction project</a:t>
            </a:r>
            <a:endParaRPr lang="en-IN" dirty="0"/>
          </a:p>
        </p:txBody>
      </p:sp>
      <p:sp>
        <p:nvSpPr>
          <p:cNvPr id="3" name="Subtitle 2">
            <a:extLst>
              <a:ext uri="{FF2B5EF4-FFF2-40B4-BE49-F238E27FC236}">
                <a16:creationId xmlns:a16="http://schemas.microsoft.com/office/drawing/2014/main" id="{3B8AAC19-8BB7-DB10-33A7-D8F14852C3C7}"/>
              </a:ext>
            </a:extLst>
          </p:cNvPr>
          <p:cNvSpPr>
            <a:spLocks noGrp="1"/>
          </p:cNvSpPr>
          <p:nvPr>
            <p:ph type="subTitle" idx="1"/>
          </p:nvPr>
        </p:nvSpPr>
        <p:spPr>
          <a:xfrm>
            <a:off x="5613400" y="4241800"/>
            <a:ext cx="5054600" cy="1016000"/>
          </a:xfrm>
        </p:spPr>
        <p:txBody>
          <a:bodyPr/>
          <a:lstStyle/>
          <a:p>
            <a:r>
              <a:rPr lang="en-IN" dirty="0"/>
              <a:t>By Regina George</a:t>
            </a:r>
          </a:p>
        </p:txBody>
      </p:sp>
    </p:spTree>
    <p:extLst>
      <p:ext uri="{BB962C8B-B14F-4D97-AF65-F5344CB8AC3E}">
        <p14:creationId xmlns:p14="http://schemas.microsoft.com/office/powerpoint/2010/main" val="1239367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77EA1-0180-D8C7-102E-97199BC1C24D}"/>
              </a:ext>
            </a:extLst>
          </p:cNvPr>
          <p:cNvSpPr>
            <a:spLocks noGrp="1"/>
          </p:cNvSpPr>
          <p:nvPr>
            <p:ph type="title"/>
          </p:nvPr>
        </p:nvSpPr>
        <p:spPr>
          <a:xfrm>
            <a:off x="646112" y="452718"/>
            <a:ext cx="3934356" cy="1400530"/>
          </a:xfrm>
        </p:spPr>
        <p:txBody>
          <a:bodyPr/>
          <a:lstStyle/>
          <a:p>
            <a:r>
              <a:rPr lang="en-IN" dirty="0"/>
              <a:t>Correlation</a:t>
            </a:r>
          </a:p>
        </p:txBody>
      </p:sp>
      <p:pic>
        <p:nvPicPr>
          <p:cNvPr id="4" name="Picture 3">
            <a:extLst>
              <a:ext uri="{FF2B5EF4-FFF2-40B4-BE49-F238E27FC236}">
                <a16:creationId xmlns:a16="http://schemas.microsoft.com/office/drawing/2014/main" id="{AAE8E88E-78A0-7A85-A787-DD623403F772}"/>
              </a:ext>
            </a:extLst>
          </p:cNvPr>
          <p:cNvPicPr>
            <a:picLocks noChangeAspect="1"/>
          </p:cNvPicPr>
          <p:nvPr/>
        </p:nvPicPr>
        <p:blipFill>
          <a:blip r:embed="rId2"/>
          <a:stretch>
            <a:fillRect/>
          </a:stretch>
        </p:blipFill>
        <p:spPr>
          <a:xfrm>
            <a:off x="364067" y="2040467"/>
            <a:ext cx="7665778" cy="3886200"/>
          </a:xfrm>
          <a:prstGeom prst="rect">
            <a:avLst/>
          </a:prstGeom>
        </p:spPr>
      </p:pic>
    </p:spTree>
    <p:extLst>
      <p:ext uri="{BB962C8B-B14F-4D97-AF65-F5344CB8AC3E}">
        <p14:creationId xmlns:p14="http://schemas.microsoft.com/office/powerpoint/2010/main" val="555130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2754F-7A8E-6349-93BE-93188654EEA9}"/>
              </a:ext>
            </a:extLst>
          </p:cNvPr>
          <p:cNvSpPr>
            <a:spLocks noGrp="1"/>
          </p:cNvSpPr>
          <p:nvPr>
            <p:ph type="title"/>
          </p:nvPr>
        </p:nvSpPr>
        <p:spPr/>
        <p:txBody>
          <a:bodyPr/>
          <a:lstStyle/>
          <a:p>
            <a:r>
              <a:rPr lang="en-US" sz="4400" dirty="0"/>
              <a:t> Correlation using Heatmap</a:t>
            </a:r>
            <a:endParaRPr lang="en-IN" dirty="0"/>
          </a:p>
        </p:txBody>
      </p:sp>
      <p:pic>
        <p:nvPicPr>
          <p:cNvPr id="6" name="Picture 5">
            <a:extLst>
              <a:ext uri="{FF2B5EF4-FFF2-40B4-BE49-F238E27FC236}">
                <a16:creationId xmlns:a16="http://schemas.microsoft.com/office/drawing/2014/main" id="{05D38229-61FF-B970-3E71-0EA85DF84FB0}"/>
              </a:ext>
            </a:extLst>
          </p:cNvPr>
          <p:cNvPicPr>
            <a:picLocks noChangeAspect="1"/>
          </p:cNvPicPr>
          <p:nvPr/>
        </p:nvPicPr>
        <p:blipFill>
          <a:blip r:embed="rId2"/>
          <a:stretch>
            <a:fillRect/>
          </a:stretch>
        </p:blipFill>
        <p:spPr>
          <a:xfrm>
            <a:off x="646111" y="1947333"/>
            <a:ext cx="6789592" cy="4588934"/>
          </a:xfrm>
          <a:prstGeom prst="rect">
            <a:avLst/>
          </a:prstGeom>
        </p:spPr>
      </p:pic>
    </p:spTree>
    <p:extLst>
      <p:ext uri="{BB962C8B-B14F-4D97-AF65-F5344CB8AC3E}">
        <p14:creationId xmlns:p14="http://schemas.microsoft.com/office/powerpoint/2010/main" val="3052081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4BB709-A6D2-2BB7-CA40-1CDE6A20CB35}"/>
              </a:ext>
            </a:extLst>
          </p:cNvPr>
          <p:cNvSpPr txBox="1"/>
          <p:nvPr/>
        </p:nvSpPr>
        <p:spPr>
          <a:xfrm>
            <a:off x="533400" y="414867"/>
            <a:ext cx="8610600" cy="369332"/>
          </a:xfrm>
          <a:prstGeom prst="rect">
            <a:avLst/>
          </a:prstGeom>
          <a:noFill/>
        </p:spPr>
        <p:txBody>
          <a:bodyPr wrap="square">
            <a:spAutoFit/>
          </a:bodyPr>
          <a:lstStyle/>
          <a:p>
            <a:pPr algn="l"/>
            <a:r>
              <a:rPr lang="en-US" b="1" i="0" dirty="0">
                <a:solidFill>
                  <a:srgbClr val="000000"/>
                </a:solidFill>
                <a:effectLst/>
                <a:latin typeface="Helvetica Neue"/>
              </a:rPr>
              <a:t>Splitting the data into Feature and Target</a:t>
            </a:r>
          </a:p>
        </p:txBody>
      </p:sp>
      <p:pic>
        <p:nvPicPr>
          <p:cNvPr id="5" name="Picture 4">
            <a:extLst>
              <a:ext uri="{FF2B5EF4-FFF2-40B4-BE49-F238E27FC236}">
                <a16:creationId xmlns:a16="http://schemas.microsoft.com/office/drawing/2014/main" id="{BFEB37FF-EB98-1832-5235-3FF3355AFBDE}"/>
              </a:ext>
            </a:extLst>
          </p:cNvPr>
          <p:cNvPicPr>
            <a:picLocks noChangeAspect="1"/>
          </p:cNvPicPr>
          <p:nvPr/>
        </p:nvPicPr>
        <p:blipFill>
          <a:blip r:embed="rId2"/>
          <a:stretch>
            <a:fillRect/>
          </a:stretch>
        </p:blipFill>
        <p:spPr>
          <a:xfrm>
            <a:off x="448733" y="1092200"/>
            <a:ext cx="5369589" cy="1286933"/>
          </a:xfrm>
          <a:prstGeom prst="rect">
            <a:avLst/>
          </a:prstGeom>
        </p:spPr>
      </p:pic>
      <p:pic>
        <p:nvPicPr>
          <p:cNvPr id="7" name="Picture 6">
            <a:extLst>
              <a:ext uri="{FF2B5EF4-FFF2-40B4-BE49-F238E27FC236}">
                <a16:creationId xmlns:a16="http://schemas.microsoft.com/office/drawing/2014/main" id="{C2CA8A03-77D6-6DDC-1628-65D9EC151236}"/>
              </a:ext>
            </a:extLst>
          </p:cNvPr>
          <p:cNvPicPr>
            <a:picLocks noChangeAspect="1"/>
          </p:cNvPicPr>
          <p:nvPr/>
        </p:nvPicPr>
        <p:blipFill>
          <a:blip r:embed="rId3"/>
          <a:stretch>
            <a:fillRect/>
          </a:stretch>
        </p:blipFill>
        <p:spPr>
          <a:xfrm>
            <a:off x="533400" y="2976499"/>
            <a:ext cx="5757333" cy="905001"/>
          </a:xfrm>
          <a:prstGeom prst="rect">
            <a:avLst/>
          </a:prstGeom>
        </p:spPr>
      </p:pic>
    </p:spTree>
    <p:extLst>
      <p:ext uri="{BB962C8B-B14F-4D97-AF65-F5344CB8AC3E}">
        <p14:creationId xmlns:p14="http://schemas.microsoft.com/office/powerpoint/2010/main" val="4114444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853869-2430-8563-5CD0-777FD2D271AC}"/>
              </a:ext>
            </a:extLst>
          </p:cNvPr>
          <p:cNvPicPr>
            <a:picLocks noChangeAspect="1"/>
          </p:cNvPicPr>
          <p:nvPr/>
        </p:nvPicPr>
        <p:blipFill>
          <a:blip r:embed="rId2"/>
          <a:stretch>
            <a:fillRect/>
          </a:stretch>
        </p:blipFill>
        <p:spPr>
          <a:xfrm>
            <a:off x="465666" y="287866"/>
            <a:ext cx="9789455" cy="1498600"/>
          </a:xfrm>
          <a:prstGeom prst="rect">
            <a:avLst/>
          </a:prstGeom>
        </p:spPr>
      </p:pic>
    </p:spTree>
    <p:extLst>
      <p:ext uri="{BB962C8B-B14F-4D97-AF65-F5344CB8AC3E}">
        <p14:creationId xmlns:p14="http://schemas.microsoft.com/office/powerpoint/2010/main" val="2640968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743F8-1467-5987-640F-7B3DDE5FA659}"/>
              </a:ext>
            </a:extLst>
          </p:cNvPr>
          <p:cNvSpPr>
            <a:spLocks noGrp="1"/>
          </p:cNvSpPr>
          <p:nvPr>
            <p:ph type="title"/>
          </p:nvPr>
        </p:nvSpPr>
        <p:spPr/>
        <p:txBody>
          <a:bodyPr/>
          <a:lstStyle/>
          <a:p>
            <a:r>
              <a:rPr lang="en-IN" dirty="0"/>
              <a:t>Required Libraries</a:t>
            </a: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r>
              <a:rPr lang="en-IN" dirty="0"/>
              <a:t>l</a:t>
            </a:r>
          </a:p>
        </p:txBody>
      </p:sp>
      <p:pic>
        <p:nvPicPr>
          <p:cNvPr id="4" name="Picture 3">
            <a:extLst>
              <a:ext uri="{FF2B5EF4-FFF2-40B4-BE49-F238E27FC236}">
                <a16:creationId xmlns:a16="http://schemas.microsoft.com/office/drawing/2014/main" id="{D73028D6-902C-99FE-282D-82CD9F113D94}"/>
              </a:ext>
            </a:extLst>
          </p:cNvPr>
          <p:cNvPicPr>
            <a:picLocks noChangeAspect="1"/>
          </p:cNvPicPr>
          <p:nvPr/>
        </p:nvPicPr>
        <p:blipFill>
          <a:blip r:embed="rId2"/>
          <a:stretch>
            <a:fillRect/>
          </a:stretch>
        </p:blipFill>
        <p:spPr>
          <a:xfrm>
            <a:off x="753533" y="2548467"/>
            <a:ext cx="8176550" cy="2276140"/>
          </a:xfrm>
          <a:prstGeom prst="rect">
            <a:avLst/>
          </a:prstGeom>
        </p:spPr>
      </p:pic>
    </p:spTree>
    <p:extLst>
      <p:ext uri="{BB962C8B-B14F-4D97-AF65-F5344CB8AC3E}">
        <p14:creationId xmlns:p14="http://schemas.microsoft.com/office/powerpoint/2010/main" val="1693357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343743-B92F-A856-F641-98910C7AFF79}"/>
              </a:ext>
            </a:extLst>
          </p:cNvPr>
          <p:cNvPicPr>
            <a:picLocks noChangeAspect="1"/>
          </p:cNvPicPr>
          <p:nvPr/>
        </p:nvPicPr>
        <p:blipFill>
          <a:blip r:embed="rId2"/>
          <a:stretch>
            <a:fillRect/>
          </a:stretch>
        </p:blipFill>
        <p:spPr>
          <a:xfrm>
            <a:off x="795867" y="872066"/>
            <a:ext cx="5390952" cy="4404099"/>
          </a:xfrm>
          <a:prstGeom prst="rect">
            <a:avLst/>
          </a:prstGeom>
        </p:spPr>
      </p:pic>
    </p:spTree>
    <p:extLst>
      <p:ext uri="{BB962C8B-B14F-4D97-AF65-F5344CB8AC3E}">
        <p14:creationId xmlns:p14="http://schemas.microsoft.com/office/powerpoint/2010/main" val="1141912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44D4E8-CFE0-2CE4-17A1-34CA6216C897}"/>
              </a:ext>
            </a:extLst>
          </p:cNvPr>
          <p:cNvPicPr>
            <a:picLocks noChangeAspect="1"/>
          </p:cNvPicPr>
          <p:nvPr/>
        </p:nvPicPr>
        <p:blipFill>
          <a:blip r:embed="rId2"/>
          <a:stretch>
            <a:fillRect/>
          </a:stretch>
        </p:blipFill>
        <p:spPr>
          <a:xfrm>
            <a:off x="1794862" y="566338"/>
            <a:ext cx="8602275" cy="5725324"/>
          </a:xfrm>
          <a:prstGeom prst="rect">
            <a:avLst/>
          </a:prstGeom>
        </p:spPr>
      </p:pic>
    </p:spTree>
    <p:extLst>
      <p:ext uri="{BB962C8B-B14F-4D97-AF65-F5344CB8AC3E}">
        <p14:creationId xmlns:p14="http://schemas.microsoft.com/office/powerpoint/2010/main" val="1457021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8BB76-07D9-C199-9B7D-690A029E14F5}"/>
              </a:ext>
            </a:extLst>
          </p:cNvPr>
          <p:cNvSpPr>
            <a:spLocks noGrp="1"/>
          </p:cNvSpPr>
          <p:nvPr>
            <p:ph type="title"/>
          </p:nvPr>
        </p:nvSpPr>
        <p:spPr/>
        <p:txBody>
          <a:bodyPr/>
          <a:lstStyle/>
          <a:p>
            <a:r>
              <a:rPr lang="en-IN" u="sng" dirty="0"/>
              <a:t>Conclusion</a:t>
            </a:r>
          </a:p>
        </p:txBody>
      </p:sp>
      <p:pic>
        <p:nvPicPr>
          <p:cNvPr id="4" name="Picture 3">
            <a:extLst>
              <a:ext uri="{FF2B5EF4-FFF2-40B4-BE49-F238E27FC236}">
                <a16:creationId xmlns:a16="http://schemas.microsoft.com/office/drawing/2014/main" id="{3703ED8D-D81E-154B-0598-7BBD9C35AF51}"/>
              </a:ext>
            </a:extLst>
          </p:cNvPr>
          <p:cNvPicPr>
            <a:picLocks noChangeAspect="1"/>
          </p:cNvPicPr>
          <p:nvPr/>
        </p:nvPicPr>
        <p:blipFill>
          <a:blip r:embed="rId2"/>
          <a:stretch>
            <a:fillRect/>
          </a:stretch>
        </p:blipFill>
        <p:spPr>
          <a:xfrm>
            <a:off x="796543" y="1686594"/>
            <a:ext cx="9103857" cy="4024969"/>
          </a:xfrm>
          <a:prstGeom prst="rect">
            <a:avLst/>
          </a:prstGeom>
        </p:spPr>
      </p:pic>
    </p:spTree>
    <p:extLst>
      <p:ext uri="{BB962C8B-B14F-4D97-AF65-F5344CB8AC3E}">
        <p14:creationId xmlns:p14="http://schemas.microsoft.com/office/powerpoint/2010/main" val="141398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4C3AB-421F-4150-831F-631A0878B16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065F83A-D8B9-080C-747A-80C147D7090A}"/>
              </a:ext>
            </a:extLst>
          </p:cNvPr>
          <p:cNvSpPr>
            <a:spLocks noGrp="1"/>
          </p:cNvSpPr>
          <p:nvPr>
            <p:ph idx="1"/>
          </p:nvPr>
        </p:nvSpPr>
        <p:spPr>
          <a:xfrm>
            <a:off x="5943600" y="2052918"/>
            <a:ext cx="4106253" cy="4195481"/>
          </a:xfrm>
        </p:spPr>
        <p:txBody>
          <a:bodyPr/>
          <a:lstStyle/>
          <a:p>
            <a:r>
              <a:rPr lang="en-US" sz="2000" dirty="0"/>
              <a:t>Case Study Description</a:t>
            </a:r>
          </a:p>
          <a:p>
            <a:r>
              <a:rPr lang="en-US" sz="2000" dirty="0"/>
              <a:t>Problem Statement</a:t>
            </a:r>
          </a:p>
          <a:p>
            <a:r>
              <a:rPr lang="en-US" sz="2000" dirty="0"/>
              <a:t>Data Processing</a:t>
            </a:r>
          </a:p>
          <a:p>
            <a:r>
              <a:rPr lang="en-US" sz="2000" dirty="0"/>
              <a:t>Data Visualization</a:t>
            </a:r>
          </a:p>
          <a:p>
            <a:r>
              <a:rPr lang="en-US" sz="2000" dirty="0"/>
              <a:t>Model Building</a:t>
            </a:r>
          </a:p>
          <a:p>
            <a:r>
              <a:rPr lang="en-US" sz="2000" dirty="0"/>
              <a:t>Final Model</a:t>
            </a:r>
          </a:p>
          <a:p>
            <a:r>
              <a:rPr lang="en-US" sz="2000" dirty="0"/>
              <a:t>Conclusion</a:t>
            </a:r>
          </a:p>
          <a:p>
            <a:endParaRPr lang="en-IN" dirty="0"/>
          </a:p>
        </p:txBody>
      </p:sp>
      <p:sp>
        <p:nvSpPr>
          <p:cNvPr id="4" name="Title 18">
            <a:extLst>
              <a:ext uri="{FF2B5EF4-FFF2-40B4-BE49-F238E27FC236}">
                <a16:creationId xmlns:a16="http://schemas.microsoft.com/office/drawing/2014/main" id="{55BA9AC8-EA60-644D-9DDA-B76203EA1E87}"/>
              </a:ext>
            </a:extLst>
          </p:cNvPr>
          <p:cNvSpPr>
            <a:spLocks noGrp="1"/>
          </p:cNvSpPr>
          <p:nvPr/>
        </p:nvSpPr>
        <p:spPr>
          <a:xfrm>
            <a:off x="1041401" y="2133599"/>
            <a:ext cx="3048000" cy="298873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800" kern="1200" cap="all" spc="-50" baseline="0">
                <a:solidFill>
                  <a:schemeClr val="tx1">
                    <a:lumMod val="75000"/>
                    <a:lumOff val="25000"/>
                  </a:schemeClr>
                </a:solidFill>
                <a:latin typeface="+mj-lt"/>
                <a:ea typeface="+mj-ea"/>
                <a:cs typeface="+mj-cs"/>
              </a:defRPr>
            </a:lvl1pPr>
          </a:lstStyle>
          <a:p>
            <a:r>
              <a:rPr lang="en-US" sz="4000" u="sng" dirty="0">
                <a:solidFill>
                  <a:schemeClr val="tx1"/>
                </a:solidFill>
              </a:rPr>
              <a:t>OUTLINE</a:t>
            </a:r>
          </a:p>
        </p:txBody>
      </p:sp>
    </p:spTree>
    <p:extLst>
      <p:ext uri="{BB962C8B-B14F-4D97-AF65-F5344CB8AC3E}">
        <p14:creationId xmlns:p14="http://schemas.microsoft.com/office/powerpoint/2010/main" val="2060420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6A351-15C2-6C28-53F9-AEC533CA4CB0}"/>
              </a:ext>
            </a:extLst>
          </p:cNvPr>
          <p:cNvSpPr>
            <a:spLocks noGrp="1"/>
          </p:cNvSpPr>
          <p:nvPr>
            <p:ph type="ctrTitle"/>
          </p:nvPr>
        </p:nvSpPr>
        <p:spPr>
          <a:xfrm flipH="1">
            <a:off x="76198" y="228600"/>
            <a:ext cx="6155267" cy="718109"/>
          </a:xfrm>
        </p:spPr>
        <p:txBody>
          <a:bodyPr/>
          <a:lstStyle/>
          <a:p>
            <a:r>
              <a:rPr lang="en-US" sz="3600" dirty="0"/>
              <a:t>Case Study Description</a:t>
            </a:r>
            <a:endParaRPr lang="en-IN" sz="3600" dirty="0"/>
          </a:p>
        </p:txBody>
      </p:sp>
      <p:sp>
        <p:nvSpPr>
          <p:cNvPr id="3" name="Subtitle 2">
            <a:extLst>
              <a:ext uri="{FF2B5EF4-FFF2-40B4-BE49-F238E27FC236}">
                <a16:creationId xmlns:a16="http://schemas.microsoft.com/office/drawing/2014/main" id="{FFCBCF37-0EAA-2061-8F1D-E0B41C079314}"/>
              </a:ext>
            </a:extLst>
          </p:cNvPr>
          <p:cNvSpPr>
            <a:spLocks noGrp="1"/>
          </p:cNvSpPr>
          <p:nvPr>
            <p:ph type="subTitle" idx="1"/>
          </p:nvPr>
        </p:nvSpPr>
        <p:spPr/>
        <p:txBody>
          <a:bodyPr/>
          <a:lstStyle/>
          <a:p>
            <a:endParaRPr lang="en-IN"/>
          </a:p>
        </p:txBody>
      </p:sp>
      <p:sp>
        <p:nvSpPr>
          <p:cNvPr id="5" name="TextBox 4">
            <a:extLst>
              <a:ext uri="{FF2B5EF4-FFF2-40B4-BE49-F238E27FC236}">
                <a16:creationId xmlns:a16="http://schemas.microsoft.com/office/drawing/2014/main" id="{EA9AC14B-E56E-949A-3C94-6BDEC106D5E4}"/>
              </a:ext>
            </a:extLst>
          </p:cNvPr>
          <p:cNvSpPr txBox="1"/>
          <p:nvPr/>
        </p:nvSpPr>
        <p:spPr>
          <a:xfrm>
            <a:off x="2806700" y="980575"/>
            <a:ext cx="6256866" cy="4524315"/>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With the Covid-19 impact in the market, we have seen lot of changes in the car market. Now some cars are in demand hence making them costly and some are not in demand hence cheaper.</a:t>
            </a:r>
          </a:p>
          <a:p>
            <a:r>
              <a:rPr lang="en-US" sz="1800" dirty="0">
                <a:latin typeface="Times New Roman" panose="02020603050405020304" pitchFamily="18" charset="0"/>
                <a:cs typeface="Times New Roman" panose="02020603050405020304" pitchFamily="18" charset="0"/>
              </a:rPr>
              <a:t>One of our clients works with small traders, who sell used cars. With the change in market due to Covid-19 impact, our client is facing problems with their previous car price valuation machine learning models. So, they are looking for new machine learning models from new data. We have to make car price valuation model.</a:t>
            </a:r>
          </a:p>
          <a:p>
            <a:r>
              <a:rPr lang="en-US" sz="1800" dirty="0">
                <a:latin typeface="Times New Roman" panose="02020603050405020304" pitchFamily="18" charset="0"/>
                <a:cs typeface="Times New Roman" panose="02020603050405020304" pitchFamily="18" charset="0"/>
              </a:rPr>
              <a:t>In the dataset, I have scrapped </a:t>
            </a:r>
            <a:r>
              <a:rPr lang="en-US" dirty="0">
                <a:latin typeface="Times New Roman" panose="02020603050405020304" pitchFamily="18" charset="0"/>
                <a:cs typeface="Times New Roman" panose="02020603050405020304" pitchFamily="18" charset="0"/>
              </a:rPr>
              <a:t>2000</a:t>
            </a:r>
            <a:r>
              <a:rPr lang="en-US" sz="1800" dirty="0">
                <a:latin typeface="Times New Roman" panose="02020603050405020304" pitchFamily="18" charset="0"/>
                <a:cs typeface="Times New Roman" panose="02020603050405020304" pitchFamily="18" charset="0"/>
              </a:rPr>
              <a:t> different kinds used cars data. The source of this data is </a:t>
            </a:r>
            <a:r>
              <a:rPr lang="en-US" sz="1800" u="sng" dirty="0">
                <a:latin typeface="Times New Roman" panose="02020603050405020304" pitchFamily="18" charset="0"/>
                <a:cs typeface="Times New Roman" panose="02020603050405020304" pitchFamily="18" charset="0"/>
                <a:hlinkClick r:id="rId2"/>
              </a:rPr>
              <a:t>www.olx.in</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The given dataset contains various Brands, Models, Kilometers driven, Manufacturing Year, Number of Owners, Fuel Type of the particular car, and finally the price of the car. These cars are selling in various locations in India. The given dataset includes all types of cars for example- SUV, Sedans, Coupe, etc.</a:t>
            </a:r>
          </a:p>
        </p:txBody>
      </p:sp>
    </p:spTree>
    <p:extLst>
      <p:ext uri="{BB962C8B-B14F-4D97-AF65-F5344CB8AC3E}">
        <p14:creationId xmlns:p14="http://schemas.microsoft.com/office/powerpoint/2010/main" val="3232232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27E6D-F88B-C68E-DBE3-83CD17A8ED40}"/>
              </a:ext>
            </a:extLst>
          </p:cNvPr>
          <p:cNvSpPr>
            <a:spLocks noGrp="1"/>
          </p:cNvSpPr>
          <p:nvPr>
            <p:ph type="title"/>
          </p:nvPr>
        </p:nvSpPr>
        <p:spPr/>
        <p:txBody>
          <a:bodyPr/>
          <a:lstStyle/>
          <a:p>
            <a:r>
              <a:rPr lang="en-US"/>
              <a:t>Problem Statement</a:t>
            </a:r>
            <a:endParaRPr lang="en-IN"/>
          </a:p>
        </p:txBody>
      </p:sp>
      <p:sp>
        <p:nvSpPr>
          <p:cNvPr id="4" name="TextBox 3">
            <a:extLst>
              <a:ext uri="{FF2B5EF4-FFF2-40B4-BE49-F238E27FC236}">
                <a16:creationId xmlns:a16="http://schemas.microsoft.com/office/drawing/2014/main" id="{4711DD7D-7143-2661-DF5A-5BDFE2B8DC73}"/>
              </a:ext>
            </a:extLst>
          </p:cNvPr>
          <p:cNvSpPr txBox="1"/>
          <p:nvPr/>
        </p:nvSpPr>
        <p:spPr>
          <a:xfrm>
            <a:off x="753534" y="1701800"/>
            <a:ext cx="6316134" cy="1477328"/>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Our clients works with small traders, who sell used cars. With the change in market due to Covid-19 impact, our client is facing problems with their previous car price valuation machine learning models. So, they are looking for new machine learning models from new data. We have to make car price valuation model.</a:t>
            </a:r>
          </a:p>
        </p:txBody>
      </p:sp>
    </p:spTree>
    <p:extLst>
      <p:ext uri="{BB962C8B-B14F-4D97-AF65-F5344CB8AC3E}">
        <p14:creationId xmlns:p14="http://schemas.microsoft.com/office/powerpoint/2010/main" val="1442623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D3CE7-4848-0396-B0AA-2EE7B5A720C8}"/>
              </a:ext>
            </a:extLst>
          </p:cNvPr>
          <p:cNvSpPr>
            <a:spLocks noGrp="1"/>
          </p:cNvSpPr>
          <p:nvPr>
            <p:ph type="title"/>
          </p:nvPr>
        </p:nvSpPr>
        <p:spPr/>
        <p:txBody>
          <a:bodyPr/>
          <a:lstStyle/>
          <a:p>
            <a:r>
              <a:rPr lang="en-US" sz="4400" dirty="0"/>
              <a:t>Data Processing</a:t>
            </a:r>
            <a:endParaRPr lang="en-IN" dirty="0"/>
          </a:p>
        </p:txBody>
      </p:sp>
      <p:sp>
        <p:nvSpPr>
          <p:cNvPr id="4" name="TextBox 3">
            <a:extLst>
              <a:ext uri="{FF2B5EF4-FFF2-40B4-BE49-F238E27FC236}">
                <a16:creationId xmlns:a16="http://schemas.microsoft.com/office/drawing/2014/main" id="{93409039-D2A9-AEF4-24FC-4E0E7E3BEF27}"/>
              </a:ext>
            </a:extLst>
          </p:cNvPr>
          <p:cNvSpPr txBox="1"/>
          <p:nvPr/>
        </p:nvSpPr>
        <p:spPr>
          <a:xfrm>
            <a:off x="3048000" y="1204542"/>
            <a:ext cx="6096000" cy="4431983"/>
          </a:xfrm>
          <a:prstGeom prst="rect">
            <a:avLst/>
          </a:prstGeom>
          <a:noFill/>
        </p:spPr>
        <p:txBody>
          <a:bodyPr wrap="square">
            <a:spAutoFit/>
          </a:bodyPr>
          <a:lstStyle/>
          <a:p>
            <a:pPr>
              <a:buFont typeface="Wingdings" panose="05000000000000000000" pitchFamily="2" charset="2"/>
              <a:buChar char="v"/>
            </a:pPr>
            <a:endParaRPr lang="en-US" dirty="0"/>
          </a:p>
          <a:p>
            <a:pPr lvl="1">
              <a:buFont typeface="Wingdings" panose="05000000000000000000" pitchFamily="2" charset="2"/>
              <a:buChar char="v"/>
            </a:pPr>
            <a:r>
              <a:rPr lang="en-US" sz="2200" dirty="0"/>
              <a:t> Null Values : The dataset has no null values present in it originally.</a:t>
            </a:r>
          </a:p>
          <a:p>
            <a:pPr lvl="1">
              <a:buFont typeface="Wingdings" panose="05000000000000000000" pitchFamily="2" charset="2"/>
              <a:buChar char="v"/>
            </a:pPr>
            <a:r>
              <a:rPr lang="en-US" sz="2200" dirty="0"/>
              <a:t> Unique values and Value count of each column. </a:t>
            </a:r>
          </a:p>
          <a:p>
            <a:pPr lvl="1">
              <a:buFont typeface="Wingdings" panose="05000000000000000000" pitchFamily="2" charset="2"/>
              <a:buChar char="v"/>
            </a:pPr>
            <a:r>
              <a:rPr lang="en-US" sz="2200" dirty="0"/>
              <a:t> The “</a:t>
            </a:r>
            <a:r>
              <a:rPr lang="en-US" sz="2200" dirty="0" err="1"/>
              <a:t>Kilometeres</a:t>
            </a:r>
            <a:r>
              <a:rPr lang="en-US" sz="2200" dirty="0"/>
              <a:t> Driven” column has commas in the data so I removed the commas.</a:t>
            </a:r>
          </a:p>
          <a:p>
            <a:pPr lvl="1">
              <a:buFont typeface="Wingdings" panose="05000000000000000000" pitchFamily="2" charset="2"/>
              <a:buChar char="v"/>
            </a:pPr>
            <a:r>
              <a:rPr lang="en-US" sz="2200" dirty="0"/>
              <a:t> The “No of Owners” column has repetitive entries under 1</a:t>
            </a:r>
            <a:r>
              <a:rPr lang="en-US" sz="2200" baseline="30000" dirty="0"/>
              <a:t>st</a:t>
            </a:r>
            <a:r>
              <a:rPr lang="en-US" sz="2200" dirty="0"/>
              <a:t> owner and First owner as well as 2</a:t>
            </a:r>
            <a:r>
              <a:rPr lang="en-US" sz="2200" baseline="30000" dirty="0"/>
              <a:t>nd</a:t>
            </a:r>
            <a:r>
              <a:rPr lang="en-US" sz="2200" dirty="0"/>
              <a:t> and Second owner. So, I merged these data to 1</a:t>
            </a:r>
            <a:r>
              <a:rPr lang="en-US" sz="2200" baseline="30000" dirty="0"/>
              <a:t>st</a:t>
            </a:r>
            <a:r>
              <a:rPr lang="en-US" sz="2200" dirty="0"/>
              <a:t> and 2</a:t>
            </a:r>
            <a:r>
              <a:rPr lang="en-US" sz="2200" baseline="30000" dirty="0"/>
              <a:t>nd</a:t>
            </a:r>
            <a:r>
              <a:rPr lang="en-US" sz="2200" dirty="0"/>
              <a:t> owner respectively.</a:t>
            </a:r>
            <a:endParaRPr lang="en-US" dirty="0"/>
          </a:p>
        </p:txBody>
      </p:sp>
    </p:spTree>
    <p:extLst>
      <p:ext uri="{BB962C8B-B14F-4D97-AF65-F5344CB8AC3E}">
        <p14:creationId xmlns:p14="http://schemas.microsoft.com/office/powerpoint/2010/main" val="2737931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DECC0-C853-1628-4AF4-EBCF1B40172F}"/>
              </a:ext>
            </a:extLst>
          </p:cNvPr>
          <p:cNvSpPr>
            <a:spLocks noGrp="1"/>
          </p:cNvSpPr>
          <p:nvPr>
            <p:ph type="title"/>
          </p:nvPr>
        </p:nvSpPr>
        <p:spPr/>
        <p:txBody>
          <a:bodyPr/>
          <a:lstStyle/>
          <a:p>
            <a:r>
              <a:rPr lang="en-IN" dirty="0"/>
              <a:t>Data Visualisation</a:t>
            </a:r>
          </a:p>
        </p:txBody>
      </p:sp>
      <p:pic>
        <p:nvPicPr>
          <p:cNvPr id="4" name="Picture 3">
            <a:extLst>
              <a:ext uri="{FF2B5EF4-FFF2-40B4-BE49-F238E27FC236}">
                <a16:creationId xmlns:a16="http://schemas.microsoft.com/office/drawing/2014/main" id="{89B5ED8D-2E10-3E73-494F-F53D21415DEE}"/>
              </a:ext>
            </a:extLst>
          </p:cNvPr>
          <p:cNvPicPr>
            <a:picLocks noChangeAspect="1"/>
          </p:cNvPicPr>
          <p:nvPr/>
        </p:nvPicPr>
        <p:blipFill>
          <a:blip r:embed="rId2"/>
          <a:stretch>
            <a:fillRect/>
          </a:stretch>
        </p:blipFill>
        <p:spPr>
          <a:xfrm>
            <a:off x="745068" y="1371600"/>
            <a:ext cx="3454399" cy="3429191"/>
          </a:xfrm>
          <a:prstGeom prst="rect">
            <a:avLst/>
          </a:prstGeom>
        </p:spPr>
      </p:pic>
      <p:pic>
        <p:nvPicPr>
          <p:cNvPr id="6" name="Picture 5">
            <a:extLst>
              <a:ext uri="{FF2B5EF4-FFF2-40B4-BE49-F238E27FC236}">
                <a16:creationId xmlns:a16="http://schemas.microsoft.com/office/drawing/2014/main" id="{CC4D03C3-A777-D257-DFB7-C47C81C4D630}"/>
              </a:ext>
            </a:extLst>
          </p:cNvPr>
          <p:cNvPicPr>
            <a:picLocks noChangeAspect="1"/>
          </p:cNvPicPr>
          <p:nvPr/>
        </p:nvPicPr>
        <p:blipFill>
          <a:blip r:embed="rId3"/>
          <a:stretch>
            <a:fillRect/>
          </a:stretch>
        </p:blipFill>
        <p:spPr>
          <a:xfrm>
            <a:off x="4394200" y="1235942"/>
            <a:ext cx="5250357" cy="3852525"/>
          </a:xfrm>
          <a:prstGeom prst="rect">
            <a:avLst/>
          </a:prstGeom>
        </p:spPr>
      </p:pic>
    </p:spTree>
    <p:extLst>
      <p:ext uri="{BB962C8B-B14F-4D97-AF65-F5344CB8AC3E}">
        <p14:creationId xmlns:p14="http://schemas.microsoft.com/office/powerpoint/2010/main" val="2391706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6051DC-8568-BF27-11F3-1873D57EFCE4}"/>
              </a:ext>
            </a:extLst>
          </p:cNvPr>
          <p:cNvPicPr>
            <a:picLocks noChangeAspect="1"/>
          </p:cNvPicPr>
          <p:nvPr/>
        </p:nvPicPr>
        <p:blipFill>
          <a:blip r:embed="rId2"/>
          <a:stretch>
            <a:fillRect/>
          </a:stretch>
        </p:blipFill>
        <p:spPr>
          <a:xfrm>
            <a:off x="482601" y="457200"/>
            <a:ext cx="3200400" cy="3039533"/>
          </a:xfrm>
          <a:prstGeom prst="rect">
            <a:avLst/>
          </a:prstGeom>
        </p:spPr>
      </p:pic>
      <p:pic>
        <p:nvPicPr>
          <p:cNvPr id="5" name="Picture 4">
            <a:extLst>
              <a:ext uri="{FF2B5EF4-FFF2-40B4-BE49-F238E27FC236}">
                <a16:creationId xmlns:a16="http://schemas.microsoft.com/office/drawing/2014/main" id="{B59C1C1F-9882-D99C-43F5-55E407436BC6}"/>
              </a:ext>
            </a:extLst>
          </p:cNvPr>
          <p:cNvPicPr>
            <a:picLocks noChangeAspect="1"/>
          </p:cNvPicPr>
          <p:nvPr/>
        </p:nvPicPr>
        <p:blipFill>
          <a:blip r:embed="rId3"/>
          <a:stretch>
            <a:fillRect/>
          </a:stretch>
        </p:blipFill>
        <p:spPr>
          <a:xfrm>
            <a:off x="4371734" y="457200"/>
            <a:ext cx="3448531" cy="3115733"/>
          </a:xfrm>
          <a:prstGeom prst="rect">
            <a:avLst/>
          </a:prstGeom>
        </p:spPr>
      </p:pic>
      <p:pic>
        <p:nvPicPr>
          <p:cNvPr id="7" name="Picture 6">
            <a:extLst>
              <a:ext uri="{FF2B5EF4-FFF2-40B4-BE49-F238E27FC236}">
                <a16:creationId xmlns:a16="http://schemas.microsoft.com/office/drawing/2014/main" id="{CDA00A2D-1086-250A-6844-63ED09BCCE20}"/>
              </a:ext>
            </a:extLst>
          </p:cNvPr>
          <p:cNvPicPr>
            <a:picLocks noChangeAspect="1"/>
          </p:cNvPicPr>
          <p:nvPr/>
        </p:nvPicPr>
        <p:blipFill>
          <a:blip r:embed="rId4"/>
          <a:stretch>
            <a:fillRect/>
          </a:stretch>
        </p:blipFill>
        <p:spPr>
          <a:xfrm>
            <a:off x="2209801" y="3860800"/>
            <a:ext cx="5639044" cy="2717800"/>
          </a:xfrm>
          <a:prstGeom prst="rect">
            <a:avLst/>
          </a:prstGeom>
        </p:spPr>
      </p:pic>
    </p:spTree>
    <p:extLst>
      <p:ext uri="{BB962C8B-B14F-4D97-AF65-F5344CB8AC3E}">
        <p14:creationId xmlns:p14="http://schemas.microsoft.com/office/powerpoint/2010/main" val="3289716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977E06-4597-6B04-02F3-CC5A514B699D}"/>
              </a:ext>
            </a:extLst>
          </p:cNvPr>
          <p:cNvPicPr>
            <a:picLocks noChangeAspect="1"/>
          </p:cNvPicPr>
          <p:nvPr/>
        </p:nvPicPr>
        <p:blipFill>
          <a:blip r:embed="rId2"/>
          <a:stretch>
            <a:fillRect/>
          </a:stretch>
        </p:blipFill>
        <p:spPr>
          <a:xfrm>
            <a:off x="279401" y="258804"/>
            <a:ext cx="3632200" cy="3458063"/>
          </a:xfrm>
          <a:prstGeom prst="rect">
            <a:avLst/>
          </a:prstGeom>
        </p:spPr>
      </p:pic>
      <p:pic>
        <p:nvPicPr>
          <p:cNvPr id="5" name="Picture 4">
            <a:extLst>
              <a:ext uri="{FF2B5EF4-FFF2-40B4-BE49-F238E27FC236}">
                <a16:creationId xmlns:a16="http://schemas.microsoft.com/office/drawing/2014/main" id="{B9703754-E1AD-DD92-8C37-834B1723B4DE}"/>
              </a:ext>
            </a:extLst>
          </p:cNvPr>
          <p:cNvPicPr>
            <a:picLocks noChangeAspect="1"/>
          </p:cNvPicPr>
          <p:nvPr/>
        </p:nvPicPr>
        <p:blipFill>
          <a:blip r:embed="rId3"/>
          <a:stretch>
            <a:fillRect/>
          </a:stretch>
        </p:blipFill>
        <p:spPr>
          <a:xfrm>
            <a:off x="4386024" y="440268"/>
            <a:ext cx="3419952" cy="3386666"/>
          </a:xfrm>
          <a:prstGeom prst="rect">
            <a:avLst/>
          </a:prstGeom>
        </p:spPr>
      </p:pic>
      <p:pic>
        <p:nvPicPr>
          <p:cNvPr id="7" name="Picture 6">
            <a:extLst>
              <a:ext uri="{FF2B5EF4-FFF2-40B4-BE49-F238E27FC236}">
                <a16:creationId xmlns:a16="http://schemas.microsoft.com/office/drawing/2014/main" id="{70D989A6-2F8D-9A37-6EEE-FE0D67134691}"/>
              </a:ext>
            </a:extLst>
          </p:cNvPr>
          <p:cNvPicPr>
            <a:picLocks noChangeAspect="1"/>
          </p:cNvPicPr>
          <p:nvPr/>
        </p:nvPicPr>
        <p:blipFill>
          <a:blip r:embed="rId4"/>
          <a:stretch>
            <a:fillRect/>
          </a:stretch>
        </p:blipFill>
        <p:spPr>
          <a:xfrm>
            <a:off x="7941733" y="440269"/>
            <a:ext cx="3022600" cy="3386666"/>
          </a:xfrm>
          <a:prstGeom prst="rect">
            <a:avLst/>
          </a:prstGeom>
        </p:spPr>
      </p:pic>
      <p:pic>
        <p:nvPicPr>
          <p:cNvPr id="9" name="Picture 8">
            <a:extLst>
              <a:ext uri="{FF2B5EF4-FFF2-40B4-BE49-F238E27FC236}">
                <a16:creationId xmlns:a16="http://schemas.microsoft.com/office/drawing/2014/main" id="{531D3A5D-C05C-836C-2661-AA11AE0258CD}"/>
              </a:ext>
            </a:extLst>
          </p:cNvPr>
          <p:cNvPicPr>
            <a:picLocks noChangeAspect="1"/>
          </p:cNvPicPr>
          <p:nvPr/>
        </p:nvPicPr>
        <p:blipFill>
          <a:blip r:embed="rId5"/>
          <a:stretch>
            <a:fillRect/>
          </a:stretch>
        </p:blipFill>
        <p:spPr>
          <a:xfrm>
            <a:off x="279401" y="3826933"/>
            <a:ext cx="2514599" cy="2590799"/>
          </a:xfrm>
          <a:prstGeom prst="rect">
            <a:avLst/>
          </a:prstGeom>
        </p:spPr>
      </p:pic>
    </p:spTree>
    <p:extLst>
      <p:ext uri="{BB962C8B-B14F-4D97-AF65-F5344CB8AC3E}">
        <p14:creationId xmlns:p14="http://schemas.microsoft.com/office/powerpoint/2010/main" val="590132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673CEC-F9F0-E898-A48B-C8B01576D6E2}"/>
              </a:ext>
            </a:extLst>
          </p:cNvPr>
          <p:cNvSpPr txBox="1"/>
          <p:nvPr/>
        </p:nvSpPr>
        <p:spPr>
          <a:xfrm>
            <a:off x="211667" y="262467"/>
            <a:ext cx="8932333" cy="369332"/>
          </a:xfrm>
          <a:prstGeom prst="rect">
            <a:avLst/>
          </a:prstGeom>
          <a:noFill/>
        </p:spPr>
        <p:txBody>
          <a:bodyPr wrap="square">
            <a:spAutoFit/>
          </a:bodyPr>
          <a:lstStyle/>
          <a:p>
            <a:r>
              <a:rPr lang="en-US" sz="1800" dirty="0"/>
              <a:t> Statistical Summary</a:t>
            </a:r>
            <a:endParaRPr lang="en-IN" dirty="0"/>
          </a:p>
        </p:txBody>
      </p:sp>
      <p:pic>
        <p:nvPicPr>
          <p:cNvPr id="5" name="Picture 4">
            <a:extLst>
              <a:ext uri="{FF2B5EF4-FFF2-40B4-BE49-F238E27FC236}">
                <a16:creationId xmlns:a16="http://schemas.microsoft.com/office/drawing/2014/main" id="{184D9383-F948-F1C7-1143-38D51D81FF4E}"/>
              </a:ext>
            </a:extLst>
          </p:cNvPr>
          <p:cNvPicPr>
            <a:picLocks noChangeAspect="1"/>
          </p:cNvPicPr>
          <p:nvPr/>
        </p:nvPicPr>
        <p:blipFill>
          <a:blip r:embed="rId2"/>
          <a:stretch>
            <a:fillRect/>
          </a:stretch>
        </p:blipFill>
        <p:spPr>
          <a:xfrm>
            <a:off x="567268" y="887909"/>
            <a:ext cx="8005578" cy="3679487"/>
          </a:xfrm>
          <a:prstGeom prst="rect">
            <a:avLst/>
          </a:prstGeom>
        </p:spPr>
      </p:pic>
    </p:spTree>
    <p:extLst>
      <p:ext uri="{BB962C8B-B14F-4D97-AF65-F5344CB8AC3E}">
        <p14:creationId xmlns:p14="http://schemas.microsoft.com/office/powerpoint/2010/main" val="9570405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202</TotalTime>
  <Words>389</Words>
  <Application>Microsoft Office PowerPoint</Application>
  <PresentationFormat>Widescreen</PresentationFormat>
  <Paragraphs>30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Century Gothic</vt:lpstr>
      <vt:lpstr>Helvetica Neue</vt:lpstr>
      <vt:lpstr>Times New Roman</vt:lpstr>
      <vt:lpstr>Wingdings</vt:lpstr>
      <vt:lpstr>Wingdings 3</vt:lpstr>
      <vt:lpstr>Ion</vt:lpstr>
      <vt:lpstr>Car Price prediction project</vt:lpstr>
      <vt:lpstr>PowerPoint Presentation</vt:lpstr>
      <vt:lpstr>Case Study Description</vt:lpstr>
      <vt:lpstr>Problem Statement</vt:lpstr>
      <vt:lpstr>Data Processing</vt:lpstr>
      <vt:lpstr>Data Visualisation</vt:lpstr>
      <vt:lpstr>PowerPoint Presentation</vt:lpstr>
      <vt:lpstr>PowerPoint Presentation</vt:lpstr>
      <vt:lpstr>PowerPoint Presentation</vt:lpstr>
      <vt:lpstr>Correlation</vt:lpstr>
      <vt:lpstr> Correlation using Heatmap</vt:lpstr>
      <vt:lpstr>PowerPoint Presentation</vt:lpstr>
      <vt:lpstr>PowerPoint Presentation</vt:lpstr>
      <vt:lpstr>Required Libraries          l</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 project</dc:title>
  <dc:creator>Ajay Mathew</dc:creator>
  <cp:lastModifiedBy>Ajay Mathew</cp:lastModifiedBy>
  <cp:revision>3</cp:revision>
  <dcterms:created xsi:type="dcterms:W3CDTF">2022-06-15T12:48:09Z</dcterms:created>
  <dcterms:modified xsi:type="dcterms:W3CDTF">2022-06-15T16:22:37Z</dcterms:modified>
</cp:coreProperties>
</file>