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8-4F31-8AD6-D726F81D31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8-4F31-8AD6-D726F81D31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8-4F31-8AD6-D726F81D31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8-4F31-8AD6-D726F81D31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A8-4F31-8AD6-D726F81D31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A8-4F31-8AD6-D726F81D31C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F-4FFC-B411-A60A229B77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9F-4FFC-B411-A60A229B77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89F-4FFC-B411-A60A229B7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5-4DA3-B3ED-EE649748FC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5-4DA3-B3ED-EE649748FC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925-4DA3-B3ED-EE649748F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65-43AF-9188-2471CDDE52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65-43AF-9188-2471CDDE52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65-43AF-9188-2471CDDE52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65-43AF-9188-2471CDDE52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65-43AF-9188-2471CDDE52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The content on the website must be easy to read and understand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5-4C6E-BEE7-1187513E2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665-4C6E-BEE7-1187513E2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665-4C6E-BEE7-1187513E2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A2-4378-BAA4-68C9B7439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A2-4378-BAA4-68C9B7439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A2-4378-BAA4-68C9B7439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A2-4378-BAA4-68C9B7439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A2-4378-BAA4-68C9B74392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A2-4378-BAA4-68C9B74392A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Convenient Payment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E-4FFB-8D38-2B0CCBA080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BBE-4FFB-8D38-2B0CCBA080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BBE-4FFB-8D38-2B0CCBA08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A4-4369-A7CA-4546980F9D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A4-4369-A7CA-4546980F9D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A4-4369-A7CA-4546980F9D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A4-4369-A7CA-4546980F9D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A4-4369-A7CA-4546980F9D5C}"/>
              </c:ext>
            </c:extLst>
          </c:dPt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A4-4369-A7CA-4546980F9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online is convenient and flexible</a:t>
            </a: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C9-4617-AEE8-6E9FEA6AE2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C9-4617-AEE8-6E9FEA6AE2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FC9-4617-AEE8-6E9FEA6AE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A7-4281-9214-B8FC12750E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A7-4281-9214-B8FC12750E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A7-4281-9214-B8FC12750E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A7-4281-9214-B8FC12750E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A7-4281-9214-B8FC12750E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3-44B4-B90F-5C05F206F5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B3-44B4-B90F-5C05F206F5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B3-44B4-B90F-5C05F206F5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B3-44B4-B90F-5C05F206F5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3-44B4-B90F-5C05F206F5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A-4B2B-812B-F488F96735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A-4B2B-812B-F488F96735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A-4B2B-812B-F488F96735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A-4B2B-812B-F488F96735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EA-4B2B-812B-F488F9673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the website gives you the sense of adventure'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101</c:v>
                </c:pt>
                <c:pt idx="2">
                  <c:v>59</c:v>
                </c:pt>
                <c:pt idx="3">
                  <c:v>50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F-4F29-89F6-7940102EC5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CDF-4F29-89F6-7940102EC5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CDF-4F29-89F6-7940102EC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04296"/>
        <c:axId val="415801160"/>
      </c:barChart>
      <c:catAx>
        <c:axId val="4158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160"/>
        <c:crosses val="autoZero"/>
        <c:auto val="1"/>
        <c:lblAlgn val="ctr"/>
        <c:lblOffset val="100"/>
        <c:noMultiLvlLbl val="0"/>
      </c:catAx>
      <c:valAx>
        <c:axId val="41580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You feel gratification shopping on your favorite e-</a:t>
            </a:r>
            <a:r>
              <a:rPr lang="en-US" b="1" i="0" dirty="0" err="1">
                <a:effectLst/>
              </a:rPr>
              <a:t>tailer</a:t>
            </a:r>
            <a:endParaRPr lang="en-US" b="1" i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</c:v>
                </c:pt>
                <c:pt idx="1">
                  <c:v>65</c:v>
                </c:pt>
                <c:pt idx="2">
                  <c:v>63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8-47E8-8B04-5504C89CD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188-47E8-8B04-5504C89CD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188-47E8-8B04-5504C89CD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88744"/>
        <c:axId val="418986000"/>
      </c:barChart>
      <c:catAx>
        <c:axId val="41898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6000"/>
        <c:crosses val="autoZero"/>
        <c:auto val="1"/>
        <c:lblAlgn val="ctr"/>
        <c:lblOffset val="100"/>
        <c:noMultiLvlLbl val="0"/>
      </c:catAx>
      <c:valAx>
        <c:axId val="4189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your preferred e-</a:t>
            </a:r>
            <a:r>
              <a:rPr lang="en-US" b="1" i="0" dirty="0" err="1">
                <a:effectLst/>
              </a:rPr>
              <a:t>tailer</a:t>
            </a:r>
            <a:r>
              <a:rPr lang="en-US" b="1" i="0" dirty="0">
                <a:effectLst/>
              </a:rPr>
              <a:t> enhances your social status</a:t>
            </a:r>
          </a:p>
        </c:rich>
      </c:tx>
      <c:layout>
        <c:manualLayout>
          <c:xMode val="edge"/>
          <c:yMode val="edge"/>
          <c:x val="0.41556249999999995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59</c:v>
                </c:pt>
                <c:pt idx="2">
                  <c:v>48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B-4AA0-9690-C78D0448E4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4CB-4AA0-9690-C78D0448E4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4CB-4AA0-9690-C78D0448E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28688"/>
        <c:axId val="489227512"/>
      </c:barChart>
      <c:catAx>
        <c:axId val="489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7512"/>
        <c:crosses val="autoZero"/>
        <c:auto val="1"/>
        <c:lblAlgn val="ctr"/>
        <c:lblOffset val="100"/>
        <c:noMultiLvlLbl val="0"/>
      </c:catAx>
      <c:valAx>
        <c:axId val="48922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Getting value for money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83-44A7-B34C-B1CF8E3696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83-44A7-B34C-B1CF8E3696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83-44A7-B34C-B1CF8E3696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83-44A7-B34C-B1CF8E3696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Agree</c:v>
                </c:pt>
                <c:pt idx="1">
                  <c:v>Strongly 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</c:v>
                </c:pt>
                <c:pt idx="1">
                  <c:v>82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83-44A7-B34C-B1CF8E3696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FA9-4101-AE3B-B3F2EE1B459B}"/>
              </c:ext>
            </c:extLst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FA9-4101-AE3B-B3F2EE1B459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FA9-4101-AE3B-B3F2EE1B459B}"/>
              </c:ext>
            </c:extLst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FA9-4101-AE3B-B3F2EE1B459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7FA9-4101-AE3B-B3F2EE1B459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A9-4101-AE3B-B3F2EE1B45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A9-4101-AE3B-B3F2EE1B459B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Easy to use website or application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80-4B57-8B27-A8F8731A6B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80-4B57-8B27-A8F8731A6B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80-4B57-8B27-A8F8731A6B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80-4B57-8B27-A8F8731A6B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80-4B57-8B27-A8F8731A6B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80-4B57-8B27-A8F8731A6BF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Visual appealing web-page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DC-4A4C-84F1-F8EC37E549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DC-4A4C-84F1-F8EC37E549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DC-4A4C-84F1-F8EC37E549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DC-4A4C-84F1-F8EC37E549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DC-4A4C-84F1-F8EC37E549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DC-4A4C-84F1-F8EC37E549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Speedy order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15-4902-AF34-D89E4DDCF6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15-4902-AF34-D89E4DDCF6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15-4902-AF34-D89E4DDCF6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15-4902-AF34-D89E4DDCF6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15-4902-AF34-D89E4DDCF6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15-4902-AF34-D89E4DDCF6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Wild variety of</a:t>
            </a:r>
            <a:r>
              <a:rPr lang="en-US" b="1" i="0" baseline="0" dirty="0">
                <a:effectLst/>
              </a:rPr>
              <a:t> </a:t>
            </a:r>
            <a:r>
              <a:rPr lang="en-US" b="1" i="0" dirty="0">
                <a:effectLst/>
              </a:rPr>
              <a:t>product</a:t>
            </a:r>
          </a:p>
        </c:rich>
      </c:tx>
      <c:layout>
        <c:manualLayout>
          <c:xMode val="edge"/>
          <c:yMode val="edge"/>
          <c:x val="6.8571442363885793E-2"/>
          <c:y val="2.2142100621085924E-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5B-4523-82B1-59DD1D347A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5B-4523-82B1-59DD1D347A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5B-4523-82B1-59DD1D347A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5B-4523-82B1-59DD1D347A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5B-4523-82B1-59DD1D347A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B-4523-82B1-59DD1D347A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0-4345-AD3E-4791891A02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620-4345-AD3E-4791891A02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620-4345-AD3E-4791891A0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97-4834-A410-B631D54592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97-4834-A410-B631D54592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97-4834-A410-B631D54592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97-4834-A410-B631D54592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97-4834-A410-B631D54592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97-4834-A410-B631D545921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D-4E8C-91CE-4835E618F7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FD-4E8C-91CE-4835E618F7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FD-4E8C-91CE-4835E618F7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FD-4E8C-91CE-4835E618F7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0FD-4E8C-91CE-4835E618F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0FD-4E8C-91CE-4835E618F7C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27-4971-BB0F-8B9691ADBC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27-4971-BB0F-8B9691ADBC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27-4971-BB0F-8B9691ADBC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27-4971-BB0F-8B9691ADBC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27-4971-BB0F-8B9691ADB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27-4971-BB0F-8B9691ADB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CF-4DB0-8F02-1C5CB3B8D4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CF-4DB0-8F02-1C5CB3B8D4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CF-4DB0-8F02-1C5CB3B8D4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CF-4DB0-8F02-1C5CB3B8D4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4CF-4DB0-8F02-1C5CB3B8D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4CF-4DB0-8F02-1C5CB3B8D4A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81-4E13-9C09-9DDF9425CB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81-4E13-9C09-9DDF9425CB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81-4E13-9C09-9DDF9425CB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81-4E13-9C09-9DDF9425CB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81-4E13-9C09-9DDF9425CB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81-4E13-9C09-9DDF9425CBC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E-4B7E-BAB4-FC4EAB1A8E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E-4B7E-BAB4-FC4EAB1A8E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CE-4B7E-BAB4-FC4EAB1A8E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CE-4B7E-BAB4-FC4EAB1A8E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CE-4B7E-BAB4-FC4EAB1A8E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CE-4B7E-BAB4-FC4EAB1A8E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18-4347-9CE5-0ED50701FA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18-4347-9CE5-0ED50701FA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18-4347-9CE5-0ED50701FA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18-4347-9CE5-0ED50701FA4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218-4347-9CE5-0ED50701FA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18-4347-9CE5-0ED50701FA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1-4111-BECD-B2D28646B2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1-4111-BECD-B2D28646B2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F1-4111-BECD-B2D28646B2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F1-4111-BECD-B2D28646B2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CF1-4111-BECD-B2D28646B2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F1-4111-BECD-B2D28646B2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64-4760-9C6F-55DCD703DF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64-4760-9C6F-55DCD703DF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64-4760-9C6F-55DCD703DF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64-4760-9C6F-55DCD703DF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664-4760-9C6F-55DCD703DF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64-4760-9C6F-55DCD703DF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Since how</a:t>
            </a:r>
            <a:r>
              <a:rPr lang="en-US" baseline="0" dirty="0"/>
              <a:t> long you are shopping online?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06-454D-AD8C-F62212D26F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F06-454D-AD8C-F62212D26F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F06-454D-AD8C-F62212D26F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6-4B3E-8056-B35A554570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6-4B3E-8056-B35A554570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46-4B3E-8056-B35A554570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46-4B3E-8056-B35A554570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46-4B3E-8056-B35A554570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46-4B3E-8056-B35A5545700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03-492C-9FF7-26BED383D1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03-492C-9FF7-26BED383D1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03-492C-9FF7-26BED383D1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03-492C-9FF7-26BED383D1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03-492C-9FF7-26BED383D1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003-492C-9FF7-26BED383D1F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9E-4D55-B602-EF77A001A9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9E-4D55-B602-EF77A001A9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9E-4D55-B602-EF77A001A9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9E-4D55-B602-EF77A001A9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9E-4D55-B602-EF77A001A9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9E-4D55-B602-EF77A001A9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E29-4733-8DC7-4BC7224FDA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E29-4733-8DC7-4BC7224FDA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E29-4733-8DC7-4BC7224FDA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E29-4733-8DC7-4BC7224FDA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E29-4733-8DC7-4BC7224FDA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29-4733-8DC7-4BC7224FDA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A-4368-85CA-E0599B7947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A-4368-85CA-E0599B7947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9A-4368-85CA-E0599B7947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9A-4368-85CA-E0599B7947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29A-4368-85CA-E0599B7947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29A-4368-85CA-E0599B7947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29A-4368-85CA-E0599B79473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5-40DE-86D8-8F2507D020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5-40DE-86D8-8F2507D02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45-40DE-86D8-8F2507D02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79B-4E3B-93E5-4A89E192E6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9B-4E3B-93E5-4A89E192E6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79B-4E3B-93E5-4A89E192E6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79B-4E3B-93E5-4A89E192E6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9B-4E3B-93E5-4A89E192E6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F-4660-A7E7-282B6F96F6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18F-4660-A7E7-282B6F96F6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18F-4660-A7E7-282B6F96F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AC-40C8-AEBA-1E7B4592B4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AC-40C8-AEBA-1E7B4592B4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AC-40C8-AEBA-1E7B4592B4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AC-40C8-AEBA-1E7B4592B4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AC-40C8-AEBA-1E7B4592B46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9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06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3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55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2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05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2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7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06F84C-4142-4AC9-AE0B-C8D6BCE280C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42BFB4-BB7A-4988-BA83-786C80C9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FE51-5486-4024-8978-8C19038EE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u="sng" dirty="0"/>
              <a:t>Customer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3999-3DEA-4AAC-9A2B-CFD22F33E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u="sng" dirty="0"/>
              <a:t>Retention</a:t>
            </a:r>
          </a:p>
          <a:p>
            <a:pPr algn="l"/>
            <a:r>
              <a:rPr lang="en-US" sz="2300" dirty="0"/>
              <a:t>What is this and Why is this required for every Organization?</a:t>
            </a:r>
          </a:p>
          <a:p>
            <a:pPr algn="l"/>
            <a:endParaRPr lang="en-US" sz="6000" u="sng" dirty="0"/>
          </a:p>
          <a:p>
            <a:endParaRPr lang="en-US" sz="6000" u="sng" dirty="0"/>
          </a:p>
          <a:p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F47E-6856-4E79-850D-324C329045B1}"/>
              </a:ext>
            </a:extLst>
          </p:cNvPr>
          <p:cNvSpPr txBox="1"/>
          <p:nvPr/>
        </p:nvSpPr>
        <p:spPr>
          <a:xfrm>
            <a:off x="3053443" y="324433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Customer Retention?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4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7A22-769D-4EF0-9AE5-9EA1B09BAA27}"/>
              </a:ext>
            </a:extLst>
          </p:cNvPr>
          <p:cNvSpPr txBox="1"/>
          <p:nvPr/>
        </p:nvSpPr>
        <p:spPr>
          <a:xfrm>
            <a:off x="877078" y="874358"/>
            <a:ext cx="4357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Shopping Pattern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6B9F5F-26E5-4FBD-A289-74FD1B6EC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79260"/>
              </p:ext>
            </p:extLst>
          </p:nvPr>
        </p:nvGraphicFramePr>
        <p:xfrm>
          <a:off x="1212980" y="1380929"/>
          <a:ext cx="4394718" cy="48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98BFE0-2BE1-49E7-88FF-C621A26BC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24676"/>
              </p:ext>
            </p:extLst>
          </p:nvPr>
        </p:nvGraphicFramePr>
        <p:xfrm>
          <a:off x="6167534" y="138092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919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A4ABF-3257-4D27-9C3D-075739EFDAF4}"/>
              </a:ext>
            </a:extLst>
          </p:cNvPr>
          <p:cNvSpPr txBox="1"/>
          <p:nvPr/>
        </p:nvSpPr>
        <p:spPr>
          <a:xfrm>
            <a:off x="550506" y="625151"/>
            <a:ext cx="8609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they do shopping?</a:t>
            </a:r>
            <a:endParaRPr lang="en-IN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8AF88A-D8C6-4EE6-99FE-60932A050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420155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2E1D17-755A-4387-A54E-70EECC303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577167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17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0420C-A959-495C-9A50-1888C8EBA01C}"/>
              </a:ext>
            </a:extLst>
          </p:cNvPr>
          <p:cNvSpPr txBox="1"/>
          <p:nvPr/>
        </p:nvSpPr>
        <p:spPr>
          <a:xfrm>
            <a:off x="571500" y="519795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Customer reached to online website?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7B9FAE-D27B-472B-9EE7-95B9794F4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382629"/>
              </p:ext>
            </p:extLst>
          </p:nvPr>
        </p:nvGraphicFramePr>
        <p:xfrm>
          <a:off x="646112" y="1596744"/>
          <a:ext cx="430844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7A324E-5E5C-4F43-9DC5-841AC4E22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49765"/>
              </p:ext>
            </p:extLst>
          </p:nvPr>
        </p:nvGraphicFramePr>
        <p:xfrm>
          <a:off x="5113177" y="1596745"/>
          <a:ext cx="6624734" cy="325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787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B76EEC-EC8E-47DC-BA21-4D1E46C66DCE}"/>
              </a:ext>
            </a:extLst>
          </p:cNvPr>
          <p:cNvSpPr txBox="1"/>
          <p:nvPr/>
        </p:nvSpPr>
        <p:spPr>
          <a:xfrm>
            <a:off x="795435" y="6224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Customer habit on ecommerce</a:t>
            </a:r>
            <a:endParaRPr lang="en-IN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133168-4A83-4BFA-897B-C47CAB947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49707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8CC277-141C-463E-96B9-92C2747FB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34652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196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4BEA-38B9-45A3-B7F2-E0EEF33A513B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4364428" cy="8535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Website content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0056AB-BDEF-4FD1-920D-37C08CCDF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127584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BA99AB-D6C5-4824-B1FA-AC2F0C321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827338"/>
              </p:ext>
            </p:extLst>
          </p:nvPr>
        </p:nvGraphicFramePr>
        <p:xfrm>
          <a:off x="5419012" y="1063691"/>
          <a:ext cx="5357845" cy="269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DB3E26-B30C-4B7C-84C0-A521D7DB5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007510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BF7D98-0B64-4F3B-96A1-674201F42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172047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0115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88F46F-22DF-4D55-A415-2B06010A6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42572"/>
              </p:ext>
            </p:extLst>
          </p:nvPr>
        </p:nvGraphicFramePr>
        <p:xfrm>
          <a:off x="-151363" y="0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DD9BAB-3E0B-412B-A01E-7D8F59D5A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071762"/>
              </p:ext>
            </p:extLst>
          </p:nvPr>
        </p:nvGraphicFramePr>
        <p:xfrm>
          <a:off x="4500984" y="131839"/>
          <a:ext cx="5650723" cy="304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1F872F-C169-4408-A3B1-B7FEDBC4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962132"/>
              </p:ext>
            </p:extLst>
          </p:nvPr>
        </p:nvGraphicFramePr>
        <p:xfrm>
          <a:off x="-683208" y="3304247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8A2572-D11F-4022-B2C1-900FA2927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784848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742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623020-A353-417D-BD21-A0CA5C19A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784848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C4A202-5298-4CB2-A2B3-C147F7DD2415}"/>
              </a:ext>
            </a:extLst>
          </p:cNvPr>
          <p:cNvSpPr txBox="1"/>
          <p:nvPr/>
        </p:nvSpPr>
        <p:spPr>
          <a:xfrm>
            <a:off x="543508" y="65042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Hedonic Values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66F8EF-C4C9-4AB8-B675-863C5CB52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608941"/>
              </p:ext>
            </p:extLst>
          </p:nvPr>
        </p:nvGraphicFramePr>
        <p:xfrm>
          <a:off x="147216" y="1152984"/>
          <a:ext cx="5255208" cy="26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0FFF5A-9BA8-4C1D-B66E-98DC6BC98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520966"/>
              </p:ext>
            </p:extLst>
          </p:nvPr>
        </p:nvGraphicFramePr>
        <p:xfrm>
          <a:off x="5402424" y="1152983"/>
          <a:ext cx="5553788" cy="256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7C2043-D73B-485D-B077-6DF6D6B68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847861"/>
              </p:ext>
            </p:extLst>
          </p:nvPr>
        </p:nvGraphicFramePr>
        <p:xfrm>
          <a:off x="371150" y="3909527"/>
          <a:ext cx="5031274" cy="279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3C1E70-21D7-4EB5-BBDA-4EAACF672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935563"/>
              </p:ext>
            </p:extLst>
          </p:nvPr>
        </p:nvGraphicFramePr>
        <p:xfrm>
          <a:off x="5572675" y="3714052"/>
          <a:ext cx="5383537" cy="279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6256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5759C3-3E34-4C49-A55F-CB34590261B7}"/>
              </a:ext>
            </a:extLst>
          </p:cNvPr>
          <p:cNvSpPr txBox="1">
            <a:spLocks/>
          </p:cNvSpPr>
          <p:nvPr/>
        </p:nvSpPr>
        <p:spPr>
          <a:xfrm>
            <a:off x="603778" y="283385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Online retailer preferred: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3D4215-1F2D-487A-83FF-EA35B849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376805"/>
              </p:ext>
            </p:extLst>
          </p:nvPr>
        </p:nvGraphicFramePr>
        <p:xfrm>
          <a:off x="2359435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007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2ABA9A2-6E81-4A74-8F00-70346DBC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938504"/>
              </p:ext>
            </p:extLst>
          </p:nvPr>
        </p:nvGraphicFramePr>
        <p:xfrm>
          <a:off x="0" y="803643"/>
          <a:ext cx="3396343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022516-955B-4D53-8711-1AD7E1416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311805"/>
              </p:ext>
            </p:extLst>
          </p:nvPr>
        </p:nvGraphicFramePr>
        <p:xfrm>
          <a:off x="3079836" y="803644"/>
          <a:ext cx="3834148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727F3B-7687-4BE5-A78D-B1A5AA6B5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571777"/>
              </p:ext>
            </p:extLst>
          </p:nvPr>
        </p:nvGraphicFramePr>
        <p:xfrm>
          <a:off x="6476179" y="803643"/>
          <a:ext cx="4310009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07D464-5C82-44E9-B8BE-5B302B60A405}"/>
              </a:ext>
            </a:extLst>
          </p:cNvPr>
          <p:cNvSpPr txBox="1"/>
          <p:nvPr/>
        </p:nvSpPr>
        <p:spPr>
          <a:xfrm>
            <a:off x="961053" y="3760237"/>
            <a:ext cx="9759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dirty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dirty="0"/>
              <a:t>Myntra secured the 3</a:t>
            </a:r>
            <a:r>
              <a:rPr lang="en-US" baseline="30000" dirty="0"/>
              <a:t>rd</a:t>
            </a:r>
            <a:r>
              <a:rPr lang="en-US" dirty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dirty="0"/>
              <a:t>Snapdeal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/>
              <a:t>Paytm is the 5</a:t>
            </a:r>
            <a:r>
              <a:rPr lang="en-US" baseline="30000" dirty="0"/>
              <a:t>th</a:t>
            </a:r>
            <a:r>
              <a:rPr lang="en-US" dirty="0"/>
              <a:t> choice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6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3339A-7BA0-4626-89A1-22CB3C0E70AE}"/>
              </a:ext>
            </a:extLst>
          </p:cNvPr>
          <p:cNvSpPr txBox="1"/>
          <p:nvPr/>
        </p:nvSpPr>
        <p:spPr>
          <a:xfrm rot="10800000" flipV="1">
            <a:off x="382555" y="737118"/>
            <a:ext cx="3816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Product Availability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E783EB-5BB6-4675-97BB-CECC3E51B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119793"/>
              </p:ext>
            </p:extLst>
          </p:nvPr>
        </p:nvGraphicFramePr>
        <p:xfrm>
          <a:off x="93307" y="1338680"/>
          <a:ext cx="330224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CF73C0-614C-4E7C-894B-5B80736A0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441527"/>
              </p:ext>
            </p:extLst>
          </p:nvPr>
        </p:nvGraphicFramePr>
        <p:xfrm>
          <a:off x="3321698" y="789210"/>
          <a:ext cx="392818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70789F-8ACF-488E-8FAA-97B03BCEE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14365"/>
              </p:ext>
            </p:extLst>
          </p:nvPr>
        </p:nvGraphicFramePr>
        <p:xfrm>
          <a:off x="7249886" y="7892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E7A7E31-175D-478C-9138-C86FDAEE4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14365"/>
              </p:ext>
            </p:extLst>
          </p:nvPr>
        </p:nvGraphicFramePr>
        <p:xfrm>
          <a:off x="7402286" y="9416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055E8B-8E5E-45E5-850E-4681E498B0D1}"/>
              </a:ext>
            </a:extLst>
          </p:cNvPr>
          <p:cNvSpPr txBox="1"/>
          <p:nvPr/>
        </p:nvSpPr>
        <p:spPr>
          <a:xfrm>
            <a:off x="1054359" y="4439298"/>
            <a:ext cx="81059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1. Amazon have variety of products with complete ,relevant information</a:t>
            </a:r>
          </a:p>
          <a:p>
            <a:r>
              <a:rPr lang="en-US" dirty="0"/>
              <a:t>2. Flipkart is on 2</a:t>
            </a:r>
            <a:r>
              <a:rPr lang="en-US" baseline="30000" dirty="0"/>
              <a:t>nd</a:t>
            </a:r>
            <a:r>
              <a:rPr lang="en-US" dirty="0"/>
              <a:t> choice</a:t>
            </a:r>
          </a:p>
          <a:p>
            <a:r>
              <a:rPr lang="en-US" dirty="0"/>
              <a:t>3. Myntra is on 3</a:t>
            </a:r>
            <a:r>
              <a:rPr lang="en-US" baseline="30000" dirty="0"/>
              <a:t>rd</a:t>
            </a:r>
            <a:r>
              <a:rPr lang="en-US" dirty="0"/>
              <a:t> Choice</a:t>
            </a:r>
          </a:p>
          <a:p>
            <a:r>
              <a:rPr lang="en-US" dirty="0"/>
              <a:t>4. Snapdeal secured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5. Paytm is on 5</a:t>
            </a:r>
            <a:r>
              <a:rPr lang="en-US" baseline="30000" dirty="0"/>
              <a:t>th</a:t>
            </a:r>
            <a:r>
              <a:rPr lang="en-US" dirty="0"/>
              <a:t> position in Product availability category</a:t>
            </a:r>
          </a:p>
        </p:txBody>
      </p:sp>
    </p:spTree>
    <p:extLst>
      <p:ext uri="{BB962C8B-B14F-4D97-AF65-F5344CB8AC3E}">
        <p14:creationId xmlns:p14="http://schemas.microsoft.com/office/powerpoint/2010/main" val="10680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96A-05B2-4790-96F5-BC3872C2C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542593"/>
          </a:xfrm>
        </p:spPr>
        <p:txBody>
          <a:bodyPr/>
          <a:lstStyle/>
          <a:p>
            <a:pPr algn="l"/>
            <a:r>
              <a:rPr lang="en-US" dirty="0"/>
              <a:t>What is Customer Retention?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2452F-30DC-4964-BE47-9A98C86C9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49690"/>
            <a:ext cx="8589791" cy="266164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800" dirty="0"/>
              <a:t>Customer retention is the ability to keep customers coming back to your store or website to create repeat business and investment.</a:t>
            </a:r>
          </a:p>
          <a:p>
            <a:pPr algn="l"/>
            <a:r>
              <a:rPr lang="en-US" sz="4800" dirty="0"/>
              <a:t>Keep your Customer engaged and Build Trust.</a:t>
            </a:r>
          </a:p>
          <a:p>
            <a:pPr algn="l"/>
            <a:r>
              <a:rPr lang="en-US" sz="4800" dirty="0"/>
              <a:t>Customer Retention ensure customer loyalty.</a:t>
            </a:r>
          </a:p>
          <a:p>
            <a:pPr algn="l"/>
            <a:r>
              <a:rPr lang="en-US" sz="4800" dirty="0"/>
              <a:t>It is the process of engaging existing customers to continue buying products or services from your business.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In Other Words Customer Retention means </a:t>
            </a:r>
          </a:p>
          <a:p>
            <a:pPr algn="l"/>
            <a:r>
              <a:rPr lang="en-US" sz="4400" dirty="0">
                <a:solidFill>
                  <a:srgbClr val="92D050"/>
                </a:solidFill>
                <a:latin typeface="+mn-lt"/>
              </a:rPr>
              <a:t>to maintain existing customers”</a:t>
            </a:r>
          </a:p>
          <a:p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C77EEF-1AE7-4334-8929-02F50AE40544}"/>
              </a:ext>
            </a:extLst>
          </p:cNvPr>
          <p:cNvSpPr/>
          <p:nvPr/>
        </p:nvSpPr>
        <p:spPr>
          <a:xfrm>
            <a:off x="1583267" y="4114800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2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69CA1-2907-4ECE-ABDA-E230FA5040D3}"/>
              </a:ext>
            </a:extLst>
          </p:cNvPr>
          <p:cNvSpPr txBox="1"/>
          <p:nvPr/>
        </p:nvSpPr>
        <p:spPr>
          <a:xfrm>
            <a:off x="338235" y="407828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Platform Technical performance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945EE4-303A-47E8-B867-142419A07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903335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3E9A54-BCCF-4C00-B432-51CAFE630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306420"/>
              </p:ext>
            </p:extLst>
          </p:nvPr>
        </p:nvGraphicFramePr>
        <p:xfrm>
          <a:off x="3741576" y="882516"/>
          <a:ext cx="308843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652C6-265A-4C3C-AD68-CD680682A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543385"/>
              </p:ext>
            </p:extLst>
          </p:nvPr>
        </p:nvGraphicFramePr>
        <p:xfrm>
          <a:off x="6830009" y="882515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2143D4-2268-47D1-9B4A-0A8A5196FC1D}"/>
              </a:ext>
            </a:extLst>
          </p:cNvPr>
          <p:cNvSpPr txBox="1"/>
          <p:nvPr/>
        </p:nvSpPr>
        <p:spPr>
          <a:xfrm>
            <a:off x="858416" y="4086808"/>
            <a:ext cx="8301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dirty="0"/>
              <a:t>Flipkart is on the 2</a:t>
            </a:r>
            <a:r>
              <a:rPr lang="en-US" baseline="30000" dirty="0"/>
              <a:t>nd</a:t>
            </a:r>
            <a:r>
              <a:rPr lang="en-US" dirty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dirty="0"/>
              <a:t>Paytm secured 3</a:t>
            </a:r>
            <a:r>
              <a:rPr lang="en-US" baseline="30000" dirty="0"/>
              <a:t>rd</a:t>
            </a:r>
            <a:r>
              <a:rPr lang="en-US" dirty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dirty="0"/>
              <a:t>Myntra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/>
              <a:t>Snapdeal is on 5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73491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E9914A-38CF-41DF-B431-244046733C7A}"/>
              </a:ext>
            </a:extLst>
          </p:cNvPr>
          <p:cNvSpPr txBox="1"/>
          <p:nvPr/>
        </p:nvSpPr>
        <p:spPr>
          <a:xfrm>
            <a:off x="338235" y="725069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Privacy of Customer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BF9D6D-BA80-47CB-A081-129EA0AB1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23384"/>
              </p:ext>
            </p:extLst>
          </p:nvPr>
        </p:nvGraphicFramePr>
        <p:xfrm>
          <a:off x="-75682" y="1003814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D11BDD-82E3-48E7-86A2-A996B70A3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221822"/>
              </p:ext>
            </p:extLst>
          </p:nvPr>
        </p:nvGraphicFramePr>
        <p:xfrm>
          <a:off x="3293706" y="1003813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C073B7-A274-48A7-AA2A-23CD9727B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465508"/>
              </p:ext>
            </p:extLst>
          </p:nvPr>
        </p:nvGraphicFramePr>
        <p:xfrm>
          <a:off x="6498054" y="1003813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77F096-4234-4A2B-AE99-07669FF98EB9}"/>
              </a:ext>
            </a:extLst>
          </p:cNvPr>
          <p:cNvSpPr txBox="1"/>
          <p:nvPr/>
        </p:nvSpPr>
        <p:spPr>
          <a:xfrm>
            <a:off x="830424" y="4244254"/>
            <a:ext cx="83112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dirty="0"/>
              <a:t>Flipkart is on 2</a:t>
            </a:r>
            <a:r>
              <a:rPr lang="en-US" baseline="30000" dirty="0"/>
              <a:t>nd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/>
              <a:t>Myntra secured 3</a:t>
            </a:r>
            <a:r>
              <a:rPr lang="en-US" baseline="30000" dirty="0"/>
              <a:t>rd</a:t>
            </a:r>
            <a:r>
              <a:rPr lang="en-US" dirty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dirty="0"/>
              <a:t>Snapdeal is on the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/>
              <a:t>Paytm somehow not able to gain customers trust</a:t>
            </a:r>
          </a:p>
        </p:txBody>
      </p:sp>
    </p:spTree>
    <p:extLst>
      <p:ext uri="{BB962C8B-B14F-4D97-AF65-F5344CB8AC3E}">
        <p14:creationId xmlns:p14="http://schemas.microsoft.com/office/powerpoint/2010/main" val="189817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2CBBD-ED99-4F52-822E-D3E445209A89}"/>
              </a:ext>
            </a:extLst>
          </p:cNvPr>
          <p:cNvSpPr txBox="1"/>
          <p:nvPr/>
        </p:nvSpPr>
        <p:spPr>
          <a:xfrm>
            <a:off x="3163077" y="28255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during promotion, sales period</a:t>
            </a:r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4ECAC9E-71B8-47EB-90DE-B8B22C6A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675836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D9A2D2-FEB5-4064-B92F-D05700155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074414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380A9B-6CCA-4AA0-B085-6F7C52595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236379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EA519C-0747-41B3-9CF6-DF68CD23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591656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FC55FA-1269-4805-B4C9-13DDAE5B2C22}"/>
              </a:ext>
            </a:extLst>
          </p:cNvPr>
          <p:cNvSpPr txBox="1"/>
          <p:nvPr/>
        </p:nvSpPr>
        <p:spPr>
          <a:xfrm>
            <a:off x="3053442" y="4217437"/>
            <a:ext cx="7368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However, Amazon is most favorite and popular website for</a:t>
            </a:r>
          </a:p>
          <a:p>
            <a:r>
              <a:rPr lang="en-US" dirty="0"/>
              <a:t>     ecommerce but during sales period time performance is not</a:t>
            </a:r>
          </a:p>
          <a:p>
            <a:r>
              <a:rPr lang="en-US" dirty="0"/>
              <a:t>     much good.</a:t>
            </a:r>
          </a:p>
        </p:txBody>
      </p:sp>
    </p:spTree>
    <p:extLst>
      <p:ext uri="{BB962C8B-B14F-4D97-AF65-F5344CB8AC3E}">
        <p14:creationId xmlns:p14="http://schemas.microsoft.com/office/powerpoint/2010/main" val="297298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122899-AC55-4D2F-B4D8-14C46121E12E}"/>
              </a:ext>
            </a:extLst>
          </p:cNvPr>
          <p:cNvSpPr txBox="1"/>
          <p:nvPr/>
        </p:nvSpPr>
        <p:spPr>
          <a:xfrm>
            <a:off x="205273" y="93306"/>
            <a:ext cx="8955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Which of the Indian online retailer would you recommend to a friend?</a:t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1096F1D-B950-4526-8C5B-D51813C65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206950"/>
              </p:ext>
            </p:extLst>
          </p:nvPr>
        </p:nvGraphicFramePr>
        <p:xfrm>
          <a:off x="3991084" y="12375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7C864D-A82E-43A7-82AC-ECBDBEB1A943}"/>
              </a:ext>
            </a:extLst>
          </p:cNvPr>
          <p:cNvSpPr txBox="1"/>
          <p:nvPr/>
        </p:nvSpPr>
        <p:spPr>
          <a:xfrm>
            <a:off x="205273" y="1492898"/>
            <a:ext cx="4282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Clearly, Amazon is leading</a:t>
            </a:r>
          </a:p>
          <a:p>
            <a:r>
              <a:rPr lang="en-US" dirty="0"/>
              <a:t>In most of the categories to</a:t>
            </a:r>
          </a:p>
          <a:p>
            <a:r>
              <a:rPr lang="en-US" dirty="0"/>
              <a:t>Customers first 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9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50B15D-3239-4591-A1E9-181A2B42DE17}"/>
              </a:ext>
            </a:extLst>
          </p:cNvPr>
          <p:cNvSpPr txBox="1"/>
          <p:nvPr/>
        </p:nvSpPr>
        <p:spPr>
          <a:xfrm>
            <a:off x="177282" y="298580"/>
            <a:ext cx="89830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It’s different from </a:t>
            </a:r>
            <a:r>
              <a:rPr lang="en-US" sz="1800" u="sng" dirty="0">
                <a:hlinkClick r:id="rId2"/>
              </a:rPr>
              <a:t>customer acquisition</a:t>
            </a:r>
            <a:br>
              <a:rPr lang="en-US" sz="1800" u="sng" dirty="0"/>
            </a:br>
            <a:r>
              <a:rPr lang="en-US" sz="1800" dirty="0"/>
              <a:t>or </a:t>
            </a:r>
            <a:r>
              <a:rPr lang="en-US" sz="1800" u="sng" dirty="0">
                <a:hlinkClick r:id="rId3"/>
              </a:rPr>
              <a:t>lead generation</a:t>
            </a:r>
            <a:r>
              <a:rPr lang="en-US" sz="1800" dirty="0"/>
              <a:t> because you have already converted the customer at least once.</a:t>
            </a:r>
          </a:p>
          <a:p>
            <a:br>
              <a:rPr lang="en-US" sz="1800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F73F-9AED-4C2C-A393-4A3CF2789957}"/>
              </a:ext>
            </a:extLst>
          </p:cNvPr>
          <p:cNvSpPr txBox="1"/>
          <p:nvPr/>
        </p:nvSpPr>
        <p:spPr>
          <a:xfrm>
            <a:off x="177282" y="1775908"/>
            <a:ext cx="898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Your 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before.</a:t>
            </a:r>
          </a:p>
        </p:txBody>
      </p:sp>
    </p:spTree>
    <p:extLst>
      <p:ext uri="{BB962C8B-B14F-4D97-AF65-F5344CB8AC3E}">
        <p14:creationId xmlns:p14="http://schemas.microsoft.com/office/powerpoint/2010/main" val="33618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0A9A1-0A0C-4D50-AC8F-EA3ADD36C5D4}"/>
              </a:ext>
            </a:extLst>
          </p:cNvPr>
          <p:cNvSpPr txBox="1"/>
          <p:nvPr/>
        </p:nvSpPr>
        <p:spPr>
          <a:xfrm>
            <a:off x="326571" y="606490"/>
            <a:ext cx="66807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are the benefits of CR?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011B-72C6-43B9-8A7E-289D0C925E2D}"/>
              </a:ext>
            </a:extLst>
          </p:cNvPr>
          <p:cNvSpPr txBox="1"/>
          <p:nvPr/>
        </p:nvSpPr>
        <p:spPr>
          <a:xfrm>
            <a:off x="326571" y="1632857"/>
            <a:ext cx="8833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Retained customer tend to buy other services from the same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7097-0E85-4BBF-95FD-D3EE00BDF149}"/>
              </a:ext>
            </a:extLst>
          </p:cNvPr>
          <p:cNvSpPr txBox="1"/>
          <p:nvPr/>
        </p:nvSpPr>
        <p:spPr>
          <a:xfrm>
            <a:off x="774441" y="2146041"/>
            <a:ext cx="838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Retained customer are known to be less price/cost effective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AE7AB-7B15-4078-989C-72A3014873C7}"/>
              </a:ext>
            </a:extLst>
          </p:cNvPr>
          <p:cNvSpPr txBox="1"/>
          <p:nvPr/>
        </p:nvSpPr>
        <p:spPr>
          <a:xfrm>
            <a:off x="774441" y="2659225"/>
            <a:ext cx="838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 publicity -  Free Marketing 24 x7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D7589-DE56-44A6-A44F-12C14E2BDCD3}"/>
              </a:ext>
            </a:extLst>
          </p:cNvPr>
          <p:cNvSpPr txBox="1"/>
          <p:nvPr/>
        </p:nvSpPr>
        <p:spPr>
          <a:xfrm>
            <a:off x="774441" y="3105835"/>
            <a:ext cx="838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probability of selling to an existing customer is 60 – 70%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2BD0C-5B4E-4E50-A2DE-2B57629AAE2F}"/>
              </a:ext>
            </a:extLst>
          </p:cNvPr>
          <p:cNvSpPr txBox="1"/>
          <p:nvPr/>
        </p:nvSpPr>
        <p:spPr>
          <a:xfrm>
            <a:off x="774441" y="3561776"/>
            <a:ext cx="85538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the probability of selling to a new customer is 5-20%</a:t>
            </a:r>
          </a:p>
          <a:p>
            <a:endParaRPr lang="en-US" dirty="0"/>
          </a:p>
          <a:p>
            <a:r>
              <a:rPr lang="en-US" dirty="0"/>
              <a:t>Decline Migration rate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486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0710A-486A-4C22-AA49-C8416032B96D}"/>
              </a:ext>
            </a:extLst>
          </p:cNvPr>
          <p:cNvSpPr txBox="1"/>
          <p:nvPr/>
        </p:nvSpPr>
        <p:spPr>
          <a:xfrm>
            <a:off x="317241" y="363894"/>
            <a:ext cx="88430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Retention Tactics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41CCF-A279-4A3D-AE81-B9BD568B4441}"/>
              </a:ext>
            </a:extLst>
          </p:cNvPr>
          <p:cNvSpPr txBox="1"/>
          <p:nvPr/>
        </p:nvSpPr>
        <p:spPr>
          <a:xfrm>
            <a:off x="233265" y="1940767"/>
            <a:ext cx="89270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Poor customer service brings 70% of customer loss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Always ask for feedback from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Listen first, understand and then talk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Bring your customers together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Give priority and importance to customers always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Find out what makes customer to stay or leave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Analyze customer feedback to gain valuable insights and ensure that right person hear it.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A2429-13C9-4D6E-A406-C5163203CE54}"/>
              </a:ext>
            </a:extLst>
          </p:cNvPr>
          <p:cNvSpPr txBox="1"/>
          <p:nvPr/>
        </p:nvSpPr>
        <p:spPr>
          <a:xfrm>
            <a:off x="345233" y="625151"/>
            <a:ext cx="8815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Analyzing customer feedback to gain some useful insights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63600-F29F-4FDE-B857-E0A4A881BCCC}"/>
              </a:ext>
            </a:extLst>
          </p:cNvPr>
          <p:cNvSpPr txBox="1"/>
          <p:nvPr/>
        </p:nvSpPr>
        <p:spPr>
          <a:xfrm>
            <a:off x="429208" y="2108718"/>
            <a:ext cx="87311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Data we have?</a:t>
            </a:r>
          </a:p>
          <a:p>
            <a:endParaRPr lang="en-US" dirty="0"/>
          </a:p>
          <a:p>
            <a:r>
              <a:rPr lang="en-US" dirty="0"/>
              <a:t>We have customers feedback for e-Commerce websites</a:t>
            </a:r>
          </a:p>
          <a:p>
            <a:endParaRPr lang="en-US" dirty="0"/>
          </a:p>
          <a:p>
            <a:r>
              <a:rPr lang="en-US" dirty="0"/>
              <a:t>&gt; Total 269 customers reply over 70 questions each</a:t>
            </a:r>
          </a:p>
        </p:txBody>
      </p:sp>
    </p:spTree>
    <p:extLst>
      <p:ext uri="{BB962C8B-B14F-4D97-AF65-F5344CB8AC3E}">
        <p14:creationId xmlns:p14="http://schemas.microsoft.com/office/powerpoint/2010/main" val="205907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218AC-9373-4245-9DC9-ABAD2AB31D7A}"/>
              </a:ext>
            </a:extLst>
          </p:cNvPr>
          <p:cNvSpPr txBox="1"/>
          <p:nvPr/>
        </p:nvSpPr>
        <p:spPr>
          <a:xfrm>
            <a:off x="317241" y="429208"/>
            <a:ext cx="884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Some Key points to Retain Customers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54042-D253-4279-AB3B-4B0A6F35B5AD}"/>
              </a:ext>
            </a:extLst>
          </p:cNvPr>
          <p:cNvSpPr txBox="1"/>
          <p:nvPr/>
        </p:nvSpPr>
        <p:spPr>
          <a:xfrm>
            <a:off x="475861" y="2360645"/>
            <a:ext cx="3303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will analyze our data</a:t>
            </a:r>
          </a:p>
          <a:p>
            <a:r>
              <a:rPr lang="en-US" dirty="0"/>
              <a:t>In accounts to these key</a:t>
            </a:r>
          </a:p>
          <a:p>
            <a:r>
              <a:rPr lang="en-US" dirty="0"/>
              <a:t>points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BDF756D-5BEF-421C-A1B3-2E1F616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61" y="1839152"/>
            <a:ext cx="7700000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2EA19-504C-4A20-9B91-AC366C3659D4}"/>
              </a:ext>
            </a:extLst>
          </p:cNvPr>
          <p:cNvSpPr txBox="1"/>
          <p:nvPr/>
        </p:nvSpPr>
        <p:spPr>
          <a:xfrm>
            <a:off x="475862" y="3574026"/>
            <a:ext cx="49358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Myntra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Paytm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Snapdeal</a:t>
            </a:r>
          </a:p>
        </p:txBody>
      </p:sp>
    </p:spTree>
    <p:extLst>
      <p:ext uri="{BB962C8B-B14F-4D97-AF65-F5344CB8AC3E}">
        <p14:creationId xmlns:p14="http://schemas.microsoft.com/office/powerpoint/2010/main" val="297843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94341-8659-40F6-BFEC-E40F79F7A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446321"/>
              </p:ext>
            </p:extLst>
          </p:nvPr>
        </p:nvGraphicFramePr>
        <p:xfrm>
          <a:off x="5896946" y="1446244"/>
          <a:ext cx="3946849" cy="334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3E99AC-5741-439C-B7BC-C174EF33B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910061"/>
              </p:ext>
            </p:extLst>
          </p:nvPr>
        </p:nvGraphicFramePr>
        <p:xfrm>
          <a:off x="1054358" y="1366868"/>
          <a:ext cx="3760237" cy="2999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524881-9287-440A-BA44-0EEFA8BE4FC8}"/>
              </a:ext>
            </a:extLst>
          </p:cNvPr>
          <p:cNvSpPr txBox="1"/>
          <p:nvPr/>
        </p:nvSpPr>
        <p:spPr>
          <a:xfrm>
            <a:off x="3268047" y="843648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Who is our potential customer?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804EB-0527-4159-8731-D7053759F1D6}"/>
              </a:ext>
            </a:extLst>
          </p:cNvPr>
          <p:cNvSpPr txBox="1"/>
          <p:nvPr/>
        </p:nvSpPr>
        <p:spPr>
          <a:xfrm>
            <a:off x="1763486" y="4889947"/>
            <a:ext cx="2603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Females are the</a:t>
            </a:r>
          </a:p>
          <a:p>
            <a:r>
              <a:rPr lang="en-US" dirty="0"/>
              <a:t>Potential customer</a:t>
            </a:r>
          </a:p>
          <a:p>
            <a:r>
              <a:rPr lang="en-US" dirty="0"/>
              <a:t>67.29%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24F5E-5520-4B8B-8AFF-909727ADFC65}"/>
              </a:ext>
            </a:extLst>
          </p:cNvPr>
          <p:cNvSpPr txBox="1"/>
          <p:nvPr/>
        </p:nvSpPr>
        <p:spPr>
          <a:xfrm>
            <a:off x="8770776" y="2202025"/>
            <a:ext cx="14835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21 – 50 Years </a:t>
            </a:r>
            <a:r>
              <a:rPr lang="en-US" sz="1400" dirty="0"/>
              <a:t>are</a:t>
            </a:r>
            <a:r>
              <a:rPr lang="en-US" dirty="0"/>
              <a:t> potential age who covers</a:t>
            </a:r>
          </a:p>
          <a:p>
            <a:r>
              <a:rPr lang="en-US" dirty="0"/>
              <a:t>85% sales</a:t>
            </a:r>
          </a:p>
        </p:txBody>
      </p:sp>
    </p:spTree>
    <p:extLst>
      <p:ext uri="{BB962C8B-B14F-4D97-AF65-F5344CB8AC3E}">
        <p14:creationId xmlns:p14="http://schemas.microsoft.com/office/powerpoint/2010/main" val="412457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1625A-72B2-4A8F-8DBC-486CF10E55A5}"/>
              </a:ext>
            </a:extLst>
          </p:cNvPr>
          <p:cNvSpPr txBox="1"/>
          <p:nvPr/>
        </p:nvSpPr>
        <p:spPr>
          <a:xfrm>
            <a:off x="935394" y="1154277"/>
            <a:ext cx="610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Top 10 Cities for e-commerce</a:t>
            </a:r>
            <a:endParaRPr lang="en-IN" sz="3200" dirty="0"/>
          </a:p>
        </p:txBody>
      </p:sp>
      <p:graphicFrame>
        <p:nvGraphicFramePr>
          <p:cNvPr id="4" name="Content Placeholder 22">
            <a:extLst>
              <a:ext uri="{FF2B5EF4-FFF2-40B4-BE49-F238E27FC236}">
                <a16:creationId xmlns:a16="http://schemas.microsoft.com/office/drawing/2014/main" id="{EE6CC8FE-D4E7-4A83-96F0-764607EB9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5054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76244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839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Gothic</vt:lpstr>
      <vt:lpstr>Wingdings</vt:lpstr>
      <vt:lpstr>Wingdings 3</vt:lpstr>
      <vt:lpstr>Slice</vt:lpstr>
      <vt:lpstr>Customer</vt:lpstr>
      <vt:lpstr>What is Customer Retention?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</dc:title>
  <dc:creator>Ajay Mathew</dc:creator>
  <cp:lastModifiedBy>Ajay Mathew</cp:lastModifiedBy>
  <cp:revision>8</cp:revision>
  <dcterms:created xsi:type="dcterms:W3CDTF">2022-04-18T16:15:21Z</dcterms:created>
  <dcterms:modified xsi:type="dcterms:W3CDTF">2022-04-18T17:29:08Z</dcterms:modified>
</cp:coreProperties>
</file>